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 id="2147483706" r:id="rId2"/>
  </p:sldMasterIdLst>
  <p:sldIdLst>
    <p:sldId id="256" r:id="rId3"/>
    <p:sldId id="257" r:id="rId4"/>
    <p:sldId id="278" r:id="rId5"/>
    <p:sldId id="258" r:id="rId6"/>
    <p:sldId id="260" r:id="rId7"/>
    <p:sldId id="259" r:id="rId8"/>
    <p:sldId id="263" r:id="rId9"/>
    <p:sldId id="287" r:id="rId10"/>
    <p:sldId id="261" r:id="rId11"/>
    <p:sldId id="280" r:id="rId12"/>
    <p:sldId id="285" r:id="rId13"/>
    <p:sldId id="286" r:id="rId14"/>
    <p:sldId id="266" r:id="rId15"/>
    <p:sldId id="274" r:id="rId16"/>
    <p:sldId id="283" r:id="rId17"/>
    <p:sldId id="264" r:id="rId18"/>
    <p:sldId id="270" r:id="rId19"/>
    <p:sldId id="268" r:id="rId20"/>
    <p:sldId id="288" r:id="rId21"/>
    <p:sldId id="289" r:id="rId22"/>
    <p:sldId id="276"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55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5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24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924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842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66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04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6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44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917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28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0D8F76-57A7-4307-8E60-EC30053D6DBE}"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189119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0D8F76-57A7-4307-8E60-EC30053D6DBE}"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213070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177854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8F76-57A7-4307-8E60-EC30053D6DBE}"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235570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0D8F76-57A7-4307-8E60-EC30053D6DBE}"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2835466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0D8F76-57A7-4307-8E60-EC30053D6DBE}"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3340810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0D8F76-57A7-4307-8E60-EC30053D6DBE}"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352715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D8F76-57A7-4307-8E60-EC30053D6DBE}"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2641679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D8F76-57A7-4307-8E60-EC30053D6DBE}"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852407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D8F76-57A7-4307-8E60-EC30053D6DBE}"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366012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0D8F76-57A7-4307-8E60-EC30053D6DBE}"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675133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0D8F76-57A7-4307-8E60-EC30053D6DBE}"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666EA7-69B4-41DE-9169-45BF85804AE8}" type="slidenum">
              <a:rPr lang="en-GB" smtClean="0"/>
              <a:t>‹#›</a:t>
            </a:fld>
            <a:endParaRPr lang="en-GB"/>
          </a:p>
        </p:txBody>
      </p:sp>
    </p:spTree>
    <p:extLst>
      <p:ext uri="{BB962C8B-B14F-4D97-AF65-F5344CB8AC3E}">
        <p14:creationId xmlns:p14="http://schemas.microsoft.com/office/powerpoint/2010/main" val="259006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306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79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39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66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1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72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38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5701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D8F76-57A7-4307-8E60-EC30053D6DBE}" type="datetimeFigureOut">
              <a:rPr lang="en-GB" smtClean="0"/>
              <a:t>11/06/2020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66EA7-69B4-41DE-9169-45BF85804AE8}" type="slidenum">
              <a:rPr lang="en-GB" smtClean="0"/>
              <a:t>‹#›</a:t>
            </a:fld>
            <a:endParaRPr lang="en-GB"/>
          </a:p>
        </p:txBody>
      </p:sp>
    </p:spTree>
    <p:extLst>
      <p:ext uri="{BB962C8B-B14F-4D97-AF65-F5344CB8AC3E}">
        <p14:creationId xmlns:p14="http://schemas.microsoft.com/office/powerpoint/2010/main" val="183875504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programmes/articles/1fZkc8Tj7LpBYMKF1H0pc3t/seven-tips-for-staying-happy-and-healthy-during-a-lockdown"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www.nhs.uk/oneyou/every-mind-matters/coronavirus-covid-19-staying-at-home-tips/" TargetMode="External"/><Relationship Id="rId5" Type="http://schemas.openxmlformats.org/officeDocument/2006/relationships/hyperlink" Target="https://www.theothub.com/post/occupational-balance-a-reflection-during-during-the-covid-19-crisis" TargetMode="External"/><Relationship Id="rId4" Type="http://schemas.openxmlformats.org/officeDocument/2006/relationships/hyperlink" Target="https://www.mentalhealth.org.uk/publications/looking-after-your-mental-health-during-coronavirus-outbrea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ckhanson.net/being-well-podcast/" TargetMode="External"/><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https://self-compassion.org/" TargetMode="External"/><Relationship Id="rId4" Type="http://schemas.openxmlformats.org/officeDocument/2006/relationships/hyperlink" Target="https://www.rickhanson.net/favorit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Rockwell" panose="02060603020205020403" pitchFamily="18" charset="0"/>
              </a:rPr>
              <a:t>Creating a Balanced Lifestyle </a:t>
            </a:r>
            <a:endParaRPr lang="en-GB" dirty="0">
              <a:latin typeface="Rockwell" panose="02060603020205020403" pitchFamily="18" charset="0"/>
            </a:endParaRPr>
          </a:p>
        </p:txBody>
      </p:sp>
      <p:sp>
        <p:nvSpPr>
          <p:cNvPr id="3" name="Subtitle 2"/>
          <p:cNvSpPr>
            <a:spLocks noGrp="1"/>
          </p:cNvSpPr>
          <p:nvPr>
            <p:ph type="subTitle" idx="1"/>
          </p:nvPr>
        </p:nvSpPr>
        <p:spPr>
          <a:xfrm>
            <a:off x="2451101" y="3713867"/>
            <a:ext cx="7340600" cy="1320802"/>
          </a:xfrm>
        </p:spPr>
        <p:txBody>
          <a:bodyPr/>
          <a:lstStyle/>
          <a:p>
            <a:r>
              <a:rPr lang="en-GB" b="1" dirty="0" smtClean="0">
                <a:latin typeface="Rockwell" panose="02060603020205020403" pitchFamily="18" charset="0"/>
              </a:rPr>
              <a:t>Understanding the Impact of Participation for Health and Wellbeing in the Context of Social Isolation </a:t>
            </a:r>
            <a:endParaRPr lang="en-GB" b="1" dirty="0">
              <a:latin typeface="Rockwell" panose="02060603020205020403" pitchFamily="18" charset="0"/>
            </a:endParaRPr>
          </a:p>
        </p:txBody>
      </p:sp>
    </p:spTree>
    <p:extLst>
      <p:ext uri="{BB962C8B-B14F-4D97-AF65-F5344CB8AC3E}">
        <p14:creationId xmlns:p14="http://schemas.microsoft.com/office/powerpoint/2010/main" val="3741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88103" y="4127311"/>
            <a:ext cx="1943100" cy="2286000"/>
          </a:xfrm>
          <a:prstGeom prst="rect">
            <a:avLst/>
          </a:prstGeom>
          <a:effectLst>
            <a:softEdge rad="139700"/>
          </a:effectLst>
        </p:spPr>
      </p:pic>
      <p:sp>
        <p:nvSpPr>
          <p:cNvPr id="2" name="Title 1"/>
          <p:cNvSpPr>
            <a:spLocks noGrp="1"/>
          </p:cNvSpPr>
          <p:nvPr>
            <p:ph type="title" idx="4294967295"/>
          </p:nvPr>
        </p:nvSpPr>
        <p:spPr>
          <a:xfrm>
            <a:off x="1378857" y="484189"/>
            <a:ext cx="9601200" cy="1303337"/>
          </a:xfrm>
        </p:spPr>
        <p:txBody>
          <a:bodyPr>
            <a:normAutofit/>
          </a:bodyPr>
          <a:lstStyle/>
          <a:p>
            <a:r>
              <a:rPr lang="en-GB" sz="3400" dirty="0" smtClean="0">
                <a:latin typeface="Rockwell" panose="02060603020205020403" pitchFamily="18" charset="0"/>
              </a:rPr>
              <a:t>Occupational Injustice</a:t>
            </a:r>
            <a:endParaRPr lang="en-GB" sz="3400" dirty="0">
              <a:latin typeface="Rockwell" panose="02060603020205020403" pitchFamily="18" charset="0"/>
            </a:endParaRPr>
          </a:p>
        </p:txBody>
      </p:sp>
      <p:sp>
        <p:nvSpPr>
          <p:cNvPr id="3" name="Content Placeholder 2"/>
          <p:cNvSpPr>
            <a:spLocks noGrp="1"/>
          </p:cNvSpPr>
          <p:nvPr>
            <p:ph idx="4294967295"/>
          </p:nvPr>
        </p:nvSpPr>
        <p:spPr>
          <a:xfrm>
            <a:off x="775618" y="1633538"/>
            <a:ext cx="9601200" cy="3317875"/>
          </a:xfrm>
        </p:spPr>
        <p:txBody>
          <a:bodyPr>
            <a:normAutofit fontScale="92500" lnSpcReduction="10000"/>
          </a:bodyPr>
          <a:lstStyle/>
          <a:p>
            <a:r>
              <a:rPr lang="en-GB" dirty="0" smtClean="0">
                <a:latin typeface="Rockwell" panose="02060603020205020403" pitchFamily="18" charset="0"/>
              </a:rPr>
              <a:t>When people are not able to do the things that matter to them, this is a </a:t>
            </a:r>
            <a:r>
              <a:rPr lang="en-GB" b="1" dirty="0" smtClean="0">
                <a:latin typeface="Rockwell" panose="02060603020205020403" pitchFamily="18" charset="0"/>
              </a:rPr>
              <a:t>matter </a:t>
            </a:r>
            <a:r>
              <a:rPr lang="en-GB" b="1" dirty="0">
                <a:latin typeface="Rockwell" panose="02060603020205020403" pitchFamily="18" charset="0"/>
              </a:rPr>
              <a:t>of injustice</a:t>
            </a:r>
            <a:r>
              <a:rPr lang="en-GB" dirty="0">
                <a:latin typeface="Rockwell" panose="02060603020205020403" pitchFamily="18" charset="0"/>
              </a:rPr>
              <a:t> </a:t>
            </a:r>
            <a:r>
              <a:rPr lang="en-GB" sz="1900" dirty="0">
                <a:latin typeface="Rockwell" panose="02060603020205020403" pitchFamily="18" charset="0"/>
              </a:rPr>
              <a:t>(Townsend &amp; Wilcock, 2004</a:t>
            </a:r>
            <a:r>
              <a:rPr lang="en-GB" sz="1900" dirty="0" smtClean="0">
                <a:latin typeface="Rockwell" panose="02060603020205020403" pitchFamily="18" charset="0"/>
              </a:rPr>
              <a:t>).</a:t>
            </a:r>
          </a:p>
          <a:p>
            <a:r>
              <a:rPr lang="en-GB" b="1" dirty="0" smtClean="0">
                <a:latin typeface="Rockwell" panose="02060603020205020403" pitchFamily="18" charset="0"/>
              </a:rPr>
              <a:t>Occupational </a:t>
            </a:r>
            <a:r>
              <a:rPr lang="en-GB" b="1" dirty="0">
                <a:latin typeface="Rockwell" panose="02060603020205020403" pitchFamily="18" charset="0"/>
              </a:rPr>
              <a:t>Deprivation </a:t>
            </a:r>
            <a:r>
              <a:rPr lang="en-GB" dirty="0">
                <a:latin typeface="Rockwell" panose="02060603020205020403" pitchFamily="18" charset="0"/>
              </a:rPr>
              <a:t>results when this is not possible. </a:t>
            </a:r>
          </a:p>
          <a:p>
            <a:r>
              <a:rPr lang="en-GB" b="1" dirty="0" smtClean="0">
                <a:latin typeface="Rockwell" panose="02060603020205020403" pitchFamily="18" charset="0"/>
              </a:rPr>
              <a:t>Occupational </a:t>
            </a:r>
            <a:r>
              <a:rPr lang="en-GB" b="1" dirty="0">
                <a:latin typeface="Rockwell" panose="02060603020205020403" pitchFamily="18" charset="0"/>
              </a:rPr>
              <a:t>Imbalance </a:t>
            </a:r>
            <a:r>
              <a:rPr lang="en-GB" b="1" dirty="0" smtClean="0">
                <a:latin typeface="Rockwell" panose="02060603020205020403" pitchFamily="18" charset="0"/>
              </a:rPr>
              <a:t>results </a:t>
            </a:r>
            <a:r>
              <a:rPr lang="en-GB" dirty="0" smtClean="0">
                <a:latin typeface="Rockwell" panose="02060603020205020403" pitchFamily="18" charset="0"/>
              </a:rPr>
              <a:t>when </a:t>
            </a:r>
            <a:r>
              <a:rPr lang="en-GB" dirty="0">
                <a:latin typeface="Rockwell" panose="02060603020205020403" pitchFamily="18" charset="0"/>
              </a:rPr>
              <a:t>too much time is spent occupied in one area of life at the expense of other areas </a:t>
            </a:r>
            <a:r>
              <a:rPr lang="en-GB" sz="1900" dirty="0">
                <a:latin typeface="Rockwell" panose="02060603020205020403" pitchFamily="18" charset="0"/>
              </a:rPr>
              <a:t>(</a:t>
            </a:r>
            <a:r>
              <a:rPr lang="en-GB" sz="1900" dirty="0" err="1">
                <a:latin typeface="Rockwell" panose="02060603020205020403" pitchFamily="18" charset="0"/>
              </a:rPr>
              <a:t>Stadnyk</a:t>
            </a:r>
            <a:r>
              <a:rPr lang="en-GB" sz="1900" dirty="0">
                <a:latin typeface="Rockwell" panose="02060603020205020403" pitchFamily="18" charset="0"/>
              </a:rPr>
              <a:t> et al., 2010</a:t>
            </a:r>
            <a:r>
              <a:rPr lang="en-GB" sz="1900" dirty="0" smtClean="0">
                <a:latin typeface="Rockwell" panose="02060603020205020403" pitchFamily="18" charset="0"/>
              </a:rPr>
              <a:t>).</a:t>
            </a:r>
            <a:endParaRPr lang="en-GB" sz="1900" dirty="0">
              <a:latin typeface="Rockwell" panose="02060603020205020403" pitchFamily="18" charset="0"/>
            </a:endParaRPr>
          </a:p>
          <a:p>
            <a:r>
              <a:rPr lang="en-GB" b="1" dirty="0">
                <a:latin typeface="Rockwell" panose="02060603020205020403" pitchFamily="18" charset="0"/>
              </a:rPr>
              <a:t>Occupational </a:t>
            </a:r>
            <a:r>
              <a:rPr lang="en-GB" b="1" dirty="0" smtClean="0">
                <a:latin typeface="Rockwell" panose="02060603020205020403" pitchFamily="18" charset="0"/>
              </a:rPr>
              <a:t>Imbalance </a:t>
            </a:r>
            <a:r>
              <a:rPr lang="en-GB" dirty="0">
                <a:latin typeface="Rockwell" panose="02060603020205020403" pitchFamily="18" charset="0"/>
              </a:rPr>
              <a:t>can occur when the timing of occupations is out of alignment with personal or physiological needs or </a:t>
            </a:r>
            <a:r>
              <a:rPr lang="en-GB" b="1" dirty="0">
                <a:latin typeface="Rockwell" panose="02060603020205020403" pitchFamily="18" charset="0"/>
              </a:rPr>
              <a:t>routines </a:t>
            </a:r>
            <a:r>
              <a:rPr lang="en-GB" sz="1900" dirty="0">
                <a:latin typeface="Rockwell" panose="02060603020205020403" pitchFamily="18" charset="0"/>
              </a:rPr>
              <a:t>(Wilcock, 2006</a:t>
            </a:r>
            <a:r>
              <a:rPr lang="en-GB" sz="1900" dirty="0" smtClean="0">
                <a:latin typeface="Rockwell" panose="02060603020205020403" pitchFamily="18" charset="0"/>
              </a:rPr>
              <a:t>).</a:t>
            </a:r>
            <a:endParaRPr lang="en-GB" sz="1900" dirty="0">
              <a:latin typeface="Rockwell" panose="02060603020205020403" pitchFamily="18" charset="0"/>
            </a:endParaRPr>
          </a:p>
          <a:p>
            <a:endParaRPr lang="en-GB" dirty="0">
              <a:latin typeface="Rockwell" panose="02060603020205020403" pitchFamily="18" charset="0"/>
            </a:endParaRPr>
          </a:p>
          <a:p>
            <a:endParaRPr lang="en-GB" dirty="0">
              <a:latin typeface="Rockwell" panose="02060603020205020403" pitchFamily="18" charset="0"/>
            </a:endParaRPr>
          </a:p>
          <a:p>
            <a:pPr marL="0" indent="0">
              <a:buNone/>
            </a:pPr>
            <a:endParaRPr lang="en-GB" dirty="0">
              <a:latin typeface="Rockwell" panose="02060603020205020403" pitchFamily="18" charset="0"/>
            </a:endParaRPr>
          </a:p>
        </p:txBody>
      </p:sp>
      <p:pic>
        <p:nvPicPr>
          <p:cNvPr id="6" name="Picture 5"/>
          <p:cNvPicPr>
            <a:picLocks noChangeAspect="1"/>
          </p:cNvPicPr>
          <p:nvPr/>
        </p:nvPicPr>
        <p:blipFill>
          <a:blip r:embed="rId4"/>
          <a:stretch>
            <a:fillRect/>
          </a:stretch>
        </p:blipFill>
        <p:spPr>
          <a:xfrm>
            <a:off x="566986" y="4763154"/>
            <a:ext cx="3143250" cy="1457325"/>
          </a:xfrm>
          <a:prstGeom prst="rect">
            <a:avLst/>
          </a:prstGeom>
          <a:effectLst>
            <a:softEdge rad="76200"/>
          </a:effectLst>
        </p:spPr>
      </p:pic>
    </p:spTree>
    <p:extLst>
      <p:ext uri="{BB962C8B-B14F-4D97-AF65-F5344CB8AC3E}">
        <p14:creationId xmlns:p14="http://schemas.microsoft.com/office/powerpoint/2010/main" val="258627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2629" y="1045029"/>
            <a:ext cx="8302171" cy="3024937"/>
          </a:xfrm>
          <a:prstGeom prst="rect">
            <a:avLst/>
          </a:prstGeom>
        </p:spPr>
      </p:pic>
      <p:sp>
        <p:nvSpPr>
          <p:cNvPr id="2" name="Rectangle 1"/>
          <p:cNvSpPr/>
          <p:nvPr/>
        </p:nvSpPr>
        <p:spPr>
          <a:xfrm>
            <a:off x="2162629" y="4279821"/>
            <a:ext cx="8302171" cy="1569660"/>
          </a:xfrm>
          <a:prstGeom prst="rect">
            <a:avLst/>
          </a:prstGeom>
          <a:solidFill>
            <a:schemeClr val="accent5"/>
          </a:solidFill>
        </p:spPr>
        <p:txBody>
          <a:bodyPr wrap="square">
            <a:spAutoFit/>
          </a:bodyPr>
          <a:lstStyle/>
          <a:p>
            <a:pPr algn="ctr"/>
            <a:r>
              <a:rPr lang="en-GB" sz="3200" b="1" dirty="0" smtClean="0">
                <a:solidFill>
                  <a:schemeClr val="bg1"/>
                </a:solidFill>
                <a:latin typeface="Ink Free" panose="03080402000500000000" pitchFamily="66" charset="0"/>
              </a:rPr>
              <a:t>A satisfying pattern of daily activity that is healthful, meaningful and sustainable, within the context of their current life circumstances. </a:t>
            </a:r>
            <a:r>
              <a:rPr lang="en-GB" dirty="0" smtClean="0">
                <a:solidFill>
                  <a:schemeClr val="bg1"/>
                </a:solidFill>
                <a:latin typeface="Rockwell" panose="02060603020205020403" pitchFamily="18" charset="0"/>
              </a:rPr>
              <a:t> </a:t>
            </a:r>
            <a:endParaRPr lang="en-GB" dirty="0">
              <a:solidFill>
                <a:schemeClr val="bg1"/>
              </a:solidFill>
            </a:endParaRPr>
          </a:p>
        </p:txBody>
      </p:sp>
      <p:sp>
        <p:nvSpPr>
          <p:cNvPr id="3" name="Rectangle 2"/>
          <p:cNvSpPr/>
          <p:nvPr/>
        </p:nvSpPr>
        <p:spPr>
          <a:xfrm>
            <a:off x="2162629" y="1240132"/>
            <a:ext cx="4296228" cy="3477875"/>
          </a:xfrm>
          <a:prstGeom prst="rect">
            <a:avLst/>
          </a:prstGeom>
        </p:spPr>
        <p:txBody>
          <a:bodyPr wrap="square">
            <a:spAutoFit/>
          </a:bodyPr>
          <a:lstStyle/>
          <a:p>
            <a:pPr algn="ctr"/>
            <a:r>
              <a:rPr lang="en-GB" sz="2200" dirty="0" smtClean="0">
                <a:solidFill>
                  <a:schemeClr val="bg1"/>
                </a:solidFill>
                <a:latin typeface="Rockwell" panose="02060603020205020403" pitchFamily="18" charset="0"/>
              </a:rPr>
              <a:t>Kathleen </a:t>
            </a:r>
            <a:r>
              <a:rPr lang="en-GB" sz="2200" dirty="0" err="1" smtClean="0">
                <a:solidFill>
                  <a:schemeClr val="bg1"/>
                </a:solidFill>
                <a:latin typeface="Rockwell" panose="02060603020205020403" pitchFamily="18" charset="0"/>
              </a:rPr>
              <a:t>Matuska</a:t>
            </a:r>
            <a:r>
              <a:rPr lang="en-GB" sz="2200" dirty="0" smtClean="0">
                <a:solidFill>
                  <a:schemeClr val="bg1"/>
                </a:solidFill>
                <a:latin typeface="Rockwell" panose="02060603020205020403" pitchFamily="18" charset="0"/>
              </a:rPr>
              <a:t> and Charles Christiansen are two occupational therapists who have researched </a:t>
            </a:r>
          </a:p>
          <a:p>
            <a:pPr algn="ctr"/>
            <a:r>
              <a:rPr lang="en-GB" sz="2200" dirty="0">
                <a:solidFill>
                  <a:schemeClr val="bg1"/>
                </a:solidFill>
                <a:latin typeface="Rockwell" panose="02060603020205020403" pitchFamily="18" charset="0"/>
              </a:rPr>
              <a:t>t</a:t>
            </a:r>
            <a:r>
              <a:rPr lang="en-GB" sz="2200" dirty="0" smtClean="0">
                <a:solidFill>
                  <a:schemeClr val="bg1"/>
                </a:solidFill>
                <a:latin typeface="Rockwell" panose="02060603020205020403" pitchFamily="18" charset="0"/>
              </a:rPr>
              <a:t>he theory behind creating a </a:t>
            </a:r>
            <a:r>
              <a:rPr lang="en-GB" sz="2600" dirty="0" smtClean="0">
                <a:solidFill>
                  <a:schemeClr val="bg1"/>
                </a:solidFill>
                <a:latin typeface="Rockwell" panose="02060603020205020403" pitchFamily="18" charset="0"/>
              </a:rPr>
              <a:t>balanced lifestyle</a:t>
            </a:r>
            <a:r>
              <a:rPr lang="en-GB" sz="2200" dirty="0" smtClean="0">
                <a:solidFill>
                  <a:schemeClr val="bg1"/>
                </a:solidFill>
                <a:latin typeface="Rockwell" panose="02060603020205020403" pitchFamily="18" charset="0"/>
              </a:rPr>
              <a:t>.</a:t>
            </a:r>
          </a:p>
          <a:p>
            <a:pPr algn="ctr"/>
            <a:r>
              <a:rPr lang="en-GB" sz="2200" dirty="0" smtClean="0">
                <a:solidFill>
                  <a:schemeClr val="bg1"/>
                </a:solidFill>
                <a:latin typeface="Rockwell" panose="02060603020205020403" pitchFamily="18" charset="0"/>
              </a:rPr>
              <a:t>Their description of a balanced lifestyle is one which is: </a:t>
            </a:r>
          </a:p>
          <a:p>
            <a:pPr algn="ctr"/>
            <a:endParaRPr lang="en-GB" sz="2000" dirty="0">
              <a:solidFill>
                <a:schemeClr val="bg1"/>
              </a:solidFill>
              <a:latin typeface="Rockwell" panose="02060603020205020403" pitchFamily="18" charset="0"/>
            </a:endParaRPr>
          </a:p>
          <a:p>
            <a:pPr algn="ctr"/>
            <a:endParaRPr lang="en-GB" sz="20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01068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35291" y="698054"/>
            <a:ext cx="3979487" cy="769441"/>
          </a:xfrm>
          <a:prstGeom prst="rect">
            <a:avLst/>
          </a:prstGeom>
          <a:noFill/>
        </p:spPr>
        <p:txBody>
          <a:bodyPr wrap="square">
            <a:spAutoFit/>
          </a:bodyPr>
          <a:lstStyle/>
          <a:p>
            <a:pPr algn="ctr"/>
            <a:r>
              <a:rPr lang="en-GB" sz="2200" dirty="0" smtClean="0">
                <a:solidFill>
                  <a:srgbClr val="002060"/>
                </a:solidFill>
                <a:latin typeface="Rockwell" panose="02060603020205020403" pitchFamily="18" charset="0"/>
              </a:rPr>
              <a:t>Meeting </a:t>
            </a:r>
            <a:r>
              <a:rPr lang="en-GB" sz="2200" dirty="0">
                <a:solidFill>
                  <a:srgbClr val="002060"/>
                </a:solidFill>
                <a:latin typeface="Rockwell" panose="02060603020205020403" pitchFamily="18" charset="0"/>
              </a:rPr>
              <a:t>basic </a:t>
            </a:r>
            <a:r>
              <a:rPr lang="en-GB" sz="2200" dirty="0" smtClean="0">
                <a:solidFill>
                  <a:srgbClr val="002060"/>
                </a:solidFill>
                <a:latin typeface="Rockwell" panose="02060603020205020403" pitchFamily="18" charset="0"/>
              </a:rPr>
              <a:t>health and </a:t>
            </a:r>
          </a:p>
          <a:p>
            <a:pPr algn="ctr"/>
            <a:r>
              <a:rPr lang="en-GB" sz="2200" dirty="0" smtClean="0">
                <a:solidFill>
                  <a:srgbClr val="002060"/>
                </a:solidFill>
                <a:latin typeface="Rockwell" panose="02060603020205020403" pitchFamily="18" charset="0"/>
              </a:rPr>
              <a:t>safety </a:t>
            </a:r>
            <a:r>
              <a:rPr lang="en-GB" sz="2200" dirty="0">
                <a:solidFill>
                  <a:srgbClr val="002060"/>
                </a:solidFill>
                <a:latin typeface="Rockwell" panose="02060603020205020403" pitchFamily="18" charset="0"/>
              </a:rPr>
              <a:t>needs       </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35291" y="1529051"/>
            <a:ext cx="1535438" cy="1535438"/>
          </a:xfrm>
          <a:prstGeom prst="rect">
            <a:avLst/>
          </a:prstGeom>
          <a:effectLst>
            <a:softEdge rad="50800"/>
          </a:effectLst>
        </p:spPr>
      </p:pic>
      <p:pic>
        <p:nvPicPr>
          <p:cNvPr id="4" name="Picture 3"/>
          <p:cNvPicPr>
            <a:picLocks noChangeAspect="1"/>
          </p:cNvPicPr>
          <p:nvPr/>
        </p:nvPicPr>
        <p:blipFill>
          <a:blip r:embed="rId4"/>
          <a:stretch>
            <a:fillRect/>
          </a:stretch>
        </p:blipFill>
        <p:spPr>
          <a:xfrm>
            <a:off x="2157530" y="1698405"/>
            <a:ext cx="1988544" cy="1323286"/>
          </a:xfrm>
          <a:prstGeom prst="rect">
            <a:avLst/>
          </a:prstGeom>
          <a:effectLst>
            <a:softEdge rad="88900"/>
          </a:effectLst>
        </p:spPr>
      </p:pic>
      <p:pic>
        <p:nvPicPr>
          <p:cNvPr id="5" name="Picture 4"/>
          <p:cNvPicPr>
            <a:picLocks noChangeAspect="1"/>
          </p:cNvPicPr>
          <p:nvPr/>
        </p:nvPicPr>
        <p:blipFill>
          <a:blip r:embed="rId5"/>
          <a:stretch>
            <a:fillRect/>
          </a:stretch>
        </p:blipFill>
        <p:spPr>
          <a:xfrm>
            <a:off x="4209863" y="1748137"/>
            <a:ext cx="2194806" cy="1332846"/>
          </a:xfrm>
          <a:prstGeom prst="rect">
            <a:avLst/>
          </a:prstGeom>
          <a:effectLst>
            <a:softEdge rad="88900"/>
          </a:effectLst>
        </p:spPr>
      </p:pic>
      <p:sp>
        <p:nvSpPr>
          <p:cNvPr id="6" name="Rectangle 5"/>
          <p:cNvSpPr/>
          <p:nvPr/>
        </p:nvSpPr>
        <p:spPr>
          <a:xfrm>
            <a:off x="0" y="3713327"/>
            <a:ext cx="6096000" cy="769441"/>
          </a:xfrm>
          <a:prstGeom prst="rect">
            <a:avLst/>
          </a:prstGeom>
        </p:spPr>
        <p:txBody>
          <a:bodyPr>
            <a:spAutoFit/>
          </a:bodyPr>
          <a:lstStyle/>
          <a:p>
            <a:pPr algn="ctr"/>
            <a:r>
              <a:rPr lang="en-GB" sz="2200" dirty="0" smtClean="0">
                <a:solidFill>
                  <a:srgbClr val="190553"/>
                </a:solidFill>
                <a:latin typeface="Rockwell" panose="02060603020205020403" pitchFamily="18" charset="0"/>
              </a:rPr>
              <a:t>Having </a:t>
            </a:r>
            <a:r>
              <a:rPr lang="en-GB" sz="2200" dirty="0">
                <a:solidFill>
                  <a:srgbClr val="190553"/>
                </a:solidFill>
                <a:latin typeface="Rockwell" panose="02060603020205020403" pitchFamily="18" charset="0"/>
              </a:rPr>
              <a:t>rewarding and self-affirming  relationships </a:t>
            </a:r>
            <a:r>
              <a:rPr lang="en-GB" sz="2200" dirty="0" smtClean="0">
                <a:solidFill>
                  <a:srgbClr val="190553"/>
                </a:solidFill>
                <a:latin typeface="Rockwell" panose="02060603020205020403" pitchFamily="18" charset="0"/>
              </a:rPr>
              <a:t>with </a:t>
            </a:r>
            <a:r>
              <a:rPr lang="en-GB" sz="2200" dirty="0">
                <a:solidFill>
                  <a:srgbClr val="190553"/>
                </a:solidFill>
                <a:latin typeface="Rockwell" panose="02060603020205020403" pitchFamily="18" charset="0"/>
              </a:rPr>
              <a:t>others</a:t>
            </a:r>
            <a:endParaRPr lang="en-GB" sz="2200" dirty="0">
              <a:solidFill>
                <a:srgbClr val="190553"/>
              </a:solidFill>
            </a:endParaRPr>
          </a:p>
        </p:txBody>
      </p:sp>
      <p:pic>
        <p:nvPicPr>
          <p:cNvPr id="7" name="Picture 6"/>
          <p:cNvPicPr>
            <a:picLocks noChangeAspect="1"/>
          </p:cNvPicPr>
          <p:nvPr/>
        </p:nvPicPr>
        <p:blipFill>
          <a:blip r:embed="rId6"/>
          <a:stretch>
            <a:fillRect/>
          </a:stretch>
        </p:blipFill>
        <p:spPr>
          <a:xfrm>
            <a:off x="802836" y="4717834"/>
            <a:ext cx="2348966" cy="1586644"/>
          </a:xfrm>
          <a:prstGeom prst="rect">
            <a:avLst/>
          </a:prstGeom>
          <a:effectLst>
            <a:softEdge rad="76200"/>
          </a:effectLst>
        </p:spPr>
      </p:pic>
      <p:sp>
        <p:nvSpPr>
          <p:cNvPr id="8" name="Rectangle 7"/>
          <p:cNvSpPr/>
          <p:nvPr/>
        </p:nvSpPr>
        <p:spPr>
          <a:xfrm>
            <a:off x="6718300" y="670539"/>
            <a:ext cx="6096000" cy="769441"/>
          </a:xfrm>
          <a:prstGeom prst="rect">
            <a:avLst/>
          </a:prstGeom>
        </p:spPr>
        <p:txBody>
          <a:bodyPr>
            <a:spAutoFit/>
          </a:bodyPr>
          <a:lstStyle/>
          <a:p>
            <a:pPr algn="ctr"/>
            <a:r>
              <a:rPr lang="en-GB" sz="2200" dirty="0">
                <a:solidFill>
                  <a:srgbClr val="190553"/>
                </a:solidFill>
                <a:latin typeface="Rockwell" panose="02060603020205020403" pitchFamily="18" charset="0"/>
              </a:rPr>
              <a:t> </a:t>
            </a:r>
            <a:r>
              <a:rPr lang="en-GB" sz="2200" dirty="0" smtClean="0">
                <a:solidFill>
                  <a:srgbClr val="190553"/>
                </a:solidFill>
                <a:latin typeface="Rockwell" panose="02060603020205020403" pitchFamily="18" charset="0"/>
              </a:rPr>
              <a:t>Feeling </a:t>
            </a:r>
            <a:r>
              <a:rPr lang="en-GB" sz="2200" dirty="0">
                <a:solidFill>
                  <a:srgbClr val="190553"/>
                </a:solidFill>
                <a:latin typeface="Rockwell" panose="02060603020205020403" pitchFamily="18" charset="0"/>
              </a:rPr>
              <a:t>engaged, </a:t>
            </a:r>
          </a:p>
          <a:p>
            <a:pPr algn="ctr"/>
            <a:r>
              <a:rPr lang="en-GB" sz="2200" dirty="0">
                <a:solidFill>
                  <a:srgbClr val="190553"/>
                </a:solidFill>
                <a:latin typeface="Rockwell" panose="02060603020205020403" pitchFamily="18" charset="0"/>
              </a:rPr>
              <a:t>challenged and competent</a:t>
            </a:r>
            <a:endParaRPr lang="en-GB" sz="2200" dirty="0">
              <a:solidFill>
                <a:srgbClr val="190553"/>
              </a:solidFill>
            </a:endParaRPr>
          </a:p>
        </p:txBody>
      </p:sp>
      <p:pic>
        <p:nvPicPr>
          <p:cNvPr id="9" name="Picture 8"/>
          <p:cNvPicPr>
            <a:picLocks noChangeAspect="1"/>
          </p:cNvPicPr>
          <p:nvPr/>
        </p:nvPicPr>
        <p:blipFill>
          <a:blip r:embed="rId7"/>
          <a:stretch>
            <a:fillRect/>
          </a:stretch>
        </p:blipFill>
        <p:spPr>
          <a:xfrm>
            <a:off x="8651760" y="1569228"/>
            <a:ext cx="2495550" cy="1838325"/>
          </a:xfrm>
          <a:prstGeom prst="rect">
            <a:avLst/>
          </a:prstGeom>
          <a:effectLst>
            <a:softEdge rad="127000"/>
          </a:effectLst>
        </p:spPr>
      </p:pic>
      <p:sp>
        <p:nvSpPr>
          <p:cNvPr id="10" name="Rectangle 9"/>
          <p:cNvSpPr/>
          <p:nvPr/>
        </p:nvSpPr>
        <p:spPr>
          <a:xfrm>
            <a:off x="6404669" y="3604890"/>
            <a:ext cx="6096000" cy="769441"/>
          </a:xfrm>
          <a:prstGeom prst="rect">
            <a:avLst/>
          </a:prstGeom>
        </p:spPr>
        <p:txBody>
          <a:bodyPr>
            <a:spAutoFit/>
          </a:bodyPr>
          <a:lstStyle/>
          <a:p>
            <a:pPr algn="ctr"/>
            <a:r>
              <a:rPr lang="en-GB" sz="2200" dirty="0" smtClean="0">
                <a:solidFill>
                  <a:srgbClr val="190553"/>
                </a:solidFill>
                <a:latin typeface="Rockwell" panose="02060603020205020403" pitchFamily="18" charset="0"/>
              </a:rPr>
              <a:t> </a:t>
            </a:r>
            <a:r>
              <a:rPr lang="en-GB" sz="2200" dirty="0">
                <a:solidFill>
                  <a:srgbClr val="190553"/>
                </a:solidFill>
                <a:latin typeface="Rockwell" panose="02060603020205020403" pitchFamily="18" charset="0"/>
              </a:rPr>
              <a:t>Creating </a:t>
            </a:r>
            <a:r>
              <a:rPr lang="en-GB" sz="2200" dirty="0" smtClean="0">
                <a:solidFill>
                  <a:srgbClr val="190553"/>
                </a:solidFill>
                <a:latin typeface="Rockwell" panose="02060603020205020403" pitchFamily="18" charset="0"/>
              </a:rPr>
              <a:t>meaning </a:t>
            </a:r>
          </a:p>
          <a:p>
            <a:pPr algn="ctr"/>
            <a:r>
              <a:rPr lang="en-GB" sz="2200" dirty="0" smtClean="0">
                <a:solidFill>
                  <a:srgbClr val="190553"/>
                </a:solidFill>
                <a:latin typeface="Rockwell" panose="02060603020205020403" pitchFamily="18" charset="0"/>
              </a:rPr>
              <a:t>and </a:t>
            </a:r>
            <a:r>
              <a:rPr lang="en-GB" sz="2200" dirty="0">
                <a:solidFill>
                  <a:srgbClr val="190553"/>
                </a:solidFill>
                <a:latin typeface="Rockwell" panose="02060603020205020403" pitchFamily="18" charset="0"/>
              </a:rPr>
              <a:t>a positive identity</a:t>
            </a:r>
          </a:p>
        </p:txBody>
      </p:sp>
      <p:pic>
        <p:nvPicPr>
          <p:cNvPr id="11" name="Picture 10"/>
          <p:cNvPicPr>
            <a:picLocks noChangeAspect="1"/>
          </p:cNvPicPr>
          <p:nvPr/>
        </p:nvPicPr>
        <p:blipFill>
          <a:blip r:embed="rId8"/>
          <a:stretch>
            <a:fillRect/>
          </a:stretch>
        </p:blipFill>
        <p:spPr>
          <a:xfrm>
            <a:off x="8373408" y="4548178"/>
            <a:ext cx="2700762" cy="1688738"/>
          </a:xfrm>
          <a:prstGeom prst="rect">
            <a:avLst/>
          </a:prstGeom>
        </p:spPr>
      </p:pic>
      <p:sp>
        <p:nvSpPr>
          <p:cNvPr id="12" name="TextBox 11"/>
          <p:cNvSpPr txBox="1"/>
          <p:nvPr/>
        </p:nvSpPr>
        <p:spPr>
          <a:xfrm>
            <a:off x="4379280" y="4945076"/>
            <a:ext cx="3433440" cy="769441"/>
          </a:xfrm>
          <a:prstGeom prst="rect">
            <a:avLst/>
          </a:prstGeom>
          <a:solidFill>
            <a:schemeClr val="bg2"/>
          </a:solidFill>
        </p:spPr>
        <p:txBody>
          <a:bodyPr wrap="none" rtlCol="0">
            <a:spAutoFit/>
          </a:bodyPr>
          <a:lstStyle/>
          <a:p>
            <a:pPr algn="ctr"/>
            <a:r>
              <a:rPr lang="en-GB" sz="2200" dirty="0" smtClean="0">
                <a:latin typeface="Arial Rounded MT Bold" panose="020F0704030504030204" pitchFamily="34" charset="0"/>
              </a:rPr>
              <a:t>Elements of a Balanced</a:t>
            </a:r>
          </a:p>
          <a:p>
            <a:pPr algn="ctr"/>
            <a:r>
              <a:rPr lang="en-GB" sz="2200" dirty="0" smtClean="0">
                <a:latin typeface="Arial Rounded MT Bold" panose="020F0704030504030204" pitchFamily="34" charset="0"/>
              </a:rPr>
              <a:t>Lifestyle</a:t>
            </a:r>
            <a:endParaRPr lang="en-GB" sz="2200" dirty="0">
              <a:latin typeface="Arial Rounded MT Bold" panose="020F0704030504030204" pitchFamily="34" charset="0"/>
            </a:endParaRPr>
          </a:p>
        </p:txBody>
      </p:sp>
    </p:spTree>
    <p:extLst>
      <p:ext uri="{BB962C8B-B14F-4D97-AF65-F5344CB8AC3E}">
        <p14:creationId xmlns:p14="http://schemas.microsoft.com/office/powerpoint/2010/main" val="133275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4847" y="863310"/>
            <a:ext cx="9601196" cy="1303867"/>
          </a:xfrm>
        </p:spPr>
        <p:txBody>
          <a:bodyPr>
            <a:noAutofit/>
          </a:bodyPr>
          <a:lstStyle/>
          <a:p>
            <a:r>
              <a:rPr lang="en-GB" sz="3200" dirty="0" smtClean="0">
                <a:latin typeface="Rockwell" panose="02060603020205020403" pitchFamily="18" charset="0"/>
              </a:rPr>
              <a:t>The </a:t>
            </a:r>
            <a:r>
              <a:rPr lang="en-GB" sz="3200" b="1" dirty="0" smtClean="0">
                <a:latin typeface="Rockwell" panose="02060603020205020403" pitchFamily="18" charset="0"/>
              </a:rPr>
              <a:t>Kawa Model</a:t>
            </a:r>
            <a:r>
              <a:rPr lang="en-GB" sz="3200" b="1" dirty="0">
                <a:latin typeface="Rockwell" panose="02060603020205020403" pitchFamily="18" charset="0"/>
              </a:rPr>
              <a:t> </a:t>
            </a:r>
            <a:r>
              <a:rPr lang="en-GB" sz="3200" dirty="0" smtClean="0">
                <a:latin typeface="Rockwell" panose="02060603020205020403" pitchFamily="18" charset="0"/>
              </a:rPr>
              <a:t>as a way to Create a Balanced Lifestyle</a:t>
            </a:r>
            <a:endParaRPr lang="en-GB" sz="3200" dirty="0">
              <a:latin typeface="Rockwell" panose="02060603020205020403" pitchFamily="18"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9465" y="2819163"/>
            <a:ext cx="4572000" cy="3317875"/>
          </a:xfrm>
        </p:spPr>
      </p:pic>
      <p:sp>
        <p:nvSpPr>
          <p:cNvPr id="5" name="Rectangle 4"/>
          <p:cNvSpPr/>
          <p:nvPr/>
        </p:nvSpPr>
        <p:spPr>
          <a:xfrm>
            <a:off x="712459" y="4371514"/>
            <a:ext cx="5715494" cy="1260345"/>
          </a:xfrm>
          <a:prstGeom prst="rect">
            <a:avLst/>
          </a:prstGeom>
        </p:spPr>
        <p:txBody>
          <a:bodyPr wrap="square">
            <a:spAutoFit/>
          </a:bodyPr>
          <a:lstStyle/>
          <a:p>
            <a:pPr>
              <a:lnSpc>
                <a:spcPct val="115000"/>
              </a:lnSpc>
              <a:spcAft>
                <a:spcPts val="1000"/>
              </a:spcAft>
            </a:pPr>
            <a:r>
              <a:rPr lang="en-GB" sz="2200" dirty="0" smtClean="0">
                <a:latin typeface="Rockwell" panose="02060603020205020403" pitchFamily="18" charset="0"/>
                <a:ea typeface="Calibri" panose="020F0502020204030204" pitchFamily="34" charset="0"/>
                <a:cs typeface="Times New Roman" panose="02020603050405020304" pitchFamily="18" charset="0"/>
              </a:rPr>
              <a:t>You can increase the flow of your river by maximising  </a:t>
            </a:r>
            <a:r>
              <a:rPr lang="en-GB" sz="2200" dirty="0">
                <a:latin typeface="Rockwell" panose="02060603020205020403" pitchFamily="18" charset="0"/>
                <a:ea typeface="Calibri" panose="020F0502020204030204" pitchFamily="34" charset="0"/>
                <a:cs typeface="Times New Roman" panose="02020603050405020304" pitchFamily="18" charset="0"/>
              </a:rPr>
              <a:t>the </a:t>
            </a:r>
            <a:r>
              <a:rPr lang="en-GB" sz="2200" dirty="0" smtClean="0">
                <a:latin typeface="Rockwell" panose="02060603020205020403" pitchFamily="18" charset="0"/>
                <a:ea typeface="Calibri" panose="020F0502020204030204" pitchFamily="34" charset="0"/>
                <a:cs typeface="Times New Roman" panose="02020603050405020304" pitchFamily="18" charset="0"/>
              </a:rPr>
              <a:t>spaces in between the obstacles </a:t>
            </a:r>
            <a:endParaRPr lang="en-GB" sz="2200" dirty="0">
              <a:latin typeface="Rockwell" panose="02060603020205020403" pitchFamily="18" charset="0"/>
              <a:ea typeface="Calibri" panose="020F0502020204030204" pitchFamily="34" charset="0"/>
              <a:cs typeface="Times New Roman" panose="02020603050405020304" pitchFamily="18" charset="0"/>
            </a:endParaRPr>
          </a:p>
        </p:txBody>
      </p:sp>
      <p:sp>
        <p:nvSpPr>
          <p:cNvPr id="7" name="Rectangle 6"/>
          <p:cNvSpPr/>
          <p:nvPr/>
        </p:nvSpPr>
        <p:spPr>
          <a:xfrm>
            <a:off x="782199" y="3004326"/>
            <a:ext cx="6096000" cy="1751249"/>
          </a:xfrm>
          <a:prstGeom prst="rect">
            <a:avLst/>
          </a:prstGeom>
        </p:spPr>
        <p:txBody>
          <a:bodyPr>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863465" y="3040028"/>
            <a:ext cx="242374" cy="369332"/>
          </a:xfrm>
          <a:prstGeom prst="rect">
            <a:avLst/>
          </a:prstGeom>
        </p:spPr>
        <p:txBody>
          <a:bodyPr wrap="none">
            <a:spAutoFit/>
          </a:bodyPr>
          <a:lstStyle/>
          <a:p>
            <a:r>
              <a:rPr lang="en-GB" dirty="0" smtClean="0"/>
              <a:t> </a:t>
            </a:r>
            <a:endParaRPr lang="en-GB" dirty="0"/>
          </a:p>
        </p:txBody>
      </p:sp>
      <p:sp>
        <p:nvSpPr>
          <p:cNvPr id="10" name="Rectangle 9"/>
          <p:cNvSpPr/>
          <p:nvPr/>
        </p:nvSpPr>
        <p:spPr>
          <a:xfrm>
            <a:off x="712459" y="3484055"/>
            <a:ext cx="5715494" cy="769441"/>
          </a:xfrm>
          <a:prstGeom prst="rect">
            <a:avLst/>
          </a:prstGeom>
        </p:spPr>
        <p:txBody>
          <a:bodyPr wrap="square">
            <a:spAutoFit/>
          </a:bodyPr>
          <a:lstStyle/>
          <a:p>
            <a:r>
              <a:rPr lang="en-GB" sz="2200" dirty="0">
                <a:latin typeface="Rockwell" panose="02060603020205020403" pitchFamily="18" charset="0"/>
              </a:rPr>
              <a:t>Along the way there can be obstacles that impede the flow of </a:t>
            </a:r>
            <a:r>
              <a:rPr lang="en-GB" sz="2200" dirty="0" smtClean="0">
                <a:latin typeface="Rockwell" panose="02060603020205020403" pitchFamily="18" charset="0"/>
              </a:rPr>
              <a:t>our </a:t>
            </a:r>
            <a:r>
              <a:rPr lang="en-GB" sz="2200" dirty="0">
                <a:latin typeface="Rockwell" panose="02060603020205020403" pitchFamily="18" charset="0"/>
              </a:rPr>
              <a:t>river.</a:t>
            </a:r>
          </a:p>
        </p:txBody>
      </p:sp>
      <p:sp>
        <p:nvSpPr>
          <p:cNvPr id="11" name="Rectangle 10"/>
          <p:cNvSpPr/>
          <p:nvPr/>
        </p:nvSpPr>
        <p:spPr>
          <a:xfrm>
            <a:off x="712459" y="2629593"/>
            <a:ext cx="6096001" cy="1077218"/>
          </a:xfrm>
          <a:prstGeom prst="rect">
            <a:avLst/>
          </a:prstGeom>
        </p:spPr>
        <p:txBody>
          <a:bodyPr>
            <a:spAutoFit/>
          </a:bodyPr>
          <a:lstStyle/>
          <a:p>
            <a:r>
              <a:rPr lang="en-GB" sz="2200" dirty="0" smtClean="0">
                <a:latin typeface="Rockwell" panose="02060603020205020403" pitchFamily="18" charset="0"/>
              </a:rPr>
              <a:t>If your life were a river, how would you want it to flow?</a:t>
            </a:r>
            <a:endParaRPr lang="en-GB" sz="2200" dirty="0">
              <a:latin typeface="Rockwell" panose="02060603020205020403" pitchFamily="18" charset="0"/>
            </a:endParaRPr>
          </a:p>
          <a:p>
            <a:endParaRPr lang="en-GB" sz="2000" dirty="0">
              <a:latin typeface="Rockwell" panose="02060603020205020403" pitchFamily="18" charset="0"/>
            </a:endParaRPr>
          </a:p>
        </p:txBody>
      </p:sp>
    </p:spTree>
    <p:extLst>
      <p:ext uri="{BB962C8B-B14F-4D97-AF65-F5344CB8AC3E}">
        <p14:creationId xmlns:p14="http://schemas.microsoft.com/office/powerpoint/2010/main" val="241519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Rockwell" panose="02060603020205020403" pitchFamily="18" charset="0"/>
              </a:rPr>
              <a:t>Improving the </a:t>
            </a:r>
            <a:r>
              <a:rPr lang="en-GB" i="1" dirty="0" smtClean="0">
                <a:latin typeface="Rockwell" panose="02060603020205020403" pitchFamily="18" charset="0"/>
              </a:rPr>
              <a:t>Flow</a:t>
            </a:r>
            <a:r>
              <a:rPr lang="en-GB" dirty="0" smtClean="0">
                <a:latin typeface="Rockwell" panose="02060603020205020403" pitchFamily="18" charset="0"/>
              </a:rPr>
              <a:t> of your River: Creating a more Balanced Lifestyle</a:t>
            </a:r>
            <a:endParaRPr lang="en-GB" dirty="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4" y="2391507"/>
            <a:ext cx="6646691" cy="3868616"/>
          </a:xfrm>
          <a:prstGeom prst="rect">
            <a:avLst/>
          </a:prstGeom>
          <a:effectLst>
            <a:softEdge rad="139700"/>
          </a:effectLst>
        </p:spPr>
      </p:pic>
    </p:spTree>
    <p:extLst>
      <p:ext uri="{BB962C8B-B14F-4D97-AF65-F5344CB8AC3E}">
        <p14:creationId xmlns:p14="http://schemas.microsoft.com/office/powerpoint/2010/main" val="117272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494" r="17494" b="9028"/>
          <a:stretch/>
        </p:blipFill>
        <p:spPr>
          <a:xfrm>
            <a:off x="5531782" y="390289"/>
            <a:ext cx="6441142" cy="5727970"/>
          </a:xfrm>
          <a:effectLst>
            <a:softEdge rad="76200"/>
          </a:effectLst>
        </p:spPr>
      </p:pic>
      <p:sp>
        <p:nvSpPr>
          <p:cNvPr id="4" name="Text Placeholder 3"/>
          <p:cNvSpPr>
            <a:spLocks noGrp="1"/>
          </p:cNvSpPr>
          <p:nvPr>
            <p:ph type="body" sz="half" idx="2"/>
          </p:nvPr>
        </p:nvSpPr>
        <p:spPr>
          <a:xfrm>
            <a:off x="226184" y="1503387"/>
            <a:ext cx="5194300" cy="3724226"/>
          </a:xfrm>
        </p:spPr>
        <p:txBody>
          <a:bodyPr>
            <a:normAutofit fontScale="92500" lnSpcReduction="20000"/>
          </a:bodyPr>
          <a:lstStyle/>
          <a:p>
            <a:r>
              <a:rPr lang="en-GB" sz="2000" b="1" dirty="0" smtClean="0">
                <a:latin typeface="Rockwell" panose="02060603020205020403" pitchFamily="18" charset="0"/>
              </a:rPr>
              <a:t>Rocks </a:t>
            </a:r>
            <a:r>
              <a:rPr lang="en-GB" sz="2000" i="1" dirty="0" smtClean="0">
                <a:latin typeface="Rockwell" panose="02060603020205020403" pitchFamily="18" charset="0"/>
              </a:rPr>
              <a:t>(Current life difficulties)</a:t>
            </a:r>
            <a:endParaRPr lang="en-GB" sz="2000" b="1" dirty="0" smtClean="0">
              <a:latin typeface="Rockwell" panose="02060603020205020403" pitchFamily="18" charset="0"/>
            </a:endParaRPr>
          </a:p>
          <a:p>
            <a:endParaRPr lang="en-GB" sz="2000" b="1" dirty="0" smtClean="0">
              <a:latin typeface="Rockwell" panose="02060603020205020403" pitchFamily="18" charset="0"/>
            </a:endParaRPr>
          </a:p>
          <a:p>
            <a:endParaRPr lang="en-GB" sz="2000" b="1" dirty="0" smtClean="0">
              <a:latin typeface="Rockwell" panose="02060603020205020403" pitchFamily="18" charset="0"/>
            </a:endParaRPr>
          </a:p>
          <a:p>
            <a:r>
              <a:rPr lang="en-GB" sz="2000" b="1" dirty="0" smtClean="0">
                <a:latin typeface="Rockwell" panose="02060603020205020403" pitchFamily="18" charset="0"/>
              </a:rPr>
              <a:t>Drift Wood </a:t>
            </a:r>
            <a:r>
              <a:rPr lang="en-GB" sz="2000" i="1" dirty="0" smtClean="0">
                <a:latin typeface="Rockwell" panose="02060603020205020403" pitchFamily="18" charset="0"/>
              </a:rPr>
              <a:t>(Values, personality, personal resources)</a:t>
            </a:r>
          </a:p>
          <a:p>
            <a:endParaRPr lang="en-GB" sz="2000" b="1" dirty="0" smtClean="0">
              <a:latin typeface="Rockwell" panose="02060603020205020403" pitchFamily="18" charset="0"/>
            </a:endParaRPr>
          </a:p>
          <a:p>
            <a:endParaRPr lang="en-GB" sz="2000" b="1" dirty="0" smtClean="0">
              <a:latin typeface="Rockwell" panose="02060603020205020403" pitchFamily="18" charset="0"/>
            </a:endParaRPr>
          </a:p>
          <a:p>
            <a:r>
              <a:rPr lang="en-GB" sz="2000" b="1" dirty="0" smtClean="0">
                <a:latin typeface="Rockwell" panose="02060603020205020403" pitchFamily="18" charset="0"/>
              </a:rPr>
              <a:t>River Bed </a:t>
            </a:r>
            <a:r>
              <a:rPr lang="en-GB" sz="2000" i="1" dirty="0" smtClean="0">
                <a:latin typeface="Rockwell" panose="02060603020205020403" pitchFamily="18" charset="0"/>
              </a:rPr>
              <a:t>(Environment)</a:t>
            </a:r>
          </a:p>
          <a:p>
            <a:endParaRPr lang="en-GB" sz="2000" b="1" dirty="0" smtClean="0">
              <a:latin typeface="Rockwell" panose="02060603020205020403" pitchFamily="18" charset="0"/>
            </a:endParaRPr>
          </a:p>
          <a:p>
            <a:endParaRPr lang="en-GB" sz="2000" b="1" dirty="0" smtClean="0">
              <a:latin typeface="Rockwell" panose="02060603020205020403" pitchFamily="18" charset="0"/>
            </a:endParaRPr>
          </a:p>
          <a:p>
            <a:r>
              <a:rPr lang="en-GB" sz="2000" b="1" dirty="0" smtClean="0">
                <a:latin typeface="Rockwell" panose="02060603020205020403" pitchFamily="18" charset="0"/>
              </a:rPr>
              <a:t>Spaces Between </a:t>
            </a:r>
            <a:r>
              <a:rPr lang="en-GB" sz="2000" i="1" dirty="0" smtClean="0">
                <a:latin typeface="Rockwell" panose="02060603020205020403" pitchFamily="18" charset="0"/>
              </a:rPr>
              <a:t>(Occupations that bring life satisfaction)</a:t>
            </a:r>
            <a:endParaRPr lang="en-GB" sz="2000" dirty="0">
              <a:latin typeface="Rockwell" panose="02060603020205020403" pitchFamily="18" charset="0"/>
            </a:endParaRPr>
          </a:p>
        </p:txBody>
      </p:sp>
      <p:sp>
        <p:nvSpPr>
          <p:cNvPr id="3" name="Rectangle 2"/>
          <p:cNvSpPr/>
          <p:nvPr/>
        </p:nvSpPr>
        <p:spPr>
          <a:xfrm>
            <a:off x="-221859" y="156959"/>
            <a:ext cx="6096000" cy="1508105"/>
          </a:xfrm>
          <a:prstGeom prst="rect">
            <a:avLst/>
          </a:prstGeom>
        </p:spPr>
        <p:txBody>
          <a:bodyPr>
            <a:spAutoFit/>
          </a:bodyPr>
          <a:lstStyle/>
          <a:p>
            <a:pPr algn="ctr"/>
            <a:r>
              <a:rPr lang="en-GB" sz="2400" b="1" dirty="0">
                <a:latin typeface="Rockwell" panose="02060603020205020403" pitchFamily="18" charset="0"/>
              </a:rPr>
              <a:t>My River</a:t>
            </a:r>
            <a:br>
              <a:rPr lang="en-GB" sz="2400" b="1" dirty="0">
                <a:latin typeface="Rockwell" panose="02060603020205020403" pitchFamily="18" charset="0"/>
              </a:rPr>
            </a:br>
            <a:r>
              <a:rPr lang="en-GB" sz="2400" dirty="0">
                <a:latin typeface="Rockwell" panose="02060603020205020403" pitchFamily="18" charset="0"/>
              </a:rPr>
              <a:t> </a:t>
            </a:r>
            <a:r>
              <a:rPr lang="en-GB" sz="1600" dirty="0" smtClean="0">
                <a:latin typeface="Rockwell" panose="02060603020205020403" pitchFamily="18" charset="0"/>
              </a:rPr>
              <a:t>(</a:t>
            </a:r>
            <a:r>
              <a:rPr lang="en-GB" sz="1600" dirty="0">
                <a:latin typeface="Rockwell" panose="02060603020205020403" pitchFamily="18" charset="0"/>
              </a:rPr>
              <a:t>Based on the </a:t>
            </a:r>
            <a:r>
              <a:rPr lang="en-GB" sz="1600" i="1" dirty="0">
                <a:latin typeface="Rockwell" panose="02060603020205020403" pitchFamily="18" charset="0"/>
              </a:rPr>
              <a:t>Kawa Model</a:t>
            </a:r>
            <a:r>
              <a:rPr lang="en-GB" sz="1600" dirty="0">
                <a:latin typeface="Rockwell" panose="02060603020205020403" pitchFamily="18" charset="0"/>
              </a:rPr>
              <a:t>, </a:t>
            </a:r>
            <a:r>
              <a:rPr lang="en-GB" sz="1600" dirty="0" err="1">
                <a:latin typeface="Rockwell" panose="02060603020205020403" pitchFamily="18" charset="0"/>
              </a:rPr>
              <a:t>Iwama</a:t>
            </a:r>
            <a:r>
              <a:rPr lang="en-GB" sz="1600" dirty="0">
                <a:latin typeface="Rockwell" panose="02060603020205020403" pitchFamily="18" charset="0"/>
              </a:rPr>
              <a:t>, 2006</a:t>
            </a:r>
            <a:r>
              <a:rPr lang="en-GB" sz="1600" dirty="0" smtClean="0">
                <a:latin typeface="Rockwell" panose="02060603020205020403" pitchFamily="18" charset="0"/>
              </a:rPr>
              <a:t>)</a:t>
            </a:r>
          </a:p>
          <a:p>
            <a:pPr algn="ctr"/>
            <a:r>
              <a:rPr lang="en-GB" sz="2000" dirty="0" smtClean="0">
                <a:solidFill>
                  <a:srgbClr val="190553"/>
                </a:solidFill>
                <a:latin typeface="Rockwell" panose="02060603020205020403" pitchFamily="18" charset="0"/>
              </a:rPr>
              <a:t>Consider the Following:</a:t>
            </a:r>
          </a:p>
          <a:p>
            <a:pPr algn="ctr"/>
            <a:endParaRPr lang="en-GB" sz="2400" dirty="0">
              <a:latin typeface="Rockwell" panose="02060603020205020403" pitchFamily="18" charset="0"/>
            </a:endParaRPr>
          </a:p>
        </p:txBody>
      </p:sp>
      <p:sp>
        <p:nvSpPr>
          <p:cNvPr id="2" name="Rectangle 1"/>
          <p:cNvSpPr/>
          <p:nvPr/>
        </p:nvSpPr>
        <p:spPr>
          <a:xfrm>
            <a:off x="114886" y="6028423"/>
            <a:ext cx="11518509" cy="646331"/>
          </a:xfrm>
          <a:prstGeom prst="rect">
            <a:avLst/>
          </a:prstGeom>
        </p:spPr>
        <p:txBody>
          <a:bodyPr wrap="square">
            <a:spAutoFit/>
          </a:bodyPr>
          <a:lstStyle/>
          <a:p>
            <a:r>
              <a:rPr lang="en-GB" dirty="0">
                <a:latin typeface="Arial Rounded MT Bold" panose="020F0704030504030204" pitchFamily="34" charset="0"/>
              </a:rPr>
              <a:t>Using this model is a helpful way to organize your thoughts and </a:t>
            </a:r>
            <a:r>
              <a:rPr lang="en-GB" dirty="0" smtClean="0">
                <a:latin typeface="Arial Rounded MT Bold" panose="020F0704030504030204" pitchFamily="34" charset="0"/>
              </a:rPr>
              <a:t>feelings at </a:t>
            </a:r>
            <a:r>
              <a:rPr lang="en-GB" dirty="0">
                <a:latin typeface="Arial Rounded MT Bold" panose="020F0704030504030204" pitchFamily="34" charset="0"/>
              </a:rPr>
              <a:t>this time, as a tool for reflection.</a:t>
            </a:r>
          </a:p>
        </p:txBody>
      </p:sp>
    </p:spTree>
    <p:extLst>
      <p:ext uri="{BB962C8B-B14F-4D97-AF65-F5344CB8AC3E}">
        <p14:creationId xmlns:p14="http://schemas.microsoft.com/office/powerpoint/2010/main" val="249882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5314" y="448665"/>
            <a:ext cx="9601200" cy="1303337"/>
          </a:xfrm>
        </p:spPr>
        <p:txBody>
          <a:bodyPr>
            <a:normAutofit/>
          </a:bodyPr>
          <a:lstStyle/>
          <a:p>
            <a:r>
              <a:rPr lang="en-GB" sz="3600" dirty="0" smtClean="0">
                <a:latin typeface="Rockwell" panose="02060603020205020403" pitchFamily="18" charset="0"/>
              </a:rPr>
              <a:t>Defining your </a:t>
            </a:r>
            <a:r>
              <a:rPr lang="en-GB" sz="3600" i="1" dirty="0" smtClean="0">
                <a:latin typeface="Rockwell" panose="02060603020205020403" pitchFamily="18" charset="0"/>
              </a:rPr>
              <a:t>River Bed</a:t>
            </a:r>
            <a:endParaRPr lang="en-GB" sz="3600" dirty="0">
              <a:latin typeface="Rockwell" panose="02060603020205020403" pitchFamily="18" charset="0"/>
            </a:endParaRPr>
          </a:p>
        </p:txBody>
      </p:sp>
      <p:sp>
        <p:nvSpPr>
          <p:cNvPr id="3" name="Rectangle 2"/>
          <p:cNvSpPr/>
          <p:nvPr/>
        </p:nvSpPr>
        <p:spPr>
          <a:xfrm>
            <a:off x="937846" y="4599188"/>
            <a:ext cx="6096000" cy="1107996"/>
          </a:xfrm>
          <a:prstGeom prst="rect">
            <a:avLst/>
          </a:prstGeom>
        </p:spPr>
        <p:txBody>
          <a:bodyPr>
            <a:spAutoFit/>
          </a:bodyPr>
          <a:lstStyle/>
          <a:p>
            <a:r>
              <a:rPr lang="en-GB" sz="2200" b="1" dirty="0" smtClean="0">
                <a:latin typeface="Rockwell" panose="02060603020205020403" pitchFamily="18" charset="0"/>
                <a:ea typeface="Calibri" panose="020F0502020204030204" pitchFamily="34" charset="0"/>
                <a:cs typeface="Times New Roman" panose="02020603050405020304" pitchFamily="18" charset="0"/>
              </a:rPr>
              <a:t>To improve the flow of your river: widen </a:t>
            </a:r>
            <a:r>
              <a:rPr lang="en-GB" sz="2200" b="1" dirty="0">
                <a:latin typeface="Rockwell" panose="02060603020205020403" pitchFamily="18" charset="0"/>
                <a:ea typeface="Calibri" panose="020F0502020204030204" pitchFamily="34" charset="0"/>
                <a:cs typeface="Times New Roman" panose="02020603050405020304" pitchFamily="18" charset="0"/>
              </a:rPr>
              <a:t>the river bed </a:t>
            </a:r>
            <a:r>
              <a:rPr lang="en-GB" sz="2200" b="1" dirty="0" smtClean="0">
                <a:latin typeface="Rockwell" panose="02060603020205020403" pitchFamily="18" charset="0"/>
                <a:ea typeface="Calibri" panose="020F0502020204030204" pitchFamily="34" charset="0"/>
                <a:cs typeface="Times New Roman" panose="02020603050405020304" pitchFamily="18" charset="0"/>
              </a:rPr>
              <a:t>walls, change </a:t>
            </a:r>
            <a:r>
              <a:rPr lang="en-GB" sz="2200" b="1" dirty="0">
                <a:latin typeface="Rockwell" panose="02060603020205020403" pitchFamily="18" charset="0"/>
                <a:ea typeface="Calibri" panose="020F0502020204030204" pitchFamily="34" charset="0"/>
                <a:cs typeface="Times New Roman" panose="02020603050405020304" pitchFamily="18" charset="0"/>
              </a:rPr>
              <a:t>or modify your environment</a:t>
            </a:r>
            <a:r>
              <a:rPr lang="en-GB" sz="2200" dirty="0">
                <a:latin typeface="Rockwell" panose="02060603020205020403" pitchFamily="18" charset="0"/>
                <a:ea typeface="Calibri" panose="020F0502020204030204" pitchFamily="34" charset="0"/>
                <a:cs typeface="Times New Roman" panose="02020603050405020304" pitchFamily="18" charset="0"/>
              </a:rPr>
              <a:t>. </a:t>
            </a:r>
            <a:endParaRPr lang="en-GB" sz="2200" dirty="0">
              <a:latin typeface="Rockwell" panose="02060603020205020403" pitchFamily="18" charset="0"/>
            </a:endParaRPr>
          </a:p>
        </p:txBody>
      </p:sp>
      <p:sp>
        <p:nvSpPr>
          <p:cNvPr id="4" name="Rectangle 3"/>
          <p:cNvSpPr/>
          <p:nvPr/>
        </p:nvSpPr>
        <p:spPr>
          <a:xfrm>
            <a:off x="937846" y="1846592"/>
            <a:ext cx="6096000" cy="2556597"/>
          </a:xfrm>
          <a:prstGeom prst="rect">
            <a:avLst/>
          </a:prstGeom>
        </p:spPr>
        <p:txBody>
          <a:bodyPr>
            <a:spAutoFit/>
          </a:bodyPr>
          <a:lstStyle/>
          <a:p>
            <a:pPr>
              <a:lnSpc>
                <a:spcPct val="115000"/>
              </a:lnSpc>
              <a:spcAft>
                <a:spcPts val="1000"/>
              </a:spcAft>
            </a:pPr>
            <a:r>
              <a:rPr lang="en-GB" sz="2200" dirty="0" smtClean="0">
                <a:latin typeface="Rockwell" panose="02060603020205020403" pitchFamily="18" charset="0"/>
                <a:ea typeface="Calibri" panose="020F0502020204030204" pitchFamily="34" charset="0"/>
                <a:cs typeface="Times New Roman" panose="02020603050405020304" pitchFamily="18" charset="0"/>
              </a:rPr>
              <a:t>The </a:t>
            </a:r>
            <a:r>
              <a:rPr lang="en-GB" sz="2200" dirty="0">
                <a:latin typeface="Rockwell" panose="02060603020205020403" pitchFamily="18" charset="0"/>
                <a:ea typeface="Calibri" panose="020F0502020204030204" pitchFamily="34" charset="0"/>
                <a:cs typeface="Times New Roman" panose="02020603050405020304" pitchFamily="18" charset="0"/>
              </a:rPr>
              <a:t>river walls and base is your </a:t>
            </a:r>
            <a:r>
              <a:rPr lang="en-GB" sz="2200" dirty="0" smtClean="0">
                <a:latin typeface="Rockwell" panose="02060603020205020403" pitchFamily="18" charset="0"/>
                <a:ea typeface="Calibri" panose="020F0502020204030204" pitchFamily="34" charset="0"/>
                <a:cs typeface="Times New Roman" panose="02020603050405020304" pitchFamily="18" charset="0"/>
              </a:rPr>
              <a:t>environment, which gives </a:t>
            </a:r>
            <a:r>
              <a:rPr lang="en-GB" sz="2200" dirty="0">
                <a:latin typeface="Rockwell" panose="02060603020205020403" pitchFamily="18" charset="0"/>
                <a:ea typeface="Calibri" panose="020F0502020204030204" pitchFamily="34" charset="0"/>
                <a:cs typeface="Times New Roman" panose="02020603050405020304" pitchFamily="18" charset="0"/>
              </a:rPr>
              <a:t>the river its shape. </a:t>
            </a:r>
            <a:endParaRPr lang="en-GB" sz="2200" dirty="0" smtClean="0">
              <a:latin typeface="Rockwell" panose="02060603020205020403"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200" dirty="0" smtClean="0">
                <a:latin typeface="Rockwell" panose="02060603020205020403" pitchFamily="18" charset="0"/>
                <a:ea typeface="Calibri" panose="020F0502020204030204" pitchFamily="34" charset="0"/>
                <a:cs typeface="Times New Roman" panose="02020603050405020304" pitchFamily="18" charset="0"/>
              </a:rPr>
              <a:t>These </a:t>
            </a:r>
            <a:r>
              <a:rPr lang="en-GB" sz="2200" dirty="0">
                <a:latin typeface="Rockwell" panose="02060603020205020403" pitchFamily="18" charset="0"/>
                <a:ea typeface="Calibri" panose="020F0502020204030204" pitchFamily="34" charset="0"/>
                <a:cs typeface="Times New Roman" panose="02020603050405020304" pitchFamily="18" charset="0"/>
              </a:rPr>
              <a:t>can be things </a:t>
            </a:r>
            <a:r>
              <a:rPr lang="en-GB" sz="2200" dirty="0" smtClean="0">
                <a:latin typeface="Rockwell" panose="02060603020205020403" pitchFamily="18" charset="0"/>
                <a:ea typeface="Calibri" panose="020F0502020204030204" pitchFamily="34" charset="0"/>
                <a:cs typeface="Times New Roman" panose="02020603050405020304" pitchFamily="18" charset="0"/>
              </a:rPr>
              <a:t>like: who </a:t>
            </a:r>
            <a:r>
              <a:rPr lang="en-GB" sz="2200" dirty="0">
                <a:latin typeface="Rockwell" panose="02060603020205020403" pitchFamily="18" charset="0"/>
                <a:ea typeface="Calibri" panose="020F0502020204030204" pitchFamily="34" charset="0"/>
                <a:cs typeface="Times New Roman" panose="02020603050405020304" pitchFamily="18" charset="0"/>
              </a:rPr>
              <a:t>you live with, the important people in your life, where you live and work, your family, healthcare professionals, schools, </a:t>
            </a:r>
            <a:r>
              <a:rPr lang="en-GB" sz="2200" dirty="0" smtClean="0">
                <a:latin typeface="Rockwell" panose="02060603020205020403" pitchFamily="18" charset="0"/>
                <a:ea typeface="Calibri" panose="020F0502020204030204" pitchFamily="34" charset="0"/>
                <a:cs typeface="Times New Roman" panose="02020603050405020304" pitchFamily="18" charset="0"/>
              </a:rPr>
              <a:t>culture</a:t>
            </a:r>
            <a:r>
              <a:rPr lang="en-GB" sz="2200" dirty="0">
                <a:latin typeface="Rockwell" panose="02060603020205020403" pitchFamily="18" charset="0"/>
                <a:ea typeface="Calibri" panose="020F0502020204030204" pitchFamily="34" charset="0"/>
                <a:cs typeface="Times New Roman" panose="02020603050405020304" pitchFamily="18"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201" y="2768867"/>
            <a:ext cx="3839224" cy="3264917"/>
          </a:xfrm>
          <a:prstGeom prst="rect">
            <a:avLst/>
          </a:prstGeom>
        </p:spPr>
      </p:pic>
      <p:cxnSp>
        <p:nvCxnSpPr>
          <p:cNvPr id="7" name="Straight Arrow Connector 6"/>
          <p:cNvCxnSpPr/>
          <p:nvPr/>
        </p:nvCxnSpPr>
        <p:spPr>
          <a:xfrm>
            <a:off x="7033846" y="4459458"/>
            <a:ext cx="2110154" cy="139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843314" y="1688307"/>
            <a:ext cx="88246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21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smtClean="0">
                <a:latin typeface="Rockwell" panose="02060603020205020403" pitchFamily="18" charset="0"/>
              </a:rPr>
              <a:t>Identifying the </a:t>
            </a:r>
            <a:r>
              <a:rPr lang="en-GB" sz="3400" i="1" dirty="0" smtClean="0">
                <a:latin typeface="Rockwell" panose="02060603020205020403" pitchFamily="18" charset="0"/>
              </a:rPr>
              <a:t>Rocks </a:t>
            </a:r>
            <a:r>
              <a:rPr lang="en-GB" sz="3400" dirty="0" smtClean="0">
                <a:latin typeface="Rockwell" panose="02060603020205020403" pitchFamily="18" charset="0"/>
              </a:rPr>
              <a:t>in your Life</a:t>
            </a:r>
            <a:endParaRPr lang="en-GB" sz="3400" dirty="0">
              <a:latin typeface="Rockwell" panose="02060603020205020403" pitchFamily="18" charset="0"/>
            </a:endParaRPr>
          </a:p>
        </p:txBody>
      </p:sp>
      <p:pic>
        <p:nvPicPr>
          <p:cNvPr id="3" name="Picture 2"/>
          <p:cNvPicPr>
            <a:picLocks noChangeAspect="1"/>
          </p:cNvPicPr>
          <p:nvPr/>
        </p:nvPicPr>
        <p:blipFill rotWithShape="1">
          <a:blip r:embed="rId3"/>
          <a:srcRect b="12127"/>
          <a:stretch/>
        </p:blipFill>
        <p:spPr>
          <a:xfrm>
            <a:off x="719877" y="3915258"/>
            <a:ext cx="4217884" cy="2175779"/>
          </a:xfrm>
          <a:prstGeom prst="rect">
            <a:avLst/>
          </a:prstGeom>
        </p:spPr>
      </p:pic>
      <p:sp>
        <p:nvSpPr>
          <p:cNvPr id="4" name="Rectangle 3"/>
          <p:cNvSpPr/>
          <p:nvPr/>
        </p:nvSpPr>
        <p:spPr>
          <a:xfrm>
            <a:off x="4800598" y="4190118"/>
            <a:ext cx="6071378" cy="1332224"/>
          </a:xfrm>
          <a:prstGeom prst="rect">
            <a:avLst/>
          </a:prstGeom>
        </p:spPr>
        <p:txBody>
          <a:bodyPr wrap="square">
            <a:spAutoFit/>
          </a:bodyPr>
          <a:lstStyle/>
          <a:p>
            <a:pPr>
              <a:lnSpc>
                <a:spcPct val="115000"/>
              </a:lnSpc>
              <a:spcAft>
                <a:spcPts val="1000"/>
              </a:spcAft>
            </a:pPr>
            <a:r>
              <a:rPr lang="en-GB" sz="2400" b="1" dirty="0" smtClean="0">
                <a:latin typeface="Rockwell" panose="02060603020205020403" pitchFamily="18" charset="0"/>
                <a:ea typeface="Calibri" panose="020F0502020204030204" pitchFamily="34" charset="0"/>
                <a:cs typeface="Times New Roman" panose="02020603050405020304" pitchFamily="18" charset="0"/>
              </a:rPr>
              <a:t>To increase the flow in your river, you have to break </a:t>
            </a:r>
            <a:r>
              <a:rPr lang="en-GB" sz="2400" b="1" dirty="0">
                <a:latin typeface="Rockwell" panose="02060603020205020403" pitchFamily="18" charset="0"/>
                <a:ea typeface="Calibri" panose="020F0502020204030204" pitchFamily="34" charset="0"/>
                <a:cs typeface="Times New Roman" panose="02020603050405020304" pitchFamily="18" charset="0"/>
              </a:rPr>
              <a:t>the rocks: </a:t>
            </a:r>
            <a:r>
              <a:rPr lang="en-GB" sz="2400" b="1" dirty="0" smtClean="0">
                <a:latin typeface="Rockwell" panose="02060603020205020403" pitchFamily="18" charset="0"/>
                <a:ea typeface="Calibri" panose="020F0502020204030204" pitchFamily="34" charset="0"/>
                <a:cs typeface="Times New Roman" panose="02020603050405020304" pitchFamily="18" charset="0"/>
              </a:rPr>
              <a:t>remove </a:t>
            </a:r>
            <a:r>
              <a:rPr lang="en-GB" sz="2400" b="1" dirty="0">
                <a:latin typeface="Rockwell" panose="02060603020205020403" pitchFamily="18" charset="0"/>
                <a:ea typeface="Calibri" panose="020F0502020204030204" pitchFamily="34" charset="0"/>
                <a:cs typeface="Times New Roman" panose="02020603050405020304" pitchFamily="18" charset="0"/>
              </a:rPr>
              <a:t>the obstacles or make them smaller.</a:t>
            </a:r>
          </a:p>
        </p:txBody>
      </p:sp>
      <p:sp>
        <p:nvSpPr>
          <p:cNvPr id="5" name="Rectangle 4"/>
          <p:cNvSpPr/>
          <p:nvPr/>
        </p:nvSpPr>
        <p:spPr>
          <a:xfrm>
            <a:off x="4800598" y="2675276"/>
            <a:ext cx="6096000" cy="1332224"/>
          </a:xfrm>
          <a:prstGeom prst="rect">
            <a:avLst/>
          </a:prstGeom>
        </p:spPr>
        <p:txBody>
          <a:bodyPr>
            <a:spAutoFit/>
          </a:bodyPr>
          <a:lstStyle/>
          <a:p>
            <a:pPr>
              <a:lnSpc>
                <a:spcPct val="115000"/>
              </a:lnSpc>
              <a:spcAft>
                <a:spcPts val="1000"/>
              </a:spcAft>
            </a:pPr>
            <a:r>
              <a:rPr lang="en-GB" sz="2400" dirty="0" smtClean="0">
                <a:latin typeface="Rockwell" panose="02060603020205020403" pitchFamily="18" charset="0"/>
                <a:ea typeface="Calibri" panose="020F0502020204030204" pitchFamily="34" charset="0"/>
                <a:cs typeface="Times New Roman" panose="02020603050405020304" pitchFamily="18" charset="0"/>
              </a:rPr>
              <a:t>Rocks </a:t>
            </a:r>
            <a:r>
              <a:rPr lang="en-GB" sz="2400" dirty="0">
                <a:latin typeface="Rockwell" panose="02060603020205020403" pitchFamily="18" charset="0"/>
                <a:ea typeface="Calibri" panose="020F0502020204030204" pitchFamily="34" charset="0"/>
                <a:cs typeface="Times New Roman" panose="02020603050405020304" pitchFamily="18" charset="0"/>
              </a:rPr>
              <a:t>are your current life difficulties, fears or concerns which block and slow down the </a:t>
            </a:r>
            <a:r>
              <a:rPr lang="en-GB" sz="2400" dirty="0" smtClean="0">
                <a:latin typeface="Rockwell" panose="02060603020205020403" pitchFamily="18" charset="0"/>
                <a:ea typeface="Calibri" panose="020F0502020204030204" pitchFamily="34" charset="0"/>
                <a:cs typeface="Times New Roman" panose="02020603050405020304" pitchFamily="18" charset="0"/>
              </a:rPr>
              <a:t>flow in </a:t>
            </a:r>
            <a:r>
              <a:rPr lang="en-GB" sz="2400" dirty="0">
                <a:latin typeface="Rockwell" panose="02060603020205020403" pitchFamily="18" charset="0"/>
                <a:ea typeface="Calibri" panose="020F0502020204030204" pitchFamily="34" charset="0"/>
                <a:cs typeface="Times New Roman" panose="02020603050405020304" pitchFamily="18" charset="0"/>
              </a:rPr>
              <a:t>your </a:t>
            </a:r>
            <a:r>
              <a:rPr lang="en-GB" sz="2400" dirty="0" smtClean="0">
                <a:latin typeface="Rockwell" panose="02060603020205020403" pitchFamily="18" charset="0"/>
                <a:ea typeface="Calibri" panose="020F0502020204030204" pitchFamily="34" charset="0"/>
                <a:cs typeface="Times New Roman" panose="02020603050405020304" pitchFamily="18" charset="0"/>
              </a:rPr>
              <a:t>river.</a:t>
            </a:r>
            <a:endParaRPr lang="en-GB" sz="2400" dirty="0">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009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3112" y="474663"/>
            <a:ext cx="9601200" cy="1303337"/>
          </a:xfrm>
        </p:spPr>
        <p:txBody>
          <a:bodyPr>
            <a:normAutofit/>
          </a:bodyPr>
          <a:lstStyle/>
          <a:p>
            <a:r>
              <a:rPr lang="en-GB" sz="3400" dirty="0" smtClean="0">
                <a:latin typeface="Rockwell" panose="02060603020205020403" pitchFamily="18" charset="0"/>
              </a:rPr>
              <a:t>Identifying the </a:t>
            </a:r>
            <a:r>
              <a:rPr lang="en-GB" sz="3400" i="1" dirty="0" smtClean="0">
                <a:latin typeface="Rockwell" panose="02060603020205020403" pitchFamily="18" charset="0"/>
              </a:rPr>
              <a:t>Driftwood </a:t>
            </a:r>
            <a:r>
              <a:rPr lang="en-GB" sz="3400" dirty="0" smtClean="0">
                <a:latin typeface="Rockwell" panose="02060603020205020403" pitchFamily="18" charset="0"/>
              </a:rPr>
              <a:t>in your Life</a:t>
            </a:r>
            <a:endParaRPr lang="en-GB" sz="3400" dirty="0">
              <a:latin typeface="Rockwell" panose="02060603020205020403"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543"/>
          <a:stretch/>
        </p:blipFill>
        <p:spPr>
          <a:xfrm>
            <a:off x="698263" y="4689423"/>
            <a:ext cx="2857500" cy="1332820"/>
          </a:xfrm>
          <a:prstGeom prst="rect">
            <a:avLst/>
          </a:prstGeom>
        </p:spPr>
      </p:pic>
      <p:sp>
        <p:nvSpPr>
          <p:cNvPr id="4" name="Rectangle 3"/>
          <p:cNvSpPr/>
          <p:nvPr/>
        </p:nvSpPr>
        <p:spPr>
          <a:xfrm>
            <a:off x="3868437" y="2690761"/>
            <a:ext cx="6096000" cy="3816750"/>
          </a:xfrm>
          <a:prstGeom prst="rect">
            <a:avLst/>
          </a:prstGeom>
        </p:spPr>
        <p:txBody>
          <a:bodyPr>
            <a:spAutoFit/>
          </a:bodyPr>
          <a:lstStyle/>
          <a:p>
            <a:pPr>
              <a:lnSpc>
                <a:spcPct val="115000"/>
              </a:lnSpc>
              <a:spcAft>
                <a:spcPts val="1000"/>
              </a:spcAft>
            </a:pPr>
            <a:r>
              <a:rPr lang="en-GB" sz="2200" dirty="0">
                <a:latin typeface="Rockwell" panose="02060603020205020403" pitchFamily="18" charset="0"/>
                <a:ea typeface="Calibri" panose="020F0502020204030204" pitchFamily="34" charset="0"/>
                <a:cs typeface="Times New Roman" panose="02020603050405020304" pitchFamily="18" charset="0"/>
              </a:rPr>
              <a:t> </a:t>
            </a:r>
          </a:p>
          <a:p>
            <a:pPr>
              <a:lnSpc>
                <a:spcPct val="115000"/>
              </a:lnSpc>
              <a:spcAft>
                <a:spcPts val="1000"/>
              </a:spcAft>
            </a:pPr>
            <a:r>
              <a:rPr lang="en-GB" sz="2200" dirty="0">
                <a:latin typeface="Rockwell" panose="02060603020205020403" pitchFamily="18" charset="0"/>
                <a:ea typeface="Calibri" panose="020F0502020204030204" pitchFamily="34" charset="0"/>
                <a:cs typeface="Times New Roman" panose="02020603050405020304" pitchFamily="18" charset="0"/>
              </a:rPr>
              <a:t> </a:t>
            </a:r>
          </a:p>
          <a:p>
            <a:pPr>
              <a:lnSpc>
                <a:spcPct val="115000"/>
              </a:lnSpc>
              <a:spcAft>
                <a:spcPts val="1000"/>
              </a:spcAft>
            </a:pPr>
            <a:r>
              <a:rPr lang="en-GB" sz="2200" dirty="0">
                <a:latin typeface="Rockwell" panose="02060603020205020403" pitchFamily="18" charset="0"/>
                <a:ea typeface="Calibri" panose="020F0502020204030204" pitchFamily="34" charset="0"/>
                <a:cs typeface="Times New Roman" panose="02020603050405020304" pitchFamily="18" charset="0"/>
              </a:rPr>
              <a:t> </a:t>
            </a:r>
          </a:p>
          <a:p>
            <a:pPr>
              <a:lnSpc>
                <a:spcPct val="115000"/>
              </a:lnSpc>
              <a:spcAft>
                <a:spcPts val="1000"/>
              </a:spcAft>
            </a:pPr>
            <a:endParaRPr lang="en-GB" sz="2200" dirty="0" smtClean="0">
              <a:latin typeface="Rockwell" panose="02060603020205020403"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200" dirty="0" smtClean="0">
                <a:latin typeface="Rockwell" panose="02060603020205020403" pitchFamily="18" charset="0"/>
                <a:ea typeface="Calibri" panose="020F0502020204030204" pitchFamily="34" charset="0"/>
                <a:cs typeface="Times New Roman" panose="02020603050405020304" pitchFamily="18" charset="0"/>
              </a:rPr>
              <a:t> </a:t>
            </a:r>
            <a:r>
              <a:rPr lang="en-GB" sz="2200" b="1" dirty="0" smtClean="0">
                <a:latin typeface="Rockwell" panose="02060603020205020403" pitchFamily="18" charset="0"/>
                <a:ea typeface="Calibri" panose="020F0502020204030204" pitchFamily="34" charset="0"/>
                <a:cs typeface="Times New Roman" panose="02020603050405020304" pitchFamily="18" charset="0"/>
              </a:rPr>
              <a:t>Use </a:t>
            </a:r>
            <a:r>
              <a:rPr lang="en-GB" sz="2200" b="1" dirty="0">
                <a:latin typeface="Rockwell" panose="02060603020205020403" pitchFamily="18" charset="0"/>
                <a:ea typeface="Calibri" panose="020F0502020204030204" pitchFamily="34" charset="0"/>
                <a:cs typeface="Times New Roman" panose="02020603050405020304" pitchFamily="18" charset="0"/>
              </a:rPr>
              <a:t>the driftwood: </a:t>
            </a:r>
            <a:r>
              <a:rPr lang="en-GB" sz="2200" b="1" dirty="0" smtClean="0">
                <a:latin typeface="Rockwell" panose="02060603020205020403" pitchFamily="18" charset="0"/>
                <a:ea typeface="Calibri" panose="020F0502020204030204" pitchFamily="34" charset="0"/>
                <a:cs typeface="Times New Roman" panose="02020603050405020304" pitchFamily="18" charset="0"/>
              </a:rPr>
              <a:t>your </a:t>
            </a:r>
            <a:r>
              <a:rPr lang="en-GB" sz="2200" b="1" dirty="0">
                <a:latin typeface="Rockwell" panose="02060603020205020403" pitchFamily="18" charset="0"/>
                <a:ea typeface="Calibri" panose="020F0502020204030204" pitchFamily="34" charset="0"/>
                <a:cs typeface="Times New Roman" panose="02020603050405020304" pitchFamily="18" charset="0"/>
              </a:rPr>
              <a:t>personal </a:t>
            </a:r>
            <a:r>
              <a:rPr lang="en-GB" sz="2200" b="1" dirty="0" smtClean="0">
                <a:latin typeface="Rockwell" panose="02060603020205020403" pitchFamily="18" charset="0"/>
                <a:ea typeface="Calibri" panose="020F0502020204030204" pitchFamily="34" charset="0"/>
                <a:cs typeface="Times New Roman" panose="02020603050405020304" pitchFamily="18" charset="0"/>
              </a:rPr>
              <a:t>         qualities </a:t>
            </a:r>
            <a:r>
              <a:rPr lang="en-GB" sz="2200" b="1" dirty="0">
                <a:latin typeface="Rockwell" panose="02060603020205020403" pitchFamily="18" charset="0"/>
                <a:ea typeface="Calibri" panose="020F0502020204030204" pitchFamily="34" charset="0"/>
                <a:cs typeface="Times New Roman" panose="02020603050405020304" pitchFamily="18" charset="0"/>
              </a:rPr>
              <a:t>or things that you already have to improve your situation.</a:t>
            </a:r>
          </a:p>
          <a:p>
            <a:pPr>
              <a:lnSpc>
                <a:spcPct val="115000"/>
              </a:lnSpc>
              <a:spcAft>
                <a:spcPts val="1000"/>
              </a:spcAft>
            </a:pPr>
            <a:r>
              <a:rPr lang="en-GB" sz="2200" dirty="0">
                <a:latin typeface="Rockwell" panose="02060603020205020403" pitchFamily="18" charset="0"/>
                <a:ea typeface="Calibri" panose="020F0502020204030204" pitchFamily="34" charset="0"/>
                <a:cs typeface="Times New Roman" panose="02020603050405020304" pitchFamily="18" charset="0"/>
              </a:rPr>
              <a:t> </a:t>
            </a:r>
          </a:p>
        </p:txBody>
      </p:sp>
      <p:sp>
        <p:nvSpPr>
          <p:cNvPr id="5" name="Rectangle 4"/>
          <p:cNvSpPr/>
          <p:nvPr/>
        </p:nvSpPr>
        <p:spPr>
          <a:xfrm>
            <a:off x="3868437" y="1628208"/>
            <a:ext cx="6096000" cy="2800767"/>
          </a:xfrm>
          <a:prstGeom prst="rect">
            <a:avLst/>
          </a:prstGeom>
        </p:spPr>
        <p:txBody>
          <a:bodyPr>
            <a:spAutoFit/>
          </a:bodyPr>
          <a:lstStyle/>
          <a:p>
            <a:r>
              <a:rPr lang="en-GB" sz="2200" dirty="0">
                <a:latin typeface="Rockwell" panose="02060603020205020403" pitchFamily="18" charset="0"/>
                <a:ea typeface="Calibri" panose="020F0502020204030204" pitchFamily="34" charset="0"/>
                <a:cs typeface="Times New Roman" panose="02020603050405020304" pitchFamily="18" charset="0"/>
              </a:rPr>
              <a:t>The driftwood </a:t>
            </a:r>
            <a:r>
              <a:rPr lang="en-GB" sz="2200" dirty="0" smtClean="0">
                <a:latin typeface="Rockwell" panose="02060603020205020403" pitchFamily="18" charset="0"/>
                <a:ea typeface="Calibri" panose="020F0502020204030204" pitchFamily="34" charset="0"/>
                <a:cs typeface="Times New Roman" panose="02020603050405020304" pitchFamily="18" charset="0"/>
              </a:rPr>
              <a:t>is your </a:t>
            </a:r>
            <a:r>
              <a:rPr lang="en-GB" sz="2200" dirty="0">
                <a:latin typeface="Rockwell" panose="02060603020205020403" pitchFamily="18" charset="0"/>
                <a:ea typeface="Calibri" panose="020F0502020204030204" pitchFamily="34" charset="0"/>
                <a:cs typeface="Times New Roman" panose="02020603050405020304" pitchFamily="18" charset="0"/>
              </a:rPr>
              <a:t>values, personality and personal resources. </a:t>
            </a:r>
            <a:endParaRPr lang="en-GB" sz="2200" dirty="0" smtClean="0">
              <a:latin typeface="Rockwell" panose="02060603020205020403" pitchFamily="18" charset="0"/>
              <a:ea typeface="Calibri" panose="020F0502020204030204" pitchFamily="34" charset="0"/>
              <a:cs typeface="Times New Roman" panose="02020603050405020304" pitchFamily="18" charset="0"/>
            </a:endParaRPr>
          </a:p>
          <a:p>
            <a:endParaRPr lang="en-GB" sz="2200" dirty="0">
              <a:latin typeface="Rockwell" panose="02060603020205020403" pitchFamily="18" charset="0"/>
              <a:ea typeface="Calibri" panose="020F0502020204030204" pitchFamily="34" charset="0"/>
              <a:cs typeface="Times New Roman" panose="02020603050405020304" pitchFamily="18" charset="0"/>
            </a:endParaRPr>
          </a:p>
          <a:p>
            <a:r>
              <a:rPr lang="en-GB" sz="2200" dirty="0" smtClean="0">
                <a:latin typeface="Rockwell" panose="02060603020205020403" pitchFamily="18" charset="0"/>
                <a:ea typeface="Calibri" panose="020F0502020204030204" pitchFamily="34" charset="0"/>
                <a:cs typeface="Times New Roman" panose="02020603050405020304" pitchFamily="18" charset="0"/>
              </a:rPr>
              <a:t>Sometimes </a:t>
            </a:r>
            <a:r>
              <a:rPr lang="en-GB" sz="2200" dirty="0">
                <a:latin typeface="Rockwell" panose="02060603020205020403" pitchFamily="18" charset="0"/>
                <a:ea typeface="Calibri" panose="020F0502020204030204" pitchFamily="34" charset="0"/>
                <a:cs typeface="Times New Roman" panose="02020603050405020304" pitchFamily="18" charset="0"/>
              </a:rPr>
              <a:t>these can help you and sometimes they can hinder you. </a:t>
            </a:r>
            <a:endParaRPr lang="en-GB" sz="2200" dirty="0" smtClean="0">
              <a:latin typeface="Rockwell" panose="02060603020205020403" pitchFamily="18" charset="0"/>
              <a:ea typeface="Calibri" panose="020F0502020204030204" pitchFamily="34" charset="0"/>
              <a:cs typeface="Times New Roman" panose="02020603050405020304" pitchFamily="18" charset="0"/>
            </a:endParaRPr>
          </a:p>
          <a:p>
            <a:endParaRPr lang="en-GB" sz="2200" dirty="0">
              <a:latin typeface="Rockwell" panose="02060603020205020403" pitchFamily="18" charset="0"/>
              <a:ea typeface="Calibri" panose="020F0502020204030204" pitchFamily="34" charset="0"/>
              <a:cs typeface="Times New Roman" panose="02020603050405020304" pitchFamily="18" charset="0"/>
            </a:endParaRPr>
          </a:p>
          <a:p>
            <a:r>
              <a:rPr lang="en-GB" sz="2200" dirty="0" smtClean="0">
                <a:latin typeface="Rockwell" panose="02060603020205020403" pitchFamily="18" charset="0"/>
                <a:ea typeface="Calibri" panose="020F0502020204030204" pitchFamily="34" charset="0"/>
                <a:cs typeface="Times New Roman" panose="02020603050405020304" pitchFamily="18" charset="0"/>
              </a:rPr>
              <a:t>The </a:t>
            </a:r>
            <a:r>
              <a:rPr lang="en-GB" sz="2200" dirty="0">
                <a:latin typeface="Rockwell" panose="02060603020205020403" pitchFamily="18" charset="0"/>
                <a:ea typeface="Calibri" panose="020F0502020204030204" pitchFamily="34" charset="0"/>
                <a:cs typeface="Times New Roman" panose="02020603050405020304" pitchFamily="18" charset="0"/>
              </a:rPr>
              <a:t>driftwood can further block the water or bump the rocks away, enhancing the flow.</a:t>
            </a:r>
            <a:endParaRPr lang="en-GB" sz="2200" dirty="0">
              <a:latin typeface="Rockwell" panose="02060603020205020403" pitchFamily="18" charset="0"/>
            </a:endParaRPr>
          </a:p>
        </p:txBody>
      </p:sp>
      <p:cxnSp>
        <p:nvCxnSpPr>
          <p:cNvPr id="7" name="Straight Connector 6"/>
          <p:cNvCxnSpPr/>
          <p:nvPr/>
        </p:nvCxnSpPr>
        <p:spPr>
          <a:xfrm flipV="1">
            <a:off x="1513112" y="1509486"/>
            <a:ext cx="9212945" cy="580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44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09599" y="1625309"/>
            <a:ext cx="10681855" cy="923330"/>
          </a:xfrm>
          <a:prstGeom prst="rect">
            <a:avLst/>
          </a:prstGeom>
        </p:spPr>
        <p:txBody>
          <a:bodyPr wrap="square">
            <a:spAutoFit/>
          </a:bodyPr>
          <a:lstStyle/>
          <a:p>
            <a:r>
              <a:rPr lang="en-GB" dirty="0" smtClean="0">
                <a:solidFill>
                  <a:schemeClr val="accent1">
                    <a:lumMod val="50000"/>
                  </a:schemeClr>
                </a:solidFill>
                <a:latin typeface="Arial Rounded MT Bold" panose="020F0704030504030204" pitchFamily="34" charset="0"/>
              </a:rPr>
              <a:t>Seven Tips for Staying Happy and Healthy During a Lockdown</a:t>
            </a:r>
            <a:endParaRPr lang="en-GB" dirty="0" smtClean="0">
              <a:solidFill>
                <a:schemeClr val="accent1">
                  <a:lumMod val="50000"/>
                </a:schemeClr>
              </a:solidFill>
              <a:latin typeface="Arial Rounded MT Bold" panose="020F0704030504030204" pitchFamily="34" charset="0"/>
              <a:hlinkClick r:id="rId3"/>
            </a:endParaRPr>
          </a:p>
          <a:p>
            <a:r>
              <a:rPr lang="en-GB" dirty="0" smtClean="0">
                <a:latin typeface="Arial Rounded MT Bold" panose="020F0704030504030204" pitchFamily="34" charset="0"/>
                <a:hlinkClick r:id="rId3"/>
              </a:rPr>
              <a:t>https</a:t>
            </a:r>
            <a:r>
              <a:rPr lang="en-GB" dirty="0">
                <a:latin typeface="Arial Rounded MT Bold" panose="020F0704030504030204" pitchFamily="34" charset="0"/>
                <a:hlinkClick r:id="rId3"/>
              </a:rPr>
              <a:t>://www.bbc.co.uk/programmes/articles/1fZkc8Tj7LpBYMKF1H0pc3t/seven-tips-for-staying-happy-and-healthy-during-a-lockdown</a:t>
            </a:r>
            <a:endParaRPr lang="en-GB" dirty="0">
              <a:latin typeface="Arial Rounded MT Bold" panose="020F0704030504030204" pitchFamily="34" charset="0"/>
            </a:endParaRPr>
          </a:p>
        </p:txBody>
      </p:sp>
      <p:sp>
        <p:nvSpPr>
          <p:cNvPr id="3" name="Rectangle 2"/>
          <p:cNvSpPr/>
          <p:nvPr/>
        </p:nvSpPr>
        <p:spPr>
          <a:xfrm>
            <a:off x="609599" y="2825638"/>
            <a:ext cx="10861964" cy="923330"/>
          </a:xfrm>
          <a:prstGeom prst="rect">
            <a:avLst/>
          </a:prstGeom>
        </p:spPr>
        <p:txBody>
          <a:bodyPr wrap="square">
            <a:spAutoFit/>
          </a:bodyPr>
          <a:lstStyle/>
          <a:p>
            <a:r>
              <a:rPr lang="en-GB" dirty="0" smtClean="0">
                <a:solidFill>
                  <a:schemeClr val="accent1">
                    <a:lumMod val="50000"/>
                  </a:schemeClr>
                </a:solidFill>
                <a:latin typeface="Arial Rounded MT Bold" panose="020F0704030504030204" pitchFamily="34" charset="0"/>
              </a:rPr>
              <a:t>Looking After your Health During Coronavirus Outbreak</a:t>
            </a:r>
            <a:endParaRPr lang="en-GB" dirty="0" smtClean="0">
              <a:solidFill>
                <a:schemeClr val="accent1">
                  <a:lumMod val="50000"/>
                </a:schemeClr>
              </a:solidFill>
              <a:latin typeface="Arial Rounded MT Bold" panose="020F0704030504030204" pitchFamily="34" charset="0"/>
              <a:hlinkClick r:id="rId4"/>
            </a:endParaRPr>
          </a:p>
          <a:p>
            <a:r>
              <a:rPr lang="en-GB" dirty="0" smtClean="0">
                <a:latin typeface="Arial Rounded MT Bold" panose="020F0704030504030204" pitchFamily="34" charset="0"/>
                <a:hlinkClick r:id="rId4"/>
              </a:rPr>
              <a:t>https</a:t>
            </a:r>
            <a:r>
              <a:rPr lang="en-GB" dirty="0">
                <a:latin typeface="Arial Rounded MT Bold" panose="020F0704030504030204" pitchFamily="34" charset="0"/>
                <a:hlinkClick r:id="rId4"/>
              </a:rPr>
              <a:t>://www.mentalhealth.org.uk/publications/looking-after-your-mental-health-during-coronavirus-outbreak</a:t>
            </a:r>
            <a:endParaRPr lang="en-GB" dirty="0">
              <a:latin typeface="Arial Rounded MT Bold" panose="020F0704030504030204" pitchFamily="34" charset="0"/>
            </a:endParaRPr>
          </a:p>
        </p:txBody>
      </p:sp>
      <p:sp>
        <p:nvSpPr>
          <p:cNvPr id="4" name="Rectangle 3"/>
          <p:cNvSpPr/>
          <p:nvPr/>
        </p:nvSpPr>
        <p:spPr>
          <a:xfrm>
            <a:off x="609599" y="3898860"/>
            <a:ext cx="10737273" cy="923330"/>
          </a:xfrm>
          <a:prstGeom prst="rect">
            <a:avLst/>
          </a:prstGeom>
        </p:spPr>
        <p:txBody>
          <a:bodyPr wrap="square">
            <a:spAutoFit/>
          </a:bodyPr>
          <a:lstStyle/>
          <a:p>
            <a:r>
              <a:rPr lang="en-GB" dirty="0" smtClean="0">
                <a:solidFill>
                  <a:schemeClr val="accent1">
                    <a:lumMod val="50000"/>
                  </a:schemeClr>
                </a:solidFill>
                <a:latin typeface="Arial Rounded MT Bold" panose="020F0704030504030204" pitchFamily="34" charset="0"/>
              </a:rPr>
              <a:t>Occupational Balance, A Reflection During the </a:t>
            </a:r>
            <a:r>
              <a:rPr lang="en-GB" dirty="0" err="1" smtClean="0">
                <a:solidFill>
                  <a:schemeClr val="accent1">
                    <a:lumMod val="50000"/>
                  </a:schemeClr>
                </a:solidFill>
                <a:latin typeface="Arial Rounded MT Bold" panose="020F0704030504030204" pitchFamily="34" charset="0"/>
              </a:rPr>
              <a:t>Covid</a:t>
            </a:r>
            <a:r>
              <a:rPr lang="en-GB" dirty="0" smtClean="0">
                <a:solidFill>
                  <a:schemeClr val="accent1">
                    <a:lumMod val="50000"/>
                  </a:schemeClr>
                </a:solidFill>
                <a:latin typeface="Arial Rounded MT Bold" panose="020F0704030504030204" pitchFamily="34" charset="0"/>
              </a:rPr>
              <a:t> 19 Crisis</a:t>
            </a:r>
            <a:endParaRPr lang="en-GB" dirty="0" smtClean="0">
              <a:solidFill>
                <a:schemeClr val="accent1">
                  <a:lumMod val="50000"/>
                </a:schemeClr>
              </a:solidFill>
              <a:latin typeface="Arial Rounded MT Bold" panose="020F0704030504030204" pitchFamily="34" charset="0"/>
              <a:hlinkClick r:id="rId5"/>
            </a:endParaRPr>
          </a:p>
          <a:p>
            <a:r>
              <a:rPr lang="en-GB" dirty="0" smtClean="0">
                <a:latin typeface="Arial Rounded MT Bold" panose="020F0704030504030204" pitchFamily="34" charset="0"/>
                <a:hlinkClick r:id="rId5"/>
              </a:rPr>
              <a:t>https</a:t>
            </a:r>
            <a:r>
              <a:rPr lang="en-GB" dirty="0">
                <a:latin typeface="Arial Rounded MT Bold" panose="020F0704030504030204" pitchFamily="34" charset="0"/>
                <a:hlinkClick r:id="rId5"/>
              </a:rPr>
              <a:t>://www.theothub.com/post/occupational-balance-a-reflection-during-during-the-covid-19-crisis</a:t>
            </a:r>
            <a:endParaRPr lang="en-GB" dirty="0">
              <a:latin typeface="Arial Rounded MT Bold" panose="020F0704030504030204" pitchFamily="34" charset="0"/>
            </a:endParaRPr>
          </a:p>
        </p:txBody>
      </p:sp>
      <p:sp>
        <p:nvSpPr>
          <p:cNvPr id="5" name="TextBox 4"/>
          <p:cNvSpPr txBox="1"/>
          <p:nvPr/>
        </p:nvSpPr>
        <p:spPr>
          <a:xfrm>
            <a:off x="609600" y="718111"/>
            <a:ext cx="7831888" cy="1015663"/>
          </a:xfrm>
          <a:prstGeom prst="rect">
            <a:avLst/>
          </a:prstGeom>
          <a:noFill/>
        </p:spPr>
        <p:txBody>
          <a:bodyPr wrap="none" rtlCol="0">
            <a:spAutoFit/>
          </a:bodyPr>
          <a:lstStyle/>
          <a:p>
            <a:r>
              <a:rPr lang="en-GB" sz="2000" dirty="0" smtClean="0">
                <a:latin typeface="Arial Rounded MT Bold" panose="020F0704030504030204" pitchFamily="34" charset="0"/>
              </a:rPr>
              <a:t>Now is the perfect time to take stock and reflect on our </a:t>
            </a:r>
            <a:r>
              <a:rPr lang="en-GB" sz="2000" i="1" dirty="0" smtClean="0">
                <a:latin typeface="Arial Rounded MT Bold" panose="020F0704030504030204" pitchFamily="34" charset="0"/>
              </a:rPr>
              <a:t>River</a:t>
            </a:r>
            <a:r>
              <a:rPr lang="en-GB" sz="2000" dirty="0" smtClean="0">
                <a:latin typeface="Arial Rounded MT Bold" panose="020F0704030504030204" pitchFamily="34" charset="0"/>
              </a:rPr>
              <a:t>. </a:t>
            </a:r>
          </a:p>
          <a:p>
            <a:r>
              <a:rPr lang="en-GB" sz="2000" dirty="0" smtClean="0">
                <a:latin typeface="Arial Rounded MT Bold" panose="020F0704030504030204" pitchFamily="34" charset="0"/>
              </a:rPr>
              <a:t>These resources may help you to do this:</a:t>
            </a:r>
          </a:p>
          <a:p>
            <a:endParaRPr lang="en-GB" sz="2000" dirty="0">
              <a:latin typeface="Arial Rounded MT Bold" panose="020F0704030504030204" pitchFamily="34" charset="0"/>
            </a:endParaRPr>
          </a:p>
        </p:txBody>
      </p:sp>
      <p:sp>
        <p:nvSpPr>
          <p:cNvPr id="6" name="Rectangle 5"/>
          <p:cNvSpPr/>
          <p:nvPr/>
        </p:nvSpPr>
        <p:spPr>
          <a:xfrm>
            <a:off x="609598" y="4972082"/>
            <a:ext cx="10681855" cy="646331"/>
          </a:xfrm>
          <a:prstGeom prst="rect">
            <a:avLst/>
          </a:prstGeom>
        </p:spPr>
        <p:txBody>
          <a:bodyPr wrap="square">
            <a:spAutoFit/>
          </a:bodyPr>
          <a:lstStyle/>
          <a:p>
            <a:r>
              <a:rPr lang="en-GB" dirty="0">
                <a:solidFill>
                  <a:schemeClr val="accent1">
                    <a:lumMod val="50000"/>
                  </a:schemeClr>
                </a:solidFill>
                <a:latin typeface="Arial Rounded MT Bold" panose="020F0704030504030204" pitchFamily="34" charset="0"/>
              </a:rPr>
              <a:t>Mental wellbeing while staying at </a:t>
            </a:r>
            <a:r>
              <a:rPr lang="en-GB" dirty="0" smtClean="0">
                <a:solidFill>
                  <a:schemeClr val="accent1">
                    <a:lumMod val="50000"/>
                  </a:schemeClr>
                </a:solidFill>
                <a:latin typeface="Arial Rounded MT Bold" panose="020F0704030504030204" pitchFamily="34" charset="0"/>
              </a:rPr>
              <a:t>home</a:t>
            </a:r>
            <a:endParaRPr lang="en-GB" dirty="0" smtClean="0">
              <a:latin typeface="Arial Rounded MT Bold" panose="020F0704030504030204" pitchFamily="34" charset="0"/>
              <a:hlinkClick r:id="rId6"/>
            </a:endParaRPr>
          </a:p>
          <a:p>
            <a:r>
              <a:rPr lang="en-GB" dirty="0" smtClean="0">
                <a:latin typeface="Arial Rounded MT Bold" panose="020F0704030504030204" pitchFamily="34" charset="0"/>
                <a:hlinkClick r:id="rId6"/>
              </a:rPr>
              <a:t>https</a:t>
            </a:r>
            <a:r>
              <a:rPr lang="en-GB" dirty="0">
                <a:latin typeface="Arial Rounded MT Bold" panose="020F0704030504030204" pitchFamily="34" charset="0"/>
                <a:hlinkClick r:id="rId6"/>
              </a:rPr>
              <a:t>://www.nhs.uk/oneyou/every-mind-matters/coronavirus-covid-19-staying-at-home-tips/</a:t>
            </a:r>
            <a:endParaRPr lang="en-GB" dirty="0">
              <a:latin typeface="Arial Rounded MT Bold" panose="020F0704030504030204" pitchFamily="34" charset="0"/>
            </a:endParaRPr>
          </a:p>
        </p:txBody>
      </p:sp>
    </p:spTree>
    <p:extLst>
      <p:ext uri="{BB962C8B-B14F-4D97-AF65-F5344CB8AC3E}">
        <p14:creationId xmlns:p14="http://schemas.microsoft.com/office/powerpoint/2010/main" val="229199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90327" y="886972"/>
            <a:ext cx="4289425" cy="635000"/>
          </a:xfrm>
        </p:spPr>
        <p:txBody>
          <a:bodyPr>
            <a:normAutofit/>
          </a:bodyPr>
          <a:lstStyle/>
          <a:p>
            <a:r>
              <a:rPr lang="en-GB" sz="2800" b="1" dirty="0" smtClean="0">
                <a:latin typeface="Rockwell" panose="02060603020205020403" pitchFamily="18" charset="0"/>
              </a:rPr>
              <a:t>Consider the Following</a:t>
            </a:r>
            <a:endParaRPr lang="en-GB" sz="2800" b="1" dirty="0">
              <a:latin typeface="Rockwell" panose="02060603020205020403" pitchFamily="18" charset="0"/>
            </a:endParaRPr>
          </a:p>
        </p:txBody>
      </p:sp>
      <p:sp>
        <p:nvSpPr>
          <p:cNvPr id="5" name="TextBox 4"/>
          <p:cNvSpPr txBox="1"/>
          <p:nvPr/>
        </p:nvSpPr>
        <p:spPr>
          <a:xfrm>
            <a:off x="893982" y="1997774"/>
            <a:ext cx="10985499" cy="4524315"/>
          </a:xfrm>
          <a:prstGeom prst="rect">
            <a:avLst/>
          </a:prstGeom>
          <a:noFill/>
        </p:spPr>
        <p:txBody>
          <a:bodyPr wrap="square" rtlCol="0">
            <a:spAutoFit/>
          </a:bodyPr>
          <a:lstStyle/>
          <a:p>
            <a:r>
              <a:rPr lang="en-GB" sz="2400" b="1" dirty="0" smtClean="0">
                <a:latin typeface="Rockwell" panose="02060603020205020403" pitchFamily="18" charset="0"/>
              </a:rPr>
              <a:t>Think about these questions; note down your thoughts and reflections</a:t>
            </a:r>
          </a:p>
          <a:p>
            <a:endParaRPr lang="en-GB" sz="2400" b="1" dirty="0">
              <a:latin typeface="Rockwell" panose="02060603020205020403" pitchFamily="18" charset="0"/>
            </a:endParaRPr>
          </a:p>
          <a:p>
            <a:pPr marL="457200" indent="-457200">
              <a:buAutoNum type="arabicParenR"/>
            </a:pPr>
            <a:r>
              <a:rPr lang="en-GB" sz="2400" b="1" dirty="0" smtClean="0">
                <a:latin typeface="Rockwell" panose="02060603020205020403" pitchFamily="18" charset="0"/>
              </a:rPr>
              <a:t>What do the words </a:t>
            </a:r>
            <a:r>
              <a:rPr lang="en-GB" sz="2400" b="1" i="1" dirty="0" smtClean="0">
                <a:latin typeface="Rockwell" panose="02060603020205020403" pitchFamily="18" charset="0"/>
              </a:rPr>
              <a:t>participation </a:t>
            </a:r>
            <a:r>
              <a:rPr lang="en-GB" sz="2400" b="1" dirty="0" smtClean="0">
                <a:latin typeface="Rockwell" panose="02060603020205020403" pitchFamily="18" charset="0"/>
              </a:rPr>
              <a:t>and</a:t>
            </a:r>
            <a:r>
              <a:rPr lang="en-GB" sz="2400" b="1" i="1" dirty="0" smtClean="0">
                <a:latin typeface="Rockwell" panose="02060603020205020403" pitchFamily="18" charset="0"/>
              </a:rPr>
              <a:t> occupation </a:t>
            </a:r>
            <a:r>
              <a:rPr lang="en-GB" sz="2400" b="1" dirty="0" smtClean="0">
                <a:latin typeface="Rockwell" panose="02060603020205020403" pitchFamily="18" charset="0"/>
              </a:rPr>
              <a:t>mean to you?</a:t>
            </a:r>
          </a:p>
          <a:p>
            <a:pPr marL="457200" indent="-457200">
              <a:buAutoNum type="arabicParenR"/>
            </a:pPr>
            <a:endParaRPr lang="en-GB" sz="2400" b="1" dirty="0" smtClean="0">
              <a:latin typeface="Rockwell" panose="02060603020205020403" pitchFamily="18" charset="0"/>
            </a:endParaRPr>
          </a:p>
          <a:p>
            <a:pPr marL="457200" indent="-457200">
              <a:buAutoNum type="arabicParenR" startAt="2"/>
            </a:pPr>
            <a:r>
              <a:rPr lang="en-GB" sz="2400" b="1" dirty="0" smtClean="0">
                <a:latin typeface="Rockwell" panose="02060603020205020403" pitchFamily="18" charset="0"/>
              </a:rPr>
              <a:t>What </a:t>
            </a:r>
            <a:r>
              <a:rPr lang="en-GB" sz="2400" b="1" i="1" dirty="0" smtClean="0">
                <a:latin typeface="Rockwell" panose="02060603020205020403" pitchFamily="18" charset="0"/>
              </a:rPr>
              <a:t>occupations </a:t>
            </a:r>
            <a:r>
              <a:rPr lang="en-GB" sz="2400" b="1" dirty="0" smtClean="0">
                <a:latin typeface="Rockwell" panose="02060603020205020403" pitchFamily="18" charset="0"/>
              </a:rPr>
              <a:t>did you </a:t>
            </a:r>
            <a:r>
              <a:rPr lang="en-GB" sz="2400" b="1" i="1" dirty="0" smtClean="0">
                <a:latin typeface="Rockwell" panose="02060603020205020403" pitchFamily="18" charset="0"/>
              </a:rPr>
              <a:t>participate </a:t>
            </a:r>
            <a:r>
              <a:rPr lang="en-GB" sz="2400" b="1" dirty="0" smtClean="0">
                <a:latin typeface="Rockwell" panose="02060603020205020403" pitchFamily="18" charset="0"/>
              </a:rPr>
              <a:t>in prior to the Covid-19 outbreak?</a:t>
            </a:r>
          </a:p>
          <a:p>
            <a:pPr marL="457200" indent="-457200">
              <a:buAutoNum type="arabicParenR" startAt="2"/>
            </a:pPr>
            <a:endParaRPr lang="en-GB" sz="2400" b="1" dirty="0" smtClean="0">
              <a:latin typeface="Rockwell" panose="02060603020205020403" pitchFamily="18" charset="0"/>
            </a:endParaRPr>
          </a:p>
          <a:p>
            <a:r>
              <a:rPr lang="en-GB" sz="2400" b="1" dirty="0" smtClean="0">
                <a:latin typeface="Rockwell" panose="02060603020205020403" pitchFamily="18" charset="0"/>
              </a:rPr>
              <a:t>3) What </a:t>
            </a:r>
            <a:r>
              <a:rPr lang="en-GB" sz="2400" b="1" i="1" dirty="0" smtClean="0">
                <a:latin typeface="Rockwell" panose="02060603020205020403" pitchFamily="18" charset="0"/>
              </a:rPr>
              <a:t>occupations</a:t>
            </a:r>
            <a:r>
              <a:rPr lang="en-GB" sz="2400" b="1" dirty="0" smtClean="0">
                <a:latin typeface="Rockwell" panose="02060603020205020403" pitchFamily="18" charset="0"/>
              </a:rPr>
              <a:t> do you </a:t>
            </a:r>
            <a:r>
              <a:rPr lang="en-GB" sz="2400" b="1" i="1" dirty="0" smtClean="0">
                <a:latin typeface="Rockwell" panose="02060603020205020403" pitchFamily="18" charset="0"/>
              </a:rPr>
              <a:t>participate </a:t>
            </a:r>
            <a:r>
              <a:rPr lang="en-GB" sz="2400" b="1" dirty="0" smtClean="0">
                <a:latin typeface="Rockwell" panose="02060603020205020403" pitchFamily="18" charset="0"/>
              </a:rPr>
              <a:t>in now?</a:t>
            </a:r>
          </a:p>
          <a:p>
            <a:endParaRPr lang="en-GB" sz="2400" b="1" dirty="0" smtClean="0">
              <a:latin typeface="Rockwell" panose="02060603020205020403" pitchFamily="18" charset="0"/>
            </a:endParaRPr>
          </a:p>
          <a:p>
            <a:r>
              <a:rPr lang="en-GB" sz="2400" b="1" dirty="0" smtClean="0">
                <a:latin typeface="Rockwell" panose="02060603020205020403" pitchFamily="18" charset="0"/>
              </a:rPr>
              <a:t>4) Have you noticed a change</a:t>
            </a:r>
            <a:r>
              <a:rPr lang="en-GB" sz="2400" b="1" dirty="0">
                <a:latin typeface="Rockwell" panose="02060603020205020403" pitchFamily="18" charset="0"/>
              </a:rPr>
              <a:t> </a:t>
            </a:r>
            <a:r>
              <a:rPr lang="en-GB" sz="2400" b="1" dirty="0" smtClean="0">
                <a:latin typeface="Rockwell" panose="02060603020205020403" pitchFamily="18" charset="0"/>
              </a:rPr>
              <a:t>in your </a:t>
            </a:r>
            <a:r>
              <a:rPr lang="en-GB" sz="2400" b="1" i="1" dirty="0" smtClean="0">
                <a:latin typeface="Rockwell" panose="02060603020205020403" pitchFamily="18" charset="0"/>
              </a:rPr>
              <a:t>occupations</a:t>
            </a:r>
            <a:r>
              <a:rPr lang="en-GB" sz="2400" b="1" dirty="0" smtClean="0">
                <a:latin typeface="Rockwell" panose="02060603020205020403" pitchFamily="18" charset="0"/>
              </a:rPr>
              <a:t>?</a:t>
            </a:r>
          </a:p>
          <a:p>
            <a:endParaRPr lang="en-GB" sz="2400" b="1" dirty="0" smtClean="0">
              <a:latin typeface="Rockwell" panose="02060603020205020403" pitchFamily="18" charset="0"/>
            </a:endParaRPr>
          </a:p>
          <a:p>
            <a:endParaRPr lang="en-GB" sz="2400" b="1" dirty="0" smtClean="0">
              <a:latin typeface="Rockwell" panose="02060603020205020403" pitchFamily="18" charset="0"/>
            </a:endParaRPr>
          </a:p>
        </p:txBody>
      </p:sp>
      <p:cxnSp>
        <p:nvCxnSpPr>
          <p:cNvPr id="11" name="Straight Connector 10"/>
          <p:cNvCxnSpPr/>
          <p:nvPr/>
        </p:nvCxnSpPr>
        <p:spPr>
          <a:xfrm flipV="1">
            <a:off x="1026942" y="1624898"/>
            <a:ext cx="10016196" cy="56272"/>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a:clrChange>
              <a:clrFrom>
                <a:srgbClr val="FFFEFA"/>
              </a:clrFrom>
              <a:clrTo>
                <a:srgbClr val="FFFE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3918" r="30356" b="70000"/>
          <a:stretch/>
        </p:blipFill>
        <p:spPr>
          <a:xfrm>
            <a:off x="9931791" y="4259931"/>
            <a:ext cx="1674056" cy="2011680"/>
          </a:xfrm>
          <a:prstGeom prst="rect">
            <a:avLst/>
          </a:prstGeom>
        </p:spPr>
      </p:pic>
    </p:spTree>
    <p:extLst>
      <p:ext uri="{BB962C8B-B14F-4D97-AF65-F5344CB8AC3E}">
        <p14:creationId xmlns:p14="http://schemas.microsoft.com/office/powerpoint/2010/main" val="24474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609600" y="718111"/>
            <a:ext cx="7831888" cy="1015663"/>
          </a:xfrm>
          <a:prstGeom prst="rect">
            <a:avLst/>
          </a:prstGeom>
          <a:noFill/>
        </p:spPr>
        <p:txBody>
          <a:bodyPr wrap="none" rtlCol="0">
            <a:spAutoFit/>
          </a:bodyPr>
          <a:lstStyle/>
          <a:p>
            <a:r>
              <a:rPr lang="en-GB" sz="2000" dirty="0" smtClean="0">
                <a:latin typeface="Arial Rounded MT Bold" panose="020F0704030504030204" pitchFamily="34" charset="0"/>
              </a:rPr>
              <a:t>Now is the perfect time to take stock and reflect on our </a:t>
            </a:r>
            <a:r>
              <a:rPr lang="en-GB" sz="2000" i="1" dirty="0" smtClean="0">
                <a:latin typeface="Arial Rounded MT Bold" panose="020F0704030504030204" pitchFamily="34" charset="0"/>
              </a:rPr>
              <a:t>River</a:t>
            </a:r>
            <a:r>
              <a:rPr lang="en-GB" sz="2000" dirty="0" smtClean="0">
                <a:latin typeface="Arial Rounded MT Bold" panose="020F0704030504030204" pitchFamily="34" charset="0"/>
              </a:rPr>
              <a:t>. </a:t>
            </a:r>
          </a:p>
          <a:p>
            <a:r>
              <a:rPr lang="en-GB" sz="2000" dirty="0" smtClean="0">
                <a:latin typeface="Arial Rounded MT Bold" panose="020F0704030504030204" pitchFamily="34" charset="0"/>
              </a:rPr>
              <a:t>These resources may help you to do this:</a:t>
            </a:r>
          </a:p>
          <a:p>
            <a:endParaRPr lang="en-GB" sz="2000" dirty="0">
              <a:latin typeface="Arial Rounded MT Bold" panose="020F0704030504030204" pitchFamily="34" charset="0"/>
            </a:endParaRPr>
          </a:p>
        </p:txBody>
      </p:sp>
      <p:sp>
        <p:nvSpPr>
          <p:cNvPr id="7" name="Rectangle 6"/>
          <p:cNvSpPr/>
          <p:nvPr/>
        </p:nvSpPr>
        <p:spPr>
          <a:xfrm>
            <a:off x="609600" y="1683488"/>
            <a:ext cx="10582913" cy="923330"/>
          </a:xfrm>
          <a:prstGeom prst="rect">
            <a:avLst/>
          </a:prstGeom>
        </p:spPr>
        <p:txBody>
          <a:bodyPr wrap="square">
            <a:spAutoFit/>
          </a:bodyPr>
          <a:lstStyle/>
          <a:p>
            <a:r>
              <a:rPr lang="en-GB" dirty="0" err="1" smtClean="0">
                <a:solidFill>
                  <a:schemeClr val="accent1">
                    <a:lumMod val="50000"/>
                  </a:schemeClr>
                </a:solidFill>
                <a:latin typeface="Arial Rounded MT Bold" panose="020F0704030504030204" pitchFamily="34" charset="0"/>
              </a:rPr>
              <a:t>Kashdan</a:t>
            </a:r>
            <a:r>
              <a:rPr lang="en-GB" dirty="0" smtClean="0">
                <a:solidFill>
                  <a:schemeClr val="accent1">
                    <a:lumMod val="50000"/>
                  </a:schemeClr>
                </a:solidFill>
                <a:latin typeface="Arial Rounded MT Bold" panose="020F0704030504030204" pitchFamily="34" charset="0"/>
              </a:rPr>
              <a:t>, TB. (2010) </a:t>
            </a:r>
            <a:r>
              <a:rPr lang="en-GB" dirty="0">
                <a:solidFill>
                  <a:schemeClr val="accent1">
                    <a:lumMod val="50000"/>
                  </a:schemeClr>
                </a:solidFill>
                <a:latin typeface="Arial Rounded MT Bold" panose="020F0704030504030204" pitchFamily="34" charset="0"/>
              </a:rPr>
              <a:t>Psychological Flexibility as a Fundamental Aspect of </a:t>
            </a:r>
            <a:r>
              <a:rPr lang="en-GB" dirty="0" smtClean="0">
                <a:solidFill>
                  <a:schemeClr val="accent1">
                    <a:lumMod val="50000"/>
                  </a:schemeClr>
                </a:solidFill>
                <a:latin typeface="Arial Rounded MT Bold" panose="020F0704030504030204" pitchFamily="34" charset="0"/>
              </a:rPr>
              <a:t>Health, </a:t>
            </a:r>
            <a:r>
              <a:rPr lang="en-GB" i="1" dirty="0" smtClean="0">
                <a:solidFill>
                  <a:schemeClr val="accent1">
                    <a:lumMod val="50000"/>
                  </a:schemeClr>
                </a:solidFill>
                <a:latin typeface="Arial Rounded MT Bold" panose="020F0704030504030204" pitchFamily="34" charset="0"/>
              </a:rPr>
              <a:t>Clinical Psychology Review. </a:t>
            </a:r>
            <a:r>
              <a:rPr lang="en-GB" dirty="0" smtClean="0">
                <a:solidFill>
                  <a:schemeClr val="accent1">
                    <a:lumMod val="50000"/>
                  </a:schemeClr>
                </a:solidFill>
                <a:latin typeface="Arial Rounded MT Bold" panose="020F0704030504030204" pitchFamily="34" charset="0"/>
              </a:rPr>
              <a:t>30(7). </a:t>
            </a:r>
            <a:r>
              <a:rPr lang="en-GB" dirty="0">
                <a:solidFill>
                  <a:schemeClr val="accent1">
                    <a:lumMod val="50000"/>
                  </a:schemeClr>
                </a:solidFill>
                <a:latin typeface="Arial Rounded MT Bold" panose="020F0704030504030204" pitchFamily="34" charset="0"/>
              </a:rPr>
              <a:t>p</a:t>
            </a:r>
            <a:r>
              <a:rPr lang="en-GB" dirty="0" smtClean="0">
                <a:solidFill>
                  <a:schemeClr val="accent1">
                    <a:lumMod val="50000"/>
                  </a:schemeClr>
                </a:solidFill>
                <a:latin typeface="Arial Rounded MT Bold" panose="020F0704030504030204" pitchFamily="34" charset="0"/>
              </a:rPr>
              <a:t>p. 865–878</a:t>
            </a:r>
            <a:r>
              <a:rPr lang="en-GB" dirty="0">
                <a:solidFill>
                  <a:schemeClr val="accent1">
                    <a:lumMod val="50000"/>
                  </a:schemeClr>
                </a:solidFill>
                <a:latin typeface="Arial Rounded MT Bold" panose="020F0704030504030204" pitchFamily="34" charset="0"/>
              </a:rPr>
              <a:t>.</a:t>
            </a:r>
            <a:endParaRPr lang="en-GB" i="1" dirty="0">
              <a:solidFill>
                <a:schemeClr val="accent1">
                  <a:lumMod val="50000"/>
                </a:schemeClr>
              </a:solidFill>
              <a:latin typeface="Arial Rounded MT Bold" panose="020F0704030504030204" pitchFamily="34" charset="0"/>
            </a:endParaRPr>
          </a:p>
          <a:p>
            <a:r>
              <a:rPr lang="en-GB" dirty="0" smtClean="0">
                <a:solidFill>
                  <a:schemeClr val="accent4">
                    <a:lumMod val="75000"/>
                  </a:schemeClr>
                </a:solidFill>
                <a:latin typeface="Arial Rounded MT Bold" panose="020F0704030504030204" pitchFamily="34" charset="0"/>
              </a:rPr>
              <a:t>https</a:t>
            </a:r>
            <a:r>
              <a:rPr lang="en-GB" dirty="0">
                <a:solidFill>
                  <a:schemeClr val="accent4">
                    <a:lumMod val="75000"/>
                  </a:schemeClr>
                </a:solidFill>
                <a:latin typeface="Arial Rounded MT Bold" panose="020F0704030504030204" pitchFamily="34" charset="0"/>
              </a:rPr>
              <a:t>://www.ncbi.nlm.nih.gov/pmc/articles/PMC2998793</a:t>
            </a:r>
            <a:r>
              <a:rPr lang="en-GB" dirty="0">
                <a:solidFill>
                  <a:schemeClr val="accent1">
                    <a:lumMod val="50000"/>
                  </a:schemeClr>
                </a:solidFill>
                <a:latin typeface="Arial Rounded MT Bold" panose="020F0704030504030204" pitchFamily="34" charset="0"/>
              </a:rPr>
              <a:t>/</a:t>
            </a:r>
          </a:p>
        </p:txBody>
      </p:sp>
      <p:sp>
        <p:nvSpPr>
          <p:cNvPr id="8" name="Rectangle 7"/>
          <p:cNvSpPr/>
          <p:nvPr/>
        </p:nvSpPr>
        <p:spPr>
          <a:xfrm>
            <a:off x="578142" y="2775900"/>
            <a:ext cx="5517857" cy="646331"/>
          </a:xfrm>
          <a:prstGeom prst="rect">
            <a:avLst/>
          </a:prstGeom>
        </p:spPr>
        <p:txBody>
          <a:bodyPr wrap="none">
            <a:spAutoFit/>
          </a:bodyPr>
          <a:lstStyle/>
          <a:p>
            <a:r>
              <a:rPr lang="en-GB" dirty="0" smtClean="0">
                <a:solidFill>
                  <a:schemeClr val="accent1">
                    <a:lumMod val="50000"/>
                  </a:schemeClr>
                </a:solidFill>
                <a:latin typeface="Arial Rounded MT Bold" panose="020F0704030504030204" pitchFamily="34" charset="0"/>
              </a:rPr>
              <a:t>Being Well with Rick Hanson</a:t>
            </a:r>
            <a:endParaRPr lang="en-GB" dirty="0" smtClean="0">
              <a:solidFill>
                <a:schemeClr val="accent1">
                  <a:lumMod val="50000"/>
                </a:schemeClr>
              </a:solidFill>
              <a:latin typeface="Arial Rounded MT Bold" panose="020F0704030504030204" pitchFamily="34" charset="0"/>
              <a:hlinkClick r:id="rId3"/>
            </a:endParaRPr>
          </a:p>
          <a:p>
            <a:r>
              <a:rPr lang="en-GB" dirty="0" smtClean="0">
                <a:latin typeface="Arial Rounded MT Bold" panose="020F0704030504030204" pitchFamily="34" charset="0"/>
                <a:hlinkClick r:id="rId3"/>
              </a:rPr>
              <a:t>https</a:t>
            </a:r>
            <a:r>
              <a:rPr lang="en-GB" dirty="0">
                <a:latin typeface="Arial Rounded MT Bold" panose="020F0704030504030204" pitchFamily="34" charset="0"/>
                <a:hlinkClick r:id="rId3"/>
              </a:rPr>
              <a:t>://www.rickhanson.net/being-well-podcast/</a:t>
            </a:r>
            <a:endParaRPr lang="en-GB" dirty="0">
              <a:latin typeface="Arial Rounded MT Bold" panose="020F0704030504030204" pitchFamily="34" charset="0"/>
            </a:endParaRPr>
          </a:p>
        </p:txBody>
      </p:sp>
      <p:sp>
        <p:nvSpPr>
          <p:cNvPr id="9" name="Rectangle 8"/>
          <p:cNvSpPr/>
          <p:nvPr/>
        </p:nvSpPr>
        <p:spPr>
          <a:xfrm>
            <a:off x="609600" y="4006972"/>
            <a:ext cx="3733875" cy="646331"/>
          </a:xfrm>
          <a:prstGeom prst="rect">
            <a:avLst/>
          </a:prstGeom>
        </p:spPr>
        <p:txBody>
          <a:bodyPr wrap="square">
            <a:spAutoFit/>
          </a:bodyPr>
          <a:lstStyle/>
          <a:p>
            <a:r>
              <a:rPr lang="en-GB" dirty="0" smtClean="0">
                <a:latin typeface="Arial Rounded MT Bold" panose="020F0704030504030204" pitchFamily="34" charset="0"/>
                <a:hlinkClick r:id="rId4"/>
              </a:rPr>
              <a:t>https</a:t>
            </a:r>
            <a:r>
              <a:rPr lang="en-GB" dirty="0">
                <a:latin typeface="Arial Rounded MT Bold" panose="020F0704030504030204" pitchFamily="34" charset="0"/>
                <a:hlinkClick r:id="rId4"/>
              </a:rPr>
              <a:t>://www.rickhanson.net/favorites/</a:t>
            </a:r>
            <a:endParaRPr lang="en-GB" dirty="0">
              <a:latin typeface="Arial Rounded MT Bold" panose="020F0704030504030204" pitchFamily="34" charset="0"/>
            </a:endParaRPr>
          </a:p>
        </p:txBody>
      </p:sp>
      <p:sp>
        <p:nvSpPr>
          <p:cNvPr id="10" name="Rectangle 9"/>
          <p:cNvSpPr/>
          <p:nvPr/>
        </p:nvSpPr>
        <p:spPr>
          <a:xfrm>
            <a:off x="609600" y="3712768"/>
            <a:ext cx="4289188" cy="369332"/>
          </a:xfrm>
          <a:prstGeom prst="rect">
            <a:avLst/>
          </a:prstGeom>
        </p:spPr>
        <p:txBody>
          <a:bodyPr wrap="none">
            <a:spAutoFit/>
          </a:bodyPr>
          <a:lstStyle/>
          <a:p>
            <a:r>
              <a:rPr lang="en-GB" dirty="0">
                <a:solidFill>
                  <a:schemeClr val="accent1">
                    <a:lumMod val="50000"/>
                  </a:schemeClr>
                </a:solidFill>
                <a:latin typeface="Arial Rounded MT Bold" panose="020F0704030504030204" pitchFamily="34" charset="0"/>
              </a:rPr>
              <a:t>Rick Hanson’s Suggested Resources</a:t>
            </a:r>
            <a:endParaRPr lang="en-GB" dirty="0">
              <a:solidFill>
                <a:schemeClr val="accent1">
                  <a:lumMod val="50000"/>
                </a:schemeClr>
              </a:solidFill>
              <a:latin typeface="Arial Rounded MT Bold" panose="020F0704030504030204" pitchFamily="34" charset="0"/>
              <a:hlinkClick r:id="rId4"/>
            </a:endParaRPr>
          </a:p>
        </p:txBody>
      </p:sp>
      <p:sp>
        <p:nvSpPr>
          <p:cNvPr id="11" name="Rectangle 10"/>
          <p:cNvSpPr/>
          <p:nvPr/>
        </p:nvSpPr>
        <p:spPr>
          <a:xfrm>
            <a:off x="606173" y="4947507"/>
            <a:ext cx="4743671" cy="646331"/>
          </a:xfrm>
          <a:prstGeom prst="rect">
            <a:avLst/>
          </a:prstGeom>
        </p:spPr>
        <p:txBody>
          <a:bodyPr wrap="none">
            <a:spAutoFit/>
          </a:bodyPr>
          <a:lstStyle/>
          <a:p>
            <a:r>
              <a:rPr lang="en-GB" dirty="0" smtClean="0">
                <a:solidFill>
                  <a:schemeClr val="accent1">
                    <a:lumMod val="50000"/>
                  </a:schemeClr>
                </a:solidFill>
                <a:latin typeface="Arial Rounded MT Bold" panose="020F0704030504030204" pitchFamily="34" charset="0"/>
              </a:rPr>
              <a:t>Kristin Neff: Self-Compassion Resources</a:t>
            </a:r>
            <a:endParaRPr lang="en-GB" dirty="0" smtClean="0">
              <a:solidFill>
                <a:schemeClr val="accent1">
                  <a:lumMod val="50000"/>
                </a:schemeClr>
              </a:solidFill>
              <a:latin typeface="Arial Rounded MT Bold" panose="020F0704030504030204" pitchFamily="34" charset="0"/>
              <a:hlinkClick r:id="rId5"/>
            </a:endParaRPr>
          </a:p>
          <a:p>
            <a:r>
              <a:rPr lang="en-GB" dirty="0" smtClean="0">
                <a:latin typeface="Arial Rounded MT Bold" panose="020F0704030504030204" pitchFamily="34" charset="0"/>
                <a:hlinkClick r:id="rId5"/>
              </a:rPr>
              <a:t>https</a:t>
            </a:r>
            <a:r>
              <a:rPr lang="en-GB" dirty="0">
                <a:latin typeface="Arial Rounded MT Bold" panose="020F0704030504030204" pitchFamily="34" charset="0"/>
                <a:hlinkClick r:id="rId5"/>
              </a:rPr>
              <a:t>://self-compassion.org/</a:t>
            </a:r>
            <a:endParaRPr lang="en-GB" dirty="0">
              <a:latin typeface="Arial Rounded MT Bold" panose="020F0704030504030204" pitchFamily="34" charset="0"/>
            </a:endParaRPr>
          </a:p>
        </p:txBody>
      </p:sp>
    </p:spTree>
    <p:extLst>
      <p:ext uri="{BB962C8B-B14F-4D97-AF65-F5344CB8AC3E}">
        <p14:creationId xmlns:p14="http://schemas.microsoft.com/office/powerpoint/2010/main" val="36562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873" y="1654629"/>
            <a:ext cx="9601200" cy="1303337"/>
          </a:xfrm>
        </p:spPr>
        <p:txBody>
          <a:bodyPr>
            <a:normAutofit/>
          </a:bodyPr>
          <a:lstStyle/>
          <a:p>
            <a:pPr marL="285750" lvl="0" indent="-285750" algn="l">
              <a:spcBef>
                <a:spcPts val="0"/>
              </a:spcBef>
              <a:buFont typeface="Arial" panose="020B0604020202020204" pitchFamily="34" charset="0"/>
              <a:buChar char="•"/>
            </a:pPr>
            <a:r>
              <a:rPr lang="en-GB" sz="1800" dirty="0">
                <a:ln>
                  <a:noFill/>
                </a:ln>
                <a:solidFill>
                  <a:prstClr val="black"/>
                </a:solidFill>
                <a:latin typeface="Rockwell" panose="02060603020205020403" pitchFamily="18" charset="0"/>
                <a:ea typeface="+mn-ea"/>
                <a:cs typeface="+mn-cs"/>
              </a:rPr>
              <a:t> </a:t>
            </a:r>
            <a:r>
              <a:rPr lang="en-GB" sz="1800" dirty="0" err="1">
                <a:ln>
                  <a:noFill/>
                </a:ln>
                <a:solidFill>
                  <a:prstClr val="black"/>
                </a:solidFill>
                <a:latin typeface="Rockwell" panose="02060603020205020403" pitchFamily="18" charset="0"/>
                <a:ea typeface="+mn-ea"/>
                <a:cs typeface="+mn-cs"/>
              </a:rPr>
              <a:t>Matuska</a:t>
            </a:r>
            <a:r>
              <a:rPr lang="en-GB" sz="1800" dirty="0">
                <a:ln>
                  <a:noFill/>
                </a:ln>
                <a:solidFill>
                  <a:prstClr val="black"/>
                </a:solidFill>
                <a:latin typeface="Rockwell" panose="02060603020205020403" pitchFamily="18" charset="0"/>
                <a:ea typeface="+mn-ea"/>
                <a:cs typeface="+mn-cs"/>
              </a:rPr>
              <a:t>, K and Christiansen, CH.(2008). A proposed Model of Lifestyle Balance. </a:t>
            </a:r>
            <a:r>
              <a:rPr lang="en-GB" sz="1800" i="1" dirty="0">
                <a:ln>
                  <a:noFill/>
                </a:ln>
                <a:solidFill>
                  <a:prstClr val="black"/>
                </a:solidFill>
                <a:latin typeface="Rockwell" panose="02060603020205020403" pitchFamily="18" charset="0"/>
                <a:ea typeface="+mn-ea"/>
                <a:cs typeface="+mn-cs"/>
              </a:rPr>
              <a:t>Journal of Occupational </a:t>
            </a:r>
            <a:r>
              <a:rPr lang="en-GB" sz="1800" i="1" dirty="0" smtClean="0">
                <a:ln>
                  <a:noFill/>
                </a:ln>
                <a:solidFill>
                  <a:prstClr val="black"/>
                </a:solidFill>
                <a:latin typeface="Rockwell" panose="02060603020205020403" pitchFamily="18" charset="0"/>
                <a:ea typeface="+mn-ea"/>
                <a:cs typeface="+mn-cs"/>
              </a:rPr>
              <a:t>Science.</a:t>
            </a:r>
            <a:r>
              <a:rPr lang="en-GB" sz="1800" dirty="0">
                <a:ln>
                  <a:noFill/>
                </a:ln>
                <a:solidFill>
                  <a:prstClr val="black"/>
                </a:solidFill>
                <a:latin typeface="Rockwell" panose="02060603020205020403" pitchFamily="18" charset="0"/>
                <a:ea typeface="+mn-ea"/>
                <a:cs typeface="+mn-cs"/>
              </a:rPr>
              <a:t> 15(1):</a:t>
            </a:r>
            <a:r>
              <a:rPr lang="en-GB" sz="1800" dirty="0" smtClean="0">
                <a:ln>
                  <a:noFill/>
                </a:ln>
                <a:solidFill>
                  <a:prstClr val="black"/>
                </a:solidFill>
                <a:latin typeface="Rockwell" panose="02060603020205020403" pitchFamily="18" charset="0"/>
                <a:ea typeface="+mn-ea"/>
                <a:cs typeface="+mn-cs"/>
              </a:rPr>
              <a:t>9-19.</a:t>
            </a:r>
            <a:endParaRPr lang="en-GB" sz="1800" dirty="0">
              <a:ln>
                <a:noFill/>
              </a:ln>
              <a:solidFill>
                <a:prstClr val="black"/>
              </a:solidFill>
              <a:latin typeface="Rockwell" panose="02060603020205020403" pitchFamily="18" charset="0"/>
              <a:ea typeface="+mn-ea"/>
              <a:cs typeface="+mn-cs"/>
            </a:endParaRPr>
          </a:p>
        </p:txBody>
      </p:sp>
      <p:sp>
        <p:nvSpPr>
          <p:cNvPr id="3" name="Rectangle 2"/>
          <p:cNvSpPr/>
          <p:nvPr/>
        </p:nvSpPr>
        <p:spPr>
          <a:xfrm>
            <a:off x="643873" y="2849108"/>
            <a:ext cx="10846191" cy="3970318"/>
          </a:xfrm>
          <a:prstGeom prst="rect">
            <a:avLst/>
          </a:prstGeom>
        </p:spPr>
        <p:txBody>
          <a:bodyPr wrap="square">
            <a:spAutoFit/>
          </a:bodyPr>
          <a:lstStyle/>
          <a:p>
            <a:pPr marL="285750" indent="-285750">
              <a:buFont typeface="Arial" panose="020B0604020202020204" pitchFamily="34" charset="0"/>
              <a:buChar char="•"/>
            </a:pPr>
            <a:r>
              <a:rPr lang="en-GB" dirty="0">
                <a:latin typeface="Rockwell" panose="02060603020205020403" pitchFamily="18" charset="0"/>
              </a:rPr>
              <a:t>Meyer, A. (1922). The philosophy of occupation therapy. </a:t>
            </a:r>
            <a:r>
              <a:rPr lang="en-GB" i="1" dirty="0">
                <a:latin typeface="Rockwell" panose="02060603020205020403" pitchFamily="18" charset="0"/>
              </a:rPr>
              <a:t>Archives of Occupational </a:t>
            </a:r>
            <a:r>
              <a:rPr lang="en-GB" i="1" dirty="0" smtClean="0">
                <a:latin typeface="Rockwell" panose="02060603020205020403" pitchFamily="18" charset="0"/>
              </a:rPr>
              <a:t>Therapy. </a:t>
            </a:r>
            <a:r>
              <a:rPr lang="en-GB" dirty="0" smtClean="0">
                <a:latin typeface="Rockwell" panose="02060603020205020403" pitchFamily="18" charset="0"/>
              </a:rPr>
              <a:t>1(1</a:t>
            </a:r>
            <a:r>
              <a:rPr lang="en-GB" dirty="0">
                <a:latin typeface="Rockwell" panose="02060603020205020403" pitchFamily="18" charset="0"/>
              </a:rPr>
              <a:t>), pp. 1–10.</a:t>
            </a:r>
          </a:p>
          <a:p>
            <a:pPr marL="285750" indent="-285750">
              <a:buFont typeface="Arial" panose="020B0604020202020204" pitchFamily="34" charset="0"/>
              <a:buChar char="•"/>
            </a:pPr>
            <a:endParaRPr lang="en-GB" dirty="0" smtClean="0">
              <a:latin typeface="Rockwell" panose="02060603020205020403" pitchFamily="18" charset="0"/>
            </a:endParaRPr>
          </a:p>
          <a:p>
            <a:pPr marL="285750" indent="-285750">
              <a:buFont typeface="Arial" panose="020B0604020202020204" pitchFamily="34" charset="0"/>
              <a:buChar char="•"/>
            </a:pPr>
            <a:r>
              <a:rPr lang="en-GB" dirty="0" err="1">
                <a:latin typeface="Rockwell" panose="02060603020205020403" pitchFamily="18" charset="0"/>
              </a:rPr>
              <a:t>Stadnyk</a:t>
            </a:r>
            <a:r>
              <a:rPr lang="en-GB" dirty="0">
                <a:latin typeface="Rockwell" panose="02060603020205020403" pitchFamily="18" charset="0"/>
              </a:rPr>
              <a:t>, R., Townsend, E., &amp; Wilcock, A. (2010). </a:t>
            </a:r>
            <a:r>
              <a:rPr lang="en-GB" i="1" dirty="0">
                <a:latin typeface="Rockwell" panose="02060603020205020403" pitchFamily="18" charset="0"/>
              </a:rPr>
              <a:t>Occupational justice</a:t>
            </a:r>
            <a:r>
              <a:rPr lang="en-GB" dirty="0">
                <a:latin typeface="Rockwell" panose="02060603020205020403" pitchFamily="18" charset="0"/>
              </a:rPr>
              <a:t>. In C. H. Christiansen &amp; E A. Townsend (Eds</a:t>
            </a:r>
            <a:r>
              <a:rPr lang="en-GB" dirty="0" smtClean="0">
                <a:latin typeface="Rockwell" panose="02060603020205020403" pitchFamily="18" charset="0"/>
              </a:rPr>
              <a:t>.). </a:t>
            </a:r>
            <a:r>
              <a:rPr lang="en-GB" i="1" dirty="0">
                <a:latin typeface="Rockwell" panose="02060603020205020403" pitchFamily="18" charset="0"/>
              </a:rPr>
              <a:t>Introduction to occupation: The art and science of </a:t>
            </a:r>
            <a:r>
              <a:rPr lang="en-GB" i="1" dirty="0" smtClean="0">
                <a:latin typeface="Rockwell" panose="02060603020205020403" pitchFamily="18" charset="0"/>
              </a:rPr>
              <a:t>living. </a:t>
            </a:r>
            <a:r>
              <a:rPr lang="en-GB" dirty="0">
                <a:latin typeface="Rockwell" panose="02060603020205020403" pitchFamily="18" charset="0"/>
              </a:rPr>
              <a:t>(2nd ed., pp. 329 358). Upper Saddle River, NJ: Pearson </a:t>
            </a:r>
            <a:r>
              <a:rPr lang="en-GB" dirty="0" smtClean="0">
                <a:latin typeface="Rockwell" panose="02060603020205020403" pitchFamily="18" charset="0"/>
              </a:rPr>
              <a:t>Education.</a:t>
            </a:r>
            <a:endParaRPr lang="en-GB" dirty="0">
              <a:latin typeface="Rockwell" panose="02060603020205020403" pitchFamily="18" charset="0"/>
            </a:endParaRPr>
          </a:p>
          <a:p>
            <a:pPr marL="285750" indent="-285750">
              <a:buFont typeface="Arial" panose="020B0604020202020204" pitchFamily="34" charset="0"/>
              <a:buChar char="•"/>
            </a:pPr>
            <a:endParaRPr lang="en-GB" dirty="0">
              <a:latin typeface="Rockwell" panose="02060603020205020403" pitchFamily="18" charset="0"/>
            </a:endParaRPr>
          </a:p>
          <a:p>
            <a:pPr marL="285750" indent="-285750">
              <a:buFont typeface="Arial" panose="020B0604020202020204" pitchFamily="34" charset="0"/>
              <a:buChar char="•"/>
            </a:pPr>
            <a:r>
              <a:rPr lang="en-GB" dirty="0">
                <a:latin typeface="Rockwell" panose="02060603020205020403" pitchFamily="18" charset="0"/>
              </a:rPr>
              <a:t>Townsend, E., &amp; Wilcock, A. (2004). Occupational justice and client-</a:t>
            </a:r>
            <a:r>
              <a:rPr lang="en-GB" dirty="0" err="1">
                <a:latin typeface="Rockwell" panose="02060603020205020403" pitchFamily="18" charset="0"/>
              </a:rPr>
              <a:t>centered</a:t>
            </a:r>
            <a:r>
              <a:rPr lang="en-GB" dirty="0">
                <a:latin typeface="Rockwell" panose="02060603020205020403" pitchFamily="18" charset="0"/>
              </a:rPr>
              <a:t> practice: A dialogue in progress. </a:t>
            </a:r>
            <a:r>
              <a:rPr lang="en-GB" i="1" dirty="0">
                <a:latin typeface="Rockwell" panose="02060603020205020403" pitchFamily="18" charset="0"/>
              </a:rPr>
              <a:t>Canadian Journal of Occupational </a:t>
            </a:r>
            <a:r>
              <a:rPr lang="en-GB" i="1" dirty="0" smtClean="0">
                <a:latin typeface="Rockwell" panose="02060603020205020403" pitchFamily="18" charset="0"/>
              </a:rPr>
              <a:t>Therapy</a:t>
            </a:r>
            <a:r>
              <a:rPr lang="en-GB" dirty="0" smtClean="0">
                <a:latin typeface="Rockwell" panose="02060603020205020403" pitchFamily="18" charset="0"/>
              </a:rPr>
              <a:t>. 71(2</a:t>
            </a:r>
            <a:r>
              <a:rPr lang="en-GB" dirty="0">
                <a:latin typeface="Rockwell" panose="02060603020205020403" pitchFamily="18" charset="0"/>
              </a:rPr>
              <a:t>), 7587.</a:t>
            </a:r>
          </a:p>
          <a:p>
            <a:endParaRPr lang="en-GB" dirty="0" smtClean="0">
              <a:latin typeface="Rockwell" panose="02060603020205020403" pitchFamily="18" charset="0"/>
            </a:endParaRPr>
          </a:p>
          <a:p>
            <a:pPr marL="285750" indent="-285750">
              <a:buFont typeface="Arial" panose="020B0604020202020204" pitchFamily="34" charset="0"/>
              <a:buChar char="•"/>
            </a:pPr>
            <a:r>
              <a:rPr lang="en-GB" dirty="0" smtClean="0">
                <a:latin typeface="Rockwell" panose="02060603020205020403" pitchFamily="18" charset="0"/>
              </a:rPr>
              <a:t>Turpin</a:t>
            </a:r>
            <a:r>
              <a:rPr lang="en-GB" dirty="0">
                <a:latin typeface="Rockwell" panose="02060603020205020403" pitchFamily="18" charset="0"/>
              </a:rPr>
              <a:t>, MJ, and </a:t>
            </a:r>
            <a:r>
              <a:rPr lang="en-GB" dirty="0" err="1">
                <a:latin typeface="Rockwell" panose="02060603020205020403" pitchFamily="18" charset="0"/>
              </a:rPr>
              <a:t>Iwama</a:t>
            </a:r>
            <a:r>
              <a:rPr lang="en-GB" dirty="0">
                <a:latin typeface="Rockwell" panose="02060603020205020403" pitchFamily="18" charset="0"/>
              </a:rPr>
              <a:t>, </a:t>
            </a:r>
            <a:r>
              <a:rPr lang="en-GB" dirty="0" smtClean="0">
                <a:latin typeface="Rockwell" panose="02060603020205020403" pitchFamily="18" charset="0"/>
              </a:rPr>
              <a:t>MK. (2011) </a:t>
            </a:r>
            <a:r>
              <a:rPr lang="en-GB" i="1" dirty="0" smtClean="0">
                <a:latin typeface="Rockwell" panose="02060603020205020403" pitchFamily="18" charset="0"/>
              </a:rPr>
              <a:t>Using </a:t>
            </a:r>
            <a:r>
              <a:rPr lang="en-GB" i="1" dirty="0">
                <a:latin typeface="Rockwell" panose="02060603020205020403" pitchFamily="18" charset="0"/>
              </a:rPr>
              <a:t>Occupational Therapy Models </a:t>
            </a:r>
            <a:r>
              <a:rPr lang="en-GB" dirty="0">
                <a:latin typeface="Rockwell" panose="02060603020205020403" pitchFamily="18" charset="0"/>
              </a:rPr>
              <a:t>in </a:t>
            </a:r>
            <a:r>
              <a:rPr lang="en-GB" dirty="0" smtClean="0">
                <a:latin typeface="Rockwell" panose="02060603020205020403" pitchFamily="18" charset="0"/>
              </a:rPr>
              <a:t>Practice. London: Elsevier </a:t>
            </a:r>
            <a:r>
              <a:rPr lang="en-GB" dirty="0">
                <a:latin typeface="Rockwell" panose="02060603020205020403" pitchFamily="18" charset="0"/>
              </a:rPr>
              <a:t>Health </a:t>
            </a:r>
            <a:r>
              <a:rPr lang="en-GB" dirty="0" smtClean="0">
                <a:latin typeface="Rockwell" panose="02060603020205020403" pitchFamily="18" charset="0"/>
              </a:rPr>
              <a:t>Sciences. </a:t>
            </a:r>
            <a:endParaRPr lang="en-GB" dirty="0">
              <a:latin typeface="Rockwell" panose="02060603020205020403" pitchFamily="18" charset="0"/>
            </a:endParaRPr>
          </a:p>
          <a:p>
            <a:endParaRPr lang="en-GB" dirty="0" smtClean="0"/>
          </a:p>
          <a:p>
            <a:endParaRPr lang="en-GB" dirty="0"/>
          </a:p>
        </p:txBody>
      </p:sp>
      <p:cxnSp>
        <p:nvCxnSpPr>
          <p:cNvPr id="5" name="Straight Connector 4"/>
          <p:cNvCxnSpPr/>
          <p:nvPr/>
        </p:nvCxnSpPr>
        <p:spPr>
          <a:xfrm flipV="1">
            <a:off x="2046514" y="1654629"/>
            <a:ext cx="8447315" cy="4354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01076" y="771384"/>
            <a:ext cx="2531783" cy="615553"/>
          </a:xfrm>
          <a:prstGeom prst="rect">
            <a:avLst/>
          </a:prstGeom>
          <a:noFill/>
        </p:spPr>
        <p:txBody>
          <a:bodyPr wrap="none" rtlCol="0">
            <a:spAutoFit/>
          </a:bodyPr>
          <a:lstStyle/>
          <a:p>
            <a:r>
              <a:rPr lang="en-GB" sz="3400" dirty="0" smtClean="0">
                <a:latin typeface="Rockwell" panose="02060603020205020403" pitchFamily="18" charset="0"/>
              </a:rPr>
              <a:t>References </a:t>
            </a:r>
          </a:p>
        </p:txBody>
      </p:sp>
    </p:spTree>
    <p:extLst>
      <p:ext uri="{BB962C8B-B14F-4D97-AF65-F5344CB8AC3E}">
        <p14:creationId xmlns:p14="http://schemas.microsoft.com/office/powerpoint/2010/main" val="1353807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05728" y="4394484"/>
            <a:ext cx="10780542" cy="923330"/>
          </a:xfrm>
          <a:prstGeom prst="rect">
            <a:avLst/>
          </a:prstGeom>
        </p:spPr>
        <p:txBody>
          <a:bodyPr wrap="square">
            <a:spAutoFit/>
          </a:bodyPr>
          <a:lstStyle/>
          <a:p>
            <a:pPr marL="285750" indent="-285750">
              <a:buFont typeface="Arial" panose="020B0604020202020204" pitchFamily="34" charset="0"/>
              <a:buChar char="•"/>
            </a:pPr>
            <a:r>
              <a:rPr lang="en-GB" dirty="0">
                <a:latin typeface="Rockwell" panose="02060603020205020403" pitchFamily="18" charset="0"/>
              </a:rPr>
              <a:t>World Federation of Occupational Therapists (2020) </a:t>
            </a:r>
            <a:r>
              <a:rPr lang="en-GB" i="1" dirty="0">
                <a:latin typeface="Rockwell" panose="02060603020205020403" pitchFamily="18" charset="0"/>
              </a:rPr>
              <a:t>Public Statement - Occupational Therapy Response to the COVID-19 Pandemic</a:t>
            </a:r>
            <a:r>
              <a:rPr lang="en-GB" dirty="0">
                <a:latin typeface="Rockwell" panose="02060603020205020403" pitchFamily="18" charset="0"/>
              </a:rPr>
              <a:t>. Available from: wfot.org/about/public-statement-occupational-therapy-response-to-the-covid-19-pandemic. [Accessed on 08/04/2020].</a:t>
            </a:r>
          </a:p>
        </p:txBody>
      </p:sp>
      <p:sp>
        <p:nvSpPr>
          <p:cNvPr id="3" name="Rectangle 2"/>
          <p:cNvSpPr/>
          <p:nvPr/>
        </p:nvSpPr>
        <p:spPr>
          <a:xfrm>
            <a:off x="705729" y="2126187"/>
            <a:ext cx="10780542" cy="646331"/>
          </a:xfrm>
          <a:prstGeom prst="rect">
            <a:avLst/>
          </a:prstGeom>
        </p:spPr>
        <p:txBody>
          <a:bodyPr wrap="square">
            <a:spAutoFit/>
          </a:bodyPr>
          <a:lstStyle/>
          <a:p>
            <a:pPr marL="285750" indent="-285750">
              <a:buFont typeface="Arial" panose="020B0604020202020204" pitchFamily="34" charset="0"/>
              <a:buChar char="•"/>
            </a:pPr>
            <a:r>
              <a:rPr lang="en-GB" dirty="0">
                <a:latin typeface="Rockwell" panose="02060603020205020403" pitchFamily="18" charset="0"/>
              </a:rPr>
              <a:t>World Federation of Occupational Therapists (2020) </a:t>
            </a:r>
            <a:r>
              <a:rPr lang="en-GB" i="1" dirty="0">
                <a:latin typeface="Rockwell" panose="02060603020205020403" pitchFamily="18" charset="0"/>
              </a:rPr>
              <a:t>About Occupational Therapy. </a:t>
            </a:r>
            <a:r>
              <a:rPr lang="en-GB" dirty="0">
                <a:latin typeface="Rockwell" panose="02060603020205020403" pitchFamily="18" charset="0"/>
              </a:rPr>
              <a:t>Available from:</a:t>
            </a:r>
            <a:endParaRPr lang="en-GB" i="1" dirty="0">
              <a:latin typeface="Rockwell" panose="02060603020205020403" pitchFamily="18" charset="0"/>
            </a:endParaRPr>
          </a:p>
          <a:p>
            <a:r>
              <a:rPr lang="en-GB" dirty="0">
                <a:latin typeface="Rockwell" panose="02060603020205020403" pitchFamily="18" charset="0"/>
              </a:rPr>
              <a:t> </a:t>
            </a:r>
            <a:r>
              <a:rPr lang="en-GB" dirty="0" smtClean="0">
                <a:latin typeface="Rockwell" panose="02060603020205020403" pitchFamily="18" charset="0"/>
              </a:rPr>
              <a:t>     https</a:t>
            </a:r>
            <a:r>
              <a:rPr lang="en-GB" dirty="0">
                <a:latin typeface="Rockwell" panose="02060603020205020403" pitchFamily="18" charset="0"/>
              </a:rPr>
              <a:t>://www.wfot.org/about/about-occupational-therapy. [Accessed on 08/04/2020].</a:t>
            </a:r>
          </a:p>
        </p:txBody>
      </p:sp>
      <p:sp>
        <p:nvSpPr>
          <p:cNvPr id="4" name="Rectangle 3"/>
          <p:cNvSpPr/>
          <p:nvPr/>
        </p:nvSpPr>
        <p:spPr>
          <a:xfrm>
            <a:off x="705728" y="3121836"/>
            <a:ext cx="10780542" cy="923330"/>
          </a:xfrm>
          <a:prstGeom prst="rect">
            <a:avLst/>
          </a:prstGeom>
        </p:spPr>
        <p:txBody>
          <a:bodyPr wrap="square">
            <a:spAutoFit/>
          </a:bodyPr>
          <a:lstStyle/>
          <a:p>
            <a:pPr marL="285750" indent="-285750">
              <a:buFont typeface="Arial" panose="020B0604020202020204" pitchFamily="34" charset="0"/>
              <a:buChar char="•"/>
            </a:pPr>
            <a:r>
              <a:rPr lang="en-GB" dirty="0">
                <a:latin typeface="Rockwell" panose="02060603020205020403" pitchFamily="18" charset="0"/>
              </a:rPr>
              <a:t>World Federation of Occupational Therapists (2020) </a:t>
            </a:r>
            <a:r>
              <a:rPr lang="en-GB" i="1" dirty="0">
                <a:latin typeface="Rockwell" panose="02060603020205020403" pitchFamily="18" charset="0"/>
              </a:rPr>
              <a:t>Occupational Therapy and Human Rights (Revised). </a:t>
            </a:r>
            <a:r>
              <a:rPr lang="en-GB" dirty="0">
                <a:latin typeface="Rockwell" panose="02060603020205020403" pitchFamily="18" charset="0"/>
              </a:rPr>
              <a:t>Available from: https://www.wfot.org/resources/occupational-therapy-and-human-rights. [Accessed on 08/04/2020].</a:t>
            </a:r>
          </a:p>
        </p:txBody>
      </p:sp>
      <p:sp>
        <p:nvSpPr>
          <p:cNvPr id="5" name="Rectangle 4"/>
          <p:cNvSpPr/>
          <p:nvPr/>
        </p:nvSpPr>
        <p:spPr>
          <a:xfrm>
            <a:off x="705728" y="1028198"/>
            <a:ext cx="11005625" cy="923330"/>
          </a:xfrm>
          <a:prstGeom prst="rect">
            <a:avLst/>
          </a:prstGeom>
        </p:spPr>
        <p:txBody>
          <a:bodyPr wrap="square">
            <a:spAutoFit/>
          </a:bodyPr>
          <a:lstStyle/>
          <a:p>
            <a:pPr marL="285750" indent="-285750">
              <a:buFont typeface="Arial" panose="020B0604020202020204" pitchFamily="34" charset="0"/>
              <a:buChar char="•"/>
            </a:pPr>
            <a:r>
              <a:rPr lang="en-GB" dirty="0">
                <a:latin typeface="Rockwell" panose="02060603020205020403" pitchFamily="18" charset="0"/>
              </a:rPr>
              <a:t>Wilcock, A., &amp; Townsend, E. (2009). Occupational justice. In E. B. </a:t>
            </a:r>
            <a:r>
              <a:rPr lang="en-GB" dirty="0" err="1">
                <a:latin typeface="Rockwell" panose="02060603020205020403" pitchFamily="18" charset="0"/>
              </a:rPr>
              <a:t>Crepeau</a:t>
            </a:r>
            <a:r>
              <a:rPr lang="en-GB" dirty="0">
                <a:latin typeface="Rockwell" panose="02060603020205020403" pitchFamily="18" charset="0"/>
              </a:rPr>
              <a:t>, E. S. Cohn, &amp; B. A. B. Schell (Eds.), Willard and Spackman’s occupational therapy (11th ed., pp. 192199). Philadelphia, PA: Lippincott Williams &amp; Wilkins</a:t>
            </a:r>
          </a:p>
        </p:txBody>
      </p:sp>
    </p:spTree>
    <p:extLst>
      <p:ext uri="{BB962C8B-B14F-4D97-AF65-F5344CB8AC3E}">
        <p14:creationId xmlns:p14="http://schemas.microsoft.com/office/powerpoint/2010/main" val="200878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01962" y="1803356"/>
            <a:ext cx="10485119" cy="3416320"/>
          </a:xfrm>
          <a:prstGeom prst="rect">
            <a:avLst/>
          </a:prstGeom>
        </p:spPr>
        <p:txBody>
          <a:bodyPr wrap="square">
            <a:spAutoFit/>
          </a:bodyPr>
          <a:lstStyle/>
          <a:p>
            <a:r>
              <a:rPr lang="en-GB" sz="2400" b="1" dirty="0">
                <a:latin typeface="Rockwell" panose="02060603020205020403" pitchFamily="18" charset="0"/>
              </a:rPr>
              <a:t>5) What skills and strengths do you identify in yourself? </a:t>
            </a:r>
          </a:p>
          <a:p>
            <a:endParaRPr lang="en-GB" sz="2400" b="1" dirty="0">
              <a:latin typeface="Rockwell" panose="02060603020205020403" pitchFamily="18" charset="0"/>
            </a:endParaRPr>
          </a:p>
          <a:p>
            <a:r>
              <a:rPr lang="en-GB" sz="2400" b="1" dirty="0">
                <a:latin typeface="Rockwell" panose="02060603020205020403" pitchFamily="18" charset="0"/>
              </a:rPr>
              <a:t>6) What strengths and barriers do you identify in your environment?</a:t>
            </a:r>
          </a:p>
          <a:p>
            <a:endParaRPr lang="en-GB" sz="2400" b="1" dirty="0">
              <a:latin typeface="Rockwell" panose="02060603020205020403" pitchFamily="18" charset="0"/>
            </a:endParaRPr>
          </a:p>
          <a:p>
            <a:r>
              <a:rPr lang="en-GB" sz="2400" b="1" dirty="0">
                <a:latin typeface="Rockwell" panose="02060603020205020403" pitchFamily="18" charset="0"/>
              </a:rPr>
              <a:t>7) What </a:t>
            </a:r>
            <a:r>
              <a:rPr lang="en-GB" sz="2400" b="1" i="1" dirty="0">
                <a:latin typeface="Rockwell" panose="02060603020205020403" pitchFamily="18" charset="0"/>
              </a:rPr>
              <a:t>occupations</a:t>
            </a:r>
            <a:r>
              <a:rPr lang="en-GB" sz="2400" b="1" dirty="0">
                <a:latin typeface="Rockwell" panose="02060603020205020403" pitchFamily="18" charset="0"/>
              </a:rPr>
              <a:t> have you previously wanted to </a:t>
            </a:r>
            <a:r>
              <a:rPr lang="en-GB" sz="2400" b="1" i="1" dirty="0">
                <a:latin typeface="Rockwell" panose="02060603020205020403" pitchFamily="18" charset="0"/>
              </a:rPr>
              <a:t>participate </a:t>
            </a:r>
            <a:r>
              <a:rPr lang="en-GB" sz="2400" b="1" dirty="0">
                <a:latin typeface="Rockwell" panose="02060603020205020403" pitchFamily="18" charset="0"/>
              </a:rPr>
              <a:t>in, and what has been a barrier to you participating in them in the past</a:t>
            </a:r>
            <a:r>
              <a:rPr lang="en-GB" sz="2400" b="1" dirty="0" smtClean="0">
                <a:latin typeface="Rockwell" panose="02060603020205020403" pitchFamily="18" charset="0"/>
              </a:rPr>
              <a:t>?</a:t>
            </a:r>
          </a:p>
          <a:p>
            <a:endParaRPr lang="en-GB" sz="2400" b="1" dirty="0">
              <a:latin typeface="Rockwell" panose="02060603020205020403" pitchFamily="18" charset="0"/>
            </a:endParaRPr>
          </a:p>
          <a:p>
            <a:r>
              <a:rPr lang="en-GB" sz="2400" b="1" dirty="0">
                <a:latin typeface="Rockwell" panose="02060603020205020403" pitchFamily="18" charset="0"/>
              </a:rPr>
              <a:t>8) What does a </a:t>
            </a:r>
            <a:r>
              <a:rPr lang="en-GB" sz="2400" b="1" i="1" dirty="0">
                <a:latin typeface="Rockwell" panose="02060603020205020403" pitchFamily="18" charset="0"/>
              </a:rPr>
              <a:t>Balanced Lifestyle </a:t>
            </a:r>
            <a:r>
              <a:rPr lang="en-GB" sz="2400" b="1" dirty="0">
                <a:latin typeface="Rockwell" panose="02060603020205020403" pitchFamily="18" charset="0"/>
              </a:rPr>
              <a:t>look like to you?</a:t>
            </a:r>
          </a:p>
          <a:p>
            <a:pPr marL="342900" indent="-342900">
              <a:buAutoNum type="arabicParenR" startAt="6"/>
            </a:pPr>
            <a:endParaRPr lang="en-GB" sz="2400" b="1" dirty="0">
              <a:latin typeface="Rockwell" panose="02060603020205020403" pitchFamily="18" charset="0"/>
            </a:endParaRPr>
          </a:p>
        </p:txBody>
      </p:sp>
      <p:pic>
        <p:nvPicPr>
          <p:cNvPr id="5" name="Picture 4"/>
          <p:cNvPicPr>
            <a:picLocks noChangeAspect="1"/>
          </p:cNvPicPr>
          <p:nvPr/>
        </p:nvPicPr>
        <p:blipFill rotWithShape="1">
          <a:blip r:embed="rId3">
            <a:clrChange>
              <a:clrFrom>
                <a:srgbClr val="FEFDF9"/>
              </a:clrFrom>
              <a:clrTo>
                <a:srgbClr val="FEFD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t="38392" r="71707" b="50909"/>
          <a:stretch/>
        </p:blipFill>
        <p:spPr>
          <a:xfrm>
            <a:off x="4634338" y="775370"/>
            <a:ext cx="2845777" cy="1027986"/>
          </a:xfrm>
          <a:prstGeom prst="rect">
            <a:avLst/>
          </a:prstGeom>
        </p:spPr>
      </p:pic>
      <p:pic>
        <p:nvPicPr>
          <p:cNvPr id="6" name="Picture 5"/>
          <p:cNvPicPr>
            <a:picLocks noChangeAspect="1"/>
          </p:cNvPicPr>
          <p:nvPr/>
        </p:nvPicPr>
        <p:blipFill rotWithShape="1">
          <a:blip r:embed="rId3">
            <a:clrChange>
              <a:clrFrom>
                <a:srgbClr val="FEFDF9"/>
              </a:clrFrom>
              <a:clrTo>
                <a:srgbClr val="FEFDF9">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t="49177" r="71707" b="41382"/>
          <a:stretch/>
        </p:blipFill>
        <p:spPr>
          <a:xfrm rot="10800000">
            <a:off x="4634339" y="4882566"/>
            <a:ext cx="3220368" cy="716375"/>
          </a:xfrm>
          <a:prstGeom prst="rect">
            <a:avLst/>
          </a:prstGeom>
        </p:spPr>
      </p:pic>
    </p:spTree>
    <p:extLst>
      <p:ext uri="{BB962C8B-B14F-4D97-AF65-F5344CB8AC3E}">
        <p14:creationId xmlns:p14="http://schemas.microsoft.com/office/powerpoint/2010/main" val="24621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000794" y="4209458"/>
            <a:ext cx="3649065" cy="1600200"/>
          </a:xfrm>
          <a:prstGeom prst="rect">
            <a:avLst/>
          </a:prstGeom>
          <a:effectLst>
            <a:softEdge rad="88900"/>
          </a:effectLst>
        </p:spPr>
      </p:pic>
      <p:pic>
        <p:nvPicPr>
          <p:cNvPr id="7" name="Picture 6"/>
          <p:cNvPicPr>
            <a:picLocks noChangeAspect="1"/>
          </p:cNvPicPr>
          <p:nvPr/>
        </p:nvPicPr>
        <p:blipFill>
          <a:blip r:embed="rId4"/>
          <a:stretch>
            <a:fillRect/>
          </a:stretch>
        </p:blipFill>
        <p:spPr>
          <a:xfrm>
            <a:off x="9242475" y="4354510"/>
            <a:ext cx="2313184" cy="1743075"/>
          </a:xfrm>
          <a:prstGeom prst="rect">
            <a:avLst/>
          </a:prstGeom>
          <a:effectLst>
            <a:softEdge rad="76200"/>
          </a:effectLst>
        </p:spPr>
      </p:pic>
      <p:pic>
        <p:nvPicPr>
          <p:cNvPr id="12" name="Picture 11"/>
          <p:cNvPicPr>
            <a:picLocks noChangeAspect="1"/>
          </p:cNvPicPr>
          <p:nvPr/>
        </p:nvPicPr>
        <p:blipFill>
          <a:blip r:embed="rId5"/>
          <a:stretch>
            <a:fillRect/>
          </a:stretch>
        </p:blipFill>
        <p:spPr>
          <a:xfrm>
            <a:off x="9039009" y="2283256"/>
            <a:ext cx="2619375" cy="1743075"/>
          </a:xfrm>
          <a:prstGeom prst="rect">
            <a:avLst/>
          </a:prstGeom>
          <a:effectLst>
            <a:softEdge rad="114300"/>
          </a:effectLst>
        </p:spPr>
      </p:pic>
      <p:sp>
        <p:nvSpPr>
          <p:cNvPr id="2" name="Title 1"/>
          <p:cNvSpPr>
            <a:spLocks noGrp="1"/>
          </p:cNvSpPr>
          <p:nvPr>
            <p:ph type="title" idx="4294967295"/>
          </p:nvPr>
        </p:nvSpPr>
        <p:spPr>
          <a:xfrm>
            <a:off x="3032175" y="574061"/>
            <a:ext cx="6210300" cy="865188"/>
          </a:xfrm>
        </p:spPr>
        <p:txBody>
          <a:bodyPr/>
          <a:lstStyle/>
          <a:p>
            <a:r>
              <a:rPr lang="en-GB" dirty="0" smtClean="0">
                <a:latin typeface="Rockwell" panose="02060603020205020403" pitchFamily="18" charset="0"/>
              </a:rPr>
              <a:t>Defining </a:t>
            </a:r>
            <a:r>
              <a:rPr lang="en-GB" i="1" dirty="0" smtClean="0">
                <a:latin typeface="Rockwell" panose="02060603020205020403" pitchFamily="18" charset="0"/>
              </a:rPr>
              <a:t>Occupation</a:t>
            </a:r>
            <a:endParaRPr lang="en-GB" dirty="0">
              <a:latin typeface="Rockwell" panose="02060603020205020403" pitchFamily="18" charset="0"/>
            </a:endParaRPr>
          </a:p>
        </p:txBody>
      </p:sp>
      <p:sp>
        <p:nvSpPr>
          <p:cNvPr id="3" name="Rectangle 2"/>
          <p:cNvSpPr/>
          <p:nvPr/>
        </p:nvSpPr>
        <p:spPr>
          <a:xfrm>
            <a:off x="3060257" y="1372529"/>
            <a:ext cx="6096000" cy="2800767"/>
          </a:xfrm>
          <a:prstGeom prst="rect">
            <a:avLst/>
          </a:prstGeom>
          <a:solidFill>
            <a:srgbClr val="190553"/>
          </a:solidFill>
          <a:effectLst>
            <a:softEdge rad="114300"/>
          </a:effectLst>
        </p:spPr>
        <p:txBody>
          <a:bodyPr>
            <a:spAutoFit/>
          </a:bodyPr>
          <a:lstStyle/>
          <a:p>
            <a:pPr algn="ctr"/>
            <a:r>
              <a:rPr lang="en-GB" sz="2200" dirty="0" smtClean="0">
                <a:solidFill>
                  <a:srgbClr val="FFFF99"/>
                </a:solidFill>
                <a:latin typeface="Rockwell" panose="02060603020205020403" pitchFamily="18" charset="0"/>
              </a:rPr>
              <a:t> </a:t>
            </a:r>
            <a:r>
              <a:rPr lang="en-GB" sz="2200" i="1" dirty="0" smtClean="0">
                <a:solidFill>
                  <a:srgbClr val="FFFF99"/>
                </a:solidFill>
                <a:latin typeface="Rockwell" panose="02060603020205020403" pitchFamily="18" charset="0"/>
              </a:rPr>
              <a:t>Occupations</a:t>
            </a:r>
            <a:r>
              <a:rPr lang="en-GB" sz="2200" dirty="0" smtClean="0">
                <a:solidFill>
                  <a:srgbClr val="FFFF99"/>
                </a:solidFill>
                <a:latin typeface="Rockwell" panose="02060603020205020403" pitchFamily="18" charset="0"/>
              </a:rPr>
              <a:t> </a:t>
            </a:r>
            <a:r>
              <a:rPr lang="en-GB" sz="2200" dirty="0">
                <a:solidFill>
                  <a:srgbClr val="FFFF99"/>
                </a:solidFill>
                <a:latin typeface="Rockwell" panose="02060603020205020403" pitchFamily="18" charset="0"/>
              </a:rPr>
              <a:t>refer to the everyday activities that people do as individuals, in families and with communities to occupy time and bring meaning and purpose to life. </a:t>
            </a:r>
          </a:p>
          <a:p>
            <a:pPr algn="ctr"/>
            <a:endParaRPr lang="en-GB" sz="2200" dirty="0">
              <a:solidFill>
                <a:srgbClr val="FFFF99"/>
              </a:solidFill>
              <a:latin typeface="Rockwell" panose="02060603020205020403" pitchFamily="18" charset="0"/>
            </a:endParaRPr>
          </a:p>
          <a:p>
            <a:pPr algn="ctr"/>
            <a:r>
              <a:rPr lang="en-GB" sz="2200" dirty="0">
                <a:solidFill>
                  <a:srgbClr val="FFFF99"/>
                </a:solidFill>
                <a:latin typeface="Rockwell" panose="02060603020205020403" pitchFamily="18" charset="0"/>
              </a:rPr>
              <a:t>Occupations include activities people need to, want to and are expected to </a:t>
            </a:r>
            <a:r>
              <a:rPr lang="en-GB" sz="2200" dirty="0" smtClean="0">
                <a:solidFill>
                  <a:srgbClr val="FFFF99"/>
                </a:solidFill>
                <a:latin typeface="Rockwell" panose="02060603020205020403" pitchFamily="18" charset="0"/>
              </a:rPr>
              <a:t>do </a:t>
            </a:r>
            <a:r>
              <a:rPr lang="en-GB" dirty="0" smtClean="0">
                <a:solidFill>
                  <a:srgbClr val="FFFF99"/>
                </a:solidFill>
                <a:latin typeface="Rockwell" panose="02060603020205020403" pitchFamily="18" charset="0"/>
              </a:rPr>
              <a:t>(World Federation of Occupational Therapists, 2020</a:t>
            </a:r>
            <a:r>
              <a:rPr lang="en-GB" sz="2200" dirty="0" smtClean="0">
                <a:solidFill>
                  <a:srgbClr val="FFFF99"/>
                </a:solidFill>
                <a:latin typeface="Rockwell" panose="02060603020205020403" pitchFamily="18" charset="0"/>
              </a:rPr>
              <a:t>)</a:t>
            </a:r>
            <a:endParaRPr lang="en-GB" sz="2200" dirty="0">
              <a:solidFill>
                <a:srgbClr val="FFFF99"/>
              </a:solidFill>
              <a:latin typeface="Rockwell" panose="02060603020205020403" pitchFamily="18" charset="0"/>
            </a:endParaRPr>
          </a:p>
        </p:txBody>
      </p:sp>
      <p:sp>
        <p:nvSpPr>
          <p:cNvPr id="4" name="AutoShape 2" descr="Why it pays to stretch before you get out of bed - The Globe and M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6"/>
          <a:stretch>
            <a:fillRect/>
          </a:stretch>
        </p:blipFill>
        <p:spPr>
          <a:xfrm>
            <a:off x="619145" y="719559"/>
            <a:ext cx="2619375" cy="1419266"/>
          </a:xfrm>
          <a:prstGeom prst="rect">
            <a:avLst/>
          </a:prstGeom>
          <a:effectLst>
            <a:softEdge rad="50800"/>
          </a:effectLst>
        </p:spPr>
      </p:pic>
      <p:pic>
        <p:nvPicPr>
          <p:cNvPr id="6" name="Picture 5"/>
          <p:cNvPicPr>
            <a:picLocks noChangeAspect="1"/>
          </p:cNvPicPr>
          <p:nvPr/>
        </p:nvPicPr>
        <p:blipFill>
          <a:blip r:embed="rId7"/>
          <a:stretch>
            <a:fillRect/>
          </a:stretch>
        </p:blipFill>
        <p:spPr>
          <a:xfrm>
            <a:off x="8949912" y="584901"/>
            <a:ext cx="2605747" cy="1600200"/>
          </a:xfrm>
          <a:prstGeom prst="rect">
            <a:avLst/>
          </a:prstGeom>
          <a:effectLst>
            <a:softEdge rad="76200"/>
          </a:effectLst>
        </p:spPr>
      </p:pic>
      <p:pic>
        <p:nvPicPr>
          <p:cNvPr id="8" name="Picture 7"/>
          <p:cNvPicPr>
            <a:picLocks noChangeAspect="1"/>
          </p:cNvPicPr>
          <p:nvPr/>
        </p:nvPicPr>
        <p:blipFill>
          <a:blip r:embed="rId8"/>
          <a:stretch>
            <a:fillRect/>
          </a:stretch>
        </p:blipFill>
        <p:spPr>
          <a:xfrm>
            <a:off x="640159" y="4096066"/>
            <a:ext cx="2306515" cy="1600200"/>
          </a:xfrm>
          <a:prstGeom prst="rect">
            <a:avLst/>
          </a:prstGeom>
          <a:effectLst>
            <a:softEdge rad="50800"/>
          </a:effectLst>
        </p:spPr>
      </p:pic>
      <p:sp>
        <p:nvSpPr>
          <p:cNvPr id="9" name="AutoShape 4" descr="The Case Against Free College Tui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9"/>
          <a:stretch>
            <a:fillRect/>
          </a:stretch>
        </p:blipFill>
        <p:spPr>
          <a:xfrm>
            <a:off x="619145" y="2255807"/>
            <a:ext cx="2619375" cy="1743075"/>
          </a:xfrm>
          <a:prstGeom prst="rect">
            <a:avLst/>
          </a:prstGeom>
          <a:effectLst>
            <a:softEdge rad="50800"/>
          </a:effectLst>
        </p:spPr>
      </p:pic>
      <p:sp>
        <p:nvSpPr>
          <p:cNvPr id="11" name="AutoShape 6" descr="Running Advice for New Runners: 8 Tips for Beginne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How to Keep Housework From Hurting Your Marri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9599" y="4219572"/>
            <a:ext cx="2682876" cy="1878013"/>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0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442332" y="4614210"/>
            <a:ext cx="2255083" cy="1499514"/>
          </a:xfrm>
          <a:prstGeom prst="rect">
            <a:avLst/>
          </a:prstGeom>
          <a:effectLst>
            <a:softEdge rad="63500"/>
          </a:effectLst>
        </p:spPr>
      </p:pic>
      <p:sp>
        <p:nvSpPr>
          <p:cNvPr id="2" name="Title 1"/>
          <p:cNvSpPr>
            <a:spLocks noGrp="1"/>
          </p:cNvSpPr>
          <p:nvPr>
            <p:ph type="title" idx="4294967295"/>
          </p:nvPr>
        </p:nvSpPr>
        <p:spPr>
          <a:xfrm>
            <a:off x="1338993" y="608344"/>
            <a:ext cx="9601200" cy="1303337"/>
          </a:xfrm>
        </p:spPr>
        <p:txBody>
          <a:bodyPr>
            <a:normAutofit/>
          </a:bodyPr>
          <a:lstStyle/>
          <a:p>
            <a:r>
              <a:rPr lang="en-GB" sz="3400" dirty="0" smtClean="0">
                <a:latin typeface="Rockwell" panose="02060603020205020403" pitchFamily="18" charset="0"/>
              </a:rPr>
              <a:t>Defining </a:t>
            </a:r>
            <a:r>
              <a:rPr lang="en-GB" sz="3400" i="1" dirty="0" smtClean="0">
                <a:latin typeface="Rockwell" panose="02060603020205020403" pitchFamily="18" charset="0"/>
              </a:rPr>
              <a:t>Participation</a:t>
            </a:r>
            <a:endParaRPr lang="en-GB" sz="3400" i="1" dirty="0">
              <a:latin typeface="Rockwell" panose="02060603020205020403" pitchFamily="18" charset="0"/>
            </a:endParaRPr>
          </a:p>
        </p:txBody>
      </p:sp>
      <p:sp>
        <p:nvSpPr>
          <p:cNvPr id="3" name="Rectangle 2"/>
          <p:cNvSpPr/>
          <p:nvPr/>
        </p:nvSpPr>
        <p:spPr>
          <a:xfrm>
            <a:off x="728723" y="2535888"/>
            <a:ext cx="10780542" cy="2739211"/>
          </a:xfrm>
          <a:prstGeom prst="rect">
            <a:avLst/>
          </a:prstGeom>
        </p:spPr>
        <p:txBody>
          <a:bodyPr wrap="square">
            <a:spAutoFit/>
          </a:bodyPr>
          <a:lstStyle/>
          <a:p>
            <a:endParaRPr lang="en-GB" sz="2000" b="1" dirty="0" smtClean="0">
              <a:latin typeface="Rockwell" panose="02060603020205020403" pitchFamily="18" charset="0"/>
            </a:endParaRPr>
          </a:p>
          <a:p>
            <a:r>
              <a:rPr lang="en-GB" sz="2200" dirty="0" smtClean="0">
                <a:latin typeface="Rockwell" panose="02060603020205020403" pitchFamily="18" charset="0"/>
              </a:rPr>
              <a:t>Participation</a:t>
            </a:r>
            <a:r>
              <a:rPr lang="en-GB" sz="2000" b="1" dirty="0" smtClean="0">
                <a:latin typeface="Rockwell" panose="02060603020205020403" pitchFamily="18" charset="0"/>
              </a:rPr>
              <a:t> </a:t>
            </a:r>
            <a:r>
              <a:rPr lang="en-GB" sz="2000" dirty="0" smtClean="0">
                <a:latin typeface="Rockwell" panose="02060603020205020403" pitchFamily="18" charset="0"/>
              </a:rPr>
              <a:t> </a:t>
            </a:r>
            <a:r>
              <a:rPr lang="en-GB" sz="2400" dirty="0" smtClean="0">
                <a:latin typeface="Rockwell" panose="02060603020205020403" pitchFamily="18" charset="0"/>
              </a:rPr>
              <a:t>in the everyday occupations of life is a vital part of human development.</a:t>
            </a:r>
          </a:p>
          <a:p>
            <a:endParaRPr lang="en-GB" sz="2000" b="1" dirty="0" smtClean="0">
              <a:latin typeface="Rockwell" panose="02060603020205020403" pitchFamily="18" charset="0"/>
            </a:endParaRPr>
          </a:p>
          <a:p>
            <a:r>
              <a:rPr lang="en-GB" sz="2200" dirty="0" smtClean="0">
                <a:latin typeface="Rockwell" panose="02060603020205020403" pitchFamily="18" charset="0"/>
              </a:rPr>
              <a:t>Through </a:t>
            </a:r>
            <a:r>
              <a:rPr lang="en-GB" sz="2200" b="1" dirty="0" smtClean="0">
                <a:latin typeface="Rockwell" panose="02060603020205020403" pitchFamily="18" charset="0"/>
              </a:rPr>
              <a:t>participation</a:t>
            </a:r>
            <a:r>
              <a:rPr lang="en-GB" sz="2200" dirty="0" smtClean="0">
                <a:latin typeface="Rockwell" panose="02060603020205020403" pitchFamily="18" charset="0"/>
              </a:rPr>
              <a:t>, we learn </a:t>
            </a:r>
            <a:r>
              <a:rPr lang="en-GB" sz="2200" b="1" dirty="0" smtClean="0">
                <a:latin typeface="Rockwell" panose="02060603020205020403" pitchFamily="18" charset="0"/>
              </a:rPr>
              <a:t>skills </a:t>
            </a:r>
            <a:r>
              <a:rPr lang="en-GB" sz="2200" dirty="0" smtClean="0">
                <a:latin typeface="Rockwell" panose="02060603020205020403" pitchFamily="18" charset="0"/>
              </a:rPr>
              <a:t>and </a:t>
            </a:r>
            <a:r>
              <a:rPr lang="en-GB" sz="2200" b="1" dirty="0" smtClean="0">
                <a:latin typeface="Rockwell" panose="02060603020205020403" pitchFamily="18" charset="0"/>
              </a:rPr>
              <a:t>abilities</a:t>
            </a:r>
            <a:r>
              <a:rPr lang="en-GB" sz="2200" dirty="0" smtClean="0">
                <a:latin typeface="Rockwell" panose="02060603020205020403" pitchFamily="18" charset="0"/>
              </a:rPr>
              <a:t>, </a:t>
            </a:r>
            <a:r>
              <a:rPr lang="en-GB" sz="2200" b="1" dirty="0" smtClean="0">
                <a:latin typeface="Rockwell" panose="02060603020205020403" pitchFamily="18" charset="0"/>
              </a:rPr>
              <a:t>connection with others </a:t>
            </a:r>
            <a:r>
              <a:rPr lang="en-GB" sz="2200" dirty="0" smtClean="0">
                <a:latin typeface="Rockwell" panose="02060603020205020403" pitchFamily="18" charset="0"/>
              </a:rPr>
              <a:t>and communities, and </a:t>
            </a:r>
            <a:r>
              <a:rPr lang="en-GB" sz="2200" b="1" dirty="0" smtClean="0">
                <a:latin typeface="Rockwell" panose="02060603020205020403" pitchFamily="18" charset="0"/>
              </a:rPr>
              <a:t>find purpose and meaning in life</a:t>
            </a:r>
            <a:r>
              <a:rPr lang="en-GB" sz="2200" dirty="0" smtClean="0">
                <a:latin typeface="Rockwell" panose="02060603020205020403" pitchFamily="18" charset="0"/>
              </a:rPr>
              <a:t>.</a:t>
            </a:r>
          </a:p>
          <a:p>
            <a:endParaRPr lang="en-GB" sz="2000" dirty="0" smtClean="0">
              <a:latin typeface="Rockwell" panose="02060603020205020403" pitchFamily="18" charset="0"/>
            </a:endParaRPr>
          </a:p>
          <a:p>
            <a:endParaRPr lang="en-GB" sz="2000" dirty="0">
              <a:latin typeface="Rockwell" panose="02060603020205020403" pitchFamily="18" charset="0"/>
            </a:endParaRPr>
          </a:p>
        </p:txBody>
      </p:sp>
      <p:sp>
        <p:nvSpPr>
          <p:cNvPr id="5" name="Rectangle 4"/>
          <p:cNvSpPr/>
          <p:nvPr/>
        </p:nvSpPr>
        <p:spPr>
          <a:xfrm>
            <a:off x="749322" y="1924925"/>
            <a:ext cx="10780542" cy="830997"/>
          </a:xfrm>
          <a:prstGeom prst="rect">
            <a:avLst/>
          </a:prstGeom>
        </p:spPr>
        <p:txBody>
          <a:bodyPr wrap="square">
            <a:spAutoFit/>
          </a:bodyPr>
          <a:lstStyle/>
          <a:p>
            <a:r>
              <a:rPr lang="en-GB" sz="2200" dirty="0">
                <a:latin typeface="Rockwell" panose="02060603020205020403" pitchFamily="18" charset="0"/>
              </a:rPr>
              <a:t>Participation literally means </a:t>
            </a:r>
            <a:r>
              <a:rPr lang="en-GB" sz="2400" b="1" dirty="0" smtClean="0">
                <a:latin typeface="Rockwell" panose="02060603020205020403" pitchFamily="18" charset="0"/>
              </a:rPr>
              <a:t>involvement</a:t>
            </a:r>
            <a:r>
              <a:rPr lang="en-GB" sz="2400" dirty="0" smtClean="0">
                <a:latin typeface="Rockwell" panose="02060603020205020403" pitchFamily="18" charset="0"/>
              </a:rPr>
              <a:t> </a:t>
            </a:r>
            <a:r>
              <a:rPr lang="en-GB" sz="2400" dirty="0">
                <a:latin typeface="Rockwell" panose="02060603020205020403" pitchFamily="18" charset="0"/>
              </a:rPr>
              <a:t>or </a:t>
            </a:r>
            <a:r>
              <a:rPr lang="en-GB" sz="2400" b="1" dirty="0" smtClean="0">
                <a:latin typeface="Rockwell" panose="02060603020205020403" pitchFamily="18" charset="0"/>
              </a:rPr>
              <a:t>sharing</a:t>
            </a:r>
            <a:r>
              <a:rPr lang="en-GB" sz="2400" dirty="0">
                <a:latin typeface="Rockwell" panose="02060603020205020403" pitchFamily="18" charset="0"/>
              </a:rPr>
              <a:t> </a:t>
            </a:r>
            <a:r>
              <a:rPr lang="en-GB" sz="2400" dirty="0" smtClean="0">
                <a:latin typeface="Rockwell" panose="02060603020205020403" pitchFamily="18" charset="0"/>
              </a:rPr>
              <a:t>in </a:t>
            </a:r>
            <a:r>
              <a:rPr lang="en-GB" sz="2400" dirty="0">
                <a:latin typeface="Rockwell" panose="02060603020205020403" pitchFamily="18" charset="0"/>
              </a:rPr>
              <a:t>an </a:t>
            </a:r>
            <a:r>
              <a:rPr lang="en-GB" sz="2400" dirty="0" smtClean="0">
                <a:latin typeface="Rockwell" panose="02060603020205020403" pitchFamily="18" charset="0"/>
              </a:rPr>
              <a:t>activity </a:t>
            </a:r>
          </a:p>
          <a:p>
            <a:r>
              <a:rPr lang="en-GB" sz="2400" dirty="0">
                <a:latin typeface="Rockwell" panose="02060603020205020403" pitchFamily="18" charset="0"/>
              </a:rPr>
              <a:t>h</a:t>
            </a:r>
            <a:r>
              <a:rPr lang="en-GB" sz="2400" dirty="0" smtClean="0">
                <a:latin typeface="Rockwell" panose="02060603020205020403" pitchFamily="18" charset="0"/>
              </a:rPr>
              <a:t>ence, </a:t>
            </a:r>
            <a:r>
              <a:rPr lang="en-GB" sz="2400" i="1" dirty="0" smtClean="0">
                <a:latin typeface="Rockwell" panose="02060603020205020403" pitchFamily="18" charset="0"/>
              </a:rPr>
              <a:t>taking part. </a:t>
            </a:r>
            <a:endParaRPr lang="en-GB" sz="2400" dirty="0">
              <a:latin typeface="Rockwell" panose="02060603020205020403" pitchFamily="18" charset="0"/>
            </a:endParaRPr>
          </a:p>
        </p:txBody>
      </p:sp>
      <p:pic>
        <p:nvPicPr>
          <p:cNvPr id="6" name="Picture 5"/>
          <p:cNvPicPr>
            <a:picLocks noChangeAspect="1"/>
          </p:cNvPicPr>
          <p:nvPr/>
        </p:nvPicPr>
        <p:blipFill rotWithShape="1">
          <a:blip r:embed="rId4"/>
          <a:srcRect l="1907" t="42350" r="50086" b="10731"/>
          <a:stretch/>
        </p:blipFill>
        <p:spPr>
          <a:xfrm>
            <a:off x="8940457" y="4555075"/>
            <a:ext cx="2574388" cy="1617784"/>
          </a:xfrm>
          <a:prstGeom prst="rect">
            <a:avLst/>
          </a:prstGeom>
          <a:effectLst>
            <a:softEdge rad="76200"/>
          </a:effectLst>
        </p:spPr>
      </p:pic>
      <p:pic>
        <p:nvPicPr>
          <p:cNvPr id="7" name="Picture 6"/>
          <p:cNvPicPr>
            <a:picLocks noChangeAspect="1"/>
          </p:cNvPicPr>
          <p:nvPr/>
        </p:nvPicPr>
        <p:blipFill>
          <a:blip r:embed="rId5"/>
          <a:stretch>
            <a:fillRect/>
          </a:stretch>
        </p:blipFill>
        <p:spPr>
          <a:xfrm>
            <a:off x="559995" y="511702"/>
            <a:ext cx="2624063" cy="1455875"/>
          </a:xfrm>
          <a:prstGeom prst="rect">
            <a:avLst/>
          </a:prstGeom>
          <a:effectLst>
            <a:softEdge rad="88900"/>
          </a:effectLst>
        </p:spPr>
      </p:pic>
      <p:pic>
        <p:nvPicPr>
          <p:cNvPr id="8" name="Picture 7"/>
          <p:cNvPicPr>
            <a:picLocks noChangeAspect="1"/>
          </p:cNvPicPr>
          <p:nvPr/>
        </p:nvPicPr>
        <p:blipFill>
          <a:blip r:embed="rId6"/>
          <a:stretch>
            <a:fillRect/>
          </a:stretch>
        </p:blipFill>
        <p:spPr>
          <a:xfrm>
            <a:off x="705728" y="4620621"/>
            <a:ext cx="2332598" cy="1552238"/>
          </a:xfrm>
          <a:prstGeom prst="rect">
            <a:avLst/>
          </a:prstGeom>
          <a:effectLst>
            <a:softEdge rad="88900"/>
          </a:effectLst>
        </p:spPr>
      </p:pic>
      <p:pic>
        <p:nvPicPr>
          <p:cNvPr id="10" name="Picture 9"/>
          <p:cNvPicPr>
            <a:picLocks noChangeAspect="1"/>
          </p:cNvPicPr>
          <p:nvPr/>
        </p:nvPicPr>
        <p:blipFill rotWithShape="1">
          <a:blip r:embed="rId7"/>
          <a:srcRect b="11683"/>
          <a:stretch/>
        </p:blipFill>
        <p:spPr>
          <a:xfrm>
            <a:off x="9223641" y="432072"/>
            <a:ext cx="2495550" cy="1615134"/>
          </a:xfrm>
          <a:prstGeom prst="rect">
            <a:avLst/>
          </a:prstGeom>
          <a:effectLst>
            <a:softEdge rad="50800"/>
          </a:effectLst>
        </p:spPr>
      </p:pic>
      <p:pic>
        <p:nvPicPr>
          <p:cNvPr id="11" name="Picture 10"/>
          <p:cNvPicPr>
            <a:picLocks noChangeAspect="1"/>
          </p:cNvPicPr>
          <p:nvPr/>
        </p:nvPicPr>
        <p:blipFill>
          <a:blip r:embed="rId8"/>
          <a:stretch>
            <a:fillRect/>
          </a:stretch>
        </p:blipFill>
        <p:spPr>
          <a:xfrm>
            <a:off x="6538288" y="4456848"/>
            <a:ext cx="2373594" cy="1777904"/>
          </a:xfrm>
          <a:prstGeom prst="rect">
            <a:avLst/>
          </a:prstGeom>
          <a:effectLst>
            <a:softEdge rad="88900"/>
          </a:effectLst>
        </p:spPr>
      </p:pic>
      <p:cxnSp>
        <p:nvCxnSpPr>
          <p:cNvPr id="9" name="Straight Connector 8"/>
          <p:cNvCxnSpPr/>
          <p:nvPr/>
        </p:nvCxnSpPr>
        <p:spPr>
          <a:xfrm>
            <a:off x="3442332" y="1646830"/>
            <a:ext cx="53533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37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334043" y="4532950"/>
            <a:ext cx="2619375" cy="1743075"/>
          </a:xfrm>
          <a:prstGeom prst="rect">
            <a:avLst/>
          </a:prstGeom>
          <a:effectLst>
            <a:softEdge rad="127000"/>
          </a:effectLst>
        </p:spPr>
      </p:pic>
      <p:pic>
        <p:nvPicPr>
          <p:cNvPr id="16" name="Picture 15"/>
          <p:cNvPicPr>
            <a:picLocks noChangeAspect="1"/>
          </p:cNvPicPr>
          <p:nvPr/>
        </p:nvPicPr>
        <p:blipFill>
          <a:blip r:embed="rId4"/>
          <a:stretch>
            <a:fillRect/>
          </a:stretch>
        </p:blipFill>
        <p:spPr>
          <a:xfrm>
            <a:off x="6428934" y="4604388"/>
            <a:ext cx="2847975" cy="1600200"/>
          </a:xfrm>
          <a:prstGeom prst="rect">
            <a:avLst/>
          </a:prstGeom>
          <a:effectLst>
            <a:softEdge rad="50800"/>
          </a:effectLst>
        </p:spPr>
      </p:pic>
      <p:pic>
        <p:nvPicPr>
          <p:cNvPr id="15" name="Picture 14"/>
          <p:cNvPicPr>
            <a:picLocks noChangeAspect="1"/>
          </p:cNvPicPr>
          <p:nvPr/>
        </p:nvPicPr>
        <p:blipFill>
          <a:blip r:embed="rId5"/>
          <a:stretch>
            <a:fillRect/>
          </a:stretch>
        </p:blipFill>
        <p:spPr>
          <a:xfrm>
            <a:off x="9574306" y="4105888"/>
            <a:ext cx="1886173" cy="2098700"/>
          </a:xfrm>
          <a:prstGeom prst="rect">
            <a:avLst/>
          </a:prstGeom>
          <a:effectLst>
            <a:softEdge rad="63500"/>
          </a:effectLst>
        </p:spPr>
      </p:pic>
      <p:sp>
        <p:nvSpPr>
          <p:cNvPr id="2" name="Rectangle 1"/>
          <p:cNvSpPr/>
          <p:nvPr/>
        </p:nvSpPr>
        <p:spPr>
          <a:xfrm>
            <a:off x="602565" y="2197039"/>
            <a:ext cx="10780541" cy="769441"/>
          </a:xfrm>
          <a:prstGeom prst="rect">
            <a:avLst/>
          </a:prstGeom>
        </p:spPr>
        <p:txBody>
          <a:bodyPr wrap="square">
            <a:spAutoFit/>
          </a:bodyPr>
          <a:lstStyle/>
          <a:p>
            <a:r>
              <a:rPr lang="en-GB" sz="2200" b="1" dirty="0" smtClean="0">
                <a:latin typeface="Rockwell" panose="02060603020205020403" pitchFamily="18" charset="0"/>
              </a:rPr>
              <a:t>Participation</a:t>
            </a:r>
            <a:r>
              <a:rPr lang="en-GB" sz="2200" dirty="0" smtClean="0">
                <a:latin typeface="Rockwell" panose="02060603020205020403" pitchFamily="18" charset="0"/>
              </a:rPr>
              <a:t> is </a:t>
            </a:r>
            <a:r>
              <a:rPr lang="en-GB" sz="2200" dirty="0">
                <a:latin typeface="Rockwell" panose="02060603020205020403" pitchFamily="18" charset="0"/>
              </a:rPr>
              <a:t>what </a:t>
            </a:r>
            <a:r>
              <a:rPr lang="en-GB" sz="2200" dirty="0" smtClean="0">
                <a:latin typeface="Rockwell" panose="02060603020205020403" pitchFamily="18" charset="0"/>
              </a:rPr>
              <a:t>occupational therapy is all about. It </a:t>
            </a:r>
            <a:r>
              <a:rPr lang="en-GB" sz="2200" dirty="0">
                <a:latin typeface="Rockwell" panose="02060603020205020403" pitchFamily="18" charset="0"/>
              </a:rPr>
              <a:t>is our </a:t>
            </a:r>
            <a:r>
              <a:rPr lang="en-GB" sz="2200" dirty="0" smtClean="0">
                <a:latin typeface="Rockwell" panose="02060603020205020403" pitchFamily="18" charset="0"/>
              </a:rPr>
              <a:t>professions unique </a:t>
            </a:r>
            <a:r>
              <a:rPr lang="en-GB" sz="2200" dirty="0">
                <a:latin typeface="Rockwell" panose="02060603020205020403" pitchFamily="18" charset="0"/>
              </a:rPr>
              <a:t>contribution to society. </a:t>
            </a:r>
          </a:p>
        </p:txBody>
      </p:sp>
      <p:sp>
        <p:nvSpPr>
          <p:cNvPr id="3" name="Rectangle 2"/>
          <p:cNvSpPr/>
          <p:nvPr/>
        </p:nvSpPr>
        <p:spPr>
          <a:xfrm>
            <a:off x="2351316" y="735368"/>
            <a:ext cx="10203542" cy="584775"/>
          </a:xfrm>
          <a:prstGeom prst="rect">
            <a:avLst/>
          </a:prstGeom>
        </p:spPr>
        <p:txBody>
          <a:bodyPr wrap="square">
            <a:spAutoFit/>
          </a:bodyPr>
          <a:lstStyle/>
          <a:p>
            <a:r>
              <a:rPr lang="en-GB" sz="3200" b="1" i="1" dirty="0" smtClean="0">
                <a:latin typeface="Rockwell" panose="02060603020205020403" pitchFamily="18" charset="0"/>
              </a:rPr>
              <a:t>Participation</a:t>
            </a:r>
            <a:r>
              <a:rPr lang="en-GB" sz="3200" b="1" dirty="0" smtClean="0">
                <a:latin typeface="Rockwell" panose="02060603020205020403" pitchFamily="18" charset="0"/>
              </a:rPr>
              <a:t> in Occupational Therapy</a:t>
            </a:r>
            <a:endParaRPr lang="en-GB" sz="3200" b="1" dirty="0">
              <a:latin typeface="Rockwell" panose="02060603020205020403" pitchFamily="18" charset="0"/>
            </a:endParaRPr>
          </a:p>
        </p:txBody>
      </p:sp>
      <p:sp>
        <p:nvSpPr>
          <p:cNvPr id="4" name="Rectangle 3"/>
          <p:cNvSpPr/>
          <p:nvPr/>
        </p:nvSpPr>
        <p:spPr>
          <a:xfrm>
            <a:off x="602565" y="2968532"/>
            <a:ext cx="10935286" cy="2062103"/>
          </a:xfrm>
          <a:prstGeom prst="rect">
            <a:avLst/>
          </a:prstGeom>
        </p:spPr>
        <p:txBody>
          <a:bodyPr wrap="square">
            <a:spAutoFit/>
          </a:bodyPr>
          <a:lstStyle/>
          <a:p>
            <a:r>
              <a:rPr lang="en-GB" sz="2200" dirty="0" smtClean="0">
                <a:latin typeface="Rockwell" panose="02060603020205020403" pitchFamily="18" charset="0"/>
              </a:rPr>
              <a:t>One </a:t>
            </a:r>
            <a:r>
              <a:rPr lang="en-GB" sz="2200" dirty="0">
                <a:latin typeface="Rockwell" panose="02060603020205020403" pitchFamily="18" charset="0"/>
              </a:rPr>
              <a:t>of the founders of </a:t>
            </a:r>
            <a:r>
              <a:rPr lang="en-GB" sz="2200" dirty="0" smtClean="0">
                <a:latin typeface="Rockwell" panose="02060603020205020403" pitchFamily="18" charset="0"/>
              </a:rPr>
              <a:t>the occupational therapy profession explained it this way:</a:t>
            </a:r>
            <a:endParaRPr lang="en-GB" sz="2200" i="1" dirty="0">
              <a:latin typeface="Rockwell" panose="02060603020205020403" pitchFamily="18" charset="0"/>
            </a:endParaRPr>
          </a:p>
          <a:p>
            <a:pPr algn="ctr"/>
            <a:r>
              <a:rPr lang="en-GB" sz="2200" i="1" dirty="0" smtClean="0">
                <a:latin typeface="Rockwell" panose="02060603020205020403" pitchFamily="18" charset="0"/>
              </a:rPr>
              <a:t>A human </a:t>
            </a:r>
            <a:r>
              <a:rPr lang="en-GB" sz="2200" i="1" dirty="0">
                <a:latin typeface="Rockwell" panose="02060603020205020403" pitchFamily="18" charset="0"/>
              </a:rPr>
              <a:t>is an organism that maintains and balances itself in the world of reality and actuality by being in active life and active use....It is the use that we make of ourselves that gives the ultimate stamp to our every organ. </a:t>
            </a:r>
            <a:endParaRPr lang="en-GB" sz="2200" i="1" dirty="0" smtClean="0">
              <a:latin typeface="Rockwell" panose="02060603020205020403" pitchFamily="18" charset="0"/>
            </a:endParaRPr>
          </a:p>
          <a:p>
            <a:pPr algn="ctr"/>
            <a:endParaRPr lang="en-GB" sz="2000" dirty="0" smtClean="0">
              <a:latin typeface="Rockwell" panose="02060603020205020403" pitchFamily="18" charset="0"/>
            </a:endParaRPr>
          </a:p>
          <a:p>
            <a:pPr algn="ctr"/>
            <a:r>
              <a:rPr lang="en-GB" sz="2000" dirty="0">
                <a:latin typeface="Rockwell" panose="02060603020205020403" pitchFamily="18" charset="0"/>
              </a:rPr>
              <a:t>(Meyer, 1922, p. </a:t>
            </a:r>
            <a:r>
              <a:rPr lang="en-GB" sz="2000" dirty="0" smtClean="0">
                <a:latin typeface="Rockwell" panose="02060603020205020403" pitchFamily="18" charset="0"/>
              </a:rPr>
              <a:t>1)</a:t>
            </a:r>
            <a:endParaRPr lang="en-GB" sz="2000" dirty="0">
              <a:latin typeface="Rockwell" panose="02060603020205020403" pitchFamily="18" charset="0"/>
            </a:endParaRPr>
          </a:p>
        </p:txBody>
      </p:sp>
      <p:cxnSp>
        <p:nvCxnSpPr>
          <p:cNvPr id="8" name="Straight Connector 7"/>
          <p:cNvCxnSpPr/>
          <p:nvPr/>
        </p:nvCxnSpPr>
        <p:spPr>
          <a:xfrm flipV="1">
            <a:off x="942535" y="1392702"/>
            <a:ext cx="10255348" cy="5170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79938" y="1444404"/>
            <a:ext cx="11195541" cy="769441"/>
          </a:xfrm>
          <a:prstGeom prst="rect">
            <a:avLst/>
          </a:prstGeom>
        </p:spPr>
        <p:txBody>
          <a:bodyPr wrap="square">
            <a:spAutoFit/>
          </a:bodyPr>
          <a:lstStyle/>
          <a:p>
            <a:r>
              <a:rPr lang="en-GB" sz="2200" b="1" dirty="0">
                <a:latin typeface="Rockwell" panose="02060603020205020403" pitchFamily="18" charset="0"/>
              </a:rPr>
              <a:t>Participation</a:t>
            </a:r>
            <a:r>
              <a:rPr lang="en-GB" sz="2200" dirty="0">
                <a:latin typeface="Rockwell" panose="02060603020205020403" pitchFamily="18" charset="0"/>
              </a:rPr>
              <a:t> has always been a central focus of </a:t>
            </a:r>
            <a:r>
              <a:rPr lang="en-GB" sz="2200" dirty="0" smtClean="0">
                <a:latin typeface="Rockwell" panose="02060603020205020403" pitchFamily="18" charset="0"/>
              </a:rPr>
              <a:t>the Occupational Therapy</a:t>
            </a:r>
            <a:r>
              <a:rPr lang="en-GB" sz="2200" dirty="0">
                <a:latin typeface="Rockwell" panose="02060603020205020403" pitchFamily="18" charset="0"/>
              </a:rPr>
              <a:t> </a:t>
            </a:r>
            <a:r>
              <a:rPr lang="en-GB" sz="2200" dirty="0" smtClean="0">
                <a:latin typeface="Rockwell" panose="02060603020205020403" pitchFamily="18" charset="0"/>
              </a:rPr>
              <a:t>profession.</a:t>
            </a:r>
            <a:endParaRPr lang="en-GB" sz="2200" dirty="0">
              <a:latin typeface="Rockwell" panose="02060603020205020403" pitchFamily="18" charset="0"/>
            </a:endParaRPr>
          </a:p>
        </p:txBody>
      </p:sp>
      <p:pic>
        <p:nvPicPr>
          <p:cNvPr id="14" name="Picture 13"/>
          <p:cNvPicPr>
            <a:picLocks noChangeAspect="1"/>
          </p:cNvPicPr>
          <p:nvPr/>
        </p:nvPicPr>
        <p:blipFill>
          <a:blip r:embed="rId6"/>
          <a:stretch>
            <a:fillRect/>
          </a:stretch>
        </p:blipFill>
        <p:spPr>
          <a:xfrm>
            <a:off x="679938" y="4461513"/>
            <a:ext cx="2619375" cy="1743075"/>
          </a:xfrm>
          <a:prstGeom prst="rect">
            <a:avLst/>
          </a:prstGeom>
          <a:effectLst>
            <a:softEdge rad="38100"/>
          </a:effectLst>
        </p:spPr>
      </p:pic>
    </p:spTree>
    <p:extLst>
      <p:ext uri="{BB962C8B-B14F-4D97-AF65-F5344CB8AC3E}">
        <p14:creationId xmlns:p14="http://schemas.microsoft.com/office/powerpoint/2010/main" val="6110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0596"/>
          <a:stretch/>
        </p:blipFill>
        <p:spPr>
          <a:xfrm>
            <a:off x="9544061" y="4965896"/>
            <a:ext cx="2188393" cy="1370741"/>
          </a:xfrm>
          <a:prstGeom prst="rect">
            <a:avLst/>
          </a:prstGeom>
          <a:effectLst>
            <a:softEdge rad="139700"/>
          </a:effectLst>
        </p:spPr>
      </p:pic>
      <p:pic>
        <p:nvPicPr>
          <p:cNvPr id="6" name="Picture 5"/>
          <p:cNvPicPr>
            <a:picLocks noChangeAspect="1"/>
          </p:cNvPicPr>
          <p:nvPr/>
        </p:nvPicPr>
        <p:blipFill rotWithShape="1">
          <a:blip r:embed="rId4"/>
          <a:srcRect r="30845"/>
          <a:stretch/>
        </p:blipFill>
        <p:spPr>
          <a:xfrm>
            <a:off x="601493" y="4495088"/>
            <a:ext cx="1811436" cy="1743075"/>
          </a:xfrm>
          <a:prstGeom prst="rect">
            <a:avLst/>
          </a:prstGeom>
          <a:effectLst>
            <a:softEdge rad="165100"/>
          </a:effectLst>
        </p:spPr>
      </p:pic>
      <p:sp>
        <p:nvSpPr>
          <p:cNvPr id="4" name="Rectangle 3"/>
          <p:cNvSpPr/>
          <p:nvPr/>
        </p:nvSpPr>
        <p:spPr>
          <a:xfrm>
            <a:off x="1561137" y="1653888"/>
            <a:ext cx="8834717" cy="3847207"/>
          </a:xfrm>
          <a:prstGeom prst="rect">
            <a:avLst/>
          </a:prstGeom>
        </p:spPr>
        <p:txBody>
          <a:bodyPr wrap="square">
            <a:spAutoFit/>
          </a:bodyPr>
          <a:lstStyle/>
          <a:p>
            <a:pPr marL="342900" indent="-342900">
              <a:buFont typeface="Arial" panose="020B0604020202020204" pitchFamily="34" charset="0"/>
              <a:buChar char="•"/>
            </a:pPr>
            <a:r>
              <a:rPr lang="en-GB" sz="2200" dirty="0">
                <a:solidFill>
                  <a:srgbClr val="1E1834"/>
                </a:solidFill>
                <a:latin typeface="Rockwell" panose="02060603020205020403" pitchFamily="18" charset="0"/>
              </a:rPr>
              <a:t>The COVID-19 pandemic is having a profound impact on the lives, health and </a:t>
            </a:r>
            <a:r>
              <a:rPr lang="en-GB" sz="2200" dirty="0" smtClean="0">
                <a:solidFill>
                  <a:srgbClr val="1E1834"/>
                </a:solidFill>
                <a:latin typeface="Rockwell" panose="02060603020205020403" pitchFamily="18" charset="0"/>
              </a:rPr>
              <a:t>wellbeing </a:t>
            </a:r>
            <a:r>
              <a:rPr lang="en-GB" sz="2200" dirty="0">
                <a:solidFill>
                  <a:srgbClr val="1E1834"/>
                </a:solidFill>
                <a:latin typeface="Rockwell" panose="02060603020205020403" pitchFamily="18" charset="0"/>
              </a:rPr>
              <a:t>of individuals, families and communities worldwide</a:t>
            </a:r>
            <a:r>
              <a:rPr lang="en-GB" sz="2200" dirty="0" smtClean="0">
                <a:solidFill>
                  <a:srgbClr val="1E1834"/>
                </a:solidFill>
                <a:latin typeface="Rockwell" panose="02060603020205020403" pitchFamily="18" charset="0"/>
              </a:rPr>
              <a:t>.</a:t>
            </a:r>
          </a:p>
          <a:p>
            <a:endParaRPr lang="en-GB" sz="2200" dirty="0" smtClean="0">
              <a:solidFill>
                <a:srgbClr val="1E1834"/>
              </a:solidFill>
              <a:latin typeface="Rockwell" panose="02060603020205020403" pitchFamily="18" charset="0"/>
            </a:endParaRPr>
          </a:p>
          <a:p>
            <a:pPr marL="342900" indent="-342900">
              <a:buFont typeface="Arial" panose="020B0604020202020204" pitchFamily="34" charset="0"/>
              <a:buChar char="•"/>
            </a:pPr>
            <a:r>
              <a:rPr lang="en-GB" sz="2200" dirty="0" smtClean="0">
                <a:solidFill>
                  <a:srgbClr val="1E1834"/>
                </a:solidFill>
                <a:latin typeface="Rockwell" panose="02060603020205020403" pitchFamily="18" charset="0"/>
              </a:rPr>
              <a:t>Impact </a:t>
            </a:r>
            <a:r>
              <a:rPr lang="en-GB" sz="2200" dirty="0">
                <a:solidFill>
                  <a:srgbClr val="1E1834"/>
                </a:solidFill>
                <a:latin typeface="Rockwell" panose="02060603020205020403" pitchFamily="18" charset="0"/>
              </a:rPr>
              <a:t>o</a:t>
            </a:r>
            <a:r>
              <a:rPr lang="en-GB" sz="2200" dirty="0" smtClean="0">
                <a:solidFill>
                  <a:srgbClr val="1E1834"/>
                </a:solidFill>
                <a:latin typeface="Rockwell" panose="02060603020205020403" pitchFamily="18" charset="0"/>
              </a:rPr>
              <a:t>n </a:t>
            </a:r>
            <a:r>
              <a:rPr lang="en-GB" sz="2200" dirty="0">
                <a:solidFill>
                  <a:srgbClr val="1E1834"/>
                </a:solidFill>
                <a:latin typeface="Rockwell" panose="02060603020205020403" pitchFamily="18" charset="0"/>
              </a:rPr>
              <a:t>how people </a:t>
            </a:r>
            <a:r>
              <a:rPr lang="en-GB" sz="2200" dirty="0" smtClean="0">
                <a:solidFill>
                  <a:srgbClr val="1E1834"/>
                </a:solidFill>
                <a:latin typeface="Rockwell" panose="02060603020205020403" pitchFamily="18" charset="0"/>
              </a:rPr>
              <a:t>carry out </a:t>
            </a:r>
            <a:r>
              <a:rPr lang="en-GB" sz="2200" dirty="0">
                <a:solidFill>
                  <a:srgbClr val="1E1834"/>
                </a:solidFill>
                <a:latin typeface="Rockwell" panose="02060603020205020403" pitchFamily="18" charset="0"/>
              </a:rPr>
              <a:t>their occupations </a:t>
            </a:r>
            <a:r>
              <a:rPr lang="en-GB" sz="2200" dirty="0" smtClean="0">
                <a:solidFill>
                  <a:srgbClr val="1E1834"/>
                </a:solidFill>
                <a:latin typeface="Rockwell" panose="02060603020205020403" pitchFamily="18" charset="0"/>
              </a:rPr>
              <a:t>for example:</a:t>
            </a:r>
            <a:r>
              <a:rPr lang="en-GB" sz="2200" dirty="0">
                <a:solidFill>
                  <a:srgbClr val="1E1834"/>
                </a:solidFill>
                <a:latin typeface="Rockwell" panose="02060603020205020403" pitchFamily="18" charset="0"/>
              </a:rPr>
              <a:t> </a:t>
            </a:r>
            <a:r>
              <a:rPr lang="en-GB" sz="2200" dirty="0" smtClean="0">
                <a:solidFill>
                  <a:srgbClr val="1E1834"/>
                </a:solidFill>
                <a:latin typeface="Rockwell" panose="02060603020205020403" pitchFamily="18" charset="0"/>
              </a:rPr>
              <a:t>Accessing resources</a:t>
            </a:r>
            <a:r>
              <a:rPr lang="en-GB" sz="2200" dirty="0">
                <a:solidFill>
                  <a:srgbClr val="1E1834"/>
                </a:solidFill>
                <a:latin typeface="Rockwell" panose="02060603020205020403" pitchFamily="18" charset="0"/>
              </a:rPr>
              <a:t>, </a:t>
            </a:r>
            <a:r>
              <a:rPr lang="en-GB" sz="2200" dirty="0" smtClean="0">
                <a:solidFill>
                  <a:srgbClr val="1E1834"/>
                </a:solidFill>
                <a:latin typeface="Rockwell" panose="02060603020205020403" pitchFamily="18" charset="0"/>
              </a:rPr>
              <a:t>undertaking activities </a:t>
            </a:r>
            <a:r>
              <a:rPr lang="en-GB" sz="2200" dirty="0">
                <a:solidFill>
                  <a:srgbClr val="1E1834"/>
                </a:solidFill>
                <a:latin typeface="Rockwell" panose="02060603020205020403" pitchFamily="18" charset="0"/>
              </a:rPr>
              <a:t>of daily living, </a:t>
            </a:r>
            <a:r>
              <a:rPr lang="en-GB" sz="2200" dirty="0" smtClean="0">
                <a:solidFill>
                  <a:srgbClr val="1E1834"/>
                </a:solidFill>
                <a:latin typeface="Rockwell" panose="02060603020205020403" pitchFamily="18" charset="0"/>
              </a:rPr>
              <a:t>communicating, and travelling.</a:t>
            </a:r>
            <a:endParaRPr lang="en-GB" sz="2200" dirty="0">
              <a:solidFill>
                <a:srgbClr val="1E1834"/>
              </a:solidFill>
              <a:latin typeface="Rockwell" panose="02060603020205020403" pitchFamily="18" charset="0"/>
            </a:endParaRPr>
          </a:p>
          <a:p>
            <a:endParaRPr lang="en-GB" sz="2200" dirty="0">
              <a:solidFill>
                <a:srgbClr val="1E1834"/>
              </a:solidFill>
              <a:latin typeface="Rockwell" panose="02060603020205020403" pitchFamily="18" charset="0"/>
            </a:endParaRPr>
          </a:p>
          <a:p>
            <a:pPr marL="342900" indent="-342900" algn="ctr">
              <a:buFont typeface="Arial" panose="020B0604020202020204" pitchFamily="34" charset="0"/>
              <a:buChar char="•"/>
            </a:pPr>
            <a:r>
              <a:rPr lang="en-GB" sz="2200" dirty="0" smtClean="0">
                <a:solidFill>
                  <a:srgbClr val="1E1834"/>
                </a:solidFill>
                <a:latin typeface="Rockwell" panose="02060603020205020403" pitchFamily="18" charset="0"/>
              </a:rPr>
              <a:t>	Social </a:t>
            </a:r>
            <a:r>
              <a:rPr lang="en-GB" sz="2200" dirty="0">
                <a:solidFill>
                  <a:srgbClr val="1E1834"/>
                </a:solidFill>
                <a:latin typeface="Rockwell" panose="02060603020205020403" pitchFamily="18" charset="0"/>
              </a:rPr>
              <a:t>isolation, </a:t>
            </a:r>
            <a:r>
              <a:rPr lang="en-GB" sz="2200" dirty="0" smtClean="0">
                <a:solidFill>
                  <a:srgbClr val="1E1834"/>
                </a:solidFill>
                <a:latin typeface="Rockwell" panose="02060603020205020403" pitchFamily="18" charset="0"/>
              </a:rPr>
              <a:t>feeling displaced, mental health issues </a:t>
            </a:r>
            <a:r>
              <a:rPr lang="en-GB" sz="2200" dirty="0">
                <a:solidFill>
                  <a:srgbClr val="1E1834"/>
                </a:solidFill>
                <a:latin typeface="Rockwell" panose="02060603020205020403" pitchFamily="18" charset="0"/>
              </a:rPr>
              <a:t>and </a:t>
            </a:r>
            <a:r>
              <a:rPr lang="en-GB" sz="2200" dirty="0" smtClean="0">
                <a:solidFill>
                  <a:srgbClr val="1E1834"/>
                </a:solidFill>
                <a:latin typeface="Rockwell" panose="02060603020205020403" pitchFamily="18" charset="0"/>
              </a:rPr>
              <a:t>a decrease in wellbeing are the result.</a:t>
            </a:r>
          </a:p>
          <a:p>
            <a:r>
              <a:rPr lang="en-GB" sz="2400" b="1" dirty="0" smtClean="0">
                <a:solidFill>
                  <a:srgbClr val="002060"/>
                </a:solidFill>
                <a:latin typeface="Rockwell" panose="02060603020205020403" pitchFamily="18" charset="0"/>
              </a:rPr>
              <a:t> 							</a:t>
            </a:r>
            <a:endParaRPr lang="en-GB" sz="2000" dirty="0" smtClean="0">
              <a:solidFill>
                <a:srgbClr val="1E1834"/>
              </a:solidFill>
              <a:latin typeface="Rockwell" panose="02060603020205020403" pitchFamily="18" charset="0"/>
            </a:endParaRPr>
          </a:p>
        </p:txBody>
      </p:sp>
      <p:sp>
        <p:nvSpPr>
          <p:cNvPr id="5" name="TextBox 4"/>
          <p:cNvSpPr txBox="1"/>
          <p:nvPr/>
        </p:nvSpPr>
        <p:spPr>
          <a:xfrm>
            <a:off x="3342095" y="934643"/>
            <a:ext cx="6201966" cy="584775"/>
          </a:xfrm>
          <a:prstGeom prst="rect">
            <a:avLst/>
          </a:prstGeom>
          <a:noFill/>
        </p:spPr>
        <p:txBody>
          <a:bodyPr wrap="square" rtlCol="0">
            <a:spAutoFit/>
          </a:bodyPr>
          <a:lstStyle/>
          <a:p>
            <a:r>
              <a:rPr lang="en-GB" sz="3200" b="1" dirty="0" smtClean="0">
                <a:latin typeface="Rockwell" panose="02060603020205020403" pitchFamily="18" charset="0"/>
              </a:rPr>
              <a:t>How have things Changed?</a:t>
            </a:r>
            <a:endParaRPr lang="en-GB" sz="3200" b="1" dirty="0">
              <a:latin typeface="Rockwell" panose="02060603020205020403" pitchFamily="18" charset="0"/>
            </a:endParaRPr>
          </a:p>
        </p:txBody>
      </p:sp>
    </p:spTree>
    <p:extLst>
      <p:ext uri="{BB962C8B-B14F-4D97-AF65-F5344CB8AC3E}">
        <p14:creationId xmlns:p14="http://schemas.microsoft.com/office/powerpoint/2010/main" val="49527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0596"/>
          <a:stretch/>
        </p:blipFill>
        <p:spPr>
          <a:xfrm>
            <a:off x="9544061" y="4965896"/>
            <a:ext cx="2188393" cy="1370741"/>
          </a:xfrm>
          <a:prstGeom prst="rect">
            <a:avLst/>
          </a:prstGeom>
          <a:effectLst>
            <a:softEdge rad="139700"/>
          </a:effectLst>
        </p:spPr>
      </p:pic>
      <p:pic>
        <p:nvPicPr>
          <p:cNvPr id="6" name="Picture 5"/>
          <p:cNvPicPr>
            <a:picLocks noChangeAspect="1"/>
          </p:cNvPicPr>
          <p:nvPr/>
        </p:nvPicPr>
        <p:blipFill rotWithShape="1">
          <a:blip r:embed="rId4"/>
          <a:srcRect r="30845"/>
          <a:stretch/>
        </p:blipFill>
        <p:spPr>
          <a:xfrm>
            <a:off x="601493" y="4495088"/>
            <a:ext cx="1811436" cy="1743075"/>
          </a:xfrm>
          <a:prstGeom prst="rect">
            <a:avLst/>
          </a:prstGeom>
          <a:effectLst>
            <a:softEdge rad="165100"/>
          </a:effectLst>
        </p:spPr>
      </p:pic>
      <p:sp>
        <p:nvSpPr>
          <p:cNvPr id="3" name="TextBox 2"/>
          <p:cNvSpPr txBox="1"/>
          <p:nvPr/>
        </p:nvSpPr>
        <p:spPr>
          <a:xfrm>
            <a:off x="1306683" y="1359652"/>
            <a:ext cx="9776074" cy="492443"/>
          </a:xfrm>
          <a:prstGeom prst="rect">
            <a:avLst/>
          </a:prstGeom>
          <a:noFill/>
        </p:spPr>
        <p:txBody>
          <a:bodyPr wrap="none" rtlCol="0">
            <a:spAutoFit/>
          </a:bodyPr>
          <a:lstStyle/>
          <a:p>
            <a:r>
              <a:rPr lang="en-GB" sz="2600" dirty="0" smtClean="0">
                <a:latin typeface="Arial Rounded MT Bold" panose="020F0704030504030204" pitchFamily="34" charset="0"/>
              </a:rPr>
              <a:t>The term occupational therapist use for this phenomenon is</a:t>
            </a:r>
          </a:p>
        </p:txBody>
      </p:sp>
      <p:sp>
        <p:nvSpPr>
          <p:cNvPr id="7" name="Rectangle 6"/>
          <p:cNvSpPr/>
          <p:nvPr/>
        </p:nvSpPr>
        <p:spPr>
          <a:xfrm>
            <a:off x="3099308" y="2630923"/>
            <a:ext cx="5758371" cy="707886"/>
          </a:xfrm>
          <a:prstGeom prst="rect">
            <a:avLst/>
          </a:prstGeom>
        </p:spPr>
        <p:txBody>
          <a:bodyPr wrap="none">
            <a:spAutoFit/>
          </a:bodyPr>
          <a:lstStyle/>
          <a:p>
            <a:r>
              <a:rPr lang="en-GB" sz="4000" dirty="0" smtClean="0">
                <a:solidFill>
                  <a:srgbClr val="002060"/>
                </a:solidFill>
                <a:latin typeface="Arial Rounded MT Bold" panose="020F0704030504030204" pitchFamily="34" charset="0"/>
              </a:rPr>
              <a:t>Occupational Injustice</a:t>
            </a:r>
            <a:endParaRPr lang="en-GB" sz="4000" dirty="0">
              <a:solidFill>
                <a:srgbClr val="002060"/>
              </a:solidFill>
              <a:latin typeface="Arial Rounded MT Bold" panose="020F0704030504030204" pitchFamily="34" charset="0"/>
            </a:endParaRPr>
          </a:p>
        </p:txBody>
      </p:sp>
      <p:pic>
        <p:nvPicPr>
          <p:cNvPr id="8" name="Picture 7"/>
          <p:cNvPicPr>
            <a:picLocks noChangeAspect="1"/>
          </p:cNvPicPr>
          <p:nvPr/>
        </p:nvPicPr>
        <p:blipFill>
          <a:blip r:embed="rId5"/>
          <a:stretch>
            <a:fillRect/>
          </a:stretch>
        </p:blipFill>
        <p:spPr>
          <a:xfrm>
            <a:off x="4745007" y="4117637"/>
            <a:ext cx="2466975" cy="1847850"/>
          </a:xfrm>
          <a:prstGeom prst="rect">
            <a:avLst/>
          </a:prstGeom>
          <a:effectLst>
            <a:softEdge rad="127000"/>
          </a:effectLst>
        </p:spPr>
      </p:pic>
    </p:spTree>
    <p:extLst>
      <p:ext uri="{BB962C8B-B14F-4D97-AF65-F5344CB8AC3E}">
        <p14:creationId xmlns:p14="http://schemas.microsoft.com/office/powerpoint/2010/main" val="388780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6008" y="4574395"/>
            <a:ext cx="2659204" cy="1657321"/>
          </a:xfrm>
          <a:prstGeom prst="rect">
            <a:avLst/>
          </a:prstGeom>
          <a:effectLst>
            <a:softEdge rad="101600"/>
          </a:effectLst>
        </p:spPr>
      </p:pic>
      <p:sp>
        <p:nvSpPr>
          <p:cNvPr id="4" name="Title 3"/>
          <p:cNvSpPr>
            <a:spLocks noGrp="1"/>
          </p:cNvSpPr>
          <p:nvPr>
            <p:ph type="title" idx="4294967295"/>
          </p:nvPr>
        </p:nvSpPr>
        <p:spPr>
          <a:xfrm>
            <a:off x="1223890" y="518429"/>
            <a:ext cx="9601200" cy="1303337"/>
          </a:xfrm>
        </p:spPr>
        <p:txBody>
          <a:bodyPr>
            <a:normAutofit/>
          </a:bodyPr>
          <a:lstStyle/>
          <a:p>
            <a:r>
              <a:rPr lang="en-GB" sz="3400" dirty="0" smtClean="0">
                <a:latin typeface="Rockwell" panose="02060603020205020403" pitchFamily="18" charset="0"/>
              </a:rPr>
              <a:t>Occupational Justice</a:t>
            </a:r>
            <a:endParaRPr lang="en-GB" sz="3400" dirty="0">
              <a:latin typeface="Rockwell" panose="02060603020205020403" pitchFamily="18" charset="0"/>
            </a:endParaRPr>
          </a:p>
        </p:txBody>
      </p:sp>
      <p:sp>
        <p:nvSpPr>
          <p:cNvPr id="5" name="Content Placeholder 4"/>
          <p:cNvSpPr>
            <a:spLocks noGrp="1"/>
          </p:cNvSpPr>
          <p:nvPr>
            <p:ph idx="4294967295"/>
          </p:nvPr>
        </p:nvSpPr>
        <p:spPr>
          <a:xfrm>
            <a:off x="991774" y="1821766"/>
            <a:ext cx="9601200" cy="3969946"/>
          </a:xfrm>
        </p:spPr>
        <p:txBody>
          <a:bodyPr>
            <a:normAutofit/>
          </a:bodyPr>
          <a:lstStyle/>
          <a:p>
            <a:r>
              <a:rPr lang="en-GB" b="1" dirty="0">
                <a:solidFill>
                  <a:schemeClr val="accent5">
                    <a:lumMod val="50000"/>
                  </a:schemeClr>
                </a:solidFill>
                <a:latin typeface="Rockwell" panose="02060603020205020403" pitchFamily="18" charset="0"/>
              </a:rPr>
              <a:t>Occupational </a:t>
            </a:r>
            <a:r>
              <a:rPr lang="en-GB" b="1" dirty="0" smtClean="0">
                <a:solidFill>
                  <a:schemeClr val="accent5">
                    <a:lumMod val="50000"/>
                  </a:schemeClr>
                </a:solidFill>
                <a:latin typeface="Rockwell" panose="02060603020205020403" pitchFamily="18" charset="0"/>
              </a:rPr>
              <a:t>justice: </a:t>
            </a:r>
            <a:r>
              <a:rPr lang="en-GB" dirty="0" smtClean="0">
                <a:solidFill>
                  <a:schemeClr val="accent5">
                    <a:lumMod val="50000"/>
                  </a:schemeClr>
                </a:solidFill>
                <a:latin typeface="Rockwell" panose="02060603020205020403" pitchFamily="18" charset="0"/>
              </a:rPr>
              <a:t>the </a:t>
            </a:r>
            <a:r>
              <a:rPr lang="en-GB" b="1" dirty="0" smtClean="0">
                <a:solidFill>
                  <a:schemeClr val="accent5">
                    <a:lumMod val="50000"/>
                  </a:schemeClr>
                </a:solidFill>
                <a:latin typeface="Rockwell" panose="02060603020205020403" pitchFamily="18" charset="0"/>
              </a:rPr>
              <a:t>right</a:t>
            </a:r>
            <a:r>
              <a:rPr lang="en-GB" dirty="0" smtClean="0">
                <a:solidFill>
                  <a:schemeClr val="accent5">
                    <a:lumMod val="50000"/>
                  </a:schemeClr>
                </a:solidFill>
                <a:latin typeface="Rockwell" panose="02060603020205020403" pitchFamily="18" charset="0"/>
              </a:rPr>
              <a:t> all people have to do </a:t>
            </a:r>
            <a:r>
              <a:rPr lang="en-GB" dirty="0">
                <a:solidFill>
                  <a:schemeClr val="accent5">
                    <a:lumMod val="50000"/>
                  </a:schemeClr>
                </a:solidFill>
                <a:latin typeface="Rockwell" panose="02060603020205020403" pitchFamily="18" charset="0"/>
              </a:rPr>
              <a:t>the </a:t>
            </a:r>
            <a:r>
              <a:rPr lang="en-GB" dirty="0" smtClean="0">
                <a:solidFill>
                  <a:schemeClr val="accent5">
                    <a:lumMod val="50000"/>
                  </a:schemeClr>
                </a:solidFill>
                <a:latin typeface="Rockwell" panose="02060603020205020403" pitchFamily="18" charset="0"/>
              </a:rPr>
              <a:t>occupations they have to do and want to do which </a:t>
            </a:r>
            <a:r>
              <a:rPr lang="en-GB" dirty="0">
                <a:solidFill>
                  <a:schemeClr val="accent5">
                    <a:lumMod val="50000"/>
                  </a:schemeClr>
                </a:solidFill>
                <a:latin typeface="Rockwell" panose="02060603020205020403" pitchFamily="18" charset="0"/>
              </a:rPr>
              <a:t>contribute positively to their </a:t>
            </a:r>
            <a:r>
              <a:rPr lang="en-GB" dirty="0" smtClean="0">
                <a:solidFill>
                  <a:schemeClr val="accent5">
                    <a:lumMod val="50000"/>
                  </a:schemeClr>
                </a:solidFill>
                <a:latin typeface="Rockwell" panose="02060603020205020403" pitchFamily="18" charset="0"/>
              </a:rPr>
              <a:t>health and well-being </a:t>
            </a:r>
            <a:r>
              <a:rPr lang="en-GB" sz="1800" dirty="0" smtClean="0">
                <a:solidFill>
                  <a:schemeClr val="accent5">
                    <a:lumMod val="75000"/>
                  </a:schemeClr>
                </a:solidFill>
                <a:latin typeface="Rockwell" panose="02060603020205020403" pitchFamily="18" charset="0"/>
              </a:rPr>
              <a:t>(Wilcock</a:t>
            </a:r>
            <a:r>
              <a:rPr lang="en-GB" sz="1800" dirty="0">
                <a:solidFill>
                  <a:schemeClr val="accent5">
                    <a:lumMod val="75000"/>
                  </a:schemeClr>
                </a:solidFill>
                <a:latin typeface="Rockwell" panose="02060603020205020403" pitchFamily="18" charset="0"/>
              </a:rPr>
              <a:t>, 2006; Wilcock &amp; Townsend, 2009</a:t>
            </a:r>
            <a:r>
              <a:rPr lang="en-GB" sz="1800" dirty="0" smtClean="0">
                <a:solidFill>
                  <a:schemeClr val="accent5">
                    <a:lumMod val="75000"/>
                  </a:schemeClr>
                </a:solidFill>
                <a:latin typeface="Rockwell" panose="02060603020205020403" pitchFamily="18" charset="0"/>
              </a:rPr>
              <a:t>).</a:t>
            </a:r>
          </a:p>
          <a:p>
            <a:r>
              <a:rPr lang="en-GB" dirty="0">
                <a:solidFill>
                  <a:schemeClr val="accent1">
                    <a:lumMod val="50000"/>
                  </a:schemeClr>
                </a:solidFill>
                <a:latin typeface="Rockwell" panose="02060603020205020403" pitchFamily="18" charset="0"/>
              </a:rPr>
              <a:t>An </a:t>
            </a:r>
            <a:r>
              <a:rPr lang="en-GB" b="1" dirty="0" smtClean="0">
                <a:solidFill>
                  <a:schemeClr val="accent1">
                    <a:lumMod val="50000"/>
                  </a:schemeClr>
                </a:solidFill>
                <a:latin typeface="Rockwell" panose="02060603020205020403" pitchFamily="18" charset="0"/>
              </a:rPr>
              <a:t>occupationally </a:t>
            </a:r>
            <a:r>
              <a:rPr lang="en-GB" b="1" dirty="0">
                <a:solidFill>
                  <a:schemeClr val="accent1">
                    <a:lumMod val="50000"/>
                  </a:schemeClr>
                </a:solidFill>
                <a:latin typeface="Rockwell" panose="02060603020205020403" pitchFamily="18" charset="0"/>
              </a:rPr>
              <a:t>just </a:t>
            </a:r>
            <a:r>
              <a:rPr lang="en-GB" dirty="0">
                <a:solidFill>
                  <a:schemeClr val="accent1">
                    <a:lumMod val="50000"/>
                  </a:schemeClr>
                </a:solidFill>
                <a:latin typeface="Rockwell" panose="02060603020205020403" pitchFamily="18" charset="0"/>
              </a:rPr>
              <a:t>world is </a:t>
            </a:r>
            <a:r>
              <a:rPr lang="en-GB" dirty="0" smtClean="0">
                <a:solidFill>
                  <a:schemeClr val="accent1">
                    <a:lumMod val="50000"/>
                  </a:schemeClr>
                </a:solidFill>
                <a:latin typeface="Rockwell" panose="02060603020205020403" pitchFamily="18" charset="0"/>
              </a:rPr>
              <a:t>once where all individuals can </a:t>
            </a:r>
            <a:r>
              <a:rPr lang="en-GB" dirty="0">
                <a:solidFill>
                  <a:schemeClr val="accent1">
                    <a:lumMod val="50000"/>
                  </a:schemeClr>
                </a:solidFill>
                <a:latin typeface="Rockwell" panose="02060603020205020403" pitchFamily="18" charset="0"/>
              </a:rPr>
              <a:t>flourish by doing what they decide is most meaningful and useful to themselves and to their families, communities, and </a:t>
            </a:r>
            <a:r>
              <a:rPr lang="en-GB" dirty="0" smtClean="0">
                <a:solidFill>
                  <a:schemeClr val="accent1">
                    <a:lumMod val="50000"/>
                  </a:schemeClr>
                </a:solidFill>
                <a:latin typeface="Rockwell" panose="02060603020205020403" pitchFamily="18" charset="0"/>
              </a:rPr>
              <a:t>nations </a:t>
            </a:r>
            <a:r>
              <a:rPr lang="en-GB" sz="1800" dirty="0" smtClean="0">
                <a:solidFill>
                  <a:schemeClr val="accent1">
                    <a:lumMod val="50000"/>
                  </a:schemeClr>
                </a:solidFill>
                <a:latin typeface="Rockwell" panose="02060603020205020403" pitchFamily="18" charset="0"/>
              </a:rPr>
              <a:t>(Wilcock </a:t>
            </a:r>
            <a:r>
              <a:rPr lang="en-GB" sz="1800" dirty="0">
                <a:solidFill>
                  <a:schemeClr val="accent1">
                    <a:lumMod val="50000"/>
                  </a:schemeClr>
                </a:solidFill>
                <a:latin typeface="Rockwell" panose="02060603020205020403" pitchFamily="18" charset="0"/>
              </a:rPr>
              <a:t>&amp; Townsend, 2009, p. 330</a:t>
            </a:r>
            <a:r>
              <a:rPr lang="en-GB" sz="1800" dirty="0" smtClean="0">
                <a:solidFill>
                  <a:schemeClr val="accent1">
                    <a:lumMod val="50000"/>
                  </a:schemeClr>
                </a:solidFill>
                <a:latin typeface="Rockwell" panose="02060603020205020403" pitchFamily="18" charset="0"/>
              </a:rPr>
              <a:t>).</a:t>
            </a:r>
            <a:endParaRPr lang="en-GB" sz="1800" dirty="0">
              <a:latin typeface="Rockwell" panose="02060603020205020403" pitchFamily="18" charset="0"/>
            </a:endParaRPr>
          </a:p>
          <a:p>
            <a:endParaRPr lang="en-GB" dirty="0" smtClean="0">
              <a:latin typeface="Rockwell" panose="02060603020205020403" pitchFamily="18" charset="0"/>
            </a:endParaRPr>
          </a:p>
          <a:p>
            <a:endParaRPr lang="en-GB" dirty="0">
              <a:latin typeface="Rockwell" panose="02060603020205020403" pitchFamily="18" charset="0"/>
            </a:endParaRPr>
          </a:p>
          <a:p>
            <a:endParaRPr lang="en-GB" dirty="0" smtClean="0">
              <a:solidFill>
                <a:srgbClr val="1E1834"/>
              </a:solidFill>
              <a:latin typeface="Rockwell" panose="02060603020205020403" pitchFamily="18" charset="0"/>
            </a:endParaRPr>
          </a:p>
          <a:p>
            <a:endParaRPr lang="en-GB" dirty="0">
              <a:solidFill>
                <a:srgbClr val="1E1834"/>
              </a:solidFill>
              <a:latin typeface="Rockwell" panose="02060603020205020403" pitchFamily="18" charset="0"/>
            </a:endParaRPr>
          </a:p>
          <a:p>
            <a:endParaRPr lang="en-GB" dirty="0">
              <a:latin typeface="Rockwell" panose="02060603020205020403" pitchFamily="18" charset="0"/>
            </a:endParaRPr>
          </a:p>
        </p:txBody>
      </p:sp>
      <p:cxnSp>
        <p:nvCxnSpPr>
          <p:cNvPr id="7" name="Straight Connector 6"/>
          <p:cNvCxnSpPr/>
          <p:nvPr/>
        </p:nvCxnSpPr>
        <p:spPr>
          <a:xfrm flipV="1">
            <a:off x="1223890" y="1589649"/>
            <a:ext cx="9833316" cy="70339"/>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9318812" y="4664080"/>
            <a:ext cx="2263431" cy="1567636"/>
          </a:xfrm>
          <a:prstGeom prst="rect">
            <a:avLst/>
          </a:prstGeom>
          <a:effectLst>
            <a:softEdge rad="139700"/>
          </a:effectLst>
        </p:spPr>
      </p:pic>
    </p:spTree>
    <p:extLst>
      <p:ext uri="{BB962C8B-B14F-4D97-AF65-F5344CB8AC3E}">
        <p14:creationId xmlns:p14="http://schemas.microsoft.com/office/powerpoint/2010/main" val="30888885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919</TotalTime>
  <Words>1506</Words>
  <Application>Microsoft Office PowerPoint</Application>
  <PresentationFormat>Widescreen</PresentationFormat>
  <Paragraphs>147</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 Rounded MT Bold</vt:lpstr>
      <vt:lpstr>Calibri</vt:lpstr>
      <vt:lpstr>Calibri Light</vt:lpstr>
      <vt:lpstr>Garamond</vt:lpstr>
      <vt:lpstr>Ink Free</vt:lpstr>
      <vt:lpstr>Rockwell</vt:lpstr>
      <vt:lpstr>Times New Roman</vt:lpstr>
      <vt:lpstr>Organic</vt:lpstr>
      <vt:lpstr>Office Theme</vt:lpstr>
      <vt:lpstr>Creating a Balanced Lifestyle </vt:lpstr>
      <vt:lpstr>Consider the Following</vt:lpstr>
      <vt:lpstr>PowerPoint Presentation</vt:lpstr>
      <vt:lpstr>Defining Occupation</vt:lpstr>
      <vt:lpstr>Defining Participation</vt:lpstr>
      <vt:lpstr>PowerPoint Presentation</vt:lpstr>
      <vt:lpstr>PowerPoint Presentation</vt:lpstr>
      <vt:lpstr>PowerPoint Presentation</vt:lpstr>
      <vt:lpstr>Occupational Justice</vt:lpstr>
      <vt:lpstr>Occupational Injustice</vt:lpstr>
      <vt:lpstr>PowerPoint Presentation</vt:lpstr>
      <vt:lpstr>PowerPoint Presentation</vt:lpstr>
      <vt:lpstr>The Kawa Model as a way to Create a Balanced Lifestyle</vt:lpstr>
      <vt:lpstr>Improving the Flow of your River: Creating a more Balanced Lifestyle</vt:lpstr>
      <vt:lpstr>PowerPoint Presentation</vt:lpstr>
      <vt:lpstr>Defining your River Bed</vt:lpstr>
      <vt:lpstr>Identifying the Rocks in your Life</vt:lpstr>
      <vt:lpstr>Identifying the Driftwood in your Life</vt:lpstr>
      <vt:lpstr>PowerPoint Presentation</vt:lpstr>
      <vt:lpstr>PowerPoint Presentation</vt:lpstr>
      <vt:lpstr> Matuska, K and Christiansen, CH.(2008). A proposed Model of Lifestyle Balance. Journal of Occupational Science. 15(1):9-19.</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Balanced Lifestyle</dc:title>
  <dc:creator>Strange Emily (Somerset Partnership)</dc:creator>
  <cp:lastModifiedBy>Strange Emily (Somerset Partnership)</cp:lastModifiedBy>
  <cp:revision>78</cp:revision>
  <dcterms:created xsi:type="dcterms:W3CDTF">2020-04-07T15:52:47Z</dcterms:created>
  <dcterms:modified xsi:type="dcterms:W3CDTF">2020-06-11T12:35:31Z</dcterms:modified>
</cp:coreProperties>
</file>