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3" r:id="rId7"/>
    <p:sldId id="264" r:id="rId8"/>
    <p:sldId id="261" r:id="rId9"/>
    <p:sldId id="265" r:id="rId10"/>
    <p:sldId id="266" r:id="rId11"/>
    <p:sldId id="267" r:id="rId12"/>
    <p:sldId id="268" r:id="rId13"/>
    <p:sldId id="269" r:id="rId14"/>
    <p:sldId id="270" r:id="rId15"/>
    <p:sldId id="271" r:id="rId16"/>
    <p:sldId id="273" r:id="rId17"/>
    <p:sldId id="274" r:id="rId18"/>
    <p:sldId id="275" r:id="rId19"/>
    <p:sldId id="276" r:id="rId20"/>
    <p:sldId id="272" r:id="rId21"/>
    <p:sldId id="278" r:id="rId22"/>
    <p:sldId id="277" r:id="rId23"/>
    <p:sldId id="279" r:id="rId24"/>
    <p:sldId id="285" r:id="rId25"/>
    <p:sldId id="280" r:id="rId26"/>
    <p:sldId id="281" r:id="rId27"/>
    <p:sldId id="282" r:id="rId28"/>
    <p:sldId id="283" r:id="rId29"/>
    <p:sldId id="284" r:id="rId30"/>
    <p:sldId id="288" r:id="rId31"/>
    <p:sldId id="286" r:id="rId32"/>
    <p:sldId id="287"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77" d="100"/>
          <a:sy n="77" d="100"/>
        </p:scale>
        <p:origin x="126"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oodlandtrust.org.uk/visiting-woods/find-woo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53DF-06F7-46C8-8F3A-2C0B284E95BC}"/>
              </a:ext>
            </a:extLst>
          </p:cNvPr>
          <p:cNvSpPr>
            <a:spLocks noGrp="1"/>
          </p:cNvSpPr>
          <p:nvPr>
            <p:ph type="ctrTitle"/>
          </p:nvPr>
        </p:nvSpPr>
        <p:spPr/>
        <p:txBody>
          <a:bodyPr/>
          <a:lstStyle/>
          <a:p>
            <a:r>
              <a:rPr lang="en-GB" dirty="0"/>
              <a:t>Welcome to Session 3!</a:t>
            </a:r>
          </a:p>
        </p:txBody>
      </p:sp>
      <p:sp>
        <p:nvSpPr>
          <p:cNvPr id="3" name="Subtitle 2">
            <a:extLst>
              <a:ext uri="{FF2B5EF4-FFF2-40B4-BE49-F238E27FC236}">
                <a16:creationId xmlns:a16="http://schemas.microsoft.com/office/drawing/2014/main" id="{CC355C6D-0707-468F-8F59-553F02F1D6C6}"/>
              </a:ext>
            </a:extLst>
          </p:cNvPr>
          <p:cNvSpPr>
            <a:spLocks noGrp="1"/>
          </p:cNvSpPr>
          <p:nvPr>
            <p:ph type="subTitle" idx="1"/>
          </p:nvPr>
        </p:nvSpPr>
        <p:spPr/>
        <p:txBody>
          <a:bodyPr/>
          <a:lstStyle/>
          <a:p>
            <a:r>
              <a:rPr lang="en-GB" dirty="0"/>
              <a:t>Today we are exploring woods and hedgerows</a:t>
            </a:r>
          </a:p>
        </p:txBody>
      </p:sp>
    </p:spTree>
    <p:extLst>
      <p:ext uri="{BB962C8B-B14F-4D97-AF65-F5344CB8AC3E}">
        <p14:creationId xmlns:p14="http://schemas.microsoft.com/office/powerpoint/2010/main" val="3172551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0331-B77D-4E8B-9828-6113C7AEF324}"/>
              </a:ext>
            </a:extLst>
          </p:cNvPr>
          <p:cNvSpPr>
            <a:spLocks noGrp="1"/>
          </p:cNvSpPr>
          <p:nvPr>
            <p:ph type="title"/>
          </p:nvPr>
        </p:nvSpPr>
        <p:spPr/>
        <p:txBody>
          <a:bodyPr/>
          <a:lstStyle/>
          <a:p>
            <a:r>
              <a:rPr lang="en-GB" dirty="0"/>
              <a:t>Wild woods</a:t>
            </a:r>
          </a:p>
        </p:txBody>
      </p:sp>
      <p:pic>
        <p:nvPicPr>
          <p:cNvPr id="5" name="Content Placeholder 4" descr="A large tree in a forest&#10;&#10;Description automatically generated">
            <a:extLst>
              <a:ext uri="{FF2B5EF4-FFF2-40B4-BE49-F238E27FC236}">
                <a16:creationId xmlns:a16="http://schemas.microsoft.com/office/drawing/2014/main" id="{AF8541B3-33AE-486E-8D5B-B32B75A67D24}"/>
              </a:ext>
            </a:extLst>
          </p:cNvPr>
          <p:cNvPicPr>
            <a:picLocks noGrp="1" noChangeAspect="1"/>
          </p:cNvPicPr>
          <p:nvPr>
            <p:ph idx="1"/>
          </p:nvPr>
        </p:nvPicPr>
        <p:blipFill>
          <a:blip r:embed="rId2"/>
          <a:stretch>
            <a:fillRect/>
          </a:stretch>
        </p:blipFill>
        <p:spPr>
          <a:xfrm>
            <a:off x="3398834" y="1930400"/>
            <a:ext cx="3153667" cy="3881437"/>
          </a:xfrm>
        </p:spPr>
      </p:pic>
    </p:spTree>
    <p:extLst>
      <p:ext uri="{BB962C8B-B14F-4D97-AF65-F5344CB8AC3E}">
        <p14:creationId xmlns:p14="http://schemas.microsoft.com/office/powerpoint/2010/main" val="74373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4070-7BEA-4A10-BA57-86F770FF720C}"/>
              </a:ext>
            </a:extLst>
          </p:cNvPr>
          <p:cNvSpPr>
            <a:spLocks noGrp="1"/>
          </p:cNvSpPr>
          <p:nvPr>
            <p:ph type="title"/>
          </p:nvPr>
        </p:nvSpPr>
        <p:spPr/>
        <p:txBody>
          <a:bodyPr/>
          <a:lstStyle/>
          <a:p>
            <a:r>
              <a:rPr lang="en-GB" dirty="0"/>
              <a:t>In amongst it! </a:t>
            </a:r>
          </a:p>
        </p:txBody>
      </p:sp>
      <p:sp>
        <p:nvSpPr>
          <p:cNvPr id="3" name="Content Placeholder 2">
            <a:extLst>
              <a:ext uri="{FF2B5EF4-FFF2-40B4-BE49-F238E27FC236}">
                <a16:creationId xmlns:a16="http://schemas.microsoft.com/office/drawing/2014/main" id="{ADB9EE49-F2E7-499A-9E6D-657D32AF3CDD}"/>
              </a:ext>
            </a:extLst>
          </p:cNvPr>
          <p:cNvSpPr>
            <a:spLocks noGrp="1"/>
          </p:cNvSpPr>
          <p:nvPr>
            <p:ph idx="1"/>
          </p:nvPr>
        </p:nvSpPr>
        <p:spPr/>
        <p:txBody>
          <a:bodyPr>
            <a:normAutofit/>
          </a:bodyPr>
          <a:lstStyle/>
          <a:p>
            <a:r>
              <a:rPr lang="en-GB" dirty="0"/>
              <a:t>OK, so now we are on the edge or just entering a wooded area.. What’s the weather like? Take some time just to be still and settle… breathe deeply.. </a:t>
            </a:r>
          </a:p>
          <a:p>
            <a:r>
              <a:rPr lang="en-GB" dirty="0"/>
              <a:t>Looking around... What can you see? What can you hear? What can you smell? </a:t>
            </a:r>
          </a:p>
          <a:p>
            <a:r>
              <a:rPr lang="en-GB" dirty="0"/>
              <a:t>How are you feeling? What are you noticing?</a:t>
            </a:r>
          </a:p>
          <a:p>
            <a:endParaRPr lang="en-GB" dirty="0"/>
          </a:p>
        </p:txBody>
      </p:sp>
      <p:pic>
        <p:nvPicPr>
          <p:cNvPr id="5" name="Picture 4" descr="A tree in a forest&#10;&#10;Description automatically generated">
            <a:extLst>
              <a:ext uri="{FF2B5EF4-FFF2-40B4-BE49-F238E27FC236}">
                <a16:creationId xmlns:a16="http://schemas.microsoft.com/office/drawing/2014/main" id="{8C8B8CC0-DF04-4964-92CE-8983AB7B1799}"/>
              </a:ext>
            </a:extLst>
          </p:cNvPr>
          <p:cNvPicPr>
            <a:picLocks noChangeAspect="1"/>
          </p:cNvPicPr>
          <p:nvPr/>
        </p:nvPicPr>
        <p:blipFill>
          <a:blip r:embed="rId2"/>
          <a:stretch>
            <a:fillRect/>
          </a:stretch>
        </p:blipFill>
        <p:spPr>
          <a:xfrm>
            <a:off x="2794000" y="3644900"/>
            <a:ext cx="3742266" cy="2806700"/>
          </a:xfrm>
          <a:prstGeom prst="rect">
            <a:avLst/>
          </a:prstGeom>
        </p:spPr>
      </p:pic>
    </p:spTree>
    <p:extLst>
      <p:ext uri="{BB962C8B-B14F-4D97-AF65-F5344CB8AC3E}">
        <p14:creationId xmlns:p14="http://schemas.microsoft.com/office/powerpoint/2010/main" val="47822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ED08-260C-4F7B-B6D5-05E488A76C06}"/>
              </a:ext>
            </a:extLst>
          </p:cNvPr>
          <p:cNvSpPr>
            <a:spLocks noGrp="1"/>
          </p:cNvSpPr>
          <p:nvPr>
            <p:ph type="title"/>
          </p:nvPr>
        </p:nvSpPr>
        <p:spPr/>
        <p:txBody>
          <a:bodyPr/>
          <a:lstStyle/>
          <a:p>
            <a:r>
              <a:rPr lang="en-GB" dirty="0"/>
              <a:t>Looking around… </a:t>
            </a:r>
          </a:p>
        </p:txBody>
      </p:sp>
      <p:sp>
        <p:nvSpPr>
          <p:cNvPr id="3" name="Content Placeholder 2">
            <a:extLst>
              <a:ext uri="{FF2B5EF4-FFF2-40B4-BE49-F238E27FC236}">
                <a16:creationId xmlns:a16="http://schemas.microsoft.com/office/drawing/2014/main" id="{60A6508A-8DEE-417F-AF14-98054C57CAF2}"/>
              </a:ext>
            </a:extLst>
          </p:cNvPr>
          <p:cNvSpPr>
            <a:spLocks noGrp="1"/>
          </p:cNvSpPr>
          <p:nvPr>
            <p:ph idx="1"/>
          </p:nvPr>
        </p:nvSpPr>
        <p:spPr/>
        <p:txBody>
          <a:bodyPr/>
          <a:lstStyle/>
          <a:p>
            <a:r>
              <a:rPr lang="en-GB" dirty="0"/>
              <a:t>What is the view? </a:t>
            </a:r>
          </a:p>
          <a:p>
            <a:r>
              <a:rPr lang="en-GB" dirty="0"/>
              <a:t>What is the light like? What is the colour of the light? </a:t>
            </a:r>
          </a:p>
          <a:p>
            <a:r>
              <a:rPr lang="en-GB" dirty="0"/>
              <a:t>Is it darker here than in the open? Is the air filtered with green from the leaves?</a:t>
            </a:r>
          </a:p>
          <a:p>
            <a:endParaRPr lang="en-GB" dirty="0"/>
          </a:p>
        </p:txBody>
      </p:sp>
      <p:pic>
        <p:nvPicPr>
          <p:cNvPr id="5" name="Picture 4" descr="A close up of a tree&#10;&#10;Description automatically generated">
            <a:extLst>
              <a:ext uri="{FF2B5EF4-FFF2-40B4-BE49-F238E27FC236}">
                <a16:creationId xmlns:a16="http://schemas.microsoft.com/office/drawing/2014/main" id="{79CF8ECF-9971-49D1-952D-C359A76922A2}"/>
              </a:ext>
            </a:extLst>
          </p:cNvPr>
          <p:cNvPicPr>
            <a:picLocks noChangeAspect="1"/>
          </p:cNvPicPr>
          <p:nvPr/>
        </p:nvPicPr>
        <p:blipFill>
          <a:blip r:embed="rId2"/>
          <a:stretch>
            <a:fillRect/>
          </a:stretch>
        </p:blipFill>
        <p:spPr>
          <a:xfrm>
            <a:off x="3403600" y="3429000"/>
            <a:ext cx="2438400" cy="3273936"/>
          </a:xfrm>
          <a:prstGeom prst="rect">
            <a:avLst/>
          </a:prstGeom>
        </p:spPr>
      </p:pic>
    </p:spTree>
    <p:extLst>
      <p:ext uri="{BB962C8B-B14F-4D97-AF65-F5344CB8AC3E}">
        <p14:creationId xmlns:p14="http://schemas.microsoft.com/office/powerpoint/2010/main" val="290894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C319-0F17-416F-96D7-EFFF2A9E2A66}"/>
              </a:ext>
            </a:extLst>
          </p:cNvPr>
          <p:cNvSpPr>
            <a:spLocks noGrp="1"/>
          </p:cNvSpPr>
          <p:nvPr>
            <p:ph type="title"/>
          </p:nvPr>
        </p:nvSpPr>
        <p:spPr/>
        <p:txBody>
          <a:bodyPr/>
          <a:lstStyle/>
          <a:p>
            <a:r>
              <a:rPr lang="en-GB" dirty="0"/>
              <a:t>Going deeper… </a:t>
            </a:r>
          </a:p>
        </p:txBody>
      </p:sp>
      <p:sp>
        <p:nvSpPr>
          <p:cNvPr id="3" name="Content Placeholder 2">
            <a:extLst>
              <a:ext uri="{FF2B5EF4-FFF2-40B4-BE49-F238E27FC236}">
                <a16:creationId xmlns:a16="http://schemas.microsoft.com/office/drawing/2014/main" id="{ED68FF03-19CE-4339-8BDC-4FB3EFDF615C}"/>
              </a:ext>
            </a:extLst>
          </p:cNvPr>
          <p:cNvSpPr>
            <a:spLocks noGrp="1"/>
          </p:cNvSpPr>
          <p:nvPr>
            <p:ph idx="1"/>
          </p:nvPr>
        </p:nvSpPr>
        <p:spPr/>
        <p:txBody>
          <a:bodyPr/>
          <a:lstStyle/>
          <a:p>
            <a:r>
              <a:rPr lang="en-GB" dirty="0"/>
              <a:t>What colours can you see?  Can you see the sky? How is the sky looking? </a:t>
            </a:r>
          </a:p>
          <a:p>
            <a:r>
              <a:rPr lang="en-GB" dirty="0"/>
              <a:t>What is the woodland floor looking like? Are there leaves, nutshells, pathways, brackens, all types of undergrowth or perhaps flowers and trees saplings… </a:t>
            </a:r>
          </a:p>
          <a:p>
            <a:r>
              <a:rPr lang="en-GB" dirty="0"/>
              <a:t>Take some time to be still, breathe gently and deeply</a:t>
            </a:r>
          </a:p>
          <a:p>
            <a:endParaRPr lang="en-GB" dirty="0"/>
          </a:p>
        </p:txBody>
      </p:sp>
      <p:pic>
        <p:nvPicPr>
          <p:cNvPr id="5" name="Picture 4" descr="A view of a forest&#10;&#10;Description automatically generated">
            <a:extLst>
              <a:ext uri="{FF2B5EF4-FFF2-40B4-BE49-F238E27FC236}">
                <a16:creationId xmlns:a16="http://schemas.microsoft.com/office/drawing/2014/main" id="{C7C4FA9C-22C8-4CB2-BED7-3AF62CEDC884}"/>
              </a:ext>
            </a:extLst>
          </p:cNvPr>
          <p:cNvPicPr>
            <a:picLocks noChangeAspect="1"/>
          </p:cNvPicPr>
          <p:nvPr/>
        </p:nvPicPr>
        <p:blipFill>
          <a:blip r:embed="rId2"/>
          <a:stretch>
            <a:fillRect/>
          </a:stretch>
        </p:blipFill>
        <p:spPr>
          <a:xfrm>
            <a:off x="3877733" y="3835401"/>
            <a:ext cx="3022599" cy="3022599"/>
          </a:xfrm>
          <a:prstGeom prst="rect">
            <a:avLst/>
          </a:prstGeom>
        </p:spPr>
      </p:pic>
    </p:spTree>
    <p:extLst>
      <p:ext uri="{BB962C8B-B14F-4D97-AF65-F5344CB8AC3E}">
        <p14:creationId xmlns:p14="http://schemas.microsoft.com/office/powerpoint/2010/main" val="282503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C8A8-3C3A-4D48-A0D8-4DE487F2301D}"/>
              </a:ext>
            </a:extLst>
          </p:cNvPr>
          <p:cNvSpPr>
            <a:spLocks noGrp="1"/>
          </p:cNvSpPr>
          <p:nvPr>
            <p:ph type="title"/>
          </p:nvPr>
        </p:nvSpPr>
        <p:spPr/>
        <p:txBody>
          <a:bodyPr/>
          <a:lstStyle/>
          <a:p>
            <a:r>
              <a:rPr lang="en-GB" dirty="0"/>
              <a:t>Breathe… </a:t>
            </a:r>
          </a:p>
        </p:txBody>
      </p:sp>
      <p:sp>
        <p:nvSpPr>
          <p:cNvPr id="3" name="Content Placeholder 2">
            <a:extLst>
              <a:ext uri="{FF2B5EF4-FFF2-40B4-BE49-F238E27FC236}">
                <a16:creationId xmlns:a16="http://schemas.microsoft.com/office/drawing/2014/main" id="{D3D5AF65-4566-470A-9EF5-DFCA00289E29}"/>
              </a:ext>
            </a:extLst>
          </p:cNvPr>
          <p:cNvSpPr>
            <a:spLocks noGrp="1"/>
          </p:cNvSpPr>
          <p:nvPr>
            <p:ph idx="1"/>
          </p:nvPr>
        </p:nvSpPr>
        <p:spPr/>
        <p:txBody>
          <a:bodyPr/>
          <a:lstStyle/>
          <a:p>
            <a:r>
              <a:rPr lang="en-GB" dirty="0"/>
              <a:t>If there is a bench or a handy tree to lean against, and you feel safe to do so, gently close your eyes… take some calming breaths, are you noticing different sounds or fragrances now? </a:t>
            </a:r>
          </a:p>
          <a:p>
            <a:r>
              <a:rPr lang="en-GB" dirty="0"/>
              <a:t>Woodland air is really rejuvenating and has all sorts of positive minerals floating about that can do us so much good! </a:t>
            </a:r>
          </a:p>
          <a:p>
            <a:endParaRPr lang="en-GB" dirty="0"/>
          </a:p>
          <a:p>
            <a:endParaRPr lang="en-GB" dirty="0"/>
          </a:p>
        </p:txBody>
      </p:sp>
      <p:pic>
        <p:nvPicPr>
          <p:cNvPr id="5" name="Picture 4" descr="A large tree in a forest&#10;&#10;Description automatically generated">
            <a:extLst>
              <a:ext uri="{FF2B5EF4-FFF2-40B4-BE49-F238E27FC236}">
                <a16:creationId xmlns:a16="http://schemas.microsoft.com/office/drawing/2014/main" id="{30577B21-FEDB-47F8-84EB-C8ACCE1AD372}"/>
              </a:ext>
            </a:extLst>
          </p:cNvPr>
          <p:cNvPicPr>
            <a:picLocks noChangeAspect="1"/>
          </p:cNvPicPr>
          <p:nvPr/>
        </p:nvPicPr>
        <p:blipFill>
          <a:blip r:embed="rId2"/>
          <a:stretch>
            <a:fillRect/>
          </a:stretch>
        </p:blipFill>
        <p:spPr>
          <a:xfrm>
            <a:off x="3234266" y="3666066"/>
            <a:ext cx="4097866" cy="3073400"/>
          </a:xfrm>
          <a:prstGeom prst="rect">
            <a:avLst/>
          </a:prstGeom>
        </p:spPr>
      </p:pic>
    </p:spTree>
    <p:extLst>
      <p:ext uri="{BB962C8B-B14F-4D97-AF65-F5344CB8AC3E}">
        <p14:creationId xmlns:p14="http://schemas.microsoft.com/office/powerpoint/2010/main" val="178620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FE12-D625-4290-BAC0-2A29C34BD0EB}"/>
              </a:ext>
            </a:extLst>
          </p:cNvPr>
          <p:cNvSpPr>
            <a:spLocks noGrp="1"/>
          </p:cNvSpPr>
          <p:nvPr>
            <p:ph type="title"/>
          </p:nvPr>
        </p:nvSpPr>
        <p:spPr/>
        <p:txBody>
          <a:bodyPr/>
          <a:lstStyle/>
          <a:p>
            <a:r>
              <a:rPr lang="en-GB" dirty="0"/>
              <a:t>Gathering in… </a:t>
            </a:r>
          </a:p>
        </p:txBody>
      </p:sp>
      <p:sp>
        <p:nvSpPr>
          <p:cNvPr id="3" name="Content Placeholder 2">
            <a:extLst>
              <a:ext uri="{FF2B5EF4-FFF2-40B4-BE49-F238E27FC236}">
                <a16:creationId xmlns:a16="http://schemas.microsoft.com/office/drawing/2014/main" id="{4952A4BC-5F28-4DB7-89FA-36A2000C53FD}"/>
              </a:ext>
            </a:extLst>
          </p:cNvPr>
          <p:cNvSpPr>
            <a:spLocks noGrp="1"/>
          </p:cNvSpPr>
          <p:nvPr>
            <p:ph idx="1"/>
          </p:nvPr>
        </p:nvSpPr>
        <p:spPr/>
        <p:txBody>
          <a:bodyPr/>
          <a:lstStyle/>
          <a:p>
            <a:r>
              <a:rPr lang="en-GB" dirty="0"/>
              <a:t>Perhaps as you gaze at the woodland floor, you notice a leaf or a nut or a twig with colourful lichen on it…</a:t>
            </a:r>
          </a:p>
          <a:p>
            <a:r>
              <a:rPr lang="en-GB" dirty="0"/>
              <a:t>Pick it up and have a good look at it closely…</a:t>
            </a:r>
          </a:p>
          <a:p>
            <a:r>
              <a:rPr lang="en-GB" dirty="0"/>
              <a:t>Notice textures and colours…</a:t>
            </a:r>
          </a:p>
          <a:p>
            <a:endParaRPr lang="en-GB" dirty="0"/>
          </a:p>
        </p:txBody>
      </p:sp>
      <p:pic>
        <p:nvPicPr>
          <p:cNvPr id="5" name="Picture 4" descr="A picture containing fungus&#10;&#10;Description automatically generated">
            <a:extLst>
              <a:ext uri="{FF2B5EF4-FFF2-40B4-BE49-F238E27FC236}">
                <a16:creationId xmlns:a16="http://schemas.microsoft.com/office/drawing/2014/main" id="{F8EB8989-DEB7-4AD9-91C6-FB125567F169}"/>
              </a:ext>
            </a:extLst>
          </p:cNvPr>
          <p:cNvPicPr>
            <a:picLocks noChangeAspect="1"/>
          </p:cNvPicPr>
          <p:nvPr/>
        </p:nvPicPr>
        <p:blipFill>
          <a:blip r:embed="rId2"/>
          <a:stretch>
            <a:fillRect/>
          </a:stretch>
        </p:blipFill>
        <p:spPr>
          <a:xfrm>
            <a:off x="3200400" y="3762463"/>
            <a:ext cx="4148666" cy="2770099"/>
          </a:xfrm>
          <a:prstGeom prst="rect">
            <a:avLst/>
          </a:prstGeom>
        </p:spPr>
      </p:pic>
    </p:spTree>
    <p:extLst>
      <p:ext uri="{BB962C8B-B14F-4D97-AF65-F5344CB8AC3E}">
        <p14:creationId xmlns:p14="http://schemas.microsoft.com/office/powerpoint/2010/main" val="81707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D149-18B9-4E5D-98E6-51F9A833F5E3}"/>
              </a:ext>
            </a:extLst>
          </p:cNvPr>
          <p:cNvSpPr>
            <a:spLocks noGrp="1"/>
          </p:cNvSpPr>
          <p:nvPr>
            <p:ph type="title"/>
          </p:nvPr>
        </p:nvSpPr>
        <p:spPr/>
        <p:txBody>
          <a:bodyPr/>
          <a:lstStyle/>
          <a:p>
            <a:r>
              <a:rPr lang="en-GB" dirty="0"/>
              <a:t>Scenery…</a:t>
            </a:r>
          </a:p>
        </p:txBody>
      </p:sp>
      <p:sp>
        <p:nvSpPr>
          <p:cNvPr id="3" name="Content Placeholder 2">
            <a:extLst>
              <a:ext uri="{FF2B5EF4-FFF2-40B4-BE49-F238E27FC236}">
                <a16:creationId xmlns:a16="http://schemas.microsoft.com/office/drawing/2014/main" id="{54AF7FCB-A924-4621-A7EF-DEF4E9E07ADD}"/>
              </a:ext>
            </a:extLst>
          </p:cNvPr>
          <p:cNvSpPr>
            <a:spLocks noGrp="1"/>
          </p:cNvSpPr>
          <p:nvPr>
            <p:ph idx="1"/>
          </p:nvPr>
        </p:nvSpPr>
        <p:spPr/>
        <p:txBody>
          <a:bodyPr/>
          <a:lstStyle/>
          <a:p>
            <a:r>
              <a:rPr lang="en-GB" dirty="0"/>
              <a:t>“I felt my lungs inflate with the onrush of scenery—air, mountains, trees, people. I thought, "This is what it is to be happy.”  Sylvia Plath</a:t>
            </a:r>
          </a:p>
          <a:p>
            <a:endParaRPr lang="en-GB" dirty="0"/>
          </a:p>
          <a:p>
            <a:endParaRPr lang="en-GB" dirty="0"/>
          </a:p>
        </p:txBody>
      </p:sp>
      <p:pic>
        <p:nvPicPr>
          <p:cNvPr id="7" name="Picture 6" descr="A close up of a green field with trees in the background&#10;&#10;Description automatically generated">
            <a:extLst>
              <a:ext uri="{FF2B5EF4-FFF2-40B4-BE49-F238E27FC236}">
                <a16:creationId xmlns:a16="http://schemas.microsoft.com/office/drawing/2014/main" id="{E2630E04-3A37-45AD-A610-AA1E6C8453F8}"/>
              </a:ext>
            </a:extLst>
          </p:cNvPr>
          <p:cNvPicPr>
            <a:picLocks noChangeAspect="1"/>
          </p:cNvPicPr>
          <p:nvPr/>
        </p:nvPicPr>
        <p:blipFill>
          <a:blip r:embed="rId2"/>
          <a:stretch>
            <a:fillRect/>
          </a:stretch>
        </p:blipFill>
        <p:spPr>
          <a:xfrm>
            <a:off x="2777067" y="2741698"/>
            <a:ext cx="3963901" cy="3963901"/>
          </a:xfrm>
          <a:prstGeom prst="rect">
            <a:avLst/>
          </a:prstGeom>
        </p:spPr>
      </p:pic>
    </p:spTree>
    <p:extLst>
      <p:ext uri="{BB962C8B-B14F-4D97-AF65-F5344CB8AC3E}">
        <p14:creationId xmlns:p14="http://schemas.microsoft.com/office/powerpoint/2010/main" val="257323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757D-8B8A-46D0-B7EE-067E75152A39}"/>
              </a:ext>
            </a:extLst>
          </p:cNvPr>
          <p:cNvSpPr>
            <a:spLocks noGrp="1"/>
          </p:cNvSpPr>
          <p:nvPr>
            <p:ph type="title"/>
          </p:nvPr>
        </p:nvSpPr>
        <p:spPr>
          <a:xfrm>
            <a:off x="677334" y="609600"/>
            <a:ext cx="8596668" cy="1320800"/>
          </a:xfrm>
        </p:spPr>
        <p:txBody>
          <a:bodyPr anchor="t">
            <a:normAutofit/>
          </a:bodyPr>
          <a:lstStyle/>
          <a:p>
            <a:r>
              <a:rPr lang="en-GB"/>
              <a:t>My reflections from a visit to the woods </a:t>
            </a:r>
          </a:p>
        </p:txBody>
      </p:sp>
      <p:sp>
        <p:nvSpPr>
          <p:cNvPr id="3" name="Content Placeholder 2">
            <a:extLst>
              <a:ext uri="{FF2B5EF4-FFF2-40B4-BE49-F238E27FC236}">
                <a16:creationId xmlns:a16="http://schemas.microsoft.com/office/drawing/2014/main" id="{34AE0507-05B6-4D9A-885B-FE5A5101E33C}"/>
              </a:ext>
            </a:extLst>
          </p:cNvPr>
          <p:cNvSpPr>
            <a:spLocks noGrp="1"/>
          </p:cNvSpPr>
          <p:nvPr>
            <p:ph idx="1"/>
          </p:nvPr>
        </p:nvSpPr>
        <p:spPr>
          <a:xfrm>
            <a:off x="677334" y="2160590"/>
            <a:ext cx="5220430" cy="3701270"/>
          </a:xfrm>
        </p:spPr>
        <p:txBody>
          <a:bodyPr>
            <a:normAutofit/>
          </a:bodyPr>
          <a:lstStyle/>
          <a:p>
            <a:r>
              <a:rPr lang="en-GB"/>
              <a:t>I am making these reflections in the form of scattered thoughts and words as it was a windy day in the woods….</a:t>
            </a:r>
          </a:p>
          <a:p>
            <a:endParaRPr lang="en-GB"/>
          </a:p>
        </p:txBody>
      </p:sp>
      <p:pic>
        <p:nvPicPr>
          <p:cNvPr id="7" name="Graphic 6" descr="Acorn">
            <a:extLst>
              <a:ext uri="{FF2B5EF4-FFF2-40B4-BE49-F238E27FC236}">
                <a16:creationId xmlns:a16="http://schemas.microsoft.com/office/drawing/2014/main" id="{2760036B-DD60-44A5-96A0-DB30DD350D79}"/>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6087417" y="2159000"/>
            <a:ext cx="3145536" cy="3145536"/>
          </a:xfrm>
          <a:prstGeom prst="rect">
            <a:avLst/>
          </a:prstGeom>
        </p:spPr>
      </p:pic>
    </p:spTree>
    <p:extLst>
      <p:ext uri="{BB962C8B-B14F-4D97-AF65-F5344CB8AC3E}">
        <p14:creationId xmlns:p14="http://schemas.microsoft.com/office/powerpoint/2010/main" val="246216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3CE1-91EE-4038-96BC-976C9DAE8C0A}"/>
              </a:ext>
            </a:extLst>
          </p:cNvPr>
          <p:cNvSpPr>
            <a:spLocks noGrp="1"/>
          </p:cNvSpPr>
          <p:nvPr>
            <p:ph type="title"/>
          </p:nvPr>
        </p:nvSpPr>
        <p:spPr/>
        <p:txBody>
          <a:bodyPr/>
          <a:lstStyle/>
          <a:p>
            <a:r>
              <a:rPr lang="en-GB" dirty="0"/>
              <a:t>A windy day in the woods – some blustery thoughts</a:t>
            </a:r>
          </a:p>
        </p:txBody>
      </p:sp>
      <p:sp>
        <p:nvSpPr>
          <p:cNvPr id="3" name="Content Placeholder 2">
            <a:extLst>
              <a:ext uri="{FF2B5EF4-FFF2-40B4-BE49-F238E27FC236}">
                <a16:creationId xmlns:a16="http://schemas.microsoft.com/office/drawing/2014/main" id="{CCCF284B-B23F-44A1-B671-F5EBFC7F4295}"/>
              </a:ext>
            </a:extLst>
          </p:cNvPr>
          <p:cNvSpPr>
            <a:spLocks noGrp="1"/>
          </p:cNvSpPr>
          <p:nvPr>
            <p:ph idx="1"/>
          </p:nvPr>
        </p:nvSpPr>
        <p:spPr/>
        <p:txBody>
          <a:bodyPr>
            <a:normAutofit lnSpcReduction="10000"/>
          </a:bodyPr>
          <a:lstStyle/>
          <a:p>
            <a:r>
              <a:rPr lang="en-GB" dirty="0"/>
              <a:t>Movement                                        Noise of wind in the treetops </a:t>
            </a:r>
          </a:p>
          <a:p>
            <a:r>
              <a:rPr lang="en-GB" dirty="0"/>
              <a:t>Shadow			Moving patterns of light and dark on the woodland floor</a:t>
            </a:r>
          </a:p>
          <a:p>
            <a:r>
              <a:rPr lang="en-GB" dirty="0"/>
              <a:t>Light					Mix of colours of greens and browns </a:t>
            </a:r>
          </a:p>
          <a:p>
            <a:r>
              <a:rPr lang="en-GB" dirty="0"/>
              <a:t>Dapple						Ever shifting </a:t>
            </a:r>
          </a:p>
          <a:p>
            <a:r>
              <a:rPr lang="en-GB" dirty="0"/>
              <a:t>Texture					Rough and smooth feel of different barks </a:t>
            </a:r>
          </a:p>
          <a:p>
            <a:r>
              <a:rPr lang="en-GB" dirty="0"/>
              <a:t>Tiny things like acorns and massive things life mighty oak trunks </a:t>
            </a:r>
          </a:p>
          <a:p>
            <a:r>
              <a:rPr lang="en-GB" dirty="0"/>
              <a:t>Rustling leaves	Birds moving between trees, wings lifted on the breeze</a:t>
            </a:r>
          </a:p>
          <a:p>
            <a:r>
              <a:rPr lang="en-GB" dirty="0"/>
              <a:t>Swaying tree canopy 			A place of light and shade, decay and growth</a:t>
            </a:r>
          </a:p>
          <a:p>
            <a:r>
              <a:rPr lang="en-GB" dirty="0"/>
              <a:t>Woodland wonder						Wandering in the trees </a:t>
            </a:r>
          </a:p>
          <a:p>
            <a:r>
              <a:rPr lang="en-GB" dirty="0"/>
              <a:t>A great connection felt between me and the trees	Finding my senses </a:t>
            </a:r>
          </a:p>
          <a:p>
            <a:endParaRPr lang="en-GB" dirty="0"/>
          </a:p>
        </p:txBody>
      </p:sp>
    </p:spTree>
    <p:extLst>
      <p:ext uri="{BB962C8B-B14F-4D97-AF65-F5344CB8AC3E}">
        <p14:creationId xmlns:p14="http://schemas.microsoft.com/office/powerpoint/2010/main" val="414219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87A3-9B6E-4195-81CB-E2A484FC819E}"/>
              </a:ext>
            </a:extLst>
          </p:cNvPr>
          <p:cNvSpPr>
            <a:spLocks noGrp="1"/>
          </p:cNvSpPr>
          <p:nvPr>
            <p:ph type="title"/>
          </p:nvPr>
        </p:nvSpPr>
        <p:spPr/>
        <p:txBody>
          <a:bodyPr/>
          <a:lstStyle/>
          <a:p>
            <a:endParaRPr lang="en-GB"/>
          </a:p>
        </p:txBody>
      </p:sp>
      <p:pic>
        <p:nvPicPr>
          <p:cNvPr id="8" name="Picture Placeholder 7" descr="A large tree in a forest&#10;&#10;Description automatically generated">
            <a:extLst>
              <a:ext uri="{FF2B5EF4-FFF2-40B4-BE49-F238E27FC236}">
                <a16:creationId xmlns:a16="http://schemas.microsoft.com/office/drawing/2014/main" id="{4D60D5BA-5403-454A-A141-0124CA10CCE2}"/>
              </a:ext>
            </a:extLst>
          </p:cNvPr>
          <p:cNvPicPr>
            <a:picLocks noGrp="1" noChangeAspect="1"/>
          </p:cNvPicPr>
          <p:nvPr>
            <p:ph type="pic" idx="1"/>
          </p:nvPr>
        </p:nvPicPr>
        <p:blipFill>
          <a:blip r:embed="rId2"/>
          <a:srcRect t="20182" b="20182"/>
          <a:stretch>
            <a:fillRect/>
          </a:stretch>
        </p:blipFill>
        <p:spPr/>
      </p:pic>
      <p:sp>
        <p:nvSpPr>
          <p:cNvPr id="4" name="Text Placeholder 3">
            <a:extLst>
              <a:ext uri="{FF2B5EF4-FFF2-40B4-BE49-F238E27FC236}">
                <a16:creationId xmlns:a16="http://schemas.microsoft.com/office/drawing/2014/main" id="{99AD9CBD-6966-42B2-865A-F916D85ABA14}"/>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60368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E31D-42BA-4FE0-B8CA-17CCA3C81E1C}"/>
              </a:ext>
            </a:extLst>
          </p:cNvPr>
          <p:cNvSpPr>
            <a:spLocks noGrp="1"/>
          </p:cNvSpPr>
          <p:nvPr>
            <p:ph type="title"/>
          </p:nvPr>
        </p:nvSpPr>
        <p:spPr/>
        <p:txBody>
          <a:bodyPr/>
          <a:lstStyle/>
          <a:p>
            <a:r>
              <a:rPr lang="en-GB" dirty="0"/>
              <a:t>So far….</a:t>
            </a:r>
          </a:p>
        </p:txBody>
      </p:sp>
      <p:sp>
        <p:nvSpPr>
          <p:cNvPr id="3" name="Content Placeholder 2">
            <a:extLst>
              <a:ext uri="{FF2B5EF4-FFF2-40B4-BE49-F238E27FC236}">
                <a16:creationId xmlns:a16="http://schemas.microsoft.com/office/drawing/2014/main" id="{ADB72E9A-9AC2-4494-8ED4-38BE154F49CC}"/>
              </a:ext>
            </a:extLst>
          </p:cNvPr>
          <p:cNvSpPr>
            <a:spLocks noGrp="1"/>
          </p:cNvSpPr>
          <p:nvPr>
            <p:ph idx="1"/>
          </p:nvPr>
        </p:nvSpPr>
        <p:spPr/>
        <p:txBody>
          <a:bodyPr/>
          <a:lstStyle/>
          <a:p>
            <a:r>
              <a:rPr lang="en-GB" dirty="0"/>
              <a:t>I hope you have been enjoying the course so far and have been able to take your time and notice nature in new ways. </a:t>
            </a:r>
          </a:p>
          <a:p>
            <a:r>
              <a:rPr lang="en-GB" dirty="0"/>
              <a:t>Over the course of these sessions, each day we are growing in our confidence in exploring the world around us and expressing ourselves in our journal notes. And taking lots of lovely photos too! </a:t>
            </a:r>
          </a:p>
          <a:p>
            <a:r>
              <a:rPr lang="en-GB" dirty="0"/>
              <a:t>Just checking in with you all and looking back on what we had planned to achieve during the course; we have been aiming to:</a:t>
            </a:r>
          </a:p>
          <a:p>
            <a:pPr>
              <a:buFont typeface="Wingdings" panose="05000000000000000000" pitchFamily="2" charset="2"/>
              <a:buChar char="Ø"/>
            </a:pPr>
            <a:r>
              <a:rPr lang="en-GB" dirty="0"/>
              <a:t>Spend time in the fresh air</a:t>
            </a:r>
          </a:p>
          <a:p>
            <a:pPr>
              <a:buFont typeface="Wingdings" panose="05000000000000000000" pitchFamily="2" charset="2"/>
              <a:buChar char="Ø"/>
            </a:pPr>
            <a:r>
              <a:rPr lang="en-GB" dirty="0"/>
              <a:t>Connect to nature and the world around us </a:t>
            </a:r>
          </a:p>
          <a:p>
            <a:pPr>
              <a:buFont typeface="Wingdings" panose="05000000000000000000" pitchFamily="2" charset="2"/>
              <a:buChar char="Ø"/>
            </a:pPr>
            <a:r>
              <a:rPr lang="en-GB" dirty="0"/>
              <a:t>Create a journal of reflections, thoughts, feelings, observations from spending time outdoors </a:t>
            </a:r>
          </a:p>
          <a:p>
            <a:endParaRPr lang="en-GB" dirty="0"/>
          </a:p>
        </p:txBody>
      </p:sp>
    </p:spTree>
    <p:extLst>
      <p:ext uri="{BB962C8B-B14F-4D97-AF65-F5344CB8AC3E}">
        <p14:creationId xmlns:p14="http://schemas.microsoft.com/office/powerpoint/2010/main" val="329048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71F9-CAD9-4660-BC12-3279077DBB8F}"/>
              </a:ext>
            </a:extLst>
          </p:cNvPr>
          <p:cNvSpPr>
            <a:spLocks noGrp="1"/>
          </p:cNvSpPr>
          <p:nvPr>
            <p:ph type="title"/>
          </p:nvPr>
        </p:nvSpPr>
        <p:spPr/>
        <p:txBody>
          <a:bodyPr/>
          <a:lstStyle/>
          <a:p>
            <a:r>
              <a:rPr lang="en-GB" dirty="0"/>
              <a:t>I wonder... </a:t>
            </a:r>
            <a:br>
              <a:rPr lang="en-GB" dirty="0"/>
            </a:br>
            <a:endParaRPr lang="en-GB" dirty="0"/>
          </a:p>
        </p:txBody>
      </p:sp>
      <p:sp>
        <p:nvSpPr>
          <p:cNvPr id="3" name="Content Placeholder 2">
            <a:extLst>
              <a:ext uri="{FF2B5EF4-FFF2-40B4-BE49-F238E27FC236}">
                <a16:creationId xmlns:a16="http://schemas.microsoft.com/office/drawing/2014/main" id="{829B6061-B776-4679-B9A4-AF0036A31C64}"/>
              </a:ext>
            </a:extLst>
          </p:cNvPr>
          <p:cNvSpPr>
            <a:spLocks noGrp="1"/>
          </p:cNvSpPr>
          <p:nvPr>
            <p:ph idx="1"/>
          </p:nvPr>
        </p:nvSpPr>
        <p:spPr/>
        <p:txBody>
          <a:bodyPr/>
          <a:lstStyle/>
          <a:p>
            <a:r>
              <a:rPr lang="en-GB" dirty="0"/>
              <a:t>Have I seen something new today? </a:t>
            </a:r>
          </a:p>
          <a:p>
            <a:r>
              <a:rPr lang="en-GB" dirty="0"/>
              <a:t>Did I see something that made me feel calm happy, relaxed?</a:t>
            </a:r>
          </a:p>
          <a:p>
            <a:r>
              <a:rPr lang="en-GB" dirty="0"/>
              <a:t> Did something in you shift or change as you entered or left the woodland?</a:t>
            </a:r>
          </a:p>
          <a:p>
            <a:r>
              <a:rPr lang="en-GB" dirty="0"/>
              <a:t>What sights and smells did you encounter?</a:t>
            </a:r>
          </a:p>
          <a:p>
            <a:r>
              <a:rPr lang="en-GB" dirty="0"/>
              <a:t>How does being in a wood feel different for you compared to being in a more open landscape?</a:t>
            </a:r>
          </a:p>
          <a:p>
            <a:endParaRPr lang="en-GB" dirty="0"/>
          </a:p>
          <a:p>
            <a:endParaRPr lang="en-GB" dirty="0"/>
          </a:p>
        </p:txBody>
      </p:sp>
      <p:pic>
        <p:nvPicPr>
          <p:cNvPr id="7" name="Picture 6" descr="A tree in a forest&#10;&#10;Description automatically generated">
            <a:extLst>
              <a:ext uri="{FF2B5EF4-FFF2-40B4-BE49-F238E27FC236}">
                <a16:creationId xmlns:a16="http://schemas.microsoft.com/office/drawing/2014/main" id="{892BC8D9-7A11-409B-B75C-535C8E7F11D4}"/>
              </a:ext>
            </a:extLst>
          </p:cNvPr>
          <p:cNvPicPr>
            <a:picLocks noChangeAspect="1"/>
          </p:cNvPicPr>
          <p:nvPr/>
        </p:nvPicPr>
        <p:blipFill>
          <a:blip r:embed="rId2"/>
          <a:stretch>
            <a:fillRect/>
          </a:stretch>
        </p:blipFill>
        <p:spPr>
          <a:xfrm>
            <a:off x="3454400" y="4100975"/>
            <a:ext cx="3505199" cy="2628899"/>
          </a:xfrm>
          <a:prstGeom prst="rect">
            <a:avLst/>
          </a:prstGeom>
        </p:spPr>
      </p:pic>
    </p:spTree>
    <p:extLst>
      <p:ext uri="{BB962C8B-B14F-4D97-AF65-F5344CB8AC3E}">
        <p14:creationId xmlns:p14="http://schemas.microsoft.com/office/powerpoint/2010/main" val="3127378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345B-F5FF-4A10-9D56-46C343856604}"/>
              </a:ext>
            </a:extLst>
          </p:cNvPr>
          <p:cNvSpPr>
            <a:spLocks noGrp="1"/>
          </p:cNvSpPr>
          <p:nvPr>
            <p:ph type="title"/>
          </p:nvPr>
        </p:nvSpPr>
        <p:spPr/>
        <p:txBody>
          <a:bodyPr/>
          <a:lstStyle/>
          <a:p>
            <a:endParaRPr lang="en-GB"/>
          </a:p>
        </p:txBody>
      </p:sp>
      <p:pic>
        <p:nvPicPr>
          <p:cNvPr id="6" name="Picture Placeholder 5" descr="A large green field with trees in the background&#10;&#10;Description automatically generated">
            <a:extLst>
              <a:ext uri="{FF2B5EF4-FFF2-40B4-BE49-F238E27FC236}">
                <a16:creationId xmlns:a16="http://schemas.microsoft.com/office/drawing/2014/main" id="{B32C1ADD-26AD-4BB1-AF51-49C779B2A722}"/>
              </a:ext>
            </a:extLst>
          </p:cNvPr>
          <p:cNvPicPr>
            <a:picLocks noGrp="1" noChangeAspect="1"/>
          </p:cNvPicPr>
          <p:nvPr>
            <p:ph type="pic" idx="1"/>
          </p:nvPr>
        </p:nvPicPr>
        <p:blipFill>
          <a:blip r:embed="rId2"/>
          <a:srcRect t="33227" b="33227"/>
          <a:stretch>
            <a:fillRect/>
          </a:stretch>
        </p:blipFill>
        <p:spPr>
          <a:xfrm>
            <a:off x="541867" y="671513"/>
            <a:ext cx="8596668" cy="3845718"/>
          </a:xfrm>
        </p:spPr>
      </p:pic>
      <p:sp>
        <p:nvSpPr>
          <p:cNvPr id="4" name="Text Placeholder 3">
            <a:extLst>
              <a:ext uri="{FF2B5EF4-FFF2-40B4-BE49-F238E27FC236}">
                <a16:creationId xmlns:a16="http://schemas.microsoft.com/office/drawing/2014/main" id="{F8D93590-7A15-4C0A-B213-9457B25251D2}"/>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08710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F2B5-6F98-4BA8-905B-A58FD9650FCC}"/>
              </a:ext>
            </a:extLst>
          </p:cNvPr>
          <p:cNvSpPr>
            <a:spLocks noGrp="1"/>
          </p:cNvSpPr>
          <p:nvPr>
            <p:ph type="title"/>
          </p:nvPr>
        </p:nvSpPr>
        <p:spPr/>
        <p:txBody>
          <a:bodyPr/>
          <a:lstStyle/>
          <a:p>
            <a:r>
              <a:rPr lang="en-GB" dirty="0"/>
              <a:t>Finding out more </a:t>
            </a:r>
          </a:p>
        </p:txBody>
      </p:sp>
      <p:sp>
        <p:nvSpPr>
          <p:cNvPr id="3" name="Content Placeholder 2">
            <a:extLst>
              <a:ext uri="{FF2B5EF4-FFF2-40B4-BE49-F238E27FC236}">
                <a16:creationId xmlns:a16="http://schemas.microsoft.com/office/drawing/2014/main" id="{2368FDC0-B5D3-42D1-AD2A-9C4B251F04AD}"/>
              </a:ext>
            </a:extLst>
          </p:cNvPr>
          <p:cNvSpPr>
            <a:spLocks noGrp="1"/>
          </p:cNvSpPr>
          <p:nvPr>
            <p:ph idx="1"/>
          </p:nvPr>
        </p:nvSpPr>
        <p:spPr/>
        <p:txBody>
          <a:bodyPr/>
          <a:lstStyle/>
          <a:p>
            <a:r>
              <a:rPr lang="en-GB" dirty="0"/>
              <a:t>Do I know the name of any of the flowers, trees, animals? </a:t>
            </a:r>
          </a:p>
          <a:p>
            <a:r>
              <a:rPr lang="en-GB" dirty="0"/>
              <a:t>Do I want to find out more about what I have seen?</a:t>
            </a:r>
          </a:p>
          <a:p>
            <a:r>
              <a:rPr lang="en-GB" dirty="0"/>
              <a:t>There are all sorts of websites, if you want to know more, about what you have seen?</a:t>
            </a:r>
          </a:p>
          <a:p>
            <a:r>
              <a:rPr lang="en-GB" dirty="0"/>
              <a:t>For example, there is an easy to use tree guide at https://www.woodlandtrust.org.uk/trees-woods-and-wildlife/british-trees/how-to-identify-trees/ </a:t>
            </a:r>
          </a:p>
          <a:p>
            <a:endParaRPr lang="en-GB" dirty="0"/>
          </a:p>
        </p:txBody>
      </p:sp>
    </p:spTree>
    <p:extLst>
      <p:ext uri="{BB962C8B-B14F-4D97-AF65-F5344CB8AC3E}">
        <p14:creationId xmlns:p14="http://schemas.microsoft.com/office/powerpoint/2010/main" val="84861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9170-C27E-4143-94F4-59B18EE67B94}"/>
              </a:ext>
            </a:extLst>
          </p:cNvPr>
          <p:cNvSpPr>
            <a:spLocks noGrp="1"/>
          </p:cNvSpPr>
          <p:nvPr>
            <p:ph type="title"/>
          </p:nvPr>
        </p:nvSpPr>
        <p:spPr/>
        <p:txBody>
          <a:bodyPr/>
          <a:lstStyle/>
          <a:p>
            <a:r>
              <a:rPr lang="en-GB" dirty="0"/>
              <a:t>Edges and hedges </a:t>
            </a:r>
          </a:p>
        </p:txBody>
      </p:sp>
      <p:sp>
        <p:nvSpPr>
          <p:cNvPr id="3" name="Content Placeholder 2">
            <a:extLst>
              <a:ext uri="{FF2B5EF4-FFF2-40B4-BE49-F238E27FC236}">
                <a16:creationId xmlns:a16="http://schemas.microsoft.com/office/drawing/2014/main" id="{AB49BD3E-3597-4404-AB23-AED0F78EFB35}"/>
              </a:ext>
            </a:extLst>
          </p:cNvPr>
          <p:cNvSpPr>
            <a:spLocks noGrp="1"/>
          </p:cNvSpPr>
          <p:nvPr>
            <p:ph idx="1"/>
          </p:nvPr>
        </p:nvSpPr>
        <p:spPr/>
        <p:txBody>
          <a:bodyPr/>
          <a:lstStyle/>
          <a:p>
            <a:r>
              <a:rPr lang="en-GB" dirty="0"/>
              <a:t>Perhaps you also have the time to explore a hedgerow near you? Or at the edge of field nearby?</a:t>
            </a:r>
          </a:p>
          <a:p>
            <a:r>
              <a:rPr lang="en-GB" dirty="0"/>
              <a:t>What do you notice about the plants in the hedge? Are there a variety of leaves and colours?</a:t>
            </a:r>
          </a:p>
          <a:p>
            <a:r>
              <a:rPr lang="en-GB" dirty="0"/>
              <a:t>Do they look cut or manged in some way? Are they lay so they can grow but act as a more secure boundary?</a:t>
            </a:r>
          </a:p>
          <a:p>
            <a:r>
              <a:rPr lang="en-GB" dirty="0"/>
              <a:t>Can you see little birds flitting in and out of the hedge?</a:t>
            </a:r>
          </a:p>
          <a:p>
            <a:endParaRPr lang="en-GB" dirty="0"/>
          </a:p>
          <a:p>
            <a:endParaRPr lang="en-GB" dirty="0"/>
          </a:p>
        </p:txBody>
      </p:sp>
      <p:pic>
        <p:nvPicPr>
          <p:cNvPr id="5" name="Picture 4" descr="A tree in the middle of a lush green field&#10;&#10;Description automatically generated">
            <a:extLst>
              <a:ext uri="{FF2B5EF4-FFF2-40B4-BE49-F238E27FC236}">
                <a16:creationId xmlns:a16="http://schemas.microsoft.com/office/drawing/2014/main" id="{9330090D-8571-484F-B5AC-448CB1502522}"/>
              </a:ext>
            </a:extLst>
          </p:cNvPr>
          <p:cNvPicPr>
            <a:picLocks noChangeAspect="1"/>
          </p:cNvPicPr>
          <p:nvPr/>
        </p:nvPicPr>
        <p:blipFill>
          <a:blip r:embed="rId2"/>
          <a:stretch>
            <a:fillRect/>
          </a:stretch>
        </p:blipFill>
        <p:spPr>
          <a:xfrm>
            <a:off x="2917998" y="4503660"/>
            <a:ext cx="3866822" cy="2201940"/>
          </a:xfrm>
          <a:prstGeom prst="rect">
            <a:avLst/>
          </a:prstGeom>
        </p:spPr>
      </p:pic>
    </p:spTree>
    <p:extLst>
      <p:ext uri="{BB962C8B-B14F-4D97-AF65-F5344CB8AC3E}">
        <p14:creationId xmlns:p14="http://schemas.microsoft.com/office/powerpoint/2010/main" val="1758175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376B-3566-4882-8143-302D2DACA1DB}"/>
              </a:ext>
            </a:extLst>
          </p:cNvPr>
          <p:cNvSpPr>
            <a:spLocks noGrp="1"/>
          </p:cNvSpPr>
          <p:nvPr>
            <p:ph type="title"/>
          </p:nvPr>
        </p:nvSpPr>
        <p:spPr/>
        <p:txBody>
          <a:bodyPr/>
          <a:lstStyle/>
          <a:p>
            <a:r>
              <a:rPr lang="en-GB" dirty="0"/>
              <a:t>Gratitude and growth </a:t>
            </a:r>
          </a:p>
        </p:txBody>
      </p:sp>
      <p:sp>
        <p:nvSpPr>
          <p:cNvPr id="3" name="Content Placeholder 2">
            <a:extLst>
              <a:ext uri="{FF2B5EF4-FFF2-40B4-BE49-F238E27FC236}">
                <a16:creationId xmlns:a16="http://schemas.microsoft.com/office/drawing/2014/main" id="{3E2849A6-8C16-4ABD-AC89-E5783398022A}"/>
              </a:ext>
            </a:extLst>
          </p:cNvPr>
          <p:cNvSpPr>
            <a:spLocks noGrp="1"/>
          </p:cNvSpPr>
          <p:nvPr>
            <p:ph idx="1"/>
          </p:nvPr>
        </p:nvSpPr>
        <p:spPr/>
        <p:txBody>
          <a:bodyPr/>
          <a:lstStyle/>
          <a:p>
            <a:r>
              <a:rPr lang="en-GB" dirty="0"/>
              <a:t>Is there something I am particularly grateful for after being in nature? </a:t>
            </a:r>
          </a:p>
          <a:p>
            <a:r>
              <a:rPr lang="en-GB" dirty="0"/>
              <a:t>Do I want to thank that thing in my heart? </a:t>
            </a:r>
          </a:p>
          <a:p>
            <a:r>
              <a:rPr lang="en-GB" dirty="0"/>
              <a:t>What did I enjoy about today, while I was in nature? </a:t>
            </a:r>
          </a:p>
          <a:p>
            <a:r>
              <a:rPr lang="en-GB" dirty="0"/>
              <a:t>Did I find anything difficult, inspiring, challenging, comforting? </a:t>
            </a:r>
          </a:p>
          <a:p>
            <a:r>
              <a:rPr lang="en-GB" dirty="0"/>
              <a:t>What could I try next? </a:t>
            </a:r>
          </a:p>
          <a:p>
            <a:r>
              <a:rPr lang="en-GB" dirty="0"/>
              <a:t>What would I like to do more of? What would I like to try again? </a:t>
            </a:r>
          </a:p>
          <a:p>
            <a:r>
              <a:rPr lang="en-GB" dirty="0"/>
              <a:t>How have my senses and my enjoyment of nature developed?</a:t>
            </a:r>
          </a:p>
          <a:p>
            <a:endParaRPr lang="en-GB" dirty="0"/>
          </a:p>
          <a:p>
            <a:endParaRPr lang="en-GB" dirty="0"/>
          </a:p>
        </p:txBody>
      </p:sp>
    </p:spTree>
    <p:extLst>
      <p:ext uri="{BB962C8B-B14F-4D97-AF65-F5344CB8AC3E}">
        <p14:creationId xmlns:p14="http://schemas.microsoft.com/office/powerpoint/2010/main" val="152526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CDD10-F352-4A56-878B-EF3A04C9EA46}"/>
              </a:ext>
            </a:extLst>
          </p:cNvPr>
          <p:cNvSpPr>
            <a:spLocks noGrp="1"/>
          </p:cNvSpPr>
          <p:nvPr>
            <p:ph type="title"/>
          </p:nvPr>
        </p:nvSpPr>
        <p:spPr/>
        <p:txBody>
          <a:bodyPr/>
          <a:lstStyle/>
          <a:p>
            <a:r>
              <a:rPr lang="en-GB" dirty="0"/>
              <a:t>Noticing and connecting </a:t>
            </a:r>
          </a:p>
        </p:txBody>
      </p:sp>
      <p:sp>
        <p:nvSpPr>
          <p:cNvPr id="3" name="Content Placeholder 2">
            <a:extLst>
              <a:ext uri="{FF2B5EF4-FFF2-40B4-BE49-F238E27FC236}">
                <a16:creationId xmlns:a16="http://schemas.microsoft.com/office/drawing/2014/main" id="{04D2F796-33CE-4186-AE7E-4E541FDE0A10}"/>
              </a:ext>
            </a:extLst>
          </p:cNvPr>
          <p:cNvSpPr>
            <a:spLocks noGrp="1"/>
          </p:cNvSpPr>
          <p:nvPr>
            <p:ph idx="1"/>
          </p:nvPr>
        </p:nvSpPr>
        <p:spPr/>
        <p:txBody>
          <a:bodyPr/>
          <a:lstStyle/>
          <a:p>
            <a:r>
              <a:rPr lang="en-GB" dirty="0"/>
              <a:t>One of the things we have been doing throughout these sessions has been taking time to notice things… often noticing things that we might otherwise not see or rush by…</a:t>
            </a:r>
          </a:p>
          <a:p>
            <a:r>
              <a:rPr lang="en-GB" dirty="0"/>
              <a:t>The concept of looking at a hedge may seem rather strange! But when we raise our awareness of the ordinary world around us, we can start to notice extraordinary things! </a:t>
            </a:r>
          </a:p>
          <a:p>
            <a:r>
              <a:rPr lang="en-GB" dirty="0"/>
              <a:t>I walked along a field edge a few weeks ago and noticed some amazing things… here is what I would have sent back on a postcard from there.. </a:t>
            </a:r>
          </a:p>
        </p:txBody>
      </p:sp>
    </p:spTree>
    <p:extLst>
      <p:ext uri="{BB962C8B-B14F-4D97-AF65-F5344CB8AC3E}">
        <p14:creationId xmlns:p14="http://schemas.microsoft.com/office/powerpoint/2010/main" val="2804927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03C4-F28B-4AEF-9DC3-58966F38E26B}"/>
              </a:ext>
            </a:extLst>
          </p:cNvPr>
          <p:cNvSpPr>
            <a:spLocks noGrp="1"/>
          </p:cNvSpPr>
          <p:nvPr>
            <p:ph type="title"/>
          </p:nvPr>
        </p:nvSpPr>
        <p:spPr/>
        <p:txBody>
          <a:bodyPr/>
          <a:lstStyle/>
          <a:p>
            <a:r>
              <a:rPr lang="en-GB" dirty="0"/>
              <a:t>Postcard from the hedge </a:t>
            </a:r>
          </a:p>
        </p:txBody>
      </p:sp>
      <p:sp>
        <p:nvSpPr>
          <p:cNvPr id="3" name="Content Placeholder 2">
            <a:extLst>
              <a:ext uri="{FF2B5EF4-FFF2-40B4-BE49-F238E27FC236}">
                <a16:creationId xmlns:a16="http://schemas.microsoft.com/office/drawing/2014/main" id="{C55DDD79-EC52-43F7-BBEF-2592C875BE15}"/>
              </a:ext>
            </a:extLst>
          </p:cNvPr>
          <p:cNvSpPr>
            <a:spLocks noGrp="1"/>
          </p:cNvSpPr>
          <p:nvPr>
            <p:ph idx="1"/>
          </p:nvPr>
        </p:nvSpPr>
        <p:spPr/>
        <p:txBody>
          <a:bodyPr>
            <a:normAutofit lnSpcReduction="10000"/>
          </a:bodyPr>
          <a:lstStyle/>
          <a:p>
            <a:r>
              <a:rPr lang="en-GB" dirty="0"/>
              <a:t>“Hello! How are you? What have you been up to? I have had a busy day and needed to get out and about to have a change of scene! It’s me writing to you from a field near my house. I know! It’s a funny place to bother to write from, but I have seen some amazing things. At the field edge, there were some thistles where some little goldfinches picked off the seeds and ate them, then fluttered off to the next one. As it was an evening walk, I could see how the sun was setting behind the hedge and making the edges of the leaves all golden, even though they were still green. On the other side of the hedge, I could hear something before I saw it! I could hear sheep bleating away, and when I stood especially still and listened I could hear the grass they were eating being pulled up by them. I must have walked by this field loads of times and thought it was just a hedge… but this evening I have noticed new things and it has brought me back to myself somehow and gathered me in! Anyway, bye for now; waving from the hedge! Sara.”</a:t>
            </a:r>
          </a:p>
        </p:txBody>
      </p:sp>
    </p:spTree>
    <p:extLst>
      <p:ext uri="{BB962C8B-B14F-4D97-AF65-F5344CB8AC3E}">
        <p14:creationId xmlns:p14="http://schemas.microsoft.com/office/powerpoint/2010/main" val="640966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954C-0678-4096-94FF-0E07E24269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EE5724-0AC4-4BA3-B796-E06ABBB3DB10}"/>
              </a:ext>
            </a:extLst>
          </p:cNvPr>
          <p:cNvSpPr>
            <a:spLocks noGrp="1"/>
          </p:cNvSpPr>
          <p:nvPr>
            <p:ph idx="1"/>
          </p:nvPr>
        </p:nvSpPr>
        <p:spPr/>
        <p:txBody>
          <a:bodyPr/>
          <a:lstStyle/>
          <a:p>
            <a:pPr algn="ctr"/>
            <a:r>
              <a:rPr lang="en-GB" sz="3200" dirty="0"/>
              <a:t>“If you will stay close to nature, to its simplicity, to the small things hardly noticeable, those things can unexpectedly become great and immeasurable.”</a:t>
            </a:r>
          </a:p>
          <a:p>
            <a:pPr marL="0" indent="0" algn="ctr">
              <a:buNone/>
            </a:pPr>
            <a:r>
              <a:rPr lang="en-GB" sz="3200" dirty="0"/>
              <a:t>Rainer Maria Rilke</a:t>
            </a:r>
          </a:p>
          <a:p>
            <a:endParaRPr lang="en-GB" dirty="0"/>
          </a:p>
        </p:txBody>
      </p:sp>
    </p:spTree>
    <p:extLst>
      <p:ext uri="{BB962C8B-B14F-4D97-AF65-F5344CB8AC3E}">
        <p14:creationId xmlns:p14="http://schemas.microsoft.com/office/powerpoint/2010/main" val="10403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A481-D53B-47F3-A93D-1E39DB2D41EA}"/>
              </a:ext>
            </a:extLst>
          </p:cNvPr>
          <p:cNvSpPr>
            <a:spLocks noGrp="1"/>
          </p:cNvSpPr>
          <p:nvPr>
            <p:ph type="title"/>
          </p:nvPr>
        </p:nvSpPr>
        <p:spPr/>
        <p:txBody>
          <a:bodyPr/>
          <a:lstStyle/>
          <a:p>
            <a:r>
              <a:rPr lang="en-GB" dirty="0"/>
              <a:t>Writing home </a:t>
            </a:r>
          </a:p>
        </p:txBody>
      </p:sp>
      <p:sp>
        <p:nvSpPr>
          <p:cNvPr id="3" name="Content Placeholder 2">
            <a:extLst>
              <a:ext uri="{FF2B5EF4-FFF2-40B4-BE49-F238E27FC236}">
                <a16:creationId xmlns:a16="http://schemas.microsoft.com/office/drawing/2014/main" id="{C39DDB09-0E2E-4B06-B60C-6F7A7FEF6E25}"/>
              </a:ext>
            </a:extLst>
          </p:cNvPr>
          <p:cNvSpPr>
            <a:spLocks noGrp="1"/>
          </p:cNvSpPr>
          <p:nvPr>
            <p:ph idx="1"/>
          </p:nvPr>
        </p:nvSpPr>
        <p:spPr/>
        <p:txBody>
          <a:bodyPr/>
          <a:lstStyle/>
          <a:p>
            <a:r>
              <a:rPr lang="en-GB" dirty="0"/>
              <a:t>Perhaps from the hedgerow or field edge you have visited, you might like to write down your reflections in the form of a postcard from the hedge…!?</a:t>
            </a:r>
          </a:p>
          <a:p>
            <a:r>
              <a:rPr lang="en-GB" dirty="0"/>
              <a:t>Or maybe as a journal with jottings about what you saw and heard?</a:t>
            </a:r>
          </a:p>
          <a:p>
            <a:r>
              <a:rPr lang="en-GB" dirty="0"/>
              <a:t>Taking the time to notice nature and reflect on what we have seen can be a source of great contentment and enjoyment.</a:t>
            </a:r>
          </a:p>
          <a:p>
            <a:r>
              <a:rPr lang="en-GB" dirty="0"/>
              <a:t>It can be a comfort and an inspiration when we are out and about in the fresh air, taking time to be still and notice the world around us </a:t>
            </a:r>
          </a:p>
          <a:p>
            <a:r>
              <a:rPr lang="en-GB" dirty="0"/>
              <a:t>It can be source of strength and encouragement when we look back at our nature notes and photos and remember where we have been</a:t>
            </a:r>
          </a:p>
          <a:p>
            <a:r>
              <a:rPr lang="en-GB" dirty="0"/>
              <a:t>It can be a motivation for us to continue to try to get out and about in all sorts of weather and seasons and see what we can see! </a:t>
            </a:r>
          </a:p>
        </p:txBody>
      </p:sp>
    </p:spTree>
    <p:extLst>
      <p:ext uri="{BB962C8B-B14F-4D97-AF65-F5344CB8AC3E}">
        <p14:creationId xmlns:p14="http://schemas.microsoft.com/office/powerpoint/2010/main" val="3572153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7B35-448C-4A1A-8CE9-7F1CAB207424}"/>
              </a:ext>
            </a:extLst>
          </p:cNvPr>
          <p:cNvSpPr>
            <a:spLocks noGrp="1"/>
          </p:cNvSpPr>
          <p:nvPr>
            <p:ph type="title"/>
          </p:nvPr>
        </p:nvSpPr>
        <p:spPr/>
        <p:txBody>
          <a:bodyPr/>
          <a:lstStyle/>
          <a:p>
            <a:r>
              <a:rPr lang="en-GB" dirty="0"/>
              <a:t>I wonder… </a:t>
            </a:r>
          </a:p>
        </p:txBody>
      </p:sp>
      <p:sp>
        <p:nvSpPr>
          <p:cNvPr id="3" name="Content Placeholder 2">
            <a:extLst>
              <a:ext uri="{FF2B5EF4-FFF2-40B4-BE49-F238E27FC236}">
                <a16:creationId xmlns:a16="http://schemas.microsoft.com/office/drawing/2014/main" id="{28665C40-0F18-4A4D-BE5B-874EBC5B78C0}"/>
              </a:ext>
            </a:extLst>
          </p:cNvPr>
          <p:cNvSpPr>
            <a:spLocks noGrp="1"/>
          </p:cNvSpPr>
          <p:nvPr>
            <p:ph idx="1"/>
          </p:nvPr>
        </p:nvSpPr>
        <p:spPr/>
        <p:txBody>
          <a:bodyPr/>
          <a:lstStyle/>
          <a:p>
            <a:r>
              <a:rPr lang="en-GB" dirty="0"/>
              <a:t>What has been my favourite thing I have seen today? Or seen at any stage of this course?</a:t>
            </a:r>
          </a:p>
          <a:p>
            <a:r>
              <a:rPr lang="en-GB" dirty="0"/>
              <a:t>How can I make a memory of this? Take a photo, gather an item like a leaf or a pebble, make notes in a journal, make a drawing of the scene, write a postcard, work on a poem… </a:t>
            </a:r>
          </a:p>
          <a:p>
            <a:endParaRPr lang="en-GB" dirty="0"/>
          </a:p>
        </p:txBody>
      </p:sp>
      <p:pic>
        <p:nvPicPr>
          <p:cNvPr id="5" name="Picture 4" descr="A large green field with trees in the background&#10;&#10;Description automatically generated">
            <a:extLst>
              <a:ext uri="{FF2B5EF4-FFF2-40B4-BE49-F238E27FC236}">
                <a16:creationId xmlns:a16="http://schemas.microsoft.com/office/drawing/2014/main" id="{414419A2-6227-4C4A-9434-7522ED8CC101}"/>
              </a:ext>
            </a:extLst>
          </p:cNvPr>
          <p:cNvPicPr>
            <a:picLocks noChangeAspect="1"/>
          </p:cNvPicPr>
          <p:nvPr/>
        </p:nvPicPr>
        <p:blipFill>
          <a:blip r:embed="rId2"/>
          <a:stretch>
            <a:fillRect/>
          </a:stretch>
        </p:blipFill>
        <p:spPr>
          <a:xfrm>
            <a:off x="3234266" y="3738033"/>
            <a:ext cx="3776133" cy="2832100"/>
          </a:xfrm>
          <a:prstGeom prst="rect">
            <a:avLst/>
          </a:prstGeom>
        </p:spPr>
      </p:pic>
    </p:spTree>
    <p:extLst>
      <p:ext uri="{BB962C8B-B14F-4D97-AF65-F5344CB8AC3E}">
        <p14:creationId xmlns:p14="http://schemas.microsoft.com/office/powerpoint/2010/main" val="171151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8370-760A-4DE1-8463-883ACFF4C78A}"/>
              </a:ext>
            </a:extLst>
          </p:cNvPr>
          <p:cNvSpPr>
            <a:spLocks noGrp="1"/>
          </p:cNvSpPr>
          <p:nvPr>
            <p:ph type="title"/>
          </p:nvPr>
        </p:nvSpPr>
        <p:spPr/>
        <p:txBody>
          <a:bodyPr/>
          <a:lstStyle/>
          <a:p>
            <a:r>
              <a:rPr lang="en-GB" dirty="0"/>
              <a:t>Thinking back over the course and looking forward… </a:t>
            </a:r>
          </a:p>
        </p:txBody>
      </p:sp>
      <p:sp>
        <p:nvSpPr>
          <p:cNvPr id="3" name="Content Placeholder 2">
            <a:extLst>
              <a:ext uri="{FF2B5EF4-FFF2-40B4-BE49-F238E27FC236}">
                <a16:creationId xmlns:a16="http://schemas.microsoft.com/office/drawing/2014/main" id="{1358335B-B0B2-4EFB-8D70-FD93CB47B492}"/>
              </a:ext>
            </a:extLst>
          </p:cNvPr>
          <p:cNvSpPr>
            <a:spLocks noGrp="1"/>
          </p:cNvSpPr>
          <p:nvPr>
            <p:ph idx="1"/>
          </p:nvPr>
        </p:nvSpPr>
        <p:spPr/>
        <p:txBody>
          <a:bodyPr>
            <a:normAutofit lnSpcReduction="10000"/>
          </a:bodyPr>
          <a:lstStyle/>
          <a:p>
            <a:r>
              <a:rPr lang="en-GB" dirty="0"/>
              <a:t>We are also aiming, wherever we are, to:</a:t>
            </a:r>
          </a:p>
          <a:p>
            <a:pPr>
              <a:buFont typeface="Wingdings" panose="05000000000000000000" pitchFamily="2" charset="2"/>
              <a:buChar char="Ø"/>
            </a:pPr>
            <a:r>
              <a:rPr lang="en-GB" dirty="0"/>
              <a:t>Try out new ways of looking at the natural world to spark enthusiasm and interest to find out more / to continue this practice </a:t>
            </a:r>
          </a:p>
          <a:p>
            <a:pPr>
              <a:buFont typeface="Wingdings" panose="05000000000000000000" pitchFamily="2" charset="2"/>
              <a:buChar char="Ø"/>
            </a:pPr>
            <a:r>
              <a:rPr lang="en-GB" dirty="0"/>
              <a:t>Building a sense of hope and confidence in and with the natural world </a:t>
            </a:r>
          </a:p>
          <a:p>
            <a:pPr>
              <a:buFont typeface="Wingdings" panose="05000000000000000000" pitchFamily="2" charset="2"/>
              <a:buChar char="Ø"/>
            </a:pPr>
            <a:r>
              <a:rPr lang="en-GB" dirty="0"/>
              <a:t>Develop a sense of awe and joy from observing nature and have a reservoir of good memories to inspire </a:t>
            </a:r>
          </a:p>
          <a:p>
            <a:r>
              <a:rPr lang="en-GB" dirty="0"/>
              <a:t>Perhaps take a few moments now to think back across the last couple of sessions and wonder how you are doing with this? </a:t>
            </a:r>
          </a:p>
          <a:p>
            <a:r>
              <a:rPr lang="en-GB" dirty="0"/>
              <a:t>If there is something you feel you have been doing well, then why not share this on the course forum? Perhaps there is an area where you feel you would like to explore more and focus more fully on? Share your aims on the forum, if you wish… </a:t>
            </a:r>
          </a:p>
        </p:txBody>
      </p:sp>
    </p:spTree>
    <p:extLst>
      <p:ext uri="{BB962C8B-B14F-4D97-AF65-F5344CB8AC3E}">
        <p14:creationId xmlns:p14="http://schemas.microsoft.com/office/powerpoint/2010/main" val="1474542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3C90-76E1-43F3-831C-BD65DCF3D92D}"/>
              </a:ext>
            </a:extLst>
          </p:cNvPr>
          <p:cNvSpPr>
            <a:spLocks noGrp="1"/>
          </p:cNvSpPr>
          <p:nvPr>
            <p:ph type="title"/>
          </p:nvPr>
        </p:nvSpPr>
        <p:spPr/>
        <p:txBody>
          <a:bodyPr/>
          <a:lstStyle/>
          <a:p>
            <a:r>
              <a:rPr lang="en-GB" dirty="0"/>
              <a:t>Being out and about in nature… </a:t>
            </a:r>
          </a:p>
        </p:txBody>
      </p:sp>
      <p:sp>
        <p:nvSpPr>
          <p:cNvPr id="3" name="Content Placeholder 2">
            <a:extLst>
              <a:ext uri="{FF2B5EF4-FFF2-40B4-BE49-F238E27FC236}">
                <a16:creationId xmlns:a16="http://schemas.microsoft.com/office/drawing/2014/main" id="{C12E15A0-4FA1-4CF1-8C46-409C014C5D46}"/>
              </a:ext>
            </a:extLst>
          </p:cNvPr>
          <p:cNvSpPr>
            <a:spLocks noGrp="1"/>
          </p:cNvSpPr>
          <p:nvPr>
            <p:ph idx="1"/>
          </p:nvPr>
        </p:nvSpPr>
        <p:spPr/>
        <p:txBody>
          <a:bodyPr>
            <a:normAutofit/>
          </a:bodyPr>
          <a:lstStyle/>
          <a:p>
            <a:pPr algn="ctr"/>
            <a:r>
              <a:rPr lang="en-GB" sz="3200" dirty="0"/>
              <a:t>“Live in each season as it passes; breathe the air, drink the drink, taste the fruit, </a:t>
            </a:r>
          </a:p>
          <a:p>
            <a:pPr marL="0" indent="0" algn="ctr">
              <a:buNone/>
            </a:pPr>
            <a:r>
              <a:rPr lang="en-GB" sz="3200" dirty="0"/>
              <a:t>and resign yourself </a:t>
            </a:r>
          </a:p>
          <a:p>
            <a:pPr marL="0" indent="0" algn="ctr">
              <a:buNone/>
            </a:pPr>
            <a:r>
              <a:rPr lang="en-GB" sz="3200" dirty="0"/>
              <a:t>to the influence of the earth.” </a:t>
            </a:r>
          </a:p>
          <a:p>
            <a:pPr marL="0" indent="0" algn="ctr">
              <a:buNone/>
            </a:pPr>
            <a:r>
              <a:rPr lang="en-GB" sz="3200" dirty="0"/>
              <a:t>Henry David Thoreau</a:t>
            </a:r>
          </a:p>
        </p:txBody>
      </p:sp>
    </p:spTree>
    <p:extLst>
      <p:ext uri="{BB962C8B-B14F-4D97-AF65-F5344CB8AC3E}">
        <p14:creationId xmlns:p14="http://schemas.microsoft.com/office/powerpoint/2010/main" val="2807011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DD23-C8CB-419C-868B-10CE34746A3B}"/>
              </a:ext>
            </a:extLst>
          </p:cNvPr>
          <p:cNvSpPr>
            <a:spLocks noGrp="1"/>
          </p:cNvSpPr>
          <p:nvPr>
            <p:ph type="title"/>
          </p:nvPr>
        </p:nvSpPr>
        <p:spPr/>
        <p:txBody>
          <a:bodyPr/>
          <a:lstStyle/>
          <a:p>
            <a:r>
              <a:rPr lang="en-GB" dirty="0"/>
              <a:t>Conclusions </a:t>
            </a:r>
          </a:p>
        </p:txBody>
      </p:sp>
      <p:sp>
        <p:nvSpPr>
          <p:cNvPr id="3" name="Content Placeholder 2">
            <a:extLst>
              <a:ext uri="{FF2B5EF4-FFF2-40B4-BE49-F238E27FC236}">
                <a16:creationId xmlns:a16="http://schemas.microsoft.com/office/drawing/2014/main" id="{E9F0B7F6-9983-464E-A612-B814DBF199F8}"/>
              </a:ext>
            </a:extLst>
          </p:cNvPr>
          <p:cNvSpPr>
            <a:spLocks noGrp="1"/>
          </p:cNvSpPr>
          <p:nvPr>
            <p:ph idx="1"/>
          </p:nvPr>
        </p:nvSpPr>
        <p:spPr/>
        <p:txBody>
          <a:bodyPr/>
          <a:lstStyle/>
          <a:p>
            <a:r>
              <a:rPr lang="en-GB" dirty="0"/>
              <a:t>We’re coming to the end of this online course.</a:t>
            </a:r>
          </a:p>
          <a:p>
            <a:r>
              <a:rPr lang="en-GB" dirty="0"/>
              <a:t>I do hope you have enjoyed it and taken time to notice nature. I have gained much from being able to share some of my nature noticing moments! </a:t>
            </a:r>
          </a:p>
          <a:p>
            <a:endParaRPr lang="en-GB" dirty="0"/>
          </a:p>
        </p:txBody>
      </p:sp>
      <p:pic>
        <p:nvPicPr>
          <p:cNvPr id="5" name="Picture 4" descr="A green plant&#10;&#10;Description automatically generated">
            <a:extLst>
              <a:ext uri="{FF2B5EF4-FFF2-40B4-BE49-F238E27FC236}">
                <a16:creationId xmlns:a16="http://schemas.microsoft.com/office/drawing/2014/main" id="{85EF531B-5670-4585-BE97-3CBC06CE283E}"/>
              </a:ext>
            </a:extLst>
          </p:cNvPr>
          <p:cNvPicPr>
            <a:picLocks noChangeAspect="1"/>
          </p:cNvPicPr>
          <p:nvPr/>
        </p:nvPicPr>
        <p:blipFill>
          <a:blip r:embed="rId2"/>
          <a:stretch>
            <a:fillRect/>
          </a:stretch>
        </p:blipFill>
        <p:spPr>
          <a:xfrm>
            <a:off x="3200400" y="3206752"/>
            <a:ext cx="4086398" cy="3064799"/>
          </a:xfrm>
          <a:prstGeom prst="rect">
            <a:avLst/>
          </a:prstGeom>
        </p:spPr>
      </p:pic>
    </p:spTree>
    <p:extLst>
      <p:ext uri="{BB962C8B-B14F-4D97-AF65-F5344CB8AC3E}">
        <p14:creationId xmlns:p14="http://schemas.microsoft.com/office/powerpoint/2010/main" val="4205784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A77-2898-4FFC-B139-2706EE019D18}"/>
              </a:ext>
            </a:extLst>
          </p:cNvPr>
          <p:cNvSpPr>
            <a:spLocks noGrp="1"/>
          </p:cNvSpPr>
          <p:nvPr>
            <p:ph type="title"/>
          </p:nvPr>
        </p:nvSpPr>
        <p:spPr/>
        <p:txBody>
          <a:bodyPr/>
          <a:lstStyle/>
          <a:p>
            <a:r>
              <a:rPr lang="en-GB" dirty="0"/>
              <a:t>Connecting with nature </a:t>
            </a:r>
          </a:p>
        </p:txBody>
      </p:sp>
      <p:sp>
        <p:nvSpPr>
          <p:cNvPr id="3" name="Content Placeholder 2">
            <a:extLst>
              <a:ext uri="{FF2B5EF4-FFF2-40B4-BE49-F238E27FC236}">
                <a16:creationId xmlns:a16="http://schemas.microsoft.com/office/drawing/2014/main" id="{EBF4F3C1-2E7D-4C84-BDB4-B908758DEFA8}"/>
              </a:ext>
            </a:extLst>
          </p:cNvPr>
          <p:cNvSpPr>
            <a:spLocks noGrp="1"/>
          </p:cNvSpPr>
          <p:nvPr>
            <p:ph idx="1"/>
          </p:nvPr>
        </p:nvSpPr>
        <p:spPr/>
        <p:txBody>
          <a:bodyPr/>
          <a:lstStyle/>
          <a:p>
            <a:r>
              <a:rPr lang="en-GB" dirty="0"/>
              <a:t>The natural word is such a source of strength and renewal; by tuning into it, we can acknowledge so many aspects of ourselves and let nature guide us through the seasons of change and potential.</a:t>
            </a:r>
          </a:p>
          <a:p>
            <a:r>
              <a:rPr lang="en-GB" dirty="0"/>
              <a:t>We have </a:t>
            </a:r>
            <a:r>
              <a:rPr lang="en-GB"/>
              <a:t>been journeying </a:t>
            </a:r>
            <a:r>
              <a:rPr lang="en-GB" dirty="0"/>
              <a:t>together through this course, shared some of our reflections and journal notes, some of our photos and feelings… through wild  woods, along bustling hedgerows, in sunny or cloudy parks and gardens, along ordinary streets where we live and discovered the extraordinary world around us, as we have begun to connect with nature! We have so much more to discover, each and every day we take steps to connect with nature... onwards! </a:t>
            </a:r>
          </a:p>
          <a:p>
            <a:endParaRPr lang="en-GB" dirty="0"/>
          </a:p>
        </p:txBody>
      </p:sp>
    </p:spTree>
    <p:extLst>
      <p:ext uri="{BB962C8B-B14F-4D97-AF65-F5344CB8AC3E}">
        <p14:creationId xmlns:p14="http://schemas.microsoft.com/office/powerpoint/2010/main" val="432044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672D-0B9E-4D35-BC5F-26CF6F85AA76}"/>
              </a:ext>
            </a:extLst>
          </p:cNvPr>
          <p:cNvSpPr>
            <a:spLocks noGrp="1"/>
          </p:cNvSpPr>
          <p:nvPr>
            <p:ph type="title"/>
          </p:nvPr>
        </p:nvSpPr>
        <p:spPr/>
        <p:txBody>
          <a:bodyPr/>
          <a:lstStyle/>
          <a:p>
            <a:r>
              <a:rPr lang="en-GB" dirty="0"/>
              <a:t>Connecting with nature</a:t>
            </a:r>
          </a:p>
        </p:txBody>
      </p:sp>
      <p:pic>
        <p:nvPicPr>
          <p:cNvPr id="6" name="Picture Placeholder 5" descr="A path with trees on the side of a building&#10;&#10;Description automatically generated">
            <a:extLst>
              <a:ext uri="{FF2B5EF4-FFF2-40B4-BE49-F238E27FC236}">
                <a16:creationId xmlns:a16="http://schemas.microsoft.com/office/drawing/2014/main" id="{682969C8-FA16-43B0-B103-49078C51A42C}"/>
              </a:ext>
            </a:extLst>
          </p:cNvPr>
          <p:cNvPicPr>
            <a:picLocks noGrp="1" noChangeAspect="1"/>
          </p:cNvPicPr>
          <p:nvPr>
            <p:ph type="pic" idx="1"/>
          </p:nvPr>
        </p:nvPicPr>
        <p:blipFill>
          <a:blip r:embed="rId2"/>
          <a:srcRect t="33227" b="33227"/>
          <a:stretch>
            <a:fillRect/>
          </a:stretch>
        </p:blipFill>
        <p:spPr>
          <a:xfrm>
            <a:off x="524934" y="671513"/>
            <a:ext cx="8596668" cy="3845718"/>
          </a:xfrm>
        </p:spPr>
      </p:pic>
      <p:sp>
        <p:nvSpPr>
          <p:cNvPr id="4" name="Text Placeholder 3">
            <a:extLst>
              <a:ext uri="{FF2B5EF4-FFF2-40B4-BE49-F238E27FC236}">
                <a16:creationId xmlns:a16="http://schemas.microsoft.com/office/drawing/2014/main" id="{3940D50C-EE44-4448-9129-966758755F84}"/>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607666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3A84-F209-4E38-8514-84E5B2B68D73}"/>
              </a:ext>
            </a:extLst>
          </p:cNvPr>
          <p:cNvSpPr>
            <a:spLocks noGrp="1"/>
          </p:cNvSpPr>
          <p:nvPr>
            <p:ph type="title"/>
          </p:nvPr>
        </p:nvSpPr>
        <p:spPr/>
        <p:txBody>
          <a:bodyPr/>
          <a:lstStyle/>
          <a:p>
            <a:r>
              <a:rPr lang="en-GB" dirty="0"/>
              <a:t>Enjoy each day, as you step out in to the natural world! </a:t>
            </a:r>
          </a:p>
        </p:txBody>
      </p:sp>
      <p:pic>
        <p:nvPicPr>
          <p:cNvPr id="6" name="Picture Placeholder 5" descr="A close up of a dirty ground&#10;&#10;Description automatically generated">
            <a:extLst>
              <a:ext uri="{FF2B5EF4-FFF2-40B4-BE49-F238E27FC236}">
                <a16:creationId xmlns:a16="http://schemas.microsoft.com/office/drawing/2014/main" id="{DF322112-F2CC-40C6-8AA9-B32200E5F293}"/>
              </a:ext>
            </a:extLst>
          </p:cNvPr>
          <p:cNvPicPr>
            <a:picLocks noGrp="1" noChangeAspect="1"/>
          </p:cNvPicPr>
          <p:nvPr>
            <p:ph type="pic" idx="1"/>
          </p:nvPr>
        </p:nvPicPr>
        <p:blipFill>
          <a:blip r:embed="rId2"/>
          <a:srcRect t="25548" b="25548"/>
          <a:stretch>
            <a:fillRect/>
          </a:stretch>
        </p:blipFill>
        <p:spPr>
          <a:xfrm>
            <a:off x="389467" y="671513"/>
            <a:ext cx="8596668" cy="3845718"/>
          </a:xfrm>
        </p:spPr>
      </p:pic>
      <p:sp>
        <p:nvSpPr>
          <p:cNvPr id="4" name="Text Placeholder 3">
            <a:extLst>
              <a:ext uri="{FF2B5EF4-FFF2-40B4-BE49-F238E27FC236}">
                <a16:creationId xmlns:a16="http://schemas.microsoft.com/office/drawing/2014/main" id="{3652AD4F-D0E7-404C-BDE8-6D1F4F7570E4}"/>
              </a:ext>
            </a:extLst>
          </p:cNvPr>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30135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58A1-D427-4428-8842-3C7CB192F7E3}"/>
              </a:ext>
            </a:extLst>
          </p:cNvPr>
          <p:cNvSpPr>
            <a:spLocks noGrp="1"/>
          </p:cNvSpPr>
          <p:nvPr>
            <p:ph type="title"/>
          </p:nvPr>
        </p:nvSpPr>
        <p:spPr/>
        <p:txBody>
          <a:bodyPr/>
          <a:lstStyle/>
          <a:p>
            <a:r>
              <a:rPr lang="en-GB" dirty="0"/>
              <a:t>Making progress… </a:t>
            </a:r>
          </a:p>
        </p:txBody>
      </p:sp>
      <p:sp>
        <p:nvSpPr>
          <p:cNvPr id="3" name="Content Placeholder 2">
            <a:extLst>
              <a:ext uri="{FF2B5EF4-FFF2-40B4-BE49-F238E27FC236}">
                <a16:creationId xmlns:a16="http://schemas.microsoft.com/office/drawing/2014/main" id="{9822243D-25B3-4314-8008-8FC7EE2FAF98}"/>
              </a:ext>
            </a:extLst>
          </p:cNvPr>
          <p:cNvSpPr>
            <a:spLocks noGrp="1"/>
          </p:cNvSpPr>
          <p:nvPr>
            <p:ph idx="1"/>
          </p:nvPr>
        </p:nvSpPr>
        <p:spPr/>
        <p:txBody>
          <a:bodyPr/>
          <a:lstStyle/>
          <a:p>
            <a:r>
              <a:rPr lang="en-GB" dirty="0"/>
              <a:t>In preparing this course, I have felt my confidence when I am out and about has grown and also my confidence in expressing myself in my journal nature notes has increased… take a moment to think, how are you doing with this?</a:t>
            </a:r>
          </a:p>
          <a:p>
            <a:r>
              <a:rPr lang="en-GB" dirty="0"/>
              <a:t>This course is designed to help us all to:</a:t>
            </a:r>
          </a:p>
          <a:p>
            <a:r>
              <a:rPr lang="en-GB" dirty="0"/>
              <a:t>Feel encouraged to share the joy we have felt in nature with others in the safe place of the forum or on the SWALC Facebook page</a:t>
            </a:r>
          </a:p>
          <a:p>
            <a:r>
              <a:rPr lang="en-GB" dirty="0"/>
              <a:t>Develop different ways of being creative inspired by experiencing the natural world</a:t>
            </a:r>
          </a:p>
          <a:p>
            <a:r>
              <a:rPr lang="en-GB" dirty="0"/>
              <a:t>So let’s move on to our third session and think about woodlands and hedgerows… </a:t>
            </a:r>
          </a:p>
          <a:p>
            <a:endParaRPr lang="en-GB" dirty="0"/>
          </a:p>
        </p:txBody>
      </p:sp>
    </p:spTree>
    <p:extLst>
      <p:ext uri="{BB962C8B-B14F-4D97-AF65-F5344CB8AC3E}">
        <p14:creationId xmlns:p14="http://schemas.microsoft.com/office/powerpoint/2010/main" val="42858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0944-5E27-4F92-9821-6AC29C7A99CD}"/>
              </a:ext>
            </a:extLst>
          </p:cNvPr>
          <p:cNvSpPr>
            <a:spLocks noGrp="1"/>
          </p:cNvSpPr>
          <p:nvPr>
            <p:ph type="title"/>
          </p:nvPr>
        </p:nvSpPr>
        <p:spPr/>
        <p:txBody>
          <a:bodyPr/>
          <a:lstStyle/>
          <a:p>
            <a:r>
              <a:rPr lang="en-GB" dirty="0"/>
              <a:t>Woods and Hedgerows </a:t>
            </a:r>
          </a:p>
        </p:txBody>
      </p:sp>
      <p:pic>
        <p:nvPicPr>
          <p:cNvPr id="8" name="Picture Placeholder 7" descr="A tree in a forest&#10;&#10;Description automatically generated">
            <a:extLst>
              <a:ext uri="{FF2B5EF4-FFF2-40B4-BE49-F238E27FC236}">
                <a16:creationId xmlns:a16="http://schemas.microsoft.com/office/drawing/2014/main" id="{A83EE106-452E-4E39-8393-5D07793F727E}"/>
              </a:ext>
            </a:extLst>
          </p:cNvPr>
          <p:cNvPicPr>
            <a:picLocks noGrp="1" noChangeAspect="1"/>
          </p:cNvPicPr>
          <p:nvPr>
            <p:ph type="pic" idx="1"/>
          </p:nvPr>
        </p:nvPicPr>
        <p:blipFill>
          <a:blip r:embed="rId2"/>
          <a:srcRect t="20182" b="20182"/>
          <a:stretch>
            <a:fillRect/>
          </a:stretch>
        </p:blipFill>
        <p:spPr/>
      </p:pic>
      <p:sp>
        <p:nvSpPr>
          <p:cNvPr id="4" name="Text Placeholder 3">
            <a:extLst>
              <a:ext uri="{FF2B5EF4-FFF2-40B4-BE49-F238E27FC236}">
                <a16:creationId xmlns:a16="http://schemas.microsoft.com/office/drawing/2014/main" id="{239BC91C-6EE6-480D-9E63-7141D4A64FBC}"/>
              </a:ext>
            </a:extLst>
          </p:cNvPr>
          <p:cNvSpPr>
            <a:spLocks noGrp="1"/>
          </p:cNvSpPr>
          <p:nvPr>
            <p:ph type="body" sz="half" idx="2"/>
          </p:nvPr>
        </p:nvSpPr>
        <p:spPr/>
        <p:txBody>
          <a:bodyPr>
            <a:normAutofit lnSpcReduction="10000"/>
          </a:bodyPr>
          <a:lstStyle/>
          <a:p>
            <a:r>
              <a:rPr lang="en-GB" sz="2000" dirty="0"/>
              <a:t>Woods and hedgerows are vital to our landscapes and for our planet to function well.</a:t>
            </a:r>
          </a:p>
          <a:p>
            <a:endParaRPr lang="en-GB" dirty="0"/>
          </a:p>
        </p:txBody>
      </p:sp>
    </p:spTree>
    <p:extLst>
      <p:ext uri="{BB962C8B-B14F-4D97-AF65-F5344CB8AC3E}">
        <p14:creationId xmlns:p14="http://schemas.microsoft.com/office/powerpoint/2010/main" val="131756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CBDB-97F8-4B70-A49A-48DEEB5710A0}"/>
              </a:ext>
            </a:extLst>
          </p:cNvPr>
          <p:cNvSpPr>
            <a:spLocks noGrp="1"/>
          </p:cNvSpPr>
          <p:nvPr>
            <p:ph type="title"/>
          </p:nvPr>
        </p:nvSpPr>
        <p:spPr/>
        <p:txBody>
          <a:bodyPr/>
          <a:lstStyle/>
          <a:p>
            <a:r>
              <a:rPr lang="en-GB" dirty="0"/>
              <a:t>Woods </a:t>
            </a:r>
          </a:p>
        </p:txBody>
      </p:sp>
      <p:sp>
        <p:nvSpPr>
          <p:cNvPr id="3" name="Content Placeholder 2">
            <a:extLst>
              <a:ext uri="{FF2B5EF4-FFF2-40B4-BE49-F238E27FC236}">
                <a16:creationId xmlns:a16="http://schemas.microsoft.com/office/drawing/2014/main" id="{17DD1480-A329-4780-8F5D-411E4A3F3AE4}"/>
              </a:ext>
            </a:extLst>
          </p:cNvPr>
          <p:cNvSpPr>
            <a:spLocks noGrp="1"/>
          </p:cNvSpPr>
          <p:nvPr>
            <p:ph idx="1"/>
          </p:nvPr>
        </p:nvSpPr>
        <p:spPr/>
        <p:txBody>
          <a:bodyPr/>
          <a:lstStyle/>
          <a:p>
            <a:r>
              <a:rPr lang="en-GB" dirty="0"/>
              <a:t>Here’s a photo of a woodland I have visited recently </a:t>
            </a:r>
          </a:p>
          <a:p>
            <a:endParaRPr lang="en-GB" dirty="0"/>
          </a:p>
        </p:txBody>
      </p:sp>
      <p:pic>
        <p:nvPicPr>
          <p:cNvPr id="5" name="Picture 4" descr="A tree in a forest&#10;&#10;Description automatically generated">
            <a:extLst>
              <a:ext uri="{FF2B5EF4-FFF2-40B4-BE49-F238E27FC236}">
                <a16:creationId xmlns:a16="http://schemas.microsoft.com/office/drawing/2014/main" id="{E04647A5-F74C-4EAC-9741-8D4717A4F11B}"/>
              </a:ext>
            </a:extLst>
          </p:cNvPr>
          <p:cNvPicPr>
            <a:picLocks noChangeAspect="1"/>
          </p:cNvPicPr>
          <p:nvPr/>
        </p:nvPicPr>
        <p:blipFill>
          <a:blip r:embed="rId2"/>
          <a:stretch>
            <a:fillRect/>
          </a:stretch>
        </p:blipFill>
        <p:spPr>
          <a:xfrm>
            <a:off x="2590800" y="2639352"/>
            <a:ext cx="4842932" cy="3632199"/>
          </a:xfrm>
          <a:prstGeom prst="rect">
            <a:avLst/>
          </a:prstGeom>
        </p:spPr>
      </p:pic>
    </p:spTree>
    <p:extLst>
      <p:ext uri="{BB962C8B-B14F-4D97-AF65-F5344CB8AC3E}">
        <p14:creationId xmlns:p14="http://schemas.microsoft.com/office/powerpoint/2010/main" val="29043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67F2-6F31-4CCD-B297-B0BFA5F62998}"/>
              </a:ext>
            </a:extLst>
          </p:cNvPr>
          <p:cNvSpPr>
            <a:spLocks noGrp="1"/>
          </p:cNvSpPr>
          <p:nvPr>
            <p:ph type="title"/>
          </p:nvPr>
        </p:nvSpPr>
        <p:spPr/>
        <p:txBody>
          <a:bodyPr/>
          <a:lstStyle/>
          <a:p>
            <a:r>
              <a:rPr lang="en-GB" dirty="0"/>
              <a:t>Hedgerows </a:t>
            </a:r>
          </a:p>
        </p:txBody>
      </p:sp>
      <p:sp>
        <p:nvSpPr>
          <p:cNvPr id="3" name="Content Placeholder 2">
            <a:extLst>
              <a:ext uri="{FF2B5EF4-FFF2-40B4-BE49-F238E27FC236}">
                <a16:creationId xmlns:a16="http://schemas.microsoft.com/office/drawing/2014/main" id="{FF30F886-1D36-40A1-8FAE-78339322E45A}"/>
              </a:ext>
            </a:extLst>
          </p:cNvPr>
          <p:cNvSpPr>
            <a:spLocks noGrp="1"/>
          </p:cNvSpPr>
          <p:nvPr>
            <p:ph idx="1"/>
          </p:nvPr>
        </p:nvSpPr>
        <p:spPr/>
        <p:txBody>
          <a:bodyPr/>
          <a:lstStyle/>
          <a:p>
            <a:r>
              <a:rPr lang="en-GB" dirty="0"/>
              <a:t>Here’s a photo of a hedge made of hawthorn, from a walk I went on in the spring </a:t>
            </a:r>
          </a:p>
          <a:p>
            <a:endParaRPr lang="en-GB" dirty="0"/>
          </a:p>
        </p:txBody>
      </p:sp>
      <p:pic>
        <p:nvPicPr>
          <p:cNvPr id="5" name="Picture 4" descr="A close up of a tree&#10;&#10;Description automatically generated">
            <a:extLst>
              <a:ext uri="{FF2B5EF4-FFF2-40B4-BE49-F238E27FC236}">
                <a16:creationId xmlns:a16="http://schemas.microsoft.com/office/drawing/2014/main" id="{08615955-9D93-4518-9A82-442EAE17CBCD}"/>
              </a:ext>
            </a:extLst>
          </p:cNvPr>
          <p:cNvPicPr>
            <a:picLocks noChangeAspect="1"/>
          </p:cNvPicPr>
          <p:nvPr/>
        </p:nvPicPr>
        <p:blipFill>
          <a:blip r:embed="rId2"/>
          <a:stretch>
            <a:fillRect/>
          </a:stretch>
        </p:blipFill>
        <p:spPr>
          <a:xfrm>
            <a:off x="2336800" y="2696634"/>
            <a:ext cx="5096933" cy="3822700"/>
          </a:xfrm>
          <a:prstGeom prst="rect">
            <a:avLst/>
          </a:prstGeom>
        </p:spPr>
      </p:pic>
    </p:spTree>
    <p:extLst>
      <p:ext uri="{BB962C8B-B14F-4D97-AF65-F5344CB8AC3E}">
        <p14:creationId xmlns:p14="http://schemas.microsoft.com/office/powerpoint/2010/main" val="188387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2F90-00B6-4DE8-966D-6AAAAA9BA6C7}"/>
              </a:ext>
            </a:extLst>
          </p:cNvPr>
          <p:cNvSpPr>
            <a:spLocks noGrp="1"/>
          </p:cNvSpPr>
          <p:nvPr>
            <p:ph type="title"/>
          </p:nvPr>
        </p:nvSpPr>
        <p:spPr/>
        <p:txBody>
          <a:bodyPr/>
          <a:lstStyle/>
          <a:p>
            <a:r>
              <a:rPr lang="en-GB" dirty="0"/>
              <a:t>Wonderful woods and rich hedgerows </a:t>
            </a:r>
          </a:p>
        </p:txBody>
      </p:sp>
      <p:sp>
        <p:nvSpPr>
          <p:cNvPr id="3" name="Content Placeholder 2">
            <a:extLst>
              <a:ext uri="{FF2B5EF4-FFF2-40B4-BE49-F238E27FC236}">
                <a16:creationId xmlns:a16="http://schemas.microsoft.com/office/drawing/2014/main" id="{8DCF3CCD-F984-499B-BE28-167C804BC19A}"/>
              </a:ext>
            </a:extLst>
          </p:cNvPr>
          <p:cNvSpPr>
            <a:spLocks noGrp="1"/>
          </p:cNvSpPr>
          <p:nvPr>
            <p:ph idx="1"/>
          </p:nvPr>
        </p:nvSpPr>
        <p:spPr/>
        <p:txBody>
          <a:bodyPr/>
          <a:lstStyle/>
          <a:p>
            <a:r>
              <a:rPr lang="en-GB" dirty="0"/>
              <a:t>Woods might be huge forests, covering acres of land. They might be a few trees at the edge of a housing estate or by a road verge. Wherever the woods are, and however much of an area they cover, they are places of great natural diversity and often have a special feeling when you enter them. During this session, and in our explorations in woods, we will discover more. </a:t>
            </a:r>
          </a:p>
          <a:p>
            <a:r>
              <a:rPr lang="en-GB" dirty="0"/>
              <a:t>Hedgerows… what come to mind when you think of hedges? We usually think of these as merely being shrubs or trees marking  or enclosing the edge of a field. But hedgerows are amazing places, hosting all sorts of animal life and often made up of all sorts of different trees and shrubs. </a:t>
            </a:r>
          </a:p>
          <a:p>
            <a:r>
              <a:rPr lang="en-GB" dirty="0"/>
              <a:t>Whether we are exploring hedges or woods on this session, or a mix of both, we will discover they are places of wonder and wildness. </a:t>
            </a:r>
          </a:p>
          <a:p>
            <a:endParaRPr lang="en-GB" dirty="0"/>
          </a:p>
        </p:txBody>
      </p:sp>
    </p:spTree>
    <p:extLst>
      <p:ext uri="{BB962C8B-B14F-4D97-AF65-F5344CB8AC3E}">
        <p14:creationId xmlns:p14="http://schemas.microsoft.com/office/powerpoint/2010/main" val="395864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365D-7954-46BF-8F00-AF4A4B229BE4}"/>
              </a:ext>
            </a:extLst>
          </p:cNvPr>
          <p:cNvSpPr>
            <a:spLocks noGrp="1"/>
          </p:cNvSpPr>
          <p:nvPr>
            <p:ph type="title"/>
          </p:nvPr>
        </p:nvSpPr>
        <p:spPr/>
        <p:txBody>
          <a:bodyPr/>
          <a:lstStyle/>
          <a:p>
            <a:r>
              <a:rPr lang="en-GB" dirty="0"/>
              <a:t>Woods</a:t>
            </a:r>
          </a:p>
        </p:txBody>
      </p:sp>
      <p:sp>
        <p:nvSpPr>
          <p:cNvPr id="3" name="Content Placeholder 2">
            <a:extLst>
              <a:ext uri="{FF2B5EF4-FFF2-40B4-BE49-F238E27FC236}">
                <a16:creationId xmlns:a16="http://schemas.microsoft.com/office/drawing/2014/main" id="{64948853-26E9-43F3-A0A3-DE7658AFE019}"/>
              </a:ext>
            </a:extLst>
          </p:cNvPr>
          <p:cNvSpPr>
            <a:spLocks noGrp="1"/>
          </p:cNvSpPr>
          <p:nvPr>
            <p:ph idx="1"/>
          </p:nvPr>
        </p:nvSpPr>
        <p:spPr/>
        <p:txBody>
          <a:bodyPr/>
          <a:lstStyle/>
          <a:p>
            <a:r>
              <a:rPr lang="en-GB" dirty="0"/>
              <a:t>Do you know of an area of trees near you? </a:t>
            </a:r>
          </a:p>
          <a:p>
            <a:r>
              <a:rPr lang="en-GB" dirty="0"/>
              <a:t>It might be a fair sized woodland or just a little gathering of tall trees?</a:t>
            </a:r>
          </a:p>
          <a:p>
            <a:r>
              <a:rPr lang="en-GB" dirty="0"/>
              <a:t>When you are out and about, see if you can begin to notice woodland areas.</a:t>
            </a:r>
          </a:p>
          <a:p>
            <a:r>
              <a:rPr lang="en-GB" dirty="0"/>
              <a:t>You can work through this session being in any kind of wooded area or you could seek out a larger woodland.</a:t>
            </a:r>
          </a:p>
          <a:p>
            <a:r>
              <a:rPr lang="en-GB" dirty="0"/>
              <a:t>Try to have a look at the Woodland Trust website and click on Visiting Woods, Find a Wood and then search from your location: </a:t>
            </a:r>
            <a:r>
              <a:rPr lang="en-GB" dirty="0">
                <a:hlinkClick r:id="rId2"/>
              </a:rPr>
              <a:t>https://www.woodlandtrust.org.uk/visiting-woods/find-woods/</a:t>
            </a:r>
            <a:endParaRPr lang="en-GB" dirty="0"/>
          </a:p>
          <a:p>
            <a:r>
              <a:rPr lang="en-GB" dirty="0"/>
              <a:t>See what come up near you or for now, stick to an area closer to home? It’s up to you! </a:t>
            </a:r>
          </a:p>
        </p:txBody>
      </p:sp>
    </p:spTree>
    <p:extLst>
      <p:ext uri="{BB962C8B-B14F-4D97-AF65-F5344CB8AC3E}">
        <p14:creationId xmlns:p14="http://schemas.microsoft.com/office/powerpoint/2010/main" val="6252400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68</TotalTime>
  <Words>2347</Words>
  <Application>Microsoft Office PowerPoint</Application>
  <PresentationFormat>Widescreen</PresentationFormat>
  <Paragraphs>129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Trebuchet MS</vt:lpstr>
      <vt:lpstr>Wingdings</vt:lpstr>
      <vt:lpstr>Wingdings 3</vt:lpstr>
      <vt:lpstr>Facet</vt:lpstr>
      <vt:lpstr>Welcome to Session 3!</vt:lpstr>
      <vt:lpstr>So far….</vt:lpstr>
      <vt:lpstr>Thinking back over the course and looking forward… </vt:lpstr>
      <vt:lpstr>Making progress… </vt:lpstr>
      <vt:lpstr>Woods and Hedgerows </vt:lpstr>
      <vt:lpstr>Woods </vt:lpstr>
      <vt:lpstr>Hedgerows </vt:lpstr>
      <vt:lpstr>Wonderful woods and rich hedgerows </vt:lpstr>
      <vt:lpstr>Woods</vt:lpstr>
      <vt:lpstr>Wild woods</vt:lpstr>
      <vt:lpstr>In amongst it! </vt:lpstr>
      <vt:lpstr>Looking around… </vt:lpstr>
      <vt:lpstr>Going deeper… </vt:lpstr>
      <vt:lpstr>Breathe… </vt:lpstr>
      <vt:lpstr>Gathering in… </vt:lpstr>
      <vt:lpstr>Scenery…</vt:lpstr>
      <vt:lpstr>My reflections from a visit to the woods </vt:lpstr>
      <vt:lpstr>A windy day in the woods – some blustery thoughts</vt:lpstr>
      <vt:lpstr>PowerPoint Presentation</vt:lpstr>
      <vt:lpstr>I wonder...  </vt:lpstr>
      <vt:lpstr>PowerPoint Presentation</vt:lpstr>
      <vt:lpstr>Finding out more </vt:lpstr>
      <vt:lpstr>Edges and hedges </vt:lpstr>
      <vt:lpstr>Gratitude and growth </vt:lpstr>
      <vt:lpstr>Noticing and connecting </vt:lpstr>
      <vt:lpstr>Postcard from the hedge </vt:lpstr>
      <vt:lpstr>PowerPoint Presentation</vt:lpstr>
      <vt:lpstr>Writing home </vt:lpstr>
      <vt:lpstr>I wonder… </vt:lpstr>
      <vt:lpstr>Being out and about in nature… </vt:lpstr>
      <vt:lpstr>Conclusions </vt:lpstr>
      <vt:lpstr>Connecting with nature </vt:lpstr>
      <vt:lpstr>Connecting with nature</vt:lpstr>
      <vt:lpstr>Enjoy each day, as you step out in to the natural world!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Session 3!</dc:title>
  <dc:creator>Sara Iles</dc:creator>
  <cp:lastModifiedBy>Sara Iles</cp:lastModifiedBy>
  <cp:revision>12</cp:revision>
  <dcterms:created xsi:type="dcterms:W3CDTF">2020-08-14T15:02:55Z</dcterms:created>
  <dcterms:modified xsi:type="dcterms:W3CDTF">2020-08-14T16:32:36Z</dcterms:modified>
</cp:coreProperties>
</file>