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0" r:id="rId6"/>
    <p:sldId id="259"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0" d="100"/>
          <a:sy n="70" d="100"/>
        </p:scale>
        <p:origin x="46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psychologytoday.com/gb/blog/pieces-mind/201204/understanding-validation-way-communicate-accept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udy.com/academy/lesson/socratic-dialogue-definition-examples-quiz.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imroc.org/about-us/implementing-10-key-challeng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Personal Recovery – Implications for mental health services</a:t>
            </a:r>
            <a:endParaRPr lang="en-GB" dirty="0"/>
          </a:p>
        </p:txBody>
      </p:sp>
      <p:sp>
        <p:nvSpPr>
          <p:cNvPr id="3" name="Subtitle 2"/>
          <p:cNvSpPr>
            <a:spLocks noGrp="1"/>
          </p:cNvSpPr>
          <p:nvPr>
            <p:ph type="subTitle" idx="1"/>
          </p:nvPr>
        </p:nvSpPr>
        <p:spPr/>
        <p:txBody>
          <a:bodyPr/>
          <a:lstStyle/>
          <a:p>
            <a:r>
              <a:rPr lang="en-GB" dirty="0" smtClean="0"/>
              <a:t>What does good look like?</a:t>
            </a:r>
            <a:endParaRPr lang="en-GB" dirty="0"/>
          </a:p>
        </p:txBody>
      </p:sp>
    </p:spTree>
    <p:extLst>
      <p:ext uri="{BB962C8B-B14F-4D97-AF65-F5344CB8AC3E}">
        <p14:creationId xmlns:p14="http://schemas.microsoft.com/office/powerpoint/2010/main" val="212814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Services which are educated in the principles of Personal Recovery…</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Are in tune with the components </a:t>
            </a:r>
            <a:r>
              <a:rPr lang="en-GB" dirty="0"/>
              <a:t>of the process of recovery. Having hope; Re-establishment of a positive identity; Building a meaningful life; Taking responsibility and control. The importance of optimism. </a:t>
            </a:r>
          </a:p>
          <a:p>
            <a:r>
              <a:rPr lang="en-GB" dirty="0" smtClean="0"/>
              <a:t>Support Social </a:t>
            </a:r>
            <a:r>
              <a:rPr lang="en-GB" dirty="0"/>
              <a:t>Inclusion. </a:t>
            </a:r>
            <a:r>
              <a:rPr lang="en-GB" dirty="0" smtClean="0"/>
              <a:t>Services which go </a:t>
            </a:r>
            <a:r>
              <a:rPr lang="en-GB" dirty="0"/>
              <a:t>beyond traditional clinical care and help patients back into mainstream society, re-defining recovery to incorporate quality of life - a job, a decent place to live, friends and a social life."</a:t>
            </a:r>
          </a:p>
          <a:p>
            <a:r>
              <a:rPr lang="en-GB" dirty="0" smtClean="0"/>
              <a:t>Have staff with personal qualities</a:t>
            </a:r>
            <a:r>
              <a:rPr lang="en-GB" dirty="0"/>
              <a:t>. All the sophisticated concepts, and all the literature in the world, are as nothing unless the professional has the right personal qualities</a:t>
            </a:r>
            <a:r>
              <a:rPr lang="en-GB" dirty="0" smtClean="0"/>
              <a:t>.</a:t>
            </a:r>
            <a:r>
              <a:rPr lang="en-GB" dirty="0"/>
              <a:t> Borg &amp; Kristiansen's (2004) key characteristics: Openness; Collaboration as equals; A focus on the individual's inner resources; Reciprocity; A willingness "to go the extra mile</a:t>
            </a:r>
            <a:r>
              <a:rPr lang="en-GB" dirty="0" smtClean="0"/>
              <a:t>".</a:t>
            </a:r>
            <a:endParaRPr lang="en-GB" dirty="0"/>
          </a:p>
          <a:p>
            <a:r>
              <a:rPr lang="en-GB" dirty="0" smtClean="0"/>
              <a:t>Acknowledge the importance of the </a:t>
            </a:r>
            <a:r>
              <a:rPr lang="en-GB" dirty="0"/>
              <a:t>relationship. Roberts &amp; Wolfson (2004) have characterised this as a shift from staff who are seen as remote, in a position of expertise and 'authority', to people who behave more like a personal coach or trainer: 'On tap, not on top.' </a:t>
            </a:r>
            <a:r>
              <a:rPr lang="en-GB" dirty="0" err="1"/>
              <a:t>Repper</a:t>
            </a:r>
            <a:r>
              <a:rPr lang="en-GB" dirty="0"/>
              <a:t> &amp; Perkins.</a:t>
            </a:r>
          </a:p>
          <a:p>
            <a:endParaRPr lang="en-GB" dirty="0"/>
          </a:p>
        </p:txBody>
      </p:sp>
    </p:spTree>
    <p:extLst>
      <p:ext uri="{BB962C8B-B14F-4D97-AF65-F5344CB8AC3E}">
        <p14:creationId xmlns:p14="http://schemas.microsoft.com/office/powerpoint/2010/main" val="2240876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32178"/>
          </a:xfrm>
        </p:spPr>
        <p:txBody>
          <a:bodyPr>
            <a:normAutofit/>
          </a:bodyPr>
          <a:lstStyle/>
          <a:p>
            <a:r>
              <a:rPr lang="en-GB" sz="2800" dirty="0" smtClean="0"/>
              <a:t>How staff transactions support personal recovery</a:t>
            </a:r>
            <a:endParaRPr lang="en-GB" sz="2800" dirty="0"/>
          </a:p>
        </p:txBody>
      </p:sp>
      <p:sp>
        <p:nvSpPr>
          <p:cNvPr id="3" name="Content Placeholder 2"/>
          <p:cNvSpPr>
            <a:spLocks noGrp="1"/>
          </p:cNvSpPr>
          <p:nvPr>
            <p:ph idx="1"/>
          </p:nvPr>
        </p:nvSpPr>
        <p:spPr>
          <a:xfrm>
            <a:off x="677334" y="1411111"/>
            <a:ext cx="8596668" cy="4630251"/>
          </a:xfrm>
        </p:spPr>
        <p:txBody>
          <a:bodyPr>
            <a:normAutofit/>
          </a:bodyPr>
          <a:lstStyle/>
          <a:p>
            <a:pPr lvl="0">
              <a:buClr>
                <a:srgbClr val="90C226"/>
              </a:buClr>
              <a:buFont typeface="Wingdings" panose="05000000000000000000" pitchFamily="2" charset="2"/>
              <a:buChar char="§"/>
            </a:pPr>
            <a:r>
              <a:rPr lang="en-GB" dirty="0" smtClean="0">
                <a:solidFill>
                  <a:prstClr val="black">
                    <a:lumMod val="75000"/>
                    <a:lumOff val="25000"/>
                  </a:prstClr>
                </a:solidFill>
              </a:rPr>
              <a:t>They </a:t>
            </a:r>
            <a:r>
              <a:rPr lang="en-GB" dirty="0">
                <a:solidFill>
                  <a:prstClr val="black">
                    <a:lumMod val="75000"/>
                    <a:lumOff val="25000"/>
                  </a:prstClr>
                </a:solidFill>
              </a:rPr>
              <a:t>ask positive questions. A positive question focuses on positive behaviour, not negative. </a:t>
            </a:r>
            <a:endParaRPr lang="en-GB" dirty="0" smtClean="0">
              <a:solidFill>
                <a:prstClr val="black">
                  <a:lumMod val="75000"/>
                  <a:lumOff val="25000"/>
                </a:prstClr>
              </a:solidFill>
            </a:endParaRPr>
          </a:p>
          <a:p>
            <a:pPr marL="0" lvl="0" indent="0">
              <a:buClr>
                <a:srgbClr val="90C226"/>
              </a:buClr>
              <a:buNone/>
            </a:pPr>
            <a:r>
              <a:rPr lang="en-GB" sz="1600" i="1" dirty="0" smtClean="0">
                <a:solidFill>
                  <a:schemeClr val="bg1">
                    <a:lumMod val="65000"/>
                  </a:schemeClr>
                </a:solidFill>
              </a:rPr>
              <a:t>Classroom – explore positive/solution focussed questions and how they differ from negative questions. How important is it that they are answerable? </a:t>
            </a:r>
            <a:endParaRPr lang="en-GB" dirty="0" smtClean="0">
              <a:solidFill>
                <a:prstClr val="black">
                  <a:lumMod val="75000"/>
                  <a:lumOff val="25000"/>
                </a:prstClr>
              </a:solidFill>
            </a:endParaRPr>
          </a:p>
          <a:p>
            <a:pPr lvl="0">
              <a:buClr>
                <a:srgbClr val="90C226"/>
              </a:buClr>
              <a:buFont typeface="Wingdings" panose="05000000000000000000" pitchFamily="2" charset="2"/>
              <a:buChar char="§"/>
            </a:pPr>
            <a:r>
              <a:rPr lang="en-GB" dirty="0" smtClean="0">
                <a:solidFill>
                  <a:prstClr val="black">
                    <a:lumMod val="75000"/>
                    <a:lumOff val="25000"/>
                  </a:prstClr>
                </a:solidFill>
              </a:rPr>
              <a:t>They Listen. (Really listen)</a:t>
            </a:r>
            <a:r>
              <a:rPr lang="en-GB" dirty="0">
                <a:solidFill>
                  <a:prstClr val="black">
                    <a:lumMod val="75000"/>
                    <a:lumOff val="25000"/>
                  </a:prstClr>
                </a:solidFill>
              </a:rPr>
              <a:t> </a:t>
            </a:r>
            <a:endParaRPr lang="en-GB" dirty="0" smtClean="0">
              <a:solidFill>
                <a:prstClr val="black">
                  <a:lumMod val="75000"/>
                  <a:lumOff val="25000"/>
                </a:prstClr>
              </a:solidFill>
            </a:endParaRPr>
          </a:p>
          <a:p>
            <a:pPr marL="0" lvl="0" indent="0">
              <a:buClr>
                <a:srgbClr val="90C226"/>
              </a:buClr>
              <a:buNone/>
            </a:pPr>
            <a:r>
              <a:rPr lang="en-GB" sz="1600" i="1" dirty="0" smtClean="0">
                <a:solidFill>
                  <a:schemeClr val="bg1">
                    <a:lumMod val="65000"/>
                  </a:schemeClr>
                </a:solidFill>
              </a:rPr>
              <a:t>Classroom – role play active listening</a:t>
            </a:r>
            <a:endParaRPr lang="en-GB" dirty="0">
              <a:solidFill>
                <a:prstClr val="black">
                  <a:lumMod val="75000"/>
                  <a:lumOff val="25000"/>
                </a:prstClr>
              </a:solidFill>
            </a:endParaRPr>
          </a:p>
          <a:p>
            <a:pPr lvl="0">
              <a:buClr>
                <a:srgbClr val="90C226"/>
              </a:buClr>
              <a:buFont typeface="Wingdings" panose="05000000000000000000" pitchFamily="2" charset="2"/>
              <a:buChar char="§"/>
            </a:pPr>
            <a:r>
              <a:rPr lang="en-GB" dirty="0" smtClean="0">
                <a:solidFill>
                  <a:prstClr val="black">
                    <a:lumMod val="75000"/>
                    <a:lumOff val="25000"/>
                  </a:prstClr>
                </a:solidFill>
              </a:rPr>
              <a:t>They Validate. People </a:t>
            </a:r>
            <a:r>
              <a:rPr lang="en-GB" dirty="0">
                <a:solidFill>
                  <a:prstClr val="black">
                    <a:lumMod val="75000"/>
                    <a:lumOff val="25000"/>
                  </a:prstClr>
                </a:solidFill>
              </a:rPr>
              <a:t>who are good at validating are universally liked by others and importantly, </a:t>
            </a:r>
            <a:r>
              <a:rPr lang="en-GB" dirty="0" smtClean="0">
                <a:solidFill>
                  <a:prstClr val="black">
                    <a:lumMod val="75000"/>
                    <a:lumOff val="25000"/>
                  </a:prstClr>
                </a:solidFill>
              </a:rPr>
              <a:t>are influential </a:t>
            </a:r>
            <a:r>
              <a:rPr lang="en-GB" dirty="0">
                <a:solidFill>
                  <a:prstClr val="black">
                    <a:lumMod val="75000"/>
                    <a:lumOff val="25000"/>
                  </a:prstClr>
                </a:solidFill>
              </a:rPr>
              <a:t>with their clients/patients</a:t>
            </a:r>
            <a:r>
              <a:rPr lang="en-GB" sz="1400" dirty="0">
                <a:solidFill>
                  <a:prstClr val="black">
                    <a:lumMod val="75000"/>
                    <a:lumOff val="25000"/>
                  </a:prstClr>
                </a:solidFill>
              </a:rPr>
              <a:t>. </a:t>
            </a:r>
            <a:r>
              <a:rPr lang="en-GB" sz="1400" dirty="0">
                <a:solidFill>
                  <a:prstClr val="black">
                    <a:lumMod val="75000"/>
                    <a:lumOff val="25000"/>
                  </a:prstClr>
                </a:solidFill>
                <a:hlinkClick r:id="rId2"/>
              </a:rPr>
              <a:t>https://www.psychologytoday.com/gb/blog/pieces-mind/201204/understanding-validation-way-communicate-acceptance</a:t>
            </a:r>
            <a:endParaRPr lang="en-GB" sz="1400" dirty="0">
              <a:solidFill>
                <a:prstClr val="black">
                  <a:lumMod val="75000"/>
                  <a:lumOff val="25000"/>
                </a:prstClr>
              </a:solidFill>
            </a:endParaRPr>
          </a:p>
          <a:p>
            <a:pPr marL="0" lvl="0" indent="0">
              <a:buClr>
                <a:srgbClr val="90C226"/>
              </a:buClr>
              <a:buNone/>
            </a:pPr>
            <a:r>
              <a:rPr lang="en-GB" sz="1600" i="1" dirty="0" smtClean="0">
                <a:solidFill>
                  <a:schemeClr val="bg1">
                    <a:lumMod val="65000"/>
                  </a:schemeClr>
                </a:solidFill>
              </a:rPr>
              <a:t>Classroom –discuss the impact of being genuinely validated</a:t>
            </a:r>
          </a:p>
          <a:p>
            <a:pPr lvl="0">
              <a:buClr>
                <a:srgbClr val="90C226"/>
              </a:buClr>
            </a:pPr>
            <a:endParaRPr lang="en-GB" dirty="0" smtClean="0">
              <a:solidFill>
                <a:prstClr val="black">
                  <a:lumMod val="75000"/>
                  <a:lumOff val="25000"/>
                </a:prstClr>
              </a:solidFill>
            </a:endParaRPr>
          </a:p>
          <a:p>
            <a:endParaRPr lang="en-GB" dirty="0" smtClean="0"/>
          </a:p>
          <a:p>
            <a:pPr marL="0" indent="0">
              <a:buNone/>
            </a:pPr>
            <a:endParaRPr lang="en-GB" i="1" dirty="0"/>
          </a:p>
          <a:p>
            <a:pPr marL="0" indent="0">
              <a:buNone/>
            </a:pPr>
            <a:endParaRPr lang="en-GB" i="1" dirty="0" smtClean="0"/>
          </a:p>
          <a:p>
            <a:pPr marL="0" indent="0">
              <a:buNone/>
            </a:pPr>
            <a:endParaRPr lang="en-GB" i="1" dirty="0"/>
          </a:p>
          <a:p>
            <a:endParaRPr lang="en-GB" dirty="0"/>
          </a:p>
        </p:txBody>
      </p:sp>
    </p:spTree>
    <p:extLst>
      <p:ext uri="{BB962C8B-B14F-4D97-AF65-F5344CB8AC3E}">
        <p14:creationId xmlns:p14="http://schemas.microsoft.com/office/powerpoint/2010/main" val="383088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desirable staff values and behaviours</a:t>
            </a:r>
            <a:endParaRPr lang="en-GB" dirty="0"/>
          </a:p>
        </p:txBody>
      </p:sp>
      <p:sp>
        <p:nvSpPr>
          <p:cNvPr id="3" name="Content Placeholder 2"/>
          <p:cNvSpPr>
            <a:spLocks noGrp="1"/>
          </p:cNvSpPr>
          <p:nvPr>
            <p:ph idx="1"/>
          </p:nvPr>
        </p:nvSpPr>
        <p:spPr/>
        <p:txBody>
          <a:bodyPr>
            <a:normAutofit/>
          </a:bodyPr>
          <a:lstStyle/>
          <a:p>
            <a:pPr lvl="0">
              <a:buClr>
                <a:srgbClr val="90C226"/>
              </a:buClr>
            </a:pPr>
            <a:r>
              <a:rPr lang="en-GB" sz="1500" dirty="0" smtClean="0">
                <a:solidFill>
                  <a:prstClr val="black">
                    <a:lumMod val="75000"/>
                    <a:lumOff val="25000"/>
                  </a:prstClr>
                </a:solidFill>
              </a:rPr>
              <a:t>Socratic </a:t>
            </a:r>
            <a:r>
              <a:rPr lang="en-GB" sz="1500" dirty="0">
                <a:solidFill>
                  <a:prstClr val="black">
                    <a:lumMod val="75000"/>
                    <a:lumOff val="25000"/>
                  </a:prstClr>
                </a:solidFill>
              </a:rPr>
              <a:t>Dialogue. Asking questions that help a person to think things through the way they want to. </a:t>
            </a:r>
            <a:r>
              <a:rPr lang="en-GB" sz="1500" dirty="0">
                <a:solidFill>
                  <a:prstClr val="black">
                    <a:lumMod val="75000"/>
                    <a:lumOff val="25000"/>
                  </a:prstClr>
                </a:solidFill>
                <a:hlinkClick r:id="rId2"/>
              </a:rPr>
              <a:t>https://study.com/academy/lesson/socratic-dialogue-definition-examples-quiz.html</a:t>
            </a:r>
            <a:endParaRPr lang="en-GB" sz="1500" dirty="0">
              <a:solidFill>
                <a:prstClr val="black">
                  <a:lumMod val="75000"/>
                  <a:lumOff val="25000"/>
                </a:prstClr>
              </a:solidFill>
            </a:endParaRPr>
          </a:p>
          <a:p>
            <a:pPr lvl="0">
              <a:buClr>
                <a:srgbClr val="90C226"/>
              </a:buClr>
            </a:pPr>
            <a:r>
              <a:rPr lang="en-GB" sz="1500" dirty="0" smtClean="0">
                <a:solidFill>
                  <a:prstClr val="black">
                    <a:lumMod val="75000"/>
                    <a:lumOff val="25000"/>
                  </a:prstClr>
                </a:solidFill>
              </a:rPr>
              <a:t>Planning </a:t>
            </a:r>
            <a:r>
              <a:rPr lang="en-GB" sz="1500" dirty="0">
                <a:solidFill>
                  <a:prstClr val="black">
                    <a:lumMod val="75000"/>
                    <a:lumOff val="25000"/>
                  </a:prstClr>
                </a:solidFill>
              </a:rPr>
              <a:t>and achieving a good Future. We need not be so perturbed about our past that it disturbs our present, nor so wrapped up in the present that we neglect our future. The RAID Ladder of Achievement.</a:t>
            </a:r>
          </a:p>
          <a:p>
            <a:pPr lvl="0">
              <a:buClr>
                <a:srgbClr val="90C226"/>
              </a:buClr>
            </a:pPr>
            <a:r>
              <a:rPr lang="en-GB" sz="1500" dirty="0" smtClean="0">
                <a:solidFill>
                  <a:prstClr val="black">
                    <a:lumMod val="75000"/>
                    <a:lumOff val="25000"/>
                  </a:prstClr>
                </a:solidFill>
              </a:rPr>
              <a:t>Decisional </a:t>
            </a:r>
            <a:r>
              <a:rPr lang="en-GB" sz="1500" dirty="0">
                <a:solidFill>
                  <a:prstClr val="black">
                    <a:lumMod val="75000"/>
                    <a:lumOff val="25000"/>
                  </a:prstClr>
                </a:solidFill>
              </a:rPr>
              <a:t>Balance. Helping the person to decide what they want, and to act on their decision. Putting forward your own suggestions. Encouragement and support. The two traps.</a:t>
            </a:r>
          </a:p>
          <a:p>
            <a:pPr lvl="0">
              <a:buClr>
                <a:srgbClr val="90C226"/>
              </a:buClr>
            </a:pPr>
            <a:r>
              <a:rPr lang="en-GB" sz="1500" dirty="0" smtClean="0">
                <a:solidFill>
                  <a:prstClr val="black">
                    <a:lumMod val="75000"/>
                    <a:lumOff val="25000"/>
                  </a:prstClr>
                </a:solidFill>
              </a:rPr>
              <a:t>The </a:t>
            </a:r>
            <a:r>
              <a:rPr lang="en-GB" sz="1500" dirty="0">
                <a:solidFill>
                  <a:prstClr val="black">
                    <a:lumMod val="75000"/>
                    <a:lumOff val="25000"/>
                  </a:prstClr>
                </a:solidFill>
              </a:rPr>
              <a:t>role of a written action-plan.</a:t>
            </a:r>
          </a:p>
          <a:p>
            <a:pPr lvl="0">
              <a:buClr>
                <a:srgbClr val="90C226"/>
              </a:buClr>
            </a:pPr>
            <a:r>
              <a:rPr lang="en-GB" sz="1500" dirty="0" smtClean="0">
                <a:solidFill>
                  <a:prstClr val="black">
                    <a:lumMod val="75000"/>
                    <a:lumOff val="25000"/>
                  </a:prstClr>
                </a:solidFill>
              </a:rPr>
              <a:t>Practical </a:t>
            </a:r>
            <a:r>
              <a:rPr lang="en-GB" sz="1500" dirty="0">
                <a:solidFill>
                  <a:prstClr val="black">
                    <a:lumMod val="75000"/>
                    <a:lumOff val="25000"/>
                  </a:prstClr>
                </a:solidFill>
              </a:rPr>
              <a:t>Support. Advice, 'sounding-board', and emotional support are all helpful, but so is practical support. And service users value it very highly.</a:t>
            </a:r>
          </a:p>
          <a:p>
            <a:pPr lvl="0">
              <a:buClr>
                <a:srgbClr val="90C226"/>
              </a:buClr>
            </a:pPr>
            <a:r>
              <a:rPr lang="en-GB" sz="1500" dirty="0" smtClean="0">
                <a:solidFill>
                  <a:prstClr val="black">
                    <a:lumMod val="75000"/>
                    <a:lumOff val="25000"/>
                  </a:prstClr>
                </a:solidFill>
              </a:rPr>
              <a:t>Noticing </a:t>
            </a:r>
            <a:r>
              <a:rPr lang="en-GB" sz="1500" dirty="0">
                <a:solidFill>
                  <a:prstClr val="black">
                    <a:lumMod val="75000"/>
                    <a:lumOff val="25000"/>
                  </a:prstClr>
                </a:solidFill>
              </a:rPr>
              <a:t>positive results is good but not good enough. We also need to know what to do to help people achieve what they want again, and again.</a:t>
            </a:r>
          </a:p>
          <a:p>
            <a:pPr lvl="0">
              <a:buClr>
                <a:srgbClr val="90C226"/>
              </a:buClr>
            </a:pPr>
            <a:endParaRPr lang="en-GB" sz="1500" dirty="0">
              <a:solidFill>
                <a:prstClr val="black">
                  <a:lumMod val="75000"/>
                  <a:lumOff val="25000"/>
                </a:prstClr>
              </a:solidFill>
            </a:endParaRPr>
          </a:p>
          <a:p>
            <a:endParaRPr lang="en-GB" dirty="0"/>
          </a:p>
        </p:txBody>
      </p:sp>
    </p:spTree>
    <p:extLst>
      <p:ext uri="{BB962C8B-B14F-4D97-AF65-F5344CB8AC3E}">
        <p14:creationId xmlns:p14="http://schemas.microsoft.com/office/powerpoint/2010/main" val="2529405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10 Top tips…</a:t>
            </a:r>
            <a:endParaRPr lang="en-GB" dirty="0"/>
          </a:p>
        </p:txBody>
      </p:sp>
      <p:sp>
        <p:nvSpPr>
          <p:cNvPr id="3" name="Content Placeholder 2"/>
          <p:cNvSpPr>
            <a:spLocks noGrp="1"/>
          </p:cNvSpPr>
          <p:nvPr>
            <p:ph idx="1"/>
          </p:nvPr>
        </p:nvSpPr>
        <p:spPr/>
        <p:txBody>
          <a:bodyPr/>
          <a:lstStyle/>
          <a:p>
            <a:r>
              <a:rPr lang="en-GB" dirty="0" smtClean="0"/>
              <a:t>Review this handout created by the Sainsbury's Centre for Mental Health;</a:t>
            </a:r>
          </a:p>
          <a:p>
            <a:pPr marL="0" indent="0">
              <a:buNone/>
            </a:pPr>
            <a:endParaRPr lang="en-GB" dirty="0"/>
          </a:p>
          <a:p>
            <a:pPr marL="0" indent="0">
              <a:buNone/>
            </a:pP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880502873"/>
              </p:ext>
            </p:extLst>
          </p:nvPr>
        </p:nvGraphicFramePr>
        <p:xfrm>
          <a:off x="5638800" y="3041650"/>
          <a:ext cx="914400" cy="771525"/>
        </p:xfrm>
        <a:graphic>
          <a:graphicData uri="http://schemas.openxmlformats.org/presentationml/2006/ole">
            <mc:AlternateContent xmlns:mc="http://schemas.openxmlformats.org/markup-compatibility/2006">
              <mc:Choice xmlns:v="urn:schemas-microsoft-com:vml" Requires="v">
                <p:oleObj spid="_x0000_s1035" name="Acrobat Document" showAsIcon="1" r:id="rId3" imgW="914400" imgH="771480" progId="AcroExch.Document.DC">
                  <p:embed/>
                </p:oleObj>
              </mc:Choice>
              <mc:Fallback>
                <p:oleObj name="Acrobat Document" showAsIcon="1" r:id="rId3" imgW="914400" imgH="771480" progId="AcroExch.Document.DC">
                  <p:embed/>
                  <p:pic>
                    <p:nvPicPr>
                      <p:cNvPr id="0" name=""/>
                      <p:cNvPicPr/>
                      <p:nvPr/>
                    </p:nvPicPr>
                    <p:blipFill>
                      <a:blip r:embed="rId4"/>
                      <a:stretch>
                        <a:fillRect/>
                      </a:stretch>
                    </p:blipFill>
                    <p:spPr>
                      <a:xfrm>
                        <a:off x="5638800" y="304165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5847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Constructing a </a:t>
            </a:r>
            <a:r>
              <a:rPr lang="en-GB" dirty="0" smtClean="0"/>
              <a:t>Recovery </a:t>
            </a:r>
            <a:r>
              <a:rPr lang="en-GB" dirty="0"/>
              <a:t>care plan and measuring progress and results.</a:t>
            </a:r>
          </a:p>
        </p:txBody>
      </p:sp>
      <p:sp>
        <p:nvSpPr>
          <p:cNvPr id="3" name="Content Placeholder 2"/>
          <p:cNvSpPr>
            <a:spLocks noGrp="1"/>
          </p:cNvSpPr>
          <p:nvPr>
            <p:ph idx="1"/>
          </p:nvPr>
        </p:nvSpPr>
        <p:spPr/>
        <p:txBody>
          <a:bodyPr/>
          <a:lstStyle/>
          <a:p>
            <a:r>
              <a:rPr lang="en-GB" dirty="0" smtClean="0"/>
              <a:t>Measures </a:t>
            </a:r>
            <a:r>
              <a:rPr lang="en-GB" dirty="0"/>
              <a:t>of Recovery. Recovery is more than philosophy, it is about results. To have clear evidence of progress helps both the service-user and the professional. </a:t>
            </a:r>
          </a:p>
          <a:p>
            <a:r>
              <a:rPr lang="en-GB" dirty="0" smtClean="0"/>
              <a:t>Producing </a:t>
            </a:r>
            <a:r>
              <a:rPr lang="en-GB" dirty="0"/>
              <a:t>a Recovery-Oriented Care </a:t>
            </a:r>
            <a:r>
              <a:rPr lang="en-GB" dirty="0" smtClean="0"/>
              <a:t>Plan involves applying </a:t>
            </a:r>
            <a:r>
              <a:rPr lang="en-GB" dirty="0"/>
              <a:t>the Recovery principles </a:t>
            </a:r>
            <a:r>
              <a:rPr lang="en-GB" dirty="0" smtClean="0"/>
              <a:t>when </a:t>
            </a:r>
            <a:r>
              <a:rPr lang="en-GB" dirty="0"/>
              <a:t>producing a Care </a:t>
            </a:r>
            <a:r>
              <a:rPr lang="en-GB" dirty="0" smtClean="0"/>
              <a:t>Plan.</a:t>
            </a:r>
            <a:endParaRPr lang="en-GB" dirty="0"/>
          </a:p>
          <a:p>
            <a:pPr marL="0" indent="0">
              <a:buNone/>
            </a:pPr>
            <a:endParaRPr lang="en-GB" dirty="0" smtClean="0"/>
          </a:p>
          <a:p>
            <a:pPr marL="0" indent="0">
              <a:buNone/>
            </a:pPr>
            <a:r>
              <a:rPr lang="en-GB" b="1" dirty="0" smtClean="0"/>
              <a:t>EXERCISE</a:t>
            </a:r>
            <a:r>
              <a:rPr lang="en-GB" dirty="0" smtClean="0"/>
              <a:t>: Applying </a:t>
            </a:r>
            <a:r>
              <a:rPr lang="en-GB" dirty="0"/>
              <a:t>the Recovery principles to producing a usable Care Plan for a service-user you </a:t>
            </a:r>
            <a:r>
              <a:rPr lang="en-GB" dirty="0" smtClean="0"/>
              <a:t>know (anonymised)</a:t>
            </a:r>
          </a:p>
          <a:p>
            <a:pPr marL="0" indent="0">
              <a:buNone/>
            </a:pPr>
            <a:r>
              <a:rPr lang="en-GB" dirty="0" smtClean="0"/>
              <a:t>(participants with lived experience to collaborate with professionals in this task)</a:t>
            </a:r>
            <a:endParaRPr lang="en-GB" dirty="0"/>
          </a:p>
        </p:txBody>
      </p:sp>
    </p:spTree>
    <p:extLst>
      <p:ext uri="{BB962C8B-B14F-4D97-AF65-F5344CB8AC3E}">
        <p14:creationId xmlns:p14="http://schemas.microsoft.com/office/powerpoint/2010/main" val="2744307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ImROC’s</a:t>
            </a:r>
            <a:r>
              <a:rPr lang="en-GB" dirty="0" smtClean="0"/>
              <a:t> 10 Challenges</a:t>
            </a:r>
            <a:endParaRPr lang="en-GB" dirty="0"/>
          </a:p>
        </p:txBody>
      </p:sp>
      <p:sp>
        <p:nvSpPr>
          <p:cNvPr id="3" name="Content Placeholder 2"/>
          <p:cNvSpPr>
            <a:spLocks noGrp="1"/>
          </p:cNvSpPr>
          <p:nvPr>
            <p:ph idx="1"/>
          </p:nvPr>
        </p:nvSpPr>
        <p:spPr/>
        <p:txBody>
          <a:bodyPr>
            <a:normAutofit fontScale="92500" lnSpcReduction="10000"/>
          </a:bodyPr>
          <a:lstStyle/>
          <a:p>
            <a:endParaRPr lang="en-GB" dirty="0" smtClean="0"/>
          </a:p>
          <a:p>
            <a:r>
              <a:rPr lang="en-GB" dirty="0" err="1" smtClean="0"/>
              <a:t>ImROC</a:t>
            </a:r>
            <a:r>
              <a:rPr lang="en-GB" dirty="0" smtClean="0"/>
              <a:t> is a national organisation that  aim to work </a:t>
            </a:r>
            <a:r>
              <a:rPr lang="en-GB" dirty="0"/>
              <a:t>in partnership with </a:t>
            </a:r>
            <a:r>
              <a:rPr lang="en-GB" dirty="0" smtClean="0"/>
              <a:t>communities and organisations  </a:t>
            </a:r>
            <a:r>
              <a:rPr lang="en-GB" dirty="0"/>
              <a:t>to develop systems, services and cultures that support recovery and wellbeing for all</a:t>
            </a:r>
            <a:r>
              <a:rPr lang="en-GB"/>
              <a:t>. </a:t>
            </a:r>
            <a:endParaRPr lang="en-GB" smtClean="0"/>
          </a:p>
          <a:p>
            <a:r>
              <a:rPr lang="en-GB" smtClean="0"/>
              <a:t>ImROC</a:t>
            </a:r>
            <a:r>
              <a:rPr lang="en-GB" dirty="0" smtClean="0"/>
              <a:t> </a:t>
            </a:r>
            <a:r>
              <a:rPr lang="en-GB" dirty="0"/>
              <a:t>has a clearly defined methodology including 10 key challenges that systems, services and communities can </a:t>
            </a:r>
            <a:r>
              <a:rPr lang="en-GB" dirty="0" smtClean="0"/>
              <a:t>use to review </a:t>
            </a:r>
            <a:r>
              <a:rPr lang="en-GB" dirty="0"/>
              <a:t>to develop and improve their recovery-orientated thinking and practice. </a:t>
            </a:r>
            <a:endParaRPr lang="en-GB" dirty="0" smtClean="0"/>
          </a:p>
          <a:p>
            <a:r>
              <a:rPr lang="en-GB" dirty="0" smtClean="0"/>
              <a:t>Originally </a:t>
            </a:r>
            <a:r>
              <a:rPr lang="en-GB" dirty="0"/>
              <a:t>created in </a:t>
            </a:r>
            <a:r>
              <a:rPr lang="en-GB" dirty="0" smtClean="0"/>
              <a:t>2011 and reviewed in 2016 the </a:t>
            </a:r>
            <a:r>
              <a:rPr lang="en-GB" dirty="0"/>
              <a:t>10 organisational challenges </a:t>
            </a:r>
            <a:r>
              <a:rPr lang="en-GB" dirty="0" smtClean="0"/>
              <a:t>were found to be as </a:t>
            </a:r>
            <a:r>
              <a:rPr lang="en-GB" dirty="0"/>
              <a:t>relevant </a:t>
            </a:r>
            <a:r>
              <a:rPr lang="en-GB" dirty="0" smtClean="0"/>
              <a:t>then </a:t>
            </a:r>
            <a:r>
              <a:rPr lang="en-GB" dirty="0"/>
              <a:t>as they were in 2011. </a:t>
            </a:r>
            <a:endParaRPr lang="en-GB" dirty="0" smtClean="0"/>
          </a:p>
          <a:p>
            <a:r>
              <a:rPr lang="en-GB" dirty="0" smtClean="0"/>
              <a:t>Here is a link to the 10 Challenges – how do you think Somerset is doing?</a:t>
            </a:r>
          </a:p>
          <a:p>
            <a:pPr marL="0" indent="0">
              <a:buNone/>
            </a:pPr>
            <a:endParaRPr lang="en-GB" dirty="0"/>
          </a:p>
          <a:p>
            <a:pPr marL="0" indent="0">
              <a:buNone/>
            </a:pPr>
            <a:r>
              <a:rPr lang="en-GB" sz="24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https://imroc.org/about-us/implementing-10-key-challenges/</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75670923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85</TotalTime>
  <Words>700</Words>
  <Application>Microsoft Office PowerPoint</Application>
  <PresentationFormat>Widescreen</PresentationFormat>
  <Paragraphs>41</Paragraphs>
  <Slides>7</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vt:lpstr>
      <vt:lpstr>Calibri</vt:lpstr>
      <vt:lpstr>Times New Roman</vt:lpstr>
      <vt:lpstr>Trebuchet MS</vt:lpstr>
      <vt:lpstr>Wingdings</vt:lpstr>
      <vt:lpstr>Wingdings 3</vt:lpstr>
      <vt:lpstr>Facet</vt:lpstr>
      <vt:lpstr>Acrobat Document</vt:lpstr>
      <vt:lpstr>Personal Recovery – Implications for mental health services</vt:lpstr>
      <vt:lpstr>Services which are educated in the principles of Personal Recovery…</vt:lpstr>
      <vt:lpstr>How staff transactions support personal recovery</vt:lpstr>
      <vt:lpstr>Other desirable staff values and behaviours</vt:lpstr>
      <vt:lpstr>10 Top tips…</vt:lpstr>
      <vt:lpstr>Constructing a Recovery care plan and measuring progress and results.</vt:lpstr>
      <vt:lpstr>ImROC’s 10 Challenges</vt:lpstr>
    </vt:vector>
  </TitlesOfParts>
  <Company>Somerset Partnership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Recovery – Implications for mental health services</dc:title>
  <dc:creator>Milverton Paul</dc:creator>
  <cp:lastModifiedBy>Milverton Paul</cp:lastModifiedBy>
  <cp:revision>18</cp:revision>
  <dcterms:created xsi:type="dcterms:W3CDTF">2020-07-13T22:29:48Z</dcterms:created>
  <dcterms:modified xsi:type="dcterms:W3CDTF">2020-09-15T07:17:25Z</dcterms:modified>
</cp:coreProperties>
</file>