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7" r:id="rId2"/>
    <p:sldId id="342" r:id="rId3"/>
    <p:sldId id="371" r:id="rId4"/>
    <p:sldId id="382" r:id="rId5"/>
    <p:sldId id="397" r:id="rId6"/>
    <p:sldId id="398" r:id="rId7"/>
    <p:sldId id="399" r:id="rId8"/>
    <p:sldId id="381" r:id="rId9"/>
    <p:sldId id="380" r:id="rId10"/>
    <p:sldId id="304" r:id="rId11"/>
    <p:sldId id="396" r:id="rId12"/>
    <p:sldId id="350" r:id="rId13"/>
    <p:sldId id="351" r:id="rId14"/>
    <p:sldId id="349" r:id="rId15"/>
    <p:sldId id="401" r:id="rId16"/>
    <p:sldId id="400" r:id="rId17"/>
    <p:sldId id="370" r:id="rId18"/>
    <p:sldId id="393" r:id="rId19"/>
    <p:sldId id="394" r:id="rId20"/>
    <p:sldId id="395" r:id="rId21"/>
    <p:sldId id="379" r:id="rId22"/>
    <p:sldId id="308" r:id="rId23"/>
    <p:sldId id="392" r:id="rId24"/>
    <p:sldId id="377" r:id="rId25"/>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75" autoAdjust="0"/>
  </p:normalViewPr>
  <p:slideViewPr>
    <p:cSldViewPr>
      <p:cViewPr varScale="1">
        <p:scale>
          <a:sx n="68" d="100"/>
          <a:sy n="68" d="100"/>
        </p:scale>
        <p:origin x="1446" y="60"/>
      </p:cViewPr>
      <p:guideLst>
        <p:guide orient="horz" pos="1071"/>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a:defRPr/>
            </a:pPr>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smtClean="0"/>
            </a:lvl1pPr>
          </a:lstStyle>
          <a:p>
            <a:pPr>
              <a:defRPr/>
            </a:pPr>
            <a:fld id="{B34FC769-9877-4B7A-A7A1-BDD67F94A5AB}" type="datetimeFigureOut">
              <a:rPr lang="en-US"/>
              <a:pPr>
                <a:defRPr/>
              </a:pPr>
              <a:t>1/28/2021</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a:defRPr sz="1300" smtClean="0"/>
            </a:lvl1pPr>
          </a:lstStyle>
          <a:p>
            <a:pPr>
              <a:defRPr/>
            </a:pPr>
            <a:fld id="{200A56D9-0423-4FF7-8AA3-958A7A36BA3F}" type="slidenum">
              <a:rPr lang="en-GB"/>
              <a:pPr>
                <a:defRPr/>
              </a:pPr>
              <a:t>‹#›</a:t>
            </a:fld>
            <a:endParaRPr lang="en-GB"/>
          </a:p>
        </p:txBody>
      </p:sp>
    </p:spTree>
    <p:extLst>
      <p:ext uri="{BB962C8B-B14F-4D97-AF65-F5344CB8AC3E}">
        <p14:creationId xmlns:p14="http://schemas.microsoft.com/office/powerpoint/2010/main" val="153292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a:latin typeface="+mn-lt"/>
                <a:cs typeface="+mn-cs"/>
              </a:defRPr>
            </a:lvl1pPr>
          </a:lstStyle>
          <a:p>
            <a:pPr>
              <a:defRPr/>
            </a:pPr>
            <a:fld id="{C15C3BE8-C476-441C-9643-49F8D217B681}" type="datetimeFigureOut">
              <a:rPr lang="en-US"/>
              <a:pPr>
                <a:defRPr/>
              </a:pPr>
              <a:t>1/28/2021</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fontAlgn="auto">
              <a:spcBef>
                <a:spcPts val="0"/>
              </a:spcBef>
              <a:spcAft>
                <a:spcPts val="0"/>
              </a:spcAft>
              <a:defRPr sz="1300">
                <a:latin typeface="+mn-lt"/>
                <a:cs typeface="+mn-cs"/>
              </a:defRPr>
            </a:lvl1pPr>
          </a:lstStyle>
          <a:p>
            <a:pPr>
              <a:defRPr/>
            </a:pPr>
            <a:fld id="{9AA6B6CB-155C-4A66-82EC-9CA2EABE57B9}" type="slidenum">
              <a:rPr lang="en-GB"/>
              <a:pPr>
                <a:defRPr/>
              </a:pPr>
              <a:t>‹#›</a:t>
            </a:fld>
            <a:endParaRPr lang="en-GB"/>
          </a:p>
        </p:txBody>
      </p:sp>
    </p:spTree>
    <p:extLst>
      <p:ext uri="{BB962C8B-B14F-4D97-AF65-F5344CB8AC3E}">
        <p14:creationId xmlns:p14="http://schemas.microsoft.com/office/powerpoint/2010/main" val="258272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DBB11-9E37-4B3E-A83E-F34AAE29040F}" type="slidenum">
              <a:rPr lang="en-GB">
                <a:cs typeface="Arial" charset="0"/>
              </a:rPr>
              <a:pPr fontAlgn="base">
                <a:spcBef>
                  <a:spcPct val="0"/>
                </a:spcBef>
                <a:spcAft>
                  <a:spcPct val="0"/>
                </a:spcAft>
                <a:defRPr/>
              </a:pPr>
              <a:t>1</a:t>
            </a:fld>
            <a:endParaRPr lang="en-GB" dirty="0">
              <a:cs typeface="Arial" charset="0"/>
            </a:endParaRPr>
          </a:p>
        </p:txBody>
      </p:sp>
    </p:spTree>
    <p:extLst>
      <p:ext uri="{BB962C8B-B14F-4D97-AF65-F5344CB8AC3E}">
        <p14:creationId xmlns:p14="http://schemas.microsoft.com/office/powerpoint/2010/main" val="243281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1EA866AB-BD5D-498F-AE82-1318D6975DD1}" type="slidenum">
              <a:rPr lang="en-GB" smtClean="0"/>
              <a:pPr>
                <a:defRPr/>
              </a:pPr>
              <a:t>10</a:t>
            </a:fld>
            <a:endParaRPr lang="en-GB" dirty="0"/>
          </a:p>
        </p:txBody>
      </p:sp>
      <p:sp>
        <p:nvSpPr>
          <p:cNvPr id="40962"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6616" tIns="48308" rIns="96616" bIns="48308" anchor="b"/>
          <a:lstStyle/>
          <a:p>
            <a:pPr algn="r"/>
            <a:fld id="{44FD8137-CAF8-400F-8442-70530B311984}" type="slidenum">
              <a:rPr lang="en-GB" sz="1300">
                <a:latin typeface="Times New Roman" pitchFamily="18" charset="0"/>
              </a:rPr>
              <a:pPr algn="r"/>
              <a:t>10</a:t>
            </a:fld>
            <a:endParaRPr lang="en-GB" sz="1300">
              <a:latin typeface="Times New Roman" pitchFamily="18" charset="0"/>
            </a:endParaRPr>
          </a:p>
        </p:txBody>
      </p:sp>
      <p:sp>
        <p:nvSpPr>
          <p:cNvPr id="40963"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5582" tIns="47791" rIns="95582" bIns="47791" anchor="b"/>
          <a:lstStyle/>
          <a:p>
            <a:pPr algn="r" defTabSz="955675"/>
            <a:fld id="{12771837-26DE-466B-8342-CC4FB2BABFC1}" type="slidenum">
              <a:rPr lang="en-GB" sz="1300">
                <a:latin typeface="Times New Roman" pitchFamily="18" charset="0"/>
              </a:rPr>
              <a:pPr algn="r" defTabSz="955675"/>
              <a:t>10</a:t>
            </a:fld>
            <a:endParaRPr lang="en-GB" sz="1300">
              <a:latin typeface="Times New Roman" pitchFamily="18"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xfrm>
            <a:off x="917575" y="4760913"/>
            <a:ext cx="5053013" cy="4506912"/>
          </a:xfrm>
          <a:solidFill>
            <a:srgbClr val="FFFFFF"/>
          </a:solidFill>
          <a:ln>
            <a:solidFill>
              <a:srgbClr val="000000"/>
            </a:solidFill>
            <a:miter lim="800000"/>
            <a:headEnd/>
            <a:tailEnd/>
          </a:ln>
        </p:spPr>
        <p:txBody>
          <a:bodyPr wrap="square" lIns="95582" tIns="47791" rIns="95582" bIns="47791" numCol="1" anchor="t" anchorCtr="0" compatLnSpc="1">
            <a:prstTxWarp prst="textNoShape">
              <a:avLst/>
            </a:prstTxWarp>
          </a:bodyPr>
          <a:lstStyle/>
          <a:p>
            <a:pPr eaLnBrk="1" hangingPunct="1"/>
            <a:r>
              <a:rPr lang="en-US" dirty="0"/>
              <a:t>4 – high levels of anxiety can lead to angry outbursts and that’s not to mention what physical impact it has on us – heart, ulcers, immune system etc. </a:t>
            </a:r>
          </a:p>
          <a:p>
            <a:pPr eaLnBrk="1" hangingPunct="1"/>
            <a:r>
              <a:rPr lang="en-US" dirty="0"/>
              <a:t>7 – a feeling of hopelessness – this can lead to learned helplessness and depression. There are numerous survival stories where the ones who never have up hope survived and those who gave up hop perished </a:t>
            </a:r>
          </a:p>
        </p:txBody>
      </p:sp>
    </p:spTree>
    <p:extLst>
      <p:ext uri="{BB962C8B-B14F-4D97-AF65-F5344CB8AC3E}">
        <p14:creationId xmlns:p14="http://schemas.microsoft.com/office/powerpoint/2010/main" val="87128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1EA866AB-BD5D-498F-AE82-1318D6975DD1}" type="slidenum">
              <a:rPr lang="en-GB" smtClean="0"/>
              <a:pPr>
                <a:defRPr/>
              </a:pPr>
              <a:t>12</a:t>
            </a:fld>
            <a:endParaRPr lang="en-GB" dirty="0"/>
          </a:p>
        </p:txBody>
      </p:sp>
      <p:sp>
        <p:nvSpPr>
          <p:cNvPr id="40962"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6616" tIns="48308" rIns="96616" bIns="48308" anchor="b"/>
          <a:lstStyle/>
          <a:p>
            <a:pPr algn="r"/>
            <a:fld id="{44FD8137-CAF8-400F-8442-70530B311984}" type="slidenum">
              <a:rPr lang="en-GB" sz="1300">
                <a:latin typeface="Times New Roman" pitchFamily="18" charset="0"/>
              </a:rPr>
              <a:pPr algn="r"/>
              <a:t>12</a:t>
            </a:fld>
            <a:endParaRPr lang="en-GB" sz="1300">
              <a:latin typeface="Times New Roman" pitchFamily="18" charset="0"/>
            </a:endParaRPr>
          </a:p>
        </p:txBody>
      </p:sp>
      <p:sp>
        <p:nvSpPr>
          <p:cNvPr id="40963"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5582" tIns="47791" rIns="95582" bIns="47791" anchor="b"/>
          <a:lstStyle/>
          <a:p>
            <a:pPr algn="r" defTabSz="955675"/>
            <a:fld id="{12771837-26DE-466B-8342-CC4FB2BABFC1}" type="slidenum">
              <a:rPr lang="en-GB" sz="1300">
                <a:latin typeface="Times New Roman" pitchFamily="18" charset="0"/>
              </a:rPr>
              <a:pPr algn="r" defTabSz="955675"/>
              <a:t>12</a:t>
            </a:fld>
            <a:endParaRPr lang="en-GB" sz="1300">
              <a:latin typeface="Times New Roman" pitchFamily="18"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xfrm>
            <a:off x="917575" y="4760913"/>
            <a:ext cx="5053013" cy="4506912"/>
          </a:xfrm>
          <a:solidFill>
            <a:srgbClr val="FFFFFF"/>
          </a:solidFill>
          <a:ln>
            <a:solidFill>
              <a:srgbClr val="000000"/>
            </a:solidFill>
            <a:miter lim="800000"/>
            <a:headEnd/>
            <a:tailEnd/>
          </a:ln>
        </p:spPr>
        <p:txBody>
          <a:bodyPr wrap="square" lIns="95582" tIns="47791" rIns="95582" bIns="47791" numCol="1" anchor="t" anchorCtr="0" compatLnSpc="1">
            <a:prstTxWarp prst="textNoShape">
              <a:avLst/>
            </a:prstTxWarp>
          </a:bodyPr>
          <a:lstStyle/>
          <a:p>
            <a:pPr eaLnBrk="1" hangingPunct="1"/>
            <a:r>
              <a:rPr lang="en-US" dirty="0"/>
              <a:t>Next slide positive emotion of the day </a:t>
            </a:r>
          </a:p>
          <a:p>
            <a:pPr eaLnBrk="1" hangingPunct="1"/>
            <a:r>
              <a:rPr lang="en-US" dirty="0"/>
              <a:t>2 –reflect on the emotions you’ve experienced recently, think about it and give them a name, observe how they felt</a:t>
            </a:r>
          </a:p>
          <a:p>
            <a:pPr eaLnBrk="1" hangingPunct="1"/>
            <a:r>
              <a:rPr lang="en-US" dirty="0"/>
              <a:t>3 – us a cue such as an elastic band </a:t>
            </a:r>
          </a:p>
          <a:p>
            <a:pPr eaLnBrk="1" hangingPunct="1"/>
            <a:r>
              <a:rPr lang="en-US" dirty="0"/>
              <a:t>5 – Sound therapy has been used for transmuting emotions, thoughts and beliefs by changing your biology, mind and emotions. You can create a daily sound therapy  meditation – find a good sound therapist who knows about transmuting emotions – Niki </a:t>
            </a:r>
            <a:r>
              <a:rPr lang="en-US" dirty="0" err="1"/>
              <a:t>Gratix</a:t>
            </a:r>
            <a:r>
              <a:rPr lang="en-US" dirty="0"/>
              <a:t>. Edgar Cayce said sound energy is the medicine of the future. It is the rhythmic stimulation of music (rather than the melody) that has the greatest anti-pain effect in the brain (neurochemistry research). Use for anxiety, PTSD etc.  It is believed that the sound therapy heals dissonance in our energy fields. Nikigratix.com gives you a method for doing this at home yourself on yourself – get the free stuff</a:t>
            </a:r>
          </a:p>
        </p:txBody>
      </p:sp>
    </p:spTree>
    <p:extLst>
      <p:ext uri="{BB962C8B-B14F-4D97-AF65-F5344CB8AC3E}">
        <p14:creationId xmlns:p14="http://schemas.microsoft.com/office/powerpoint/2010/main" val="178428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1EA866AB-BD5D-498F-AE82-1318D6975DD1}" type="slidenum">
              <a:rPr lang="en-GB" smtClean="0"/>
              <a:pPr>
                <a:defRPr/>
              </a:pPr>
              <a:t>13</a:t>
            </a:fld>
            <a:endParaRPr lang="en-GB" dirty="0"/>
          </a:p>
        </p:txBody>
      </p:sp>
      <p:sp>
        <p:nvSpPr>
          <p:cNvPr id="40962"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6616" tIns="48308" rIns="96616" bIns="48308" anchor="b"/>
          <a:lstStyle/>
          <a:p>
            <a:pPr algn="r"/>
            <a:fld id="{44FD8137-CAF8-400F-8442-70530B311984}" type="slidenum">
              <a:rPr lang="en-GB" sz="1300">
                <a:latin typeface="Times New Roman" pitchFamily="18" charset="0"/>
              </a:rPr>
              <a:pPr algn="r"/>
              <a:t>13</a:t>
            </a:fld>
            <a:endParaRPr lang="en-GB" sz="1300">
              <a:latin typeface="Times New Roman" pitchFamily="18" charset="0"/>
            </a:endParaRPr>
          </a:p>
        </p:txBody>
      </p:sp>
      <p:sp>
        <p:nvSpPr>
          <p:cNvPr id="40963"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5582" tIns="47791" rIns="95582" bIns="47791" anchor="b"/>
          <a:lstStyle/>
          <a:p>
            <a:pPr algn="r" defTabSz="955675"/>
            <a:fld id="{12771837-26DE-466B-8342-CC4FB2BABFC1}" type="slidenum">
              <a:rPr lang="en-GB" sz="1300">
                <a:latin typeface="Times New Roman" pitchFamily="18" charset="0"/>
              </a:rPr>
              <a:pPr algn="r" defTabSz="955675"/>
              <a:t>13</a:t>
            </a:fld>
            <a:endParaRPr lang="en-GB" sz="1300">
              <a:latin typeface="Times New Roman" pitchFamily="18"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xfrm>
            <a:off x="917575" y="4760913"/>
            <a:ext cx="5053013" cy="4506912"/>
          </a:xfrm>
          <a:solidFill>
            <a:srgbClr val="FFFFFF"/>
          </a:solidFill>
          <a:ln>
            <a:solidFill>
              <a:srgbClr val="000000"/>
            </a:solidFill>
            <a:miter lim="800000"/>
            <a:headEnd/>
            <a:tailEnd/>
          </a:ln>
        </p:spPr>
        <p:txBody>
          <a:bodyPr wrap="square" lIns="95582" tIns="47791" rIns="95582" bIns="47791"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4267008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detail of STOP</a:t>
            </a:r>
          </a:p>
          <a:p>
            <a:r>
              <a:rPr lang="en-GB" dirty="0"/>
              <a:t>Shoe locker</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14</a:t>
            </a:fld>
            <a:endParaRPr lang="en-GB"/>
          </a:p>
        </p:txBody>
      </p:sp>
    </p:spTree>
    <p:extLst>
      <p:ext uri="{BB962C8B-B14F-4D97-AF65-F5344CB8AC3E}">
        <p14:creationId xmlns:p14="http://schemas.microsoft.com/office/powerpoint/2010/main" val="308051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images of water </a:t>
            </a:r>
            <a:r>
              <a:rPr lang="en-US" dirty="0" err="1"/>
              <a:t>crystalising</a:t>
            </a:r>
            <a:r>
              <a:rPr lang="en-US" dirty="0"/>
              <a:t> and this shows the difference between the emotional triggers we expose ourselves to, why? We are 70% water. Choose carefully what you read, watch and listen to.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15</a:t>
            </a:fld>
            <a:endParaRPr lang="en-GB"/>
          </a:p>
        </p:txBody>
      </p:sp>
    </p:spTree>
    <p:extLst>
      <p:ext uri="{BB962C8B-B14F-4D97-AF65-F5344CB8AC3E}">
        <p14:creationId xmlns:p14="http://schemas.microsoft.com/office/powerpoint/2010/main" val="3874250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Praise/positive affirmation is good for the other person as well as us. Over the next 48 hours catch someone doing something right and recognize it = motivation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16</a:t>
            </a:fld>
            <a:endParaRPr lang="en-GB"/>
          </a:p>
        </p:txBody>
      </p:sp>
    </p:spTree>
    <p:extLst>
      <p:ext uri="{BB962C8B-B14F-4D97-AF65-F5344CB8AC3E}">
        <p14:creationId xmlns:p14="http://schemas.microsoft.com/office/powerpoint/2010/main" val="311270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Calibri" panose="020F0502020204030204" pitchFamily="34" charset="0"/>
                <a:ea typeface="Calibri" panose="020F0502020204030204" pitchFamily="34" charset="0"/>
                <a:cs typeface="Times New Roman" panose="02020603050405020304" pitchFamily="18" charset="0"/>
              </a:rPr>
              <a:t>More than 60 research articles</a:t>
            </a:r>
          </a:p>
          <a:p>
            <a:r>
              <a:rPr lang="en-GB" dirty="0">
                <a:effectLst/>
                <a:latin typeface="Calibri" panose="020F0502020204030204" pitchFamily="34" charset="0"/>
                <a:ea typeface="Calibri" panose="020F0502020204030204" pitchFamily="34" charset="0"/>
                <a:cs typeface="Times New Roman" panose="02020603050405020304" pitchFamily="18" charset="0"/>
              </a:rPr>
              <a:t>Scans of the brain, including fMRIs (functional MRIs), have shown that the stimulation of acupoints sends signals directly into the "survival" parts of the brain where the fight-or-flight part of us lives. Words alone cannot reach these areas of the brain, which do not have direct neural connections with rational language centres. EFT reaches the survival-instinct mechanism of the brain and helps to reprogram our reactions at that level. When we are under stress, the pre-frontal cortex of the brain goes “offline,” and our body begins flooding with adrenaline and cortisol. The EFT intervention can help calm the amygdala, facilitate the release of calming chemicals, and bring us back to a more resourceful state. </a:t>
            </a:r>
          </a:p>
          <a:p>
            <a:r>
              <a:rPr lang="en-GB" dirty="0">
                <a:effectLst/>
                <a:latin typeface="Calibri" panose="020F0502020204030204" pitchFamily="34" charset="0"/>
                <a:ea typeface="Calibri" panose="020F0502020204030204" pitchFamily="34" charset="0"/>
                <a:cs typeface="Times New Roman" panose="02020603050405020304" pitchFamily="18" charset="0"/>
              </a:rPr>
              <a:t>Mention Christopher Reeves wife who died of lung cancer 2 years after he died – non smoker and we know grief resides in the lungs. </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18</a:t>
            </a:fld>
            <a:endParaRPr lang="en-GB"/>
          </a:p>
        </p:txBody>
      </p:sp>
    </p:spTree>
    <p:extLst>
      <p:ext uri="{BB962C8B-B14F-4D97-AF65-F5344CB8AC3E}">
        <p14:creationId xmlns:p14="http://schemas.microsoft.com/office/powerpoint/2010/main" val="1183963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EMDR (changes emotional energy field </a:t>
            </a:r>
            <a:r>
              <a:rPr lang="en-GB" dirty="0" err="1"/>
              <a:t>frequence</a:t>
            </a:r>
            <a:r>
              <a:rPr lang="en-GB" dirty="0"/>
              <a:t> by moving the eyes whilst focusing on the traumatic event) and The Emotion code – with all these it involves no talking – yapping does not work.  10 hours of EFT, EMDR, emotion code or sound therapy will heal PTSD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20</a:t>
            </a:fld>
            <a:endParaRPr lang="en-GB"/>
          </a:p>
        </p:txBody>
      </p:sp>
    </p:spTree>
    <p:extLst>
      <p:ext uri="{BB962C8B-B14F-4D97-AF65-F5344CB8AC3E}">
        <p14:creationId xmlns:p14="http://schemas.microsoft.com/office/powerpoint/2010/main" val="2198426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a:t>54321 Decide/do </a:t>
            </a:r>
          </a:p>
        </p:txBody>
      </p:sp>
      <p:sp>
        <p:nvSpPr>
          <p:cNvPr id="4" name="Slide Number Placeholder 3"/>
          <p:cNvSpPr>
            <a:spLocks noGrp="1"/>
          </p:cNvSpPr>
          <p:nvPr>
            <p:ph type="sldNum" sz="quarter" idx="5"/>
          </p:nvPr>
        </p:nvSpPr>
        <p:spPr/>
        <p:txBody>
          <a:bodyPr/>
          <a:lstStyle/>
          <a:p>
            <a:pPr>
              <a:defRPr/>
            </a:pPr>
            <a:fld id="{F7654BE5-7825-4627-BD35-366FD279151A}" type="slidenum">
              <a:rPr lang="en-GB" smtClean="0"/>
              <a:pPr>
                <a:defRPr/>
              </a:pPr>
              <a:t>22</a:t>
            </a:fld>
            <a:endParaRPr lang="en-GB"/>
          </a:p>
        </p:txBody>
      </p:sp>
    </p:spTree>
    <p:extLst>
      <p:ext uri="{BB962C8B-B14F-4D97-AF65-F5344CB8AC3E}">
        <p14:creationId xmlns:p14="http://schemas.microsoft.com/office/powerpoint/2010/main" val="133283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2</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On these masterclasses as we all learn in different ways there will be spoken words from me, written words on the ppt, pictures, quotes and for those that are very visual </a:t>
            </a:r>
            <a:r>
              <a:rPr lang="en-US" dirty="0" err="1"/>
              <a:t>youtube</a:t>
            </a:r>
            <a:r>
              <a:rPr lang="en-US" dirty="0"/>
              <a:t> clips to watch afterward. </a:t>
            </a:r>
            <a:r>
              <a:rPr lang="en-US"/>
              <a:t>The key to learning however is doing and teaching – 54321 DD</a:t>
            </a:r>
          </a:p>
          <a:p>
            <a:pPr eaLnBrk="1" hangingPunct="1">
              <a:spcBef>
                <a:spcPct val="0"/>
              </a:spcBef>
            </a:pPr>
            <a:endParaRPr lang="en-US" b="0" dirty="0"/>
          </a:p>
        </p:txBody>
      </p:sp>
    </p:spTree>
    <p:extLst>
      <p:ext uri="{BB962C8B-B14F-4D97-AF65-F5344CB8AC3E}">
        <p14:creationId xmlns:p14="http://schemas.microsoft.com/office/powerpoint/2010/main" val="398437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3</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A question worth pondering over is does depression for example cause poor emotional wellbeing or does poor emotional wellbeing (trapped emotions) cause depression? </a:t>
            </a:r>
          </a:p>
          <a:p>
            <a:pPr eaLnBrk="1" hangingPunct="1">
              <a:spcBef>
                <a:spcPct val="0"/>
              </a:spcBef>
            </a:pPr>
            <a:r>
              <a:rPr lang="en-US" dirty="0"/>
              <a:t>Emotions are ‘energy in motion’</a:t>
            </a:r>
          </a:p>
        </p:txBody>
      </p:sp>
    </p:spTree>
    <p:extLst>
      <p:ext uri="{BB962C8B-B14F-4D97-AF65-F5344CB8AC3E}">
        <p14:creationId xmlns:p14="http://schemas.microsoft.com/office/powerpoint/2010/main" val="3398425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000000"/>
                </a:solidFill>
                <a:effectLst/>
                <a:latin typeface="Verdana" panose="020B0604030504040204" pitchFamily="34" charset="0"/>
              </a:rPr>
              <a:t>Reflect on the negative emotions you experience and STOP and ask are they inward or outward? Then ask how this impacts my thoughts and </a:t>
            </a:r>
            <a:r>
              <a:rPr lang="en-US" b="0" i="0" dirty="0" err="1">
                <a:solidFill>
                  <a:srgbClr val="000000"/>
                </a:solidFill>
                <a:effectLst/>
                <a:latin typeface="Verdana" panose="020B0604030504040204" pitchFamily="34" charset="0"/>
              </a:rPr>
              <a:t>behaviour</a:t>
            </a:r>
            <a:r>
              <a:rPr lang="en-US" b="0" i="0" dirty="0">
                <a:solidFill>
                  <a:srgbClr val="000000"/>
                </a:solidFill>
                <a:effectLst/>
                <a:latin typeface="Verdana" panose="020B0604030504040204" pitchFamily="34" charset="0"/>
              </a:rPr>
              <a:t> - for example if you experience fear does that encourage you to think in a low confidence lose/win way? When doing STOP when observing consider how this emotion of fear makes you feel then the oppositive positive emotion (curiosity/trust/courage/calmness) and how that feels. You can also consider the intensity of both.  Then move on to the P of STOP as you’ve thought about it observed how it (the positive and negative) makes you feel so you now need to PLAN what to do you now focus on the positive so our example of fear the opposites of curiosity/trust/courage/calmness refocus on one or more of these then turn them into a self-talk statement and visualize yourself doing it, for example “I trust myself to courageously face my fear of …………. In a calm way”</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a:t>
            </a:fld>
            <a:endParaRPr lang="en-GB"/>
          </a:p>
        </p:txBody>
      </p:sp>
    </p:spTree>
    <p:extLst>
      <p:ext uri="{BB962C8B-B14F-4D97-AF65-F5344CB8AC3E}">
        <p14:creationId xmlns:p14="http://schemas.microsoft.com/office/powerpoint/2010/main" val="49524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5</a:t>
            </a:fld>
            <a:endParaRPr lang="en-GB"/>
          </a:p>
        </p:txBody>
      </p:sp>
    </p:spTree>
    <p:extLst>
      <p:ext uri="{BB962C8B-B14F-4D97-AF65-F5344CB8AC3E}">
        <p14:creationId xmlns:p14="http://schemas.microsoft.com/office/powerpoint/2010/main" val="332583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90% of thoughts/emotions today same as yesterday and 50% of them not true. Within 4 days we can increase immunity by 50% (research Dr Joe </a:t>
            </a:r>
            <a:r>
              <a:rPr lang="en-US" dirty="0" err="1"/>
              <a:t>Dispenza</a:t>
            </a:r>
            <a:r>
              <a:rPr lang="en-US" dirty="0"/>
              <a:t>) with positive emotions and within 60 days can lengthen life. </a:t>
            </a:r>
          </a:p>
          <a:p>
            <a:pPr eaLnBrk="1" hangingPunct="1">
              <a:spcBef>
                <a:spcPct val="0"/>
              </a:spcBef>
            </a:pPr>
            <a:r>
              <a:rPr lang="en-US" dirty="0"/>
              <a:t>5 short term fight or flight is Ok and increases immunity, but when its constant it pushes our immune system out of balance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t>Fight or flight – short term Ok (increases immunity) long term bad decreases immunity and this is especially relevant for me as recent research shows us men are more susceptible to viruses, cancer and other diseases because females have different genetics and </a:t>
            </a:r>
            <a:r>
              <a:rPr lang="en-GB" dirty="0" err="1"/>
              <a:t>estrogen</a:t>
            </a:r>
            <a:r>
              <a:rPr lang="en-GB" dirty="0"/>
              <a:t> which increases immunity</a:t>
            </a:r>
          </a:p>
          <a:p>
            <a:pPr eaLnBrk="1" hangingPunct="1">
              <a:spcBef>
                <a:spcPct val="0"/>
              </a:spcBef>
            </a:pP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6</a:t>
            </a:fld>
            <a:endParaRPr lang="en-GB"/>
          </a:p>
        </p:txBody>
      </p:sp>
    </p:spTree>
    <p:extLst>
      <p:ext uri="{BB962C8B-B14F-4D97-AF65-F5344CB8AC3E}">
        <p14:creationId xmlns:p14="http://schemas.microsoft.com/office/powerpoint/2010/main" val="3527557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interesting that here we have heart and brain waves, although we think they are separate recent neuroscience research tells us they are closely related – in this image here is one trying to compensate for the other? What is also interesting is both cardiac and neuro surgeons </a:t>
            </a:r>
            <a:r>
              <a:rPr lang="en-US" dirty="0" err="1"/>
              <a:t>reccommend</a:t>
            </a:r>
            <a:r>
              <a:rPr lang="en-US" dirty="0"/>
              <a:t> similar lifestyles to prevent heart attack and stroke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7</a:t>
            </a:fld>
            <a:endParaRPr lang="en-GB"/>
          </a:p>
        </p:txBody>
      </p:sp>
    </p:spTree>
    <p:extLst>
      <p:ext uri="{BB962C8B-B14F-4D97-AF65-F5344CB8AC3E}">
        <p14:creationId xmlns:p14="http://schemas.microsoft.com/office/powerpoint/2010/main" val="353862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2 -  an ability to stay calm in a crisis</a:t>
            </a:r>
          </a:p>
          <a:p>
            <a:r>
              <a:rPr lang="en-GB" dirty="0"/>
              <a:t>4 – they know how to process negative emotions and help others process theirs – they know how to STOP</a:t>
            </a:r>
          </a:p>
          <a:p>
            <a:r>
              <a:rPr lang="en-GB" dirty="0"/>
              <a:t>In addition they have a sense of purpose, will not shy away from things, they have a good emotional and mental environment, they are decisive, comfortable saying no,  they go beyond ‘FINE (frazzled, insecure, needy, emotional) when someone asks say “I am absolutely fantastic, living the dream, making memories every day – if I was any better I’d need to be twins to share all my joy”, then ask how </a:t>
            </a:r>
            <a:r>
              <a:rPr lang="en-GB"/>
              <a:t>are you!!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8</a:t>
            </a:fld>
            <a:endParaRPr lang="en-GB"/>
          </a:p>
        </p:txBody>
      </p:sp>
    </p:spTree>
    <p:extLst>
      <p:ext uri="{BB962C8B-B14F-4D97-AF65-F5344CB8AC3E}">
        <p14:creationId xmlns:p14="http://schemas.microsoft.com/office/powerpoint/2010/main" val="365435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 living in denial we need to change as we all do. Allowing anger to take hold, bargaining rather than facing reality, allowing low moods, negative thoughts to lead to depression and acceptance is an interesting one, we don’t need to accept negative thoughts, other people’s or the media’s negativity but we need to accept negative emotions before we can process them, so its about firstly deciding to take control then accepting negative emotions before dealing with them </a:t>
            </a:r>
          </a:p>
          <a:p>
            <a:r>
              <a:rPr lang="en-GB" dirty="0"/>
              <a:t>7 – what hurts us most is how we react to others and the world </a:t>
            </a:r>
          </a:p>
          <a:p>
            <a:r>
              <a:rPr lang="en-GB" dirty="0"/>
              <a:t>8 – we see twice here un healthy cycles so use your self-awareness right now to recognise any for yourself. Unhealthy thoughts make us unhealthy, so healthy ones make us healthy</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9</a:t>
            </a:fld>
            <a:endParaRPr lang="en-GB"/>
          </a:p>
        </p:txBody>
      </p:sp>
    </p:spTree>
    <p:extLst>
      <p:ext uri="{BB962C8B-B14F-4D97-AF65-F5344CB8AC3E}">
        <p14:creationId xmlns:p14="http://schemas.microsoft.com/office/powerpoint/2010/main" val="352297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1272563-A52E-41EA-9EA4-EF544A31FDDC}" type="datetimeFigureOut">
              <a:rPr lang="en-US"/>
              <a:pPr>
                <a:defRPr/>
              </a:pPr>
              <a:t>1/28/2021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58F201-3084-4394-8416-198D03FDA5D3}"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F61BE41-5520-4511-9022-2EE6E3024C64}" type="datetimeFigureOut">
              <a:rPr lang="en-US"/>
              <a:pPr>
                <a:defRPr/>
              </a:pPr>
              <a:t>1/28/2021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B139CF-1197-4FDA-BA90-B56F28FD1C7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B73B5F1-3F3F-4DDF-874B-D46756F88A25}" type="datetimeFigureOut">
              <a:rPr lang="en-US"/>
              <a:pPr>
                <a:defRPr/>
              </a:pPr>
              <a:t>1/28/2021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4BCA93-BF32-444F-AE37-9D897A3CD813}"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531362-5ED1-4476-BA6E-B23CBE5B6428}" type="datetimeFigureOut">
              <a:rPr lang="en-US"/>
              <a:pPr>
                <a:defRPr/>
              </a:pPr>
              <a:t>1/28/2021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181AC8-3AAD-4DCE-8CA2-1B35A2862C69}"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7BEC3-0875-4594-AB3A-5F9698243E53}" type="datetimeFigureOut">
              <a:rPr lang="en-US"/>
              <a:pPr>
                <a:defRPr/>
              </a:pPr>
              <a:t>1/28/2021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D6378F-F400-4F58-BC28-7D918B150E68}"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3F6D0BC-696A-47CF-9DAB-96AC15BB5FFC}" type="datetimeFigureOut">
              <a:rPr lang="en-US"/>
              <a:pPr>
                <a:defRPr/>
              </a:pPr>
              <a:t>1/28/2021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E32085-EC40-498C-A16C-374C3305C3A8}"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94A7549-61DF-492C-8F26-19F2B1991DC0}" type="datetimeFigureOut">
              <a:rPr lang="en-US"/>
              <a:pPr>
                <a:defRPr/>
              </a:pPr>
              <a:t>1/28/2021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C199C74-7E6C-4EC2-AECF-5EBB9668506B}"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740808-C20D-47F4-AF8D-5358BE675D4F}" type="datetimeFigureOut">
              <a:rPr lang="en-US"/>
              <a:pPr>
                <a:defRPr/>
              </a:pPr>
              <a:t>1/28/2021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5A08882-56A1-4805-9B4B-B1B69FE4582C}"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138183-6ADE-48F1-9224-6302457899FD}" type="datetimeFigureOut">
              <a:rPr lang="en-US"/>
              <a:pPr>
                <a:defRPr/>
              </a:pPr>
              <a:t>1/28/2021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2FF2841-E415-4681-8CDE-981F9976707A}"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8593EA-A3F5-4CD8-BF7A-9DBFFFEC5666}" type="datetimeFigureOut">
              <a:rPr lang="en-US"/>
              <a:pPr>
                <a:defRPr/>
              </a:pPr>
              <a:t>1/28/2021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DFF112-77AA-47BA-B420-3427790D9E5B}"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5D68BF-FAB1-408C-B4E7-67368D62464E}" type="datetimeFigureOut">
              <a:rPr lang="en-US"/>
              <a:pPr>
                <a:defRPr/>
              </a:pPr>
              <a:t>1/28/2021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AE2F9C-3A58-4ABA-A34E-A01101C4C0A0}"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E253FD-428C-4DD8-A243-1333149B89CB}" type="datetimeFigureOut">
              <a:rPr lang="en-US"/>
              <a:pPr>
                <a:defRPr/>
              </a:pPr>
              <a:t>1/28/2021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D7F32E-1DDF-47F9-BC65-D51BD56F089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02Aip5q_x8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bernard.genge@gmail.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ur02.safelinks.protection.outlook.com/?url=https%3A%2F%2Fignitepd.thinkific.com%2Fcourses%2Frock-solid-resilience%3Ffbclid%3DIwAR1dt6Mw_cw8EqDPPJA3bpynSEVhFxwfMWBZpPKO1IZq04ZvxHHc0ty8KRc&amp;data=02%7C01%7C%7C9f2bb0b5f70d4f12c69708d86c2c7235%7C84df9e7fe9f640afb435aaaaaaaaaaaa%7C1%7C0%7C637378285429425970&amp;sdata=A5NC7TNwC3nnmfJg5v2ew7rRhAbLm2qTyUx5L8r%2B6jE%3D&amp;reserved=0" TargetMode="External"/><Relationship Id="rId2" Type="http://schemas.openxmlformats.org/officeDocument/2006/relationships/hyperlink" Target="https://eur02.safelinks.protection.outlook.com/?url=https%3A%2F%2Fwww.facebook.com%2Fgroups%2F216645969611627%2F%3Fref%3Dshare&amp;data=02%7C01%7C%7C9f2bb0b5f70d4f12c69708d86c2c7235%7C84df9e7fe9f640afb435aaaaaaaaaaaa%7C1%7C0%7C637378285429415973&amp;sdata=OUd%2FJQAaEfvMVmMAIgvJ65qfx1iv3HIYyTwusNHbhig%3D&amp;reserved=0" TargetMode="External"/><Relationship Id="rId1" Type="http://schemas.openxmlformats.org/officeDocument/2006/relationships/slideLayout" Target="../slideLayouts/slideLayout2.xml"/><Relationship Id="rId4" Type="http://schemas.openxmlformats.org/officeDocument/2006/relationships/hyperlink" Target="mailto:bernard.genge@gmail.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F2hc2FLOdhI" TargetMode="External"/><Relationship Id="rId2" Type="http://schemas.openxmlformats.org/officeDocument/2006/relationships/hyperlink" Target="https://www.youtube.com/watch?v=Z7dFDHzV36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17463" y="0"/>
            <a:ext cx="9178926" cy="6858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sz="4400" b="1" dirty="0">
                <a:solidFill>
                  <a:srgbClr val="FFFFFF"/>
                </a:solidFill>
                <a:cs typeface="Arial" charset="0"/>
              </a:rPr>
              <a:t>Emotional control and daily emotional hygiene </a:t>
            </a:r>
          </a:p>
          <a:p>
            <a:pPr algn="ctr"/>
            <a:r>
              <a:rPr lang="en-US" sz="3200" b="1" dirty="0">
                <a:solidFill>
                  <a:srgbClr val="FFFFFF"/>
                </a:solidFill>
                <a:cs typeface="Arial" charset="0"/>
              </a:rPr>
              <a:t>With</a:t>
            </a:r>
          </a:p>
          <a:p>
            <a:pPr algn="ctr"/>
            <a:r>
              <a:rPr lang="en-US" sz="3200" b="1" dirty="0">
                <a:solidFill>
                  <a:srgbClr val="FFFFFF"/>
                </a:solidFill>
                <a:cs typeface="Arial" charset="0"/>
              </a:rPr>
              <a:t>Bernard Genge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212"/>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Signs of poor emotional hygiene/wellbeing </a:t>
            </a:r>
            <a:endParaRPr lang="en-US" sz="2400" dirty="0">
              <a:solidFill>
                <a:schemeClr val="bg1"/>
              </a:solidFill>
              <a:cs typeface="Arial" charset="0"/>
            </a:endParaRPr>
          </a:p>
        </p:txBody>
      </p:sp>
      <p:pic>
        <p:nvPicPr>
          <p:cNvPr id="3074" name="Picture 2" descr="5 Ways To Deal With Personality Changes | Aunty M Brain Tumours">
            <a:extLst>
              <a:ext uri="{FF2B5EF4-FFF2-40B4-BE49-F238E27FC236}">
                <a16:creationId xmlns:a16="http://schemas.microsoft.com/office/drawing/2014/main" id="{D1BDB0EF-18FC-43C5-8D4C-E6E28C61D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052736"/>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ithdrawn Stamp On Paper Isolated Over White Stock Photo - Image of white,  cancelled: 83401160">
            <a:extLst>
              <a:ext uri="{FF2B5EF4-FFF2-40B4-BE49-F238E27FC236}">
                <a16:creationId xmlns:a16="http://schemas.microsoft.com/office/drawing/2014/main" id="{21688DB6-894D-4D31-AD90-7EEB0D494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60" y="2462212"/>
            <a:ext cx="23622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fourth Five Sign of Emotional Suffering is feeling poor self care. This  means you or someone you know may stop taking care… | Emotions, Mixed  feelings, Feelings">
            <a:extLst>
              <a:ext uri="{FF2B5EF4-FFF2-40B4-BE49-F238E27FC236}">
                <a16:creationId xmlns:a16="http://schemas.microsoft.com/office/drawing/2014/main" id="{16B08956-D511-40A0-8605-90BB442DD5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4077072"/>
            <a:ext cx="4608512"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5 Real Ways To Move Past Hopelessness &amp; Come Out Stronger |  mahevashmuses.com">
            <a:extLst>
              <a:ext uri="{FF2B5EF4-FFF2-40B4-BE49-F238E27FC236}">
                <a16:creationId xmlns:a16="http://schemas.microsoft.com/office/drawing/2014/main" id="{5C409F66-00A8-472B-8182-9BD9A5B7DA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4077072"/>
            <a:ext cx="2857500" cy="291100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Your Anxious Striving Is Making You Angry">
            <a:extLst>
              <a:ext uri="{FF2B5EF4-FFF2-40B4-BE49-F238E27FC236}">
                <a16:creationId xmlns:a16="http://schemas.microsoft.com/office/drawing/2014/main" id="{BA9EAC8B-21AA-4641-BB8D-03E39F80B5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820" y="83671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ood Swings by Lil Wedge on Amazon Music - Amazon.com">
            <a:extLst>
              <a:ext uri="{FF2B5EF4-FFF2-40B4-BE49-F238E27FC236}">
                <a16:creationId xmlns:a16="http://schemas.microsoft.com/office/drawing/2014/main" id="{4E1B756D-E41D-446D-82ED-CE638A7B78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4080" y="75839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gitation Meaning - YouTube">
            <a:extLst>
              <a:ext uri="{FF2B5EF4-FFF2-40B4-BE49-F238E27FC236}">
                <a16:creationId xmlns:a16="http://schemas.microsoft.com/office/drawing/2014/main" id="{5CD3D62B-3C5A-4596-AA6E-892656175D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5035" y="2901516"/>
            <a:ext cx="2362200" cy="1084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tness Motivation – Take Control of Your Life | voxifit">
            <a:extLst>
              <a:ext uri="{FF2B5EF4-FFF2-40B4-BE49-F238E27FC236}">
                <a16:creationId xmlns:a16="http://schemas.microsoft.com/office/drawing/2014/main" id="{1B4732C5-2C5F-400E-80EA-98BC533DA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13690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6493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212"/>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Good emotional hygiene</a:t>
            </a:r>
            <a:endParaRPr lang="en-US" sz="2400" dirty="0">
              <a:solidFill>
                <a:schemeClr val="bg1"/>
              </a:solidFill>
              <a:cs typeface="Arial" charset="0"/>
            </a:endParaRPr>
          </a:p>
        </p:txBody>
      </p:sp>
      <p:pic>
        <p:nvPicPr>
          <p:cNvPr id="4100" name="Picture 4" descr="Knowing when to seek help - Your Mind Matters">
            <a:extLst>
              <a:ext uri="{FF2B5EF4-FFF2-40B4-BE49-F238E27FC236}">
                <a16:creationId xmlns:a16="http://schemas.microsoft.com/office/drawing/2014/main" id="{98D4DEE6-F485-4287-A6A3-DC4A049A7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69" y="908720"/>
            <a:ext cx="2466975" cy="33835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etting Rid of Negative Self-Talk: Words Become Your Experience -  launchbox365">
            <a:extLst>
              <a:ext uri="{FF2B5EF4-FFF2-40B4-BE49-F238E27FC236}">
                <a16:creationId xmlns:a16="http://schemas.microsoft.com/office/drawing/2014/main" id="{56ACC149-46A5-4F68-8BE9-6D60056FC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8469" y="1366303"/>
            <a:ext cx="2322315" cy="304442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he Importance of Emotional Self-Awareness - SYMBIS Assessment">
            <a:extLst>
              <a:ext uri="{FF2B5EF4-FFF2-40B4-BE49-F238E27FC236}">
                <a16:creationId xmlns:a16="http://schemas.microsoft.com/office/drawing/2014/main" id="{D8B45878-B094-402A-931C-818C47284C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787" y="765175"/>
            <a:ext cx="2962275" cy="252288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US Parks Online">
            <a:extLst>
              <a:ext uri="{FF2B5EF4-FFF2-40B4-BE49-F238E27FC236}">
                <a16:creationId xmlns:a16="http://schemas.microsoft.com/office/drawing/2014/main" id="{4D8366AD-0F73-4E6C-A100-14B3BA89F4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581128"/>
            <a:ext cx="2971800" cy="201133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29 Living Beyond Your Feelings: Controlling Emotions So They Don't Control  You Quotes &amp; Sayings with Wallpapers &amp; Posters - Quotes.Pub">
            <a:extLst>
              <a:ext uri="{FF2B5EF4-FFF2-40B4-BE49-F238E27FC236}">
                <a16:creationId xmlns:a16="http://schemas.microsoft.com/office/drawing/2014/main" id="{9F3BFBC8-7B50-4A49-A677-966FC6A4F9F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Hi-tech Sound Therapy Emotional Healing | Wellness Vibe - Center for Sound  Healing and Nada Yoga">
            <a:extLst>
              <a:ext uri="{FF2B5EF4-FFF2-40B4-BE49-F238E27FC236}">
                <a16:creationId xmlns:a16="http://schemas.microsoft.com/office/drawing/2014/main" id="{F476BBA6-772F-4169-9BCA-0F4117DDE3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4981" y="4741364"/>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71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212"/>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Positive emotions of the day</a:t>
            </a:r>
            <a:endParaRPr lang="en-US" sz="2400" dirty="0">
              <a:solidFill>
                <a:schemeClr val="bg1"/>
              </a:solidFill>
              <a:cs typeface="Arial" charset="0"/>
            </a:endParaRPr>
          </a:p>
        </p:txBody>
      </p:sp>
      <p:sp>
        <p:nvSpPr>
          <p:cNvPr id="4" name="TextBox 3">
            <a:extLst>
              <a:ext uri="{FF2B5EF4-FFF2-40B4-BE49-F238E27FC236}">
                <a16:creationId xmlns:a16="http://schemas.microsoft.com/office/drawing/2014/main" id="{76044A88-76F3-4A12-9F70-2E7395885D73}"/>
              </a:ext>
            </a:extLst>
          </p:cNvPr>
          <p:cNvSpPr txBox="1"/>
          <p:nvPr/>
        </p:nvSpPr>
        <p:spPr>
          <a:xfrm>
            <a:off x="539552" y="3402898"/>
            <a:ext cx="3600400"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t>Forgiveness</a:t>
            </a:r>
            <a:r>
              <a:rPr lang="en-GB" sz="2400" b="1" dirty="0"/>
              <a:t>***</a:t>
            </a:r>
            <a:endParaRPr lang="en-GB" sz="2400" dirty="0"/>
          </a:p>
          <a:p>
            <a:pPr marL="285750" indent="-285750">
              <a:buFont typeface="Arial" panose="020B0604020202020204" pitchFamily="34" charset="0"/>
              <a:buChar char="•"/>
            </a:pPr>
            <a:r>
              <a:rPr lang="en-GB" sz="2400" dirty="0"/>
              <a:t>Gratitude/appreciation</a:t>
            </a:r>
          </a:p>
          <a:p>
            <a:pPr marL="285750" indent="-285750">
              <a:buFont typeface="Arial" panose="020B0604020202020204" pitchFamily="34" charset="0"/>
              <a:buChar char="•"/>
            </a:pPr>
            <a:r>
              <a:rPr lang="en-GB" sz="2400" dirty="0"/>
              <a:t>Affection</a:t>
            </a:r>
          </a:p>
          <a:p>
            <a:pPr marL="285750" indent="-285750">
              <a:buFont typeface="Arial" panose="020B0604020202020204" pitchFamily="34" charset="0"/>
              <a:buChar char="•"/>
            </a:pPr>
            <a:r>
              <a:rPr lang="en-GB" sz="2400" dirty="0"/>
              <a:t>Courage</a:t>
            </a:r>
          </a:p>
          <a:p>
            <a:pPr marL="285750" indent="-285750">
              <a:buFont typeface="Arial" panose="020B0604020202020204" pitchFamily="34" charset="0"/>
              <a:buChar char="•"/>
            </a:pPr>
            <a:r>
              <a:rPr lang="en-GB" sz="2400" dirty="0"/>
              <a:t>Determination</a:t>
            </a:r>
          </a:p>
          <a:p>
            <a:pPr marL="285750" indent="-285750">
              <a:buFont typeface="Arial" panose="020B0604020202020204" pitchFamily="34" charset="0"/>
              <a:buChar char="•"/>
            </a:pPr>
            <a:r>
              <a:rPr lang="en-GB" sz="2400" dirty="0"/>
              <a:t>Enthusiasm</a:t>
            </a:r>
          </a:p>
          <a:p>
            <a:pPr marL="285750" indent="-285750">
              <a:buFont typeface="Arial" panose="020B0604020202020204" pitchFamily="34" charset="0"/>
              <a:buChar char="•"/>
            </a:pPr>
            <a:r>
              <a:rPr lang="en-GB" sz="2400" dirty="0"/>
              <a:t>Happiness</a:t>
            </a:r>
          </a:p>
          <a:p>
            <a:pPr marL="285750" indent="-285750">
              <a:buFont typeface="Arial" panose="020B0604020202020204" pitchFamily="34" charset="0"/>
              <a:buChar char="•"/>
            </a:pPr>
            <a:r>
              <a:rPr lang="en-GB" sz="2400" dirty="0"/>
              <a:t>Inspiration</a:t>
            </a:r>
          </a:p>
          <a:p>
            <a:pPr marL="285750" indent="-285750">
              <a:buFont typeface="Arial" panose="020B0604020202020204" pitchFamily="34" charset="0"/>
              <a:buChar char="•"/>
            </a:pPr>
            <a:r>
              <a:rPr lang="en-GB" sz="2400" dirty="0"/>
              <a:t>Kindness</a:t>
            </a:r>
          </a:p>
        </p:txBody>
      </p:sp>
      <p:sp>
        <p:nvSpPr>
          <p:cNvPr id="5" name="TextBox 4">
            <a:extLst>
              <a:ext uri="{FF2B5EF4-FFF2-40B4-BE49-F238E27FC236}">
                <a16:creationId xmlns:a16="http://schemas.microsoft.com/office/drawing/2014/main" id="{DC999A73-F1AD-4D0B-B59C-D8AD9E88FBE3}"/>
              </a:ext>
            </a:extLst>
          </p:cNvPr>
          <p:cNvSpPr txBox="1"/>
          <p:nvPr/>
        </p:nvSpPr>
        <p:spPr>
          <a:xfrm>
            <a:off x="5652120" y="3441680"/>
            <a:ext cx="2478564" cy="3416320"/>
          </a:xfrm>
          <a:prstGeom prst="rect">
            <a:avLst/>
          </a:prstGeom>
          <a:noFill/>
        </p:spPr>
        <p:txBody>
          <a:bodyPr wrap="none" rtlCol="0">
            <a:spAutoFit/>
          </a:bodyPr>
          <a:lstStyle/>
          <a:p>
            <a:pPr marL="285750" indent="-285750">
              <a:buFont typeface="Arial" panose="020B0604020202020204" pitchFamily="34" charset="0"/>
              <a:buChar char="•"/>
            </a:pPr>
            <a:r>
              <a:rPr lang="en-GB" sz="2400" dirty="0"/>
              <a:t>Passion</a:t>
            </a:r>
          </a:p>
          <a:p>
            <a:pPr marL="285750" indent="-285750">
              <a:buFont typeface="Arial" panose="020B0604020202020204" pitchFamily="34" charset="0"/>
              <a:buChar char="•"/>
            </a:pPr>
            <a:r>
              <a:rPr lang="en-GB" sz="2400" dirty="0"/>
              <a:t>Pride</a:t>
            </a:r>
          </a:p>
          <a:p>
            <a:pPr marL="285750" indent="-285750">
              <a:buFont typeface="Arial" panose="020B0604020202020204" pitchFamily="34" charset="0"/>
              <a:buChar char="•"/>
            </a:pPr>
            <a:r>
              <a:rPr lang="en-GB" sz="2400" dirty="0"/>
              <a:t>Respect</a:t>
            </a:r>
          </a:p>
          <a:p>
            <a:pPr marL="285750" indent="-285750">
              <a:buFont typeface="Arial" panose="020B0604020202020204" pitchFamily="34" charset="0"/>
              <a:buChar char="•"/>
            </a:pPr>
            <a:r>
              <a:rPr lang="en-GB" sz="2400" dirty="0"/>
              <a:t>Sensitive</a:t>
            </a:r>
          </a:p>
          <a:p>
            <a:pPr marL="285750" indent="-285750">
              <a:buFont typeface="Arial" panose="020B0604020202020204" pitchFamily="34" charset="0"/>
              <a:buChar char="•"/>
            </a:pPr>
            <a:r>
              <a:rPr lang="en-GB" sz="2400" dirty="0"/>
              <a:t>Thankful</a:t>
            </a:r>
          </a:p>
          <a:p>
            <a:pPr marL="285750" indent="-285750">
              <a:buFont typeface="Arial" panose="020B0604020202020204" pitchFamily="34" charset="0"/>
              <a:buChar char="•"/>
            </a:pPr>
            <a:r>
              <a:rPr lang="en-GB" sz="2400" dirty="0"/>
              <a:t>Thoughtful</a:t>
            </a:r>
          </a:p>
          <a:p>
            <a:pPr marL="285750" indent="-285750">
              <a:buFont typeface="Arial" panose="020B0604020202020204" pitchFamily="34" charset="0"/>
              <a:buChar char="•"/>
            </a:pPr>
            <a:r>
              <a:rPr lang="en-GB" sz="2400" dirty="0"/>
              <a:t>Understanding</a:t>
            </a:r>
          </a:p>
          <a:p>
            <a:pPr marL="285750" indent="-285750">
              <a:buFont typeface="Arial" panose="020B0604020202020204" pitchFamily="34" charset="0"/>
              <a:buChar char="•"/>
            </a:pPr>
            <a:r>
              <a:rPr lang="en-GB" sz="2400" dirty="0"/>
              <a:t>Warm-hearted</a:t>
            </a:r>
          </a:p>
          <a:p>
            <a:pPr marL="285750" indent="-285750">
              <a:buFont typeface="Arial" panose="020B0604020202020204" pitchFamily="34" charset="0"/>
              <a:buChar char="•"/>
            </a:pPr>
            <a:r>
              <a:rPr lang="en-GB" sz="2400" dirty="0"/>
              <a:t>Creativity</a:t>
            </a:r>
          </a:p>
        </p:txBody>
      </p:sp>
      <p:pic>
        <p:nvPicPr>
          <p:cNvPr id="5122" name="Picture 2" descr="A Guide to Spring Cleaning Your Teeth -">
            <a:extLst>
              <a:ext uri="{FF2B5EF4-FFF2-40B4-BE49-F238E27FC236}">
                <a16:creationId xmlns:a16="http://schemas.microsoft.com/office/drawing/2014/main" id="{E7B5690F-1C73-436A-8092-8281147B1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564" y="1196752"/>
            <a:ext cx="30003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ristian Value – Compassion | Shillingstone CE Primary School">
            <a:extLst>
              <a:ext uri="{FF2B5EF4-FFF2-40B4-BE49-F238E27FC236}">
                <a16:creationId xmlns:a16="http://schemas.microsoft.com/office/drawing/2014/main" id="{5113B64B-E8CE-45DB-8A3F-834F4C739C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4063" y="1170438"/>
            <a:ext cx="2428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90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Management of negative emotions – if you can recognise it you can deal with it</a:t>
            </a:r>
            <a:endParaRPr lang="en-US" sz="2400" dirty="0">
              <a:solidFill>
                <a:schemeClr val="bg1"/>
              </a:solidFill>
              <a:cs typeface="Arial" charset="0"/>
            </a:endParaRPr>
          </a:p>
        </p:txBody>
      </p:sp>
      <p:sp>
        <p:nvSpPr>
          <p:cNvPr id="7172" name="Rectangle 3"/>
          <p:cNvSpPr txBox="1">
            <a:spLocks noChangeArrowheads="1"/>
          </p:cNvSpPr>
          <p:nvPr/>
        </p:nvSpPr>
        <p:spPr bwMode="auto">
          <a:xfrm>
            <a:off x="179388" y="823913"/>
            <a:ext cx="8785225" cy="505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buFontTx/>
              <a:buNone/>
            </a:pPr>
            <a:endParaRPr lang="en-GB" altLang="en-US" sz="2400">
              <a:latin typeface="Arial" panose="020B0604020202020204" pitchFamily="34" charset="0"/>
            </a:endParaRPr>
          </a:p>
        </p:txBody>
      </p:sp>
      <p:sp>
        <p:nvSpPr>
          <p:cNvPr id="7" name="TextBox 6"/>
          <p:cNvSpPr txBox="1">
            <a:spLocks noChangeArrowheads="1"/>
          </p:cNvSpPr>
          <p:nvPr/>
        </p:nvSpPr>
        <p:spPr bwMode="auto">
          <a:xfrm>
            <a:off x="107950" y="765175"/>
            <a:ext cx="9036050"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a:latin typeface="Arial" panose="020B0604020202020204" pitchFamily="34" charset="0"/>
              </a:rPr>
              <a:t>The key to the management of negative emotions is ‘self-awareness’ which is being aware when you experience such an emotion and recognising what it is such as: anger, anxiousness, embarrassment, guilt, feeling miserable, stress, withdrawn, sad, volatile etc. </a:t>
            </a:r>
          </a:p>
          <a:p>
            <a:pPr eaLnBrk="1" hangingPunct="1">
              <a:spcBef>
                <a:spcPct val="0"/>
              </a:spcBef>
              <a:buFontTx/>
              <a:buNone/>
            </a:pPr>
            <a:endParaRPr lang="en-GB" altLang="en-US" sz="2400" dirty="0">
              <a:latin typeface="Arial" panose="020B0604020202020204" pitchFamily="34" charset="0"/>
            </a:endParaRPr>
          </a:p>
          <a:p>
            <a:pPr eaLnBrk="1" hangingPunct="1">
              <a:spcBef>
                <a:spcPct val="0"/>
              </a:spcBef>
              <a:buFontTx/>
              <a:buNone/>
            </a:pPr>
            <a:r>
              <a:rPr lang="en-GB" altLang="en-US" sz="2400" dirty="0">
                <a:latin typeface="Arial" panose="020B0604020202020204" pitchFamily="34" charset="0"/>
              </a:rPr>
              <a:t>Then ask some key questions to get to the root of it and then turn it around:</a:t>
            </a:r>
          </a:p>
          <a:p>
            <a:pPr marL="342900" indent="-342900">
              <a:spcBef>
                <a:spcPct val="0"/>
              </a:spcBef>
            </a:pPr>
            <a:r>
              <a:rPr lang="en-GB" altLang="en-US" sz="2400" dirty="0">
                <a:latin typeface="Arial" panose="020B0604020202020204" pitchFamily="34" charset="0"/>
              </a:rPr>
              <a:t>What are its exact features</a:t>
            </a:r>
          </a:p>
          <a:p>
            <a:pPr marL="342900" indent="-342900">
              <a:spcBef>
                <a:spcPct val="0"/>
              </a:spcBef>
            </a:pPr>
            <a:r>
              <a:rPr lang="en-GB" altLang="en-US" sz="2400" dirty="0">
                <a:latin typeface="Arial" panose="020B0604020202020204" pitchFamily="34" charset="0"/>
              </a:rPr>
              <a:t>What actions is it encouraging in me</a:t>
            </a:r>
          </a:p>
          <a:p>
            <a:pPr marL="342900" indent="-342900">
              <a:spcBef>
                <a:spcPct val="0"/>
              </a:spcBef>
            </a:pPr>
            <a:r>
              <a:rPr lang="en-GB" altLang="en-US" sz="2400" dirty="0">
                <a:latin typeface="Arial" panose="020B0604020202020204" pitchFamily="34" charset="0"/>
              </a:rPr>
              <a:t>How does it feel in me? Where do I feel it? How intense is it?</a:t>
            </a:r>
          </a:p>
          <a:p>
            <a:pPr marL="342900" indent="-342900">
              <a:spcBef>
                <a:spcPct val="0"/>
              </a:spcBef>
            </a:pPr>
            <a:r>
              <a:rPr lang="en-GB" altLang="en-US" sz="2400" dirty="0">
                <a:latin typeface="Arial" panose="020B0604020202020204" pitchFamily="34" charset="0"/>
              </a:rPr>
              <a:t>What insights can I now gain</a:t>
            </a:r>
          </a:p>
          <a:p>
            <a:pPr marL="342900" indent="-342900">
              <a:spcBef>
                <a:spcPct val="0"/>
              </a:spcBef>
            </a:pPr>
            <a:r>
              <a:rPr lang="en-GB" altLang="en-US" sz="2400" dirty="0">
                <a:latin typeface="Arial" panose="020B0604020202020204" pitchFamily="34" charset="0"/>
              </a:rPr>
              <a:t>What is the opposite ‘positive emotion’?</a:t>
            </a:r>
          </a:p>
          <a:p>
            <a:pPr marL="342900" indent="-342900">
              <a:spcBef>
                <a:spcPct val="0"/>
              </a:spcBef>
            </a:pPr>
            <a:r>
              <a:rPr lang="en-GB" altLang="en-US" sz="2400" dirty="0">
                <a:latin typeface="Arial" panose="020B0604020202020204" pitchFamily="34" charset="0"/>
              </a:rPr>
              <a:t>Can I now focus on that positive emotion?</a:t>
            </a:r>
          </a:p>
          <a:p>
            <a:pPr marL="342900" indent="-342900">
              <a:spcBef>
                <a:spcPct val="0"/>
              </a:spcBef>
            </a:pPr>
            <a:r>
              <a:rPr lang="en-GB" altLang="en-US" sz="2400" dirty="0">
                <a:latin typeface="Arial" panose="020B0604020202020204" pitchFamily="34" charset="0"/>
              </a:rPr>
              <a:t>What can I now do to maintain longevity with that positive emotion?  </a:t>
            </a:r>
          </a:p>
        </p:txBody>
      </p:sp>
    </p:spTree>
    <p:extLst>
      <p:ext uri="{BB962C8B-B14F-4D97-AF65-F5344CB8AC3E}">
        <p14:creationId xmlns:p14="http://schemas.microsoft.com/office/powerpoint/2010/main" val="2640581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64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Remove Negative Energy from Your Life: Part 2 - The Karma Corner">
            <a:extLst>
              <a:ext uri="{FF2B5EF4-FFF2-40B4-BE49-F238E27FC236}">
                <a16:creationId xmlns:a16="http://schemas.microsoft.com/office/drawing/2014/main" id="{6FB03F40-CB33-435B-82C9-A663DC1069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724" y="643467"/>
            <a:ext cx="776455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179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oax Developers on Twitter: &quot;Praise is one of the best, yet inexpensive  gift we can give to others. #hoaxdeveloper #success #try #trying #tryhard  #successquotes #successful #quotes #quote #quotestoliveby #quoteoftheday  #quotesaboutlife #motivation ...">
            <a:extLst>
              <a:ext uri="{FF2B5EF4-FFF2-40B4-BE49-F238E27FC236}">
                <a16:creationId xmlns:a16="http://schemas.microsoft.com/office/drawing/2014/main" id="{433D8A72-DE87-4238-9039-978FE0BC8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8352928" cy="603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8755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6C2AF-88D6-408A-B67A-BDBCFF4B453D}"/>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2400" dirty="0">
                <a:solidFill>
                  <a:schemeClr val="bg1"/>
                </a:solidFill>
                <a:cs typeface="Arial" charset="0"/>
              </a:rPr>
              <a:t>EFT</a:t>
            </a:r>
          </a:p>
        </p:txBody>
      </p:sp>
      <p:pic>
        <p:nvPicPr>
          <p:cNvPr id="4" name="Picture 2" descr="15 Quotes About Emotions To Help You Emotionally Heal From Trauma">
            <a:extLst>
              <a:ext uri="{FF2B5EF4-FFF2-40B4-BE49-F238E27FC236}">
                <a16:creationId xmlns:a16="http://schemas.microsoft.com/office/drawing/2014/main" id="{8F01F997-2925-45DD-91F9-CF0291679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5175"/>
            <a:ext cx="3995936" cy="251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ain that is not transformed is transmitted.">
            <a:extLst>
              <a:ext uri="{FF2B5EF4-FFF2-40B4-BE49-F238E27FC236}">
                <a16:creationId xmlns:a16="http://schemas.microsoft.com/office/drawing/2014/main" id="{25696EFA-5562-4DD3-A7D5-22153F974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116" y="765175"/>
            <a:ext cx="5083277" cy="2447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rthur Schopenhauer quote: All truth passes through three stages. First, it  is ridiculed...">
            <a:extLst>
              <a:ext uri="{FF2B5EF4-FFF2-40B4-BE49-F238E27FC236}">
                <a16:creationId xmlns:a16="http://schemas.microsoft.com/office/drawing/2014/main" id="{7FEADB0A-453C-4EDF-A35D-8F60522B5C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3284983"/>
            <a:ext cx="9144000" cy="367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37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CAEA4E3-7F04-45F5-B265-6CAB0FAB535D}"/>
              </a:ext>
            </a:extLst>
          </p:cNvPr>
          <p:cNvSpPr txBox="1">
            <a:spLocks/>
          </p:cNvSpPr>
          <p:nvPr/>
        </p:nvSpPr>
        <p:spPr>
          <a:xfrm>
            <a:off x="35496" y="876027"/>
            <a:ext cx="9144000" cy="4667250"/>
          </a:xfrm>
          <a:prstGeom prst="rect">
            <a:avLst/>
          </a:prstGeom>
        </p:spPr>
        <p:txBody>
          <a:bodyPr>
            <a:normAutofit fontScale="62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latin typeface="Calibri" panose="020F0502020204030204" pitchFamily="34" charset="0"/>
                <a:ea typeface="Calibri" panose="020F0502020204030204" pitchFamily="34" charset="0"/>
                <a:cs typeface="Times New Roman" panose="02020603050405020304" pitchFamily="18" charset="0"/>
              </a:rPr>
              <a:t>It works by the retrieval of fear memories, incorporation of new emotional experiences and learnings into the memory, and finally reinforcement of the new learning. The greater the negative intensity the better, you need to ‘feel it to heal it’.</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EFT relies on the premise that acceptance of, rather than resistance to, a particular condition can reduce suffering. Its like watching a movie rather than continually re-living it.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can think of EFT as helping reboot our personal energy system in relation to the issue at hand, similar to the way we reboot a computer, which has got stuck or has crashed.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can’t change our past but we can release it!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Is energy imbalance and unresolved emotional trauma the underlying cause of many physical chronic conditions? What if they were? To avoid or cure disease we need to stop causing it! </a:t>
            </a:r>
          </a:p>
          <a:p>
            <a:pPr marL="0" indent="0">
              <a:buFont typeface="Arial" charse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charset="0"/>
              <a:buNone/>
            </a:pPr>
            <a:endParaRPr lang="en-GB" dirty="0"/>
          </a:p>
        </p:txBody>
      </p:sp>
      <p:sp>
        <p:nvSpPr>
          <p:cNvPr id="4" name="Rectangle 3">
            <a:extLst>
              <a:ext uri="{FF2B5EF4-FFF2-40B4-BE49-F238E27FC236}">
                <a16:creationId xmlns:a16="http://schemas.microsoft.com/office/drawing/2014/main" id="{A0325E12-7D94-4194-8A71-EA946246F376}"/>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2400" dirty="0">
                <a:solidFill>
                  <a:schemeClr val="bg1"/>
                </a:solidFill>
                <a:cs typeface="Arial" charset="0"/>
              </a:rPr>
              <a:t>EFT – how does it work</a:t>
            </a:r>
          </a:p>
        </p:txBody>
      </p:sp>
      <p:pic>
        <p:nvPicPr>
          <p:cNvPr id="3074" name="Picture 2" descr="Controversial Article in The Journal &quot;Science&quot; exposes the weaknesses of  Peer-Review in a set of Open Access Journals | SciELO in Perspective">
            <a:extLst>
              <a:ext uri="{FF2B5EF4-FFF2-40B4-BE49-F238E27FC236}">
                <a16:creationId xmlns:a16="http://schemas.microsoft.com/office/drawing/2014/main" id="{7D76E679-AA69-49D6-BEEA-ED52FA1DA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109595"/>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gual A PNG transparente - StickPNG">
            <a:extLst>
              <a:ext uri="{FF2B5EF4-FFF2-40B4-BE49-F238E27FC236}">
                <a16:creationId xmlns:a16="http://schemas.microsoft.com/office/drawing/2014/main" id="{F5CFCA69-9C85-4757-8C1C-018A428255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370" y="5517232"/>
            <a:ext cx="936104" cy="10990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yber Security Management of the Future | Check Point Software">
            <a:extLst>
              <a:ext uri="{FF2B5EF4-FFF2-40B4-BE49-F238E27FC236}">
                <a16:creationId xmlns:a16="http://schemas.microsoft.com/office/drawing/2014/main" id="{00F96624-5880-4344-A3CA-5B3FC94D8E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006" y="480163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fficacy in a Sentence – 38 Real Example Sentences">
            <a:extLst>
              <a:ext uri="{FF2B5EF4-FFF2-40B4-BE49-F238E27FC236}">
                <a16:creationId xmlns:a16="http://schemas.microsoft.com/office/drawing/2014/main" id="{C812769B-9521-4DB8-981E-B5BE299F24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0850" y="4941168"/>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6148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BE78BF-5499-468D-B018-B076A25E89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0457" y="116632"/>
            <a:ext cx="8723086" cy="6858000"/>
          </a:xfrm>
          <a:prstGeom prst="rect">
            <a:avLst/>
          </a:prstGeom>
          <a:noFill/>
          <a:ln>
            <a:noFill/>
          </a:ln>
        </p:spPr>
      </p:pic>
    </p:spTree>
    <p:extLst>
      <p:ext uri="{BB962C8B-B14F-4D97-AF65-F5344CB8AC3E}">
        <p14:creationId xmlns:p14="http://schemas.microsoft.com/office/powerpoint/2010/main" val="28193814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Aims and desired outcomes </a:t>
            </a:r>
          </a:p>
        </p:txBody>
      </p:sp>
      <p:sp>
        <p:nvSpPr>
          <p:cNvPr id="2" name="TextBox 1"/>
          <p:cNvSpPr txBox="1"/>
          <p:nvPr/>
        </p:nvSpPr>
        <p:spPr>
          <a:xfrm>
            <a:off x="611560" y="1268760"/>
            <a:ext cx="8237243" cy="5667642"/>
          </a:xfrm>
          <a:prstGeom prst="rect">
            <a:avLst/>
          </a:prstGeom>
          <a:noFill/>
        </p:spPr>
        <p:txBody>
          <a:bodyPr wrap="square" rtlCol="0">
            <a:spAutoFit/>
          </a:bodyPr>
          <a:lstStyle/>
          <a:p>
            <a:pPr algn="ctr"/>
            <a:r>
              <a:rPr lang="en-GB" altLang="en-US" sz="2800" dirty="0">
                <a:latin typeface="Arial" panose="020B0604020202020204" pitchFamily="34" charset="0"/>
              </a:rPr>
              <a:t>Aims – To know how to control your emotions, replace negative ones with positive ones and practice daily ‘emotional hygiene’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Outcomes – To be more confident because you feel more in </a:t>
            </a:r>
            <a:r>
              <a:rPr lang="en-GB" altLang="en-US" sz="2800" b="1" dirty="0">
                <a:latin typeface="Arial" panose="020B0604020202020204" pitchFamily="34" charset="0"/>
              </a:rPr>
              <a:t>control</a:t>
            </a:r>
            <a:r>
              <a:rPr lang="en-GB" altLang="en-US" sz="2800" dirty="0">
                <a:latin typeface="Arial" panose="020B0604020202020204" pitchFamily="34" charset="0"/>
              </a:rPr>
              <a:t> of your emotional wellbeing and to experience a high level of peace of mind and lower stress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As we go through this masterclass decide what you will START, STOP &amp; CONTINUE doing</a:t>
            </a:r>
          </a:p>
          <a:p>
            <a:pPr algn="ctr"/>
            <a:r>
              <a:rPr lang="en-GB" altLang="en-US" sz="2800" dirty="0">
                <a:latin typeface="Arial" panose="020B0604020202020204" pitchFamily="34" charset="0"/>
              </a:rPr>
              <a:t>54321 DD </a:t>
            </a:r>
          </a:p>
          <a:p>
            <a:pPr>
              <a:lnSpc>
                <a:spcPct val="150000"/>
              </a:lnSpc>
            </a:pPr>
            <a:endParaRPr lang="en-GB" sz="2000" dirty="0">
              <a:solidFill>
                <a:schemeClr val="accent1">
                  <a:lumMod val="75000"/>
                </a:schemeClr>
              </a:solidFill>
            </a:endParaRPr>
          </a:p>
        </p:txBody>
      </p:sp>
    </p:spTree>
    <p:extLst>
      <p:ext uri="{BB962C8B-B14F-4D97-AF65-F5344CB8AC3E}">
        <p14:creationId xmlns:p14="http://schemas.microsoft.com/office/powerpoint/2010/main" val="19052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EFT</a:t>
            </a:r>
            <a:endParaRPr lang="en-US" sz="2400" dirty="0">
              <a:solidFill>
                <a:schemeClr val="bg1"/>
              </a:solidFill>
              <a:cs typeface="Arial" charset="0"/>
            </a:endParaRPr>
          </a:p>
        </p:txBody>
      </p:sp>
      <p:sp>
        <p:nvSpPr>
          <p:cNvPr id="7172" name="Rectangle 3"/>
          <p:cNvSpPr txBox="1">
            <a:spLocks noChangeArrowheads="1"/>
          </p:cNvSpPr>
          <p:nvPr/>
        </p:nvSpPr>
        <p:spPr bwMode="auto">
          <a:xfrm>
            <a:off x="179388" y="823913"/>
            <a:ext cx="8785225" cy="5053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buFontTx/>
              <a:buNone/>
            </a:pPr>
            <a:endParaRPr lang="en-GB" altLang="en-US" sz="2400">
              <a:latin typeface="Arial" panose="020B0604020202020204" pitchFamily="34" charset="0"/>
            </a:endParaRPr>
          </a:p>
        </p:txBody>
      </p:sp>
      <p:sp>
        <p:nvSpPr>
          <p:cNvPr id="7" name="TextBox 6"/>
          <p:cNvSpPr txBox="1">
            <a:spLocks noChangeArrowheads="1"/>
          </p:cNvSpPr>
          <p:nvPr/>
        </p:nvSpPr>
        <p:spPr bwMode="auto">
          <a:xfrm>
            <a:off x="467544" y="1988840"/>
            <a:ext cx="903605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a:latin typeface="Arial" panose="020B0604020202020204" pitchFamily="34" charset="0"/>
              </a:rPr>
              <a:t>To see a demo of EFT and emotional hygiene:</a:t>
            </a:r>
          </a:p>
          <a:p>
            <a:pPr eaLnBrk="1" hangingPunct="1">
              <a:spcBef>
                <a:spcPct val="0"/>
              </a:spcBef>
              <a:buFontTx/>
              <a:buNone/>
            </a:pPr>
            <a:endParaRPr lang="en-GB" altLang="en-US" sz="2400" dirty="0">
              <a:latin typeface="Arial" panose="020B0604020202020204" pitchFamily="34" charset="0"/>
            </a:endParaRPr>
          </a:p>
          <a:p>
            <a:pPr eaLnBrk="1" hangingPunct="1">
              <a:spcBef>
                <a:spcPct val="0"/>
              </a:spcBef>
              <a:buFontTx/>
              <a:buNone/>
            </a:pPr>
            <a:r>
              <a:rPr lang="en-GB" altLang="en-US" sz="2400" dirty="0">
                <a:latin typeface="Arial" panose="020B0604020202020204" pitchFamily="34" charset="0"/>
                <a:hlinkClick r:id="rId3"/>
              </a:rPr>
              <a:t>https://www.youtube.com/watch?v=02Aip5q_x8M</a:t>
            </a:r>
            <a:r>
              <a:rPr lang="en-GB" altLang="en-US" sz="2400" dirty="0">
                <a:latin typeface="Arial" panose="020B0604020202020204" pitchFamily="34" charset="0"/>
              </a:rPr>
              <a:t> </a:t>
            </a:r>
          </a:p>
          <a:p>
            <a:pPr eaLnBrk="1" hangingPunct="1">
              <a:spcBef>
                <a:spcPct val="0"/>
              </a:spcBef>
              <a:buFontTx/>
              <a:buNone/>
            </a:pPr>
            <a:endParaRPr lang="en-GB" altLang="en-US" sz="2400" dirty="0">
              <a:latin typeface="Arial" panose="020B0604020202020204" pitchFamily="34" charset="0"/>
            </a:endParaRPr>
          </a:p>
          <a:p>
            <a:pPr eaLnBrk="1" hangingPunct="1">
              <a:spcBef>
                <a:spcPct val="0"/>
              </a:spcBef>
              <a:buFontTx/>
              <a:buNone/>
            </a:pPr>
            <a:r>
              <a:rPr lang="en-GB" altLang="en-US" sz="2400" dirty="0">
                <a:latin typeface="Arial" panose="020B0604020202020204" pitchFamily="34" charset="0"/>
              </a:rPr>
              <a:t>To obtain an EFT users guide e-mail:</a:t>
            </a:r>
          </a:p>
          <a:p>
            <a:pPr eaLnBrk="1" hangingPunct="1">
              <a:spcBef>
                <a:spcPct val="0"/>
              </a:spcBef>
              <a:buFontTx/>
              <a:buNone/>
            </a:pPr>
            <a:endParaRPr lang="en-GB" altLang="en-US" sz="2400" dirty="0">
              <a:latin typeface="Arial" panose="020B0604020202020204" pitchFamily="34" charset="0"/>
            </a:endParaRPr>
          </a:p>
          <a:p>
            <a:pPr algn="ctr" eaLnBrk="1" hangingPunct="1">
              <a:spcBef>
                <a:spcPct val="0"/>
              </a:spcBef>
              <a:buFontTx/>
              <a:buNone/>
            </a:pPr>
            <a:r>
              <a:rPr lang="en-GB" altLang="en-US" sz="2400" dirty="0">
                <a:latin typeface="Arial" panose="020B0604020202020204" pitchFamily="34" charset="0"/>
                <a:hlinkClick r:id="rId4"/>
              </a:rPr>
              <a:t>bernard.genge@gmail.com</a:t>
            </a:r>
            <a:r>
              <a:rPr lang="en-GB" altLang="en-US" sz="2400" dirty="0">
                <a:latin typeface="Arial" panose="020B0604020202020204" pitchFamily="34" charset="0"/>
              </a:rPr>
              <a:t> </a:t>
            </a:r>
          </a:p>
          <a:p>
            <a:pPr eaLnBrk="1" hangingPunct="1">
              <a:spcBef>
                <a:spcPct val="0"/>
              </a:spcBef>
              <a:buFontTx/>
              <a:buNone/>
            </a:pPr>
            <a:endParaRPr lang="en-GB" altLang="en-US" sz="2400" dirty="0">
              <a:latin typeface="Arial" panose="020B0604020202020204" pitchFamily="34" charset="0"/>
            </a:endParaRPr>
          </a:p>
          <a:p>
            <a:pPr eaLnBrk="1" hangingPunct="1">
              <a:spcBef>
                <a:spcPct val="0"/>
              </a:spcBef>
              <a:buFontTx/>
              <a:buNone/>
            </a:pPr>
            <a:endParaRPr lang="en-GB" altLang="en-US" sz="2400" dirty="0">
              <a:latin typeface="Arial" panose="020B0604020202020204" pitchFamily="34" charset="0"/>
            </a:endParaRPr>
          </a:p>
        </p:txBody>
      </p:sp>
    </p:spTree>
    <p:extLst>
      <p:ext uri="{BB962C8B-B14F-4D97-AF65-F5344CB8AC3E}">
        <p14:creationId xmlns:p14="http://schemas.microsoft.com/office/powerpoint/2010/main" val="2370600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1D048-75BF-4D6D-8E93-3C666F37DBB9}"/>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30-day challenge </a:t>
            </a:r>
            <a:endParaRPr lang="en-US" sz="2400" dirty="0">
              <a:solidFill>
                <a:schemeClr val="bg1"/>
              </a:solidFill>
              <a:cs typeface="Arial" charset="0"/>
            </a:endParaRPr>
          </a:p>
        </p:txBody>
      </p:sp>
      <p:pic>
        <p:nvPicPr>
          <p:cNvPr id="1026" name="Picture 2" descr="S.T.O.P.: Stop, Think, Observe, Plan">
            <a:extLst>
              <a:ext uri="{FF2B5EF4-FFF2-40B4-BE49-F238E27FC236}">
                <a16:creationId xmlns:a16="http://schemas.microsoft.com/office/drawing/2014/main" id="{B30AA81B-236B-4066-8CD8-38D335F48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2124075" cy="2152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041F12-29BE-4D2F-B259-1D2964D4CA31}"/>
              </a:ext>
            </a:extLst>
          </p:cNvPr>
          <p:cNvSpPr txBox="1"/>
          <p:nvPr/>
        </p:nvSpPr>
        <p:spPr>
          <a:xfrm>
            <a:off x="4283968" y="1412776"/>
            <a:ext cx="3960440" cy="1384995"/>
          </a:xfrm>
          <a:prstGeom prst="rect">
            <a:avLst/>
          </a:prstGeom>
          <a:noFill/>
        </p:spPr>
        <p:txBody>
          <a:bodyPr wrap="square" rtlCol="0">
            <a:spAutoFit/>
          </a:bodyPr>
          <a:lstStyle/>
          <a:p>
            <a:r>
              <a:rPr lang="en-GB" sz="2800" b="1" dirty="0"/>
              <a:t>Positive emotion of the day for the next 30 days</a:t>
            </a:r>
          </a:p>
        </p:txBody>
      </p:sp>
      <p:pic>
        <p:nvPicPr>
          <p:cNvPr id="4" name="Picture 2" descr="THE EMOTIONAL SIDE OF UX DESIGN. To achieve the desired positive… | by Team  Codesign | Medium">
            <a:extLst>
              <a:ext uri="{FF2B5EF4-FFF2-40B4-BE49-F238E27FC236}">
                <a16:creationId xmlns:a16="http://schemas.microsoft.com/office/drawing/2014/main" id="{5DC8A3DD-2F82-4B5D-81FD-2DDA3DB70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149080"/>
            <a:ext cx="2476500"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67896C-008E-42C5-8367-3BE8F3F1C1F6}"/>
              </a:ext>
            </a:extLst>
          </p:cNvPr>
          <p:cNvSpPr txBox="1"/>
          <p:nvPr/>
        </p:nvSpPr>
        <p:spPr>
          <a:xfrm>
            <a:off x="4391980" y="4127455"/>
            <a:ext cx="3744416" cy="1815882"/>
          </a:xfrm>
          <a:prstGeom prst="rect">
            <a:avLst/>
          </a:prstGeom>
          <a:noFill/>
        </p:spPr>
        <p:txBody>
          <a:bodyPr wrap="square" rtlCol="0">
            <a:spAutoFit/>
          </a:bodyPr>
          <a:lstStyle/>
          <a:p>
            <a:r>
              <a:rPr lang="en-GB" sz="2800" b="1" dirty="0"/>
              <a:t>Watch the </a:t>
            </a:r>
            <a:r>
              <a:rPr lang="en-GB" sz="2800" b="1" dirty="0" err="1"/>
              <a:t>youtube</a:t>
            </a:r>
            <a:r>
              <a:rPr lang="en-GB" sz="2800" b="1" dirty="0"/>
              <a:t> clip on the previous slide about EFT and emotional hygiene</a:t>
            </a:r>
          </a:p>
        </p:txBody>
      </p:sp>
    </p:spTree>
    <p:extLst>
      <p:ext uri="{BB962C8B-B14F-4D97-AF65-F5344CB8AC3E}">
        <p14:creationId xmlns:p14="http://schemas.microsoft.com/office/powerpoint/2010/main" val="1391796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Action plan</a:t>
            </a:r>
            <a:endParaRPr lang="en-US" sz="2400" dirty="0">
              <a:solidFill>
                <a:schemeClr val="bg1"/>
              </a:solidFill>
              <a:cs typeface="Arial" charset="0"/>
            </a:endParaRPr>
          </a:p>
        </p:txBody>
      </p:sp>
      <p:sp>
        <p:nvSpPr>
          <p:cNvPr id="75781"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75782" name="Rectangle 6"/>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2" name="TextBox 1"/>
          <p:cNvSpPr txBox="1"/>
          <p:nvPr/>
        </p:nvSpPr>
        <p:spPr>
          <a:xfrm>
            <a:off x="179513" y="782110"/>
            <a:ext cx="8964488" cy="4524315"/>
          </a:xfrm>
          <a:prstGeom prst="rect">
            <a:avLst/>
          </a:prstGeom>
          <a:noFill/>
        </p:spPr>
        <p:txBody>
          <a:bodyPr wrap="square" rtlCol="0">
            <a:spAutoFit/>
          </a:bodyPr>
          <a:lstStyle/>
          <a:p>
            <a:r>
              <a:rPr lang="en-GB" sz="3600" dirty="0"/>
              <a:t>As a result of todays masterclass what will you:</a:t>
            </a:r>
          </a:p>
          <a:p>
            <a:endParaRPr lang="en-GB" sz="3600" dirty="0"/>
          </a:p>
          <a:p>
            <a:r>
              <a:rPr lang="en-GB" sz="3600" dirty="0"/>
              <a:t>START DOING</a:t>
            </a:r>
          </a:p>
          <a:p>
            <a:endParaRPr lang="en-GB" sz="3600" dirty="0"/>
          </a:p>
          <a:p>
            <a:r>
              <a:rPr lang="en-GB" sz="3600" dirty="0"/>
              <a:t>STOP DOING</a:t>
            </a:r>
          </a:p>
          <a:p>
            <a:endParaRPr lang="en-GB" sz="3600" dirty="0"/>
          </a:p>
          <a:p>
            <a:r>
              <a:rPr lang="en-GB" sz="3600" dirty="0"/>
              <a:t>CONTINUE DOING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B7BB-730F-4D06-8C62-1672EAB762DD}"/>
              </a:ext>
            </a:extLst>
          </p:cNvPr>
          <p:cNvSpPr>
            <a:spLocks noGrp="1"/>
          </p:cNvSpPr>
          <p:nvPr>
            <p:ph type="title"/>
          </p:nvPr>
        </p:nvSpPr>
        <p:spPr/>
        <p:txBody>
          <a:bodyPr/>
          <a:lstStyle/>
          <a:p>
            <a:r>
              <a:rPr lang="en-GB" dirty="0"/>
              <a:t>Further opportunities </a:t>
            </a:r>
          </a:p>
        </p:txBody>
      </p:sp>
      <p:sp>
        <p:nvSpPr>
          <p:cNvPr id="3" name="Content Placeholder 2">
            <a:extLst>
              <a:ext uri="{FF2B5EF4-FFF2-40B4-BE49-F238E27FC236}">
                <a16:creationId xmlns:a16="http://schemas.microsoft.com/office/drawing/2014/main" id="{CE8CCB76-727B-43DD-A2E5-153C40C2D8B7}"/>
              </a:ext>
            </a:extLst>
          </p:cNvPr>
          <p:cNvSpPr>
            <a:spLocks noGrp="1"/>
          </p:cNvSpPr>
          <p:nvPr>
            <p:ph idx="1"/>
          </p:nvPr>
        </p:nvSpPr>
        <p:spPr>
          <a:xfrm>
            <a:off x="457200" y="1166018"/>
            <a:ext cx="8229600" cy="4525963"/>
          </a:xfrm>
        </p:spPr>
        <p:txBody>
          <a:bodyPr/>
          <a:lstStyle/>
          <a:p>
            <a:pPr marL="0" indent="0">
              <a:buNone/>
            </a:pPr>
            <a:r>
              <a:rPr lang="en-GB" sz="2400" b="1" i="0" dirty="0">
                <a:solidFill>
                  <a:srgbClr val="050505"/>
                </a:solidFill>
                <a:effectLst/>
                <a:latin typeface="Segoe UI Historic" panose="020B0502040204020203" pitchFamily="34" charset="0"/>
              </a:rPr>
              <a:t>Personal Resilience </a:t>
            </a:r>
            <a:r>
              <a:rPr lang="en-GB" sz="2400" b="1" i="0" dirty="0" err="1">
                <a:solidFill>
                  <a:srgbClr val="050505"/>
                </a:solidFill>
                <a:effectLst/>
                <a:latin typeface="Segoe UI Historic" panose="020B0502040204020203" pitchFamily="34" charset="0"/>
              </a:rPr>
              <a:t>facebook</a:t>
            </a:r>
            <a:r>
              <a:rPr lang="en-GB" sz="2400" b="1" i="0" dirty="0">
                <a:solidFill>
                  <a:srgbClr val="050505"/>
                </a:solidFill>
                <a:effectLst/>
                <a:latin typeface="Segoe UI Historic" panose="020B0502040204020203" pitchFamily="34" charset="0"/>
              </a:rPr>
              <a:t> group.</a:t>
            </a:r>
          </a:p>
          <a:p>
            <a:pPr marL="0" indent="0">
              <a:buNone/>
            </a:pPr>
            <a:r>
              <a:rPr lang="en-GB" sz="2400" b="1" i="0" dirty="0">
                <a:solidFill>
                  <a:srgbClr val="050505"/>
                </a:solidFill>
                <a:effectLst/>
                <a:latin typeface="Segoe UI Historic" panose="020B0502040204020203" pitchFamily="34" charset="0"/>
              </a:rPr>
              <a:t>Ignite: Find Your Passion, Live Your Purpose &amp; Re-Write Your Future</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2"/>
              </a:rPr>
              <a:t>https://www.facebook.com/groups/216645969611627/?ref=share</a:t>
            </a:r>
            <a:endParaRPr lang="en-GB" sz="1800" dirty="0">
              <a:effectLst/>
              <a:latin typeface="Calibri" panose="020F0502020204030204" pitchFamily="34" charset="0"/>
              <a:ea typeface="Calibri" panose="020F0502020204030204" pitchFamily="34" charset="0"/>
            </a:endParaRPr>
          </a:p>
          <a:p>
            <a:pPr marL="0" indent="0">
              <a:buNone/>
            </a:pPr>
            <a:endParaRPr lang="en-GB" sz="2400" b="1" dirty="0">
              <a:solidFill>
                <a:srgbClr val="050505"/>
              </a:solidFill>
              <a:latin typeface="Segoe UI Historic" panose="020B0502040204020203" pitchFamily="34" charset="0"/>
            </a:endParaRPr>
          </a:p>
          <a:p>
            <a:pPr marL="0" indent="0">
              <a:buNone/>
            </a:pPr>
            <a:r>
              <a:rPr lang="en-GB" sz="2400" b="1" dirty="0">
                <a:solidFill>
                  <a:srgbClr val="050505"/>
                </a:solidFill>
                <a:latin typeface="Segoe UI Historic" panose="020B0502040204020203" pitchFamily="34" charset="0"/>
              </a:rPr>
              <a:t>Personal resilience online programme; </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3"/>
              </a:rPr>
              <a:t>https://ignitepd.thinkific.com/courses/rock-solid-resilience?fbclid=IwAR1dt6Mw_cw8EqDPPJA3bpynSEVhFxwfMWBZpPKO1IZq04ZvxHHc0ty8KRc</a:t>
            </a:r>
            <a:endParaRPr lang="en-GB" b="1" dirty="0">
              <a:solidFill>
                <a:srgbClr val="050505"/>
              </a:solidFill>
              <a:latin typeface="Segoe UI Historic" panose="020B0502040204020203" pitchFamily="34" charset="0"/>
            </a:endParaRPr>
          </a:p>
          <a:p>
            <a:pPr marL="0" indent="0" algn="ctr">
              <a:buNone/>
            </a:pPr>
            <a:r>
              <a:rPr lang="en-GB" b="1" dirty="0">
                <a:solidFill>
                  <a:srgbClr val="050505"/>
                </a:solidFill>
                <a:latin typeface="Segoe UI Historic" panose="020B0502040204020203" pitchFamily="34" charset="0"/>
                <a:hlinkClick r:id="rId4"/>
              </a:rPr>
              <a:t>bernard.genge@gmail.com</a:t>
            </a:r>
            <a:r>
              <a:rPr lang="en-GB" b="1" dirty="0">
                <a:solidFill>
                  <a:srgbClr val="050505"/>
                </a:solidFill>
                <a:latin typeface="Segoe UI Historic" panose="020B0502040204020203" pitchFamily="34" charset="0"/>
              </a:rPr>
              <a:t> </a:t>
            </a:r>
            <a:endParaRPr lang="en-GB" dirty="0"/>
          </a:p>
        </p:txBody>
      </p:sp>
    </p:spTree>
    <p:extLst>
      <p:ext uri="{BB962C8B-B14F-4D97-AF65-F5344CB8AC3E}">
        <p14:creationId xmlns:p14="http://schemas.microsoft.com/office/powerpoint/2010/main" val="3238445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CBC25-D3EA-496B-9AE4-B73D67D512BE}"/>
              </a:ext>
            </a:extLst>
          </p:cNvPr>
          <p:cNvSpPr>
            <a:spLocks noGrp="1"/>
          </p:cNvSpPr>
          <p:nvPr>
            <p:ph idx="1"/>
          </p:nvPr>
        </p:nvSpPr>
        <p:spPr>
          <a:xfrm>
            <a:off x="395536" y="1772816"/>
            <a:ext cx="8856984" cy="4525963"/>
          </a:xfrm>
        </p:spPr>
        <p:txBody>
          <a:bodyPr/>
          <a:lstStyle/>
          <a:p>
            <a:pPr marL="0" indent="0">
              <a:lnSpc>
                <a:spcPct val="107000"/>
              </a:lnSpc>
              <a:spcAft>
                <a:spcPts val="800"/>
              </a:spcAft>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https://www.youtube.com/watch?v=Z7dFDHzV36g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solidFill>
                  <a:srgbClr val="030303"/>
                </a:solidFill>
                <a:effectLst/>
                <a:latin typeface="Arial" panose="020B0604020202020204" pitchFamily="34" charset="0"/>
                <a:ea typeface="Calibri" panose="020F0502020204030204" pitchFamily="34" charset="0"/>
                <a:cs typeface="Times New Roman" panose="02020603050405020304" pitchFamily="18" charset="0"/>
              </a:rPr>
              <a:t>Barbara Fredrickson discusses how positive emotions broaden our awareness of the world, allowing us to become more in tune with the needs of others.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https://www.youtube.com/watch?v=F2hc2FLOdhI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We'll go to the doctor when we feel flu-</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ish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or a nagging pain. So why don’t we see a health professional when we feel emotional pain: guilt, loss, loneliness? Too many of us deal with common psychological-health issues on our own, says Guy Winch. But we don’t have to. He makes a compelling case to practice emotional hygiene — taking care of our emotions, our minds, with the same diligence we take care of our bodies.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dirty="0"/>
          </a:p>
        </p:txBody>
      </p:sp>
      <p:sp>
        <p:nvSpPr>
          <p:cNvPr id="5" name="Rectangle 4">
            <a:extLst>
              <a:ext uri="{FF2B5EF4-FFF2-40B4-BE49-F238E27FC236}">
                <a16:creationId xmlns:a16="http://schemas.microsoft.com/office/drawing/2014/main" id="{88B90588-D03B-45EB-A0B9-D45CF8AB054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Further information/watching</a:t>
            </a:r>
            <a:endParaRPr lang="en-US" sz="2400" dirty="0">
              <a:solidFill>
                <a:schemeClr val="bg1"/>
              </a:solidFill>
              <a:cs typeface="Arial" charset="0"/>
            </a:endParaRPr>
          </a:p>
        </p:txBody>
      </p:sp>
    </p:spTree>
    <p:extLst>
      <p:ext uri="{BB962C8B-B14F-4D97-AF65-F5344CB8AC3E}">
        <p14:creationId xmlns:p14="http://schemas.microsoft.com/office/powerpoint/2010/main" val="2329069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Set scene</a:t>
            </a:r>
          </a:p>
        </p:txBody>
      </p:sp>
      <p:sp>
        <p:nvSpPr>
          <p:cNvPr id="2" name="TextBox 1"/>
          <p:cNvSpPr txBox="1"/>
          <p:nvPr/>
        </p:nvSpPr>
        <p:spPr>
          <a:xfrm>
            <a:off x="0" y="620688"/>
            <a:ext cx="9036496" cy="6740307"/>
          </a:xfrm>
          <a:prstGeom prst="rect">
            <a:avLst/>
          </a:prstGeom>
          <a:noFill/>
        </p:spPr>
        <p:txBody>
          <a:bodyPr wrap="square" rtlCol="0">
            <a:spAutoFit/>
          </a:bodyPr>
          <a:lstStyle/>
          <a:p>
            <a:r>
              <a:rPr lang="en-GB" sz="2400" dirty="0"/>
              <a:t>A useful definition of emotional wellbeing is offered by the Mental Health Foundation: ‘A positive sense of wellbeing which enables an individual to be able to function in society and meet the demands of everyday life; people in good mental health have the ability to recover effectively from illness, change or misfortune.’</a:t>
            </a:r>
          </a:p>
          <a:p>
            <a:endParaRPr lang="en-GB" sz="2400" dirty="0"/>
          </a:p>
          <a:p>
            <a:r>
              <a:rPr lang="en-GB" sz="2400" dirty="0"/>
              <a:t>Emotional health is an important part of overall health. People who are emotionally healthy are in control of their thoughts, feelings, and behaviours and able to cope with life's challenges. They can keep problems in perspective and bounce back from setbacks.</a:t>
            </a:r>
          </a:p>
          <a:p>
            <a:endParaRPr lang="en-GB" sz="2400" dirty="0"/>
          </a:p>
          <a:p>
            <a:r>
              <a:rPr lang="en-GB" sz="2400" dirty="0"/>
              <a:t>Depression, anxiety, stress, poor body image, grief, loss, a major change in your life such as becoming a new parent can all </a:t>
            </a:r>
            <a:r>
              <a:rPr lang="en-GB" sz="2400" b="1" dirty="0"/>
              <a:t>affect</a:t>
            </a:r>
            <a:r>
              <a:rPr lang="en-GB" sz="2400" dirty="0"/>
              <a:t> your mental and </a:t>
            </a:r>
            <a:r>
              <a:rPr lang="en-GB" sz="2400" b="1" dirty="0"/>
              <a:t>emotional</a:t>
            </a:r>
            <a:r>
              <a:rPr lang="en-GB" sz="2400" dirty="0"/>
              <a:t> health and day to day living. Sometimes it is hard to know if what you are experiencing is depression, sadness, worry or anxiety.</a:t>
            </a:r>
            <a:br>
              <a:rPr lang="en-GB" sz="2400" dirty="0"/>
            </a:br>
            <a:endParaRPr lang="en-GB" sz="2400" dirty="0"/>
          </a:p>
        </p:txBody>
      </p:sp>
    </p:spTree>
    <p:extLst>
      <p:ext uri="{BB962C8B-B14F-4D97-AF65-F5344CB8AC3E}">
        <p14:creationId xmlns:p14="http://schemas.microsoft.com/office/powerpoint/2010/main" val="355751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US" sz="3600" b="1" dirty="0">
                <a:solidFill>
                  <a:srgbClr val="FFFFFF"/>
                </a:solidFill>
                <a:cs typeface="Arial" charset="0"/>
              </a:rPr>
              <a:t>How</a:t>
            </a:r>
            <a:r>
              <a:rPr lang="en-GB" sz="3600" b="1" dirty="0">
                <a:solidFill>
                  <a:srgbClr val="FFFFFF"/>
                </a:solidFill>
                <a:cs typeface="Arial" charset="0"/>
              </a:rPr>
              <a:t> emotions impact what we do?</a:t>
            </a:r>
          </a:p>
        </p:txBody>
      </p:sp>
      <p:sp>
        <p:nvSpPr>
          <p:cNvPr id="5" name="Content Placeholder 2"/>
          <p:cNvSpPr>
            <a:spLocks noGrp="1"/>
          </p:cNvSpPr>
          <p:nvPr>
            <p:ph idx="1"/>
          </p:nvPr>
        </p:nvSpPr>
        <p:spPr>
          <a:xfrm>
            <a:off x="1" y="836712"/>
            <a:ext cx="7956376" cy="5112568"/>
          </a:xfrm>
        </p:spPr>
        <p:txBody>
          <a:bodyPr/>
          <a:lstStyle/>
          <a:p>
            <a:pPr marL="0" indent="0">
              <a:buNone/>
            </a:pPr>
            <a:r>
              <a:rPr lang="en-US" sz="2400" dirty="0"/>
              <a:t>Inward Emotions (introvert) = lose/win thinking = passive  </a:t>
            </a:r>
          </a:p>
          <a:p>
            <a:r>
              <a:rPr lang="en-US" sz="2400" dirty="0"/>
              <a:t>Fear</a:t>
            </a:r>
          </a:p>
          <a:p>
            <a:r>
              <a:rPr lang="en-US" sz="2400" dirty="0"/>
              <a:t>Disgust</a:t>
            </a:r>
          </a:p>
          <a:p>
            <a:r>
              <a:rPr lang="en-US" sz="2400" dirty="0"/>
              <a:t>Contempt</a:t>
            </a:r>
          </a:p>
          <a:p>
            <a:r>
              <a:rPr lang="en-US" sz="2400" dirty="0"/>
              <a:t>Hate</a:t>
            </a:r>
          </a:p>
          <a:p>
            <a:endParaRPr lang="en-US" sz="2400" dirty="0"/>
          </a:p>
          <a:p>
            <a:pPr marL="0" indent="0">
              <a:buNone/>
            </a:pPr>
            <a:r>
              <a:rPr lang="en-US" sz="2400" dirty="0"/>
              <a:t>Outward emotions (extrovert) = win/lose thinking = aggressive</a:t>
            </a:r>
          </a:p>
          <a:p>
            <a:r>
              <a:rPr lang="en-US" sz="2400" dirty="0"/>
              <a:t>Anger</a:t>
            </a:r>
          </a:p>
          <a:p>
            <a:r>
              <a:rPr lang="en-US" sz="2400" dirty="0"/>
              <a:t>Shame</a:t>
            </a:r>
          </a:p>
          <a:p>
            <a:r>
              <a:rPr lang="en-US" sz="2400" dirty="0"/>
              <a:t>Pride </a:t>
            </a:r>
          </a:p>
          <a:p>
            <a:r>
              <a:rPr lang="en-US" sz="2400" dirty="0"/>
              <a:t>Depression</a:t>
            </a:r>
            <a:endParaRPr lang="en-GB" sz="2400" dirty="0"/>
          </a:p>
        </p:txBody>
      </p:sp>
      <p:sp>
        <p:nvSpPr>
          <p:cNvPr id="2" name="TextBox 1">
            <a:extLst>
              <a:ext uri="{FF2B5EF4-FFF2-40B4-BE49-F238E27FC236}">
                <a16:creationId xmlns:a16="http://schemas.microsoft.com/office/drawing/2014/main" id="{ABC6827D-D7E9-4D73-8A73-25082A0E4E44}"/>
              </a:ext>
            </a:extLst>
          </p:cNvPr>
          <p:cNvSpPr txBox="1"/>
          <p:nvPr/>
        </p:nvSpPr>
        <p:spPr>
          <a:xfrm>
            <a:off x="3347864" y="1196752"/>
            <a:ext cx="4729115" cy="2308324"/>
          </a:xfrm>
          <a:prstGeom prst="rect">
            <a:avLst/>
          </a:prstGeom>
          <a:noFill/>
        </p:spPr>
        <p:txBody>
          <a:bodyPr wrap="none" rtlCol="0">
            <a:spAutoFit/>
          </a:bodyPr>
          <a:lstStyle/>
          <a:p>
            <a:r>
              <a:rPr lang="en-US" sz="2400" dirty="0">
                <a:latin typeface="+mn-lt"/>
              </a:rPr>
              <a:t>Are there positive inward emotions?</a:t>
            </a:r>
          </a:p>
          <a:p>
            <a:pPr marL="342900" indent="-342900">
              <a:buFont typeface="Arial" panose="020B0604020202020204" pitchFamily="34" charset="0"/>
              <a:buChar char="•"/>
            </a:pPr>
            <a:r>
              <a:rPr lang="en-US" sz="2400" dirty="0">
                <a:latin typeface="+mn-lt"/>
              </a:rPr>
              <a:t>Admiration</a:t>
            </a:r>
          </a:p>
          <a:p>
            <a:pPr marL="342900" indent="-342900">
              <a:buFont typeface="Arial" panose="020B0604020202020204" pitchFamily="34" charset="0"/>
              <a:buChar char="•"/>
            </a:pPr>
            <a:r>
              <a:rPr lang="en-US" sz="2400" dirty="0">
                <a:latin typeface="+mn-lt"/>
              </a:rPr>
              <a:t>Respect</a:t>
            </a:r>
          </a:p>
          <a:p>
            <a:pPr marL="342900" indent="-342900">
              <a:buFont typeface="Arial" panose="020B0604020202020204" pitchFamily="34" charset="0"/>
              <a:buChar char="•"/>
            </a:pPr>
            <a:r>
              <a:rPr lang="en-US" sz="2400" dirty="0">
                <a:latin typeface="+mn-lt"/>
              </a:rPr>
              <a:t>Hope</a:t>
            </a:r>
          </a:p>
          <a:p>
            <a:pPr marL="342900" indent="-342900">
              <a:buFont typeface="Arial" panose="020B0604020202020204" pitchFamily="34" charset="0"/>
              <a:buChar char="•"/>
            </a:pPr>
            <a:r>
              <a:rPr lang="en-US" sz="2400" dirty="0">
                <a:latin typeface="+mn-lt"/>
              </a:rPr>
              <a:t>Contentment </a:t>
            </a:r>
          </a:p>
          <a:p>
            <a:r>
              <a:rPr lang="en-US" sz="2400" dirty="0">
                <a:latin typeface="+mn-lt"/>
              </a:rPr>
              <a:t> </a:t>
            </a:r>
            <a:endParaRPr lang="en-GB" sz="2400" dirty="0">
              <a:latin typeface="+mn-lt"/>
            </a:endParaRPr>
          </a:p>
        </p:txBody>
      </p:sp>
      <p:sp>
        <p:nvSpPr>
          <p:cNvPr id="3" name="TextBox 2">
            <a:extLst>
              <a:ext uri="{FF2B5EF4-FFF2-40B4-BE49-F238E27FC236}">
                <a16:creationId xmlns:a16="http://schemas.microsoft.com/office/drawing/2014/main" id="{F60D69D5-3A85-44BC-A2A1-78510A8BA2B1}"/>
              </a:ext>
            </a:extLst>
          </p:cNvPr>
          <p:cNvSpPr txBox="1"/>
          <p:nvPr/>
        </p:nvSpPr>
        <p:spPr>
          <a:xfrm>
            <a:off x="4157003" y="2947181"/>
            <a:ext cx="914400" cy="914400"/>
          </a:xfrm>
          <a:prstGeom prst="rect">
            <a:avLst/>
          </a:prstGeom>
          <a:noFill/>
        </p:spPr>
        <p:txBody>
          <a:bodyPr wrap="square" rtlCol="0">
            <a:spAutoFit/>
          </a:bodyPr>
          <a:lstStyle/>
          <a:p>
            <a:endParaRPr lang="en-GB" dirty="0"/>
          </a:p>
        </p:txBody>
      </p:sp>
      <p:sp>
        <p:nvSpPr>
          <p:cNvPr id="4" name="TextBox 3">
            <a:extLst>
              <a:ext uri="{FF2B5EF4-FFF2-40B4-BE49-F238E27FC236}">
                <a16:creationId xmlns:a16="http://schemas.microsoft.com/office/drawing/2014/main" id="{F17C03DF-6C0A-44C2-BFEB-CB3CB734424D}"/>
              </a:ext>
            </a:extLst>
          </p:cNvPr>
          <p:cNvSpPr txBox="1"/>
          <p:nvPr/>
        </p:nvSpPr>
        <p:spPr>
          <a:xfrm>
            <a:off x="3196917" y="3897948"/>
            <a:ext cx="5031007" cy="1938992"/>
          </a:xfrm>
          <a:prstGeom prst="rect">
            <a:avLst/>
          </a:prstGeom>
          <a:noFill/>
        </p:spPr>
        <p:txBody>
          <a:bodyPr wrap="square" rtlCol="0">
            <a:spAutoFit/>
          </a:bodyPr>
          <a:lstStyle/>
          <a:p>
            <a:r>
              <a:rPr lang="en-US" sz="2400" dirty="0">
                <a:latin typeface="+mn-lt"/>
              </a:rPr>
              <a:t>Are there positive outward emotions?</a:t>
            </a:r>
          </a:p>
          <a:p>
            <a:pPr marL="342900" indent="-342900">
              <a:buFont typeface="Arial" panose="020B0604020202020204" pitchFamily="34" charset="0"/>
              <a:buChar char="•"/>
            </a:pPr>
            <a:r>
              <a:rPr lang="en-US" sz="2400" dirty="0">
                <a:latin typeface="+mn-lt"/>
              </a:rPr>
              <a:t>Liking </a:t>
            </a:r>
          </a:p>
          <a:p>
            <a:pPr marL="342900" indent="-342900">
              <a:buFont typeface="Arial" panose="020B0604020202020204" pitchFamily="34" charset="0"/>
              <a:buChar char="•"/>
            </a:pPr>
            <a:r>
              <a:rPr lang="en-US" sz="2400" dirty="0">
                <a:latin typeface="+mn-lt"/>
              </a:rPr>
              <a:t>Joy</a:t>
            </a:r>
          </a:p>
          <a:p>
            <a:pPr marL="342900" indent="-342900">
              <a:buFont typeface="Arial" panose="020B0604020202020204" pitchFamily="34" charset="0"/>
              <a:buChar char="•"/>
            </a:pPr>
            <a:r>
              <a:rPr lang="en-US" sz="2400" dirty="0">
                <a:latin typeface="+mn-lt"/>
              </a:rPr>
              <a:t> Love</a:t>
            </a:r>
          </a:p>
          <a:p>
            <a:pPr marL="342900" indent="-342900">
              <a:buFont typeface="Arial" panose="020B0604020202020204" pitchFamily="34" charset="0"/>
              <a:buChar char="•"/>
            </a:pPr>
            <a:r>
              <a:rPr lang="en-US" sz="2400" dirty="0">
                <a:latin typeface="+mn-lt"/>
              </a:rPr>
              <a:t>Forgiveness </a:t>
            </a:r>
            <a:endParaRPr lang="en-GB" sz="2400" dirty="0">
              <a:latin typeface="+mn-lt"/>
            </a:endParaRPr>
          </a:p>
        </p:txBody>
      </p:sp>
      <p:sp>
        <p:nvSpPr>
          <p:cNvPr id="7" name="TextBox 6">
            <a:extLst>
              <a:ext uri="{FF2B5EF4-FFF2-40B4-BE49-F238E27FC236}">
                <a16:creationId xmlns:a16="http://schemas.microsoft.com/office/drawing/2014/main" id="{B83CFCB6-473E-4254-8940-C51BFC7F7E5D}"/>
              </a:ext>
            </a:extLst>
          </p:cNvPr>
          <p:cNvSpPr txBox="1"/>
          <p:nvPr/>
        </p:nvSpPr>
        <p:spPr>
          <a:xfrm>
            <a:off x="1735025" y="6213569"/>
            <a:ext cx="4843955" cy="461665"/>
          </a:xfrm>
          <a:prstGeom prst="rect">
            <a:avLst/>
          </a:prstGeom>
          <a:noFill/>
        </p:spPr>
        <p:txBody>
          <a:bodyPr wrap="none" rtlCol="0">
            <a:spAutoFit/>
          </a:bodyPr>
          <a:lstStyle/>
          <a:p>
            <a:r>
              <a:rPr lang="en-US" sz="2400" dirty="0">
                <a:latin typeface="+mn-lt"/>
              </a:rPr>
              <a:t>But how do we use this information? </a:t>
            </a:r>
            <a:endParaRPr lang="en-GB" sz="2400" dirty="0">
              <a:latin typeface="+mn-lt"/>
            </a:endParaRPr>
          </a:p>
        </p:txBody>
      </p:sp>
    </p:spTree>
    <p:extLst>
      <p:ext uri="{BB962C8B-B14F-4D97-AF65-F5344CB8AC3E}">
        <p14:creationId xmlns:p14="http://schemas.microsoft.com/office/powerpoint/2010/main" val="22144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Value Of Information | Eternal Sunshine of the IS Mind">
            <a:extLst>
              <a:ext uri="{FF2B5EF4-FFF2-40B4-BE49-F238E27FC236}">
                <a16:creationId xmlns:a16="http://schemas.microsoft.com/office/drawing/2014/main" id="{F5ACB701-CDD7-4B3B-B45D-50EA4151F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2736304"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D7DDEC9-5015-44B2-8DED-C3BA4120E015}"/>
              </a:ext>
            </a:extLst>
          </p:cNvPr>
          <p:cNvSpPr txBox="1"/>
          <p:nvPr/>
        </p:nvSpPr>
        <p:spPr>
          <a:xfrm>
            <a:off x="3203848" y="544612"/>
            <a:ext cx="2016224" cy="2308324"/>
          </a:xfrm>
          <a:prstGeom prst="rect">
            <a:avLst/>
          </a:prstGeom>
          <a:noFill/>
        </p:spPr>
        <p:txBody>
          <a:bodyPr wrap="square" rtlCol="0">
            <a:spAutoFit/>
          </a:bodyPr>
          <a:lstStyle/>
          <a:p>
            <a:r>
              <a:rPr lang="en-US" sz="2400" dirty="0"/>
              <a:t>Emotions are information but what do we do with that information?</a:t>
            </a:r>
            <a:endParaRPr lang="en-GB" sz="2400" dirty="0"/>
          </a:p>
        </p:txBody>
      </p:sp>
      <p:pic>
        <p:nvPicPr>
          <p:cNvPr id="1028" name="Picture 4" descr="Accept the past, Manage the present and work hard towards the future .: A  Productivity Planner and Motivational Book, for making plans .:  Amazon.co.uk: mail, is: 9798644768172: Books">
            <a:extLst>
              <a:ext uri="{FF2B5EF4-FFF2-40B4-BE49-F238E27FC236}">
                <a16:creationId xmlns:a16="http://schemas.microsoft.com/office/drawing/2014/main" id="{FECCEA8B-484C-405A-B12D-54B65475B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5654" y="434651"/>
            <a:ext cx="2592288" cy="2619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8A0C00C-9128-4D69-B557-CB8012DCC625}"/>
              </a:ext>
            </a:extLst>
          </p:cNvPr>
          <p:cNvSpPr txBox="1"/>
          <p:nvPr/>
        </p:nvSpPr>
        <p:spPr>
          <a:xfrm>
            <a:off x="6001678" y="3284984"/>
            <a:ext cx="2376264" cy="3046988"/>
          </a:xfrm>
          <a:prstGeom prst="rect">
            <a:avLst/>
          </a:prstGeom>
          <a:noFill/>
        </p:spPr>
        <p:txBody>
          <a:bodyPr wrap="square" rtlCol="0">
            <a:spAutoFit/>
          </a:bodyPr>
          <a:lstStyle/>
          <a:p>
            <a:r>
              <a:rPr lang="en-US" sz="2400" dirty="0"/>
              <a:t>Is the key to accept and then manage them?</a:t>
            </a:r>
          </a:p>
          <a:p>
            <a:r>
              <a:rPr lang="en-US" sz="2400" dirty="0"/>
              <a:t>When we react to our emotions is when they get ‘blocked’ = depression</a:t>
            </a:r>
            <a:endParaRPr lang="en-GB" sz="2400" dirty="0"/>
          </a:p>
        </p:txBody>
      </p:sp>
      <p:pic>
        <p:nvPicPr>
          <p:cNvPr id="1030" name="Picture 6" descr="Pin on Understanding Trauma">
            <a:extLst>
              <a:ext uri="{FF2B5EF4-FFF2-40B4-BE49-F238E27FC236}">
                <a16:creationId xmlns:a16="http://schemas.microsoft.com/office/drawing/2014/main" id="{AB768731-D185-406A-A0B9-EF5FB0E5C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787" y="3594040"/>
            <a:ext cx="1876425"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B3EDD1-4904-438B-8C77-A7B9D5BBE31C}"/>
              </a:ext>
            </a:extLst>
          </p:cNvPr>
          <p:cNvSpPr txBox="1"/>
          <p:nvPr/>
        </p:nvSpPr>
        <p:spPr>
          <a:xfrm>
            <a:off x="198570" y="3284984"/>
            <a:ext cx="3435217" cy="3416320"/>
          </a:xfrm>
          <a:prstGeom prst="rect">
            <a:avLst/>
          </a:prstGeom>
          <a:noFill/>
        </p:spPr>
        <p:txBody>
          <a:bodyPr wrap="square" rtlCol="0">
            <a:spAutoFit/>
          </a:bodyPr>
          <a:lstStyle/>
          <a:p>
            <a:r>
              <a:rPr lang="en-US" sz="2400" dirty="0"/>
              <a:t>About past experiences so we don’t get blocked which prevents a natural flow of emotional energy just like a river. We don’t want to be ‘non-emotional’ just control harmful emotions. </a:t>
            </a:r>
            <a:endParaRPr lang="en-GB" sz="2400" dirty="0"/>
          </a:p>
        </p:txBody>
      </p:sp>
    </p:spTree>
    <p:extLst>
      <p:ext uri="{BB962C8B-B14F-4D97-AF65-F5344CB8AC3E}">
        <p14:creationId xmlns:p14="http://schemas.microsoft.com/office/powerpoint/2010/main" val="3263030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 have to change on the inside before change will happen on... | Picture  Quotes">
            <a:extLst>
              <a:ext uri="{FF2B5EF4-FFF2-40B4-BE49-F238E27FC236}">
                <a16:creationId xmlns:a16="http://schemas.microsoft.com/office/drawing/2014/main" id="{53B04DF2-6FBB-495A-95DB-480429BAD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2520280"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228847-9514-4352-8FE5-797846BF877E}"/>
              </a:ext>
            </a:extLst>
          </p:cNvPr>
          <p:cNvSpPr txBox="1"/>
          <p:nvPr/>
        </p:nvSpPr>
        <p:spPr>
          <a:xfrm>
            <a:off x="3205518" y="12680"/>
            <a:ext cx="2158569" cy="3785652"/>
          </a:xfrm>
          <a:prstGeom prst="rect">
            <a:avLst/>
          </a:prstGeom>
          <a:noFill/>
        </p:spPr>
        <p:txBody>
          <a:bodyPr wrap="square" rtlCol="0">
            <a:spAutoFit/>
          </a:bodyPr>
          <a:lstStyle/>
          <a:p>
            <a:r>
              <a:rPr lang="en-US" sz="2400" dirty="0"/>
              <a:t>Often in surprising ways – we call them coincidences. We can then be no longer a victim of our circumstances and can ...</a:t>
            </a:r>
            <a:endParaRPr lang="en-GB" sz="2400" dirty="0"/>
          </a:p>
        </p:txBody>
      </p:sp>
      <p:pic>
        <p:nvPicPr>
          <p:cNvPr id="2052" name="Picture 4" descr="Love Your Past, Then Release It. Nothing about your past was a waste but… |  by Rosemary Nonny Knight | Medium">
            <a:extLst>
              <a:ext uri="{FF2B5EF4-FFF2-40B4-BE49-F238E27FC236}">
                <a16:creationId xmlns:a16="http://schemas.microsoft.com/office/drawing/2014/main" id="{171615FB-F6A6-4AF8-9BF1-9FF9A4F9BD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88640"/>
            <a:ext cx="2581275" cy="30243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quot;Fight or Flight&quot; Response - Together Therapy">
            <a:extLst>
              <a:ext uri="{FF2B5EF4-FFF2-40B4-BE49-F238E27FC236}">
                <a16:creationId xmlns:a16="http://schemas.microsoft.com/office/drawing/2014/main" id="{C456ADB5-5CD2-4780-9684-0EBDCC5F19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4149080"/>
            <a:ext cx="2736423" cy="2592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D801AE-A3E0-449A-8459-BD8E21199045}"/>
              </a:ext>
            </a:extLst>
          </p:cNvPr>
          <p:cNvSpPr txBox="1"/>
          <p:nvPr/>
        </p:nvSpPr>
        <p:spPr>
          <a:xfrm>
            <a:off x="21772" y="3265529"/>
            <a:ext cx="2736424" cy="830997"/>
          </a:xfrm>
          <a:prstGeom prst="rect">
            <a:avLst/>
          </a:prstGeom>
          <a:noFill/>
        </p:spPr>
        <p:txBody>
          <a:bodyPr wrap="square" rtlCol="0">
            <a:spAutoFit/>
          </a:bodyPr>
          <a:lstStyle/>
          <a:p>
            <a:r>
              <a:rPr lang="en-US" sz="2400" dirty="0"/>
              <a:t>But when we are in constant ..</a:t>
            </a:r>
            <a:endParaRPr lang="en-GB" sz="2400" dirty="0"/>
          </a:p>
        </p:txBody>
      </p:sp>
      <p:sp>
        <p:nvSpPr>
          <p:cNvPr id="4" name="TextBox 3">
            <a:extLst>
              <a:ext uri="{FF2B5EF4-FFF2-40B4-BE49-F238E27FC236}">
                <a16:creationId xmlns:a16="http://schemas.microsoft.com/office/drawing/2014/main" id="{1461A7E4-43C4-4231-95FF-C73F2A0DFB29}"/>
              </a:ext>
            </a:extLst>
          </p:cNvPr>
          <p:cNvSpPr txBox="1"/>
          <p:nvPr/>
        </p:nvSpPr>
        <p:spPr>
          <a:xfrm>
            <a:off x="3205518" y="4179665"/>
            <a:ext cx="2518610" cy="2677656"/>
          </a:xfrm>
          <a:prstGeom prst="rect">
            <a:avLst/>
          </a:prstGeom>
          <a:noFill/>
        </p:spPr>
        <p:txBody>
          <a:bodyPr wrap="square" rtlCol="0">
            <a:spAutoFit/>
          </a:bodyPr>
          <a:lstStyle/>
          <a:p>
            <a:r>
              <a:rPr lang="en-US" sz="2400" dirty="0"/>
              <a:t>We are less immune, whereas when we take control and focus on positive emotions =</a:t>
            </a:r>
            <a:endParaRPr lang="en-GB" sz="2400" dirty="0"/>
          </a:p>
        </p:txBody>
      </p:sp>
      <p:pic>
        <p:nvPicPr>
          <p:cNvPr id="2056" name="Picture 8" descr="ADM acquires 50% of Russian sweeteners, starches company">
            <a:extLst>
              <a:ext uri="{FF2B5EF4-FFF2-40B4-BE49-F238E27FC236}">
                <a16:creationId xmlns:a16="http://schemas.microsoft.com/office/drawing/2014/main" id="{466627F1-9353-4B87-B87B-6D500A3A3F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696" y="344289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34BA5B-23BE-4F31-B05E-76E10BAF1F03}"/>
              </a:ext>
            </a:extLst>
          </p:cNvPr>
          <p:cNvSpPr txBox="1"/>
          <p:nvPr/>
        </p:nvSpPr>
        <p:spPr>
          <a:xfrm>
            <a:off x="6095518" y="5784770"/>
            <a:ext cx="2749800" cy="830997"/>
          </a:xfrm>
          <a:prstGeom prst="rect">
            <a:avLst/>
          </a:prstGeom>
          <a:noFill/>
        </p:spPr>
        <p:txBody>
          <a:bodyPr wrap="square" rtlCol="0">
            <a:spAutoFit/>
          </a:bodyPr>
          <a:lstStyle/>
          <a:p>
            <a:r>
              <a:rPr lang="en-US" sz="2400" dirty="0"/>
              <a:t>Greater immunity – within 4 days</a:t>
            </a:r>
            <a:endParaRPr lang="en-GB" sz="2400" dirty="0"/>
          </a:p>
        </p:txBody>
      </p:sp>
    </p:spTree>
    <p:extLst>
      <p:ext uri="{BB962C8B-B14F-4D97-AF65-F5344CB8AC3E}">
        <p14:creationId xmlns:p14="http://schemas.microsoft.com/office/powerpoint/2010/main" val="1216331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otional Decision Making, Learn How to Make the Right Choice">
            <a:extLst>
              <a:ext uri="{FF2B5EF4-FFF2-40B4-BE49-F238E27FC236}">
                <a16:creationId xmlns:a16="http://schemas.microsoft.com/office/drawing/2014/main" id="{555427FA-3478-4596-8FC8-F49A9A5F1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8136904" cy="5184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4EA9DC-063E-4B7B-91A9-7CD71337749B}"/>
              </a:ext>
            </a:extLst>
          </p:cNvPr>
          <p:cNvSpPr txBox="1"/>
          <p:nvPr/>
        </p:nvSpPr>
        <p:spPr>
          <a:xfrm>
            <a:off x="107504" y="5618067"/>
            <a:ext cx="8712968" cy="1754326"/>
          </a:xfrm>
          <a:prstGeom prst="rect">
            <a:avLst/>
          </a:prstGeom>
          <a:noFill/>
        </p:spPr>
        <p:txBody>
          <a:bodyPr wrap="square" rtlCol="0">
            <a:spAutoFit/>
          </a:bodyPr>
          <a:lstStyle/>
          <a:p>
            <a:pPr algn="ctr" eaLnBrk="1" hangingPunct="1">
              <a:spcBef>
                <a:spcPct val="0"/>
              </a:spcBef>
            </a:pPr>
            <a:r>
              <a:rPr lang="en-US" sz="2400" dirty="0"/>
              <a:t>Debilitating emotions such as anger raises brain waves by over 200 times the norm, its no wonder we can’t think/act rationally when angry. </a:t>
            </a:r>
          </a:p>
          <a:p>
            <a:endParaRPr lang="en-GB" dirty="0"/>
          </a:p>
          <a:p>
            <a:endParaRPr lang="en-GB" dirty="0"/>
          </a:p>
        </p:txBody>
      </p:sp>
    </p:spTree>
    <p:extLst>
      <p:ext uri="{BB962C8B-B14F-4D97-AF65-F5344CB8AC3E}">
        <p14:creationId xmlns:p14="http://schemas.microsoft.com/office/powerpoint/2010/main" val="3267924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B0DA3-EA6C-40C7-9F7D-435FCB90031E}"/>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Characteristics of good emotional wellbeing</a:t>
            </a:r>
          </a:p>
        </p:txBody>
      </p:sp>
      <p:pic>
        <p:nvPicPr>
          <p:cNvPr id="4" name="Picture 2" descr="Nothing feels better than feeling good about yourself: Fitness &amp; Diet Daily  Fitness Sheets Gym Physical Activity Training Diary Journal, Bodybuilding  EXERCISE NOTEBOOK GIFT: Gym Collection, Joseph: 9781655685163: Amazon.com:  Books">
            <a:extLst>
              <a:ext uri="{FF2B5EF4-FFF2-40B4-BE49-F238E27FC236}">
                <a16:creationId xmlns:a16="http://schemas.microsoft.com/office/drawing/2014/main" id="{6D6AE073-2680-4885-B334-D4EA0997B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en Little People Are Overwhelmed by Big Emotions It's Our Job to Share  Our Calm Not to Join Their Chaos -LR Knost Mommy Rotam US | Meme on  esmemes.com">
            <a:extLst>
              <a:ext uri="{FF2B5EF4-FFF2-40B4-BE49-F238E27FC236}">
                <a16:creationId xmlns:a16="http://schemas.microsoft.com/office/drawing/2014/main" id="{4388D373-E583-4BB0-8632-8C833EC30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876182"/>
            <a:ext cx="2095500" cy="2912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ood Relationships Create Long Lasting Happiness (According To Research)">
            <a:extLst>
              <a:ext uri="{FF2B5EF4-FFF2-40B4-BE49-F238E27FC236}">
                <a16:creationId xmlns:a16="http://schemas.microsoft.com/office/drawing/2014/main" id="{3816A7BF-CAD7-4721-A574-234D05FCC7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804174"/>
            <a:ext cx="2524125" cy="291285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ugh At Self Quotes. QuotesGram">
            <a:extLst>
              <a:ext uri="{FF2B5EF4-FFF2-40B4-BE49-F238E27FC236}">
                <a16:creationId xmlns:a16="http://schemas.microsoft.com/office/drawing/2014/main" id="{8F1CC002-4707-4D58-9D08-C2DE45EA4F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3717033"/>
            <a:ext cx="3888432" cy="3384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391671-DCB1-4CD7-9E31-46FEB98C66E4}"/>
              </a:ext>
            </a:extLst>
          </p:cNvPr>
          <p:cNvSpPr txBox="1"/>
          <p:nvPr/>
        </p:nvSpPr>
        <p:spPr>
          <a:xfrm>
            <a:off x="323528" y="4298702"/>
            <a:ext cx="3636317" cy="1938992"/>
          </a:xfrm>
          <a:prstGeom prst="rect">
            <a:avLst/>
          </a:prstGeom>
          <a:noFill/>
        </p:spPr>
        <p:txBody>
          <a:bodyPr wrap="square" rtlCol="0">
            <a:spAutoFit/>
          </a:bodyPr>
          <a:lstStyle/>
          <a:p>
            <a:r>
              <a:rPr lang="en-US" sz="2400" b="1" dirty="0"/>
              <a:t>They are comfortable with their challenging emotions so in turn can then be comfortable with others</a:t>
            </a:r>
            <a:endParaRPr lang="en-GB" sz="2400" b="1" dirty="0"/>
          </a:p>
        </p:txBody>
      </p:sp>
    </p:spTree>
    <p:extLst>
      <p:ext uri="{BB962C8B-B14F-4D97-AF65-F5344CB8AC3E}">
        <p14:creationId xmlns:p14="http://schemas.microsoft.com/office/powerpoint/2010/main" val="2501338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745B7D-5442-46BE-B249-089396F7295F}"/>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2400" dirty="0">
                <a:solidFill>
                  <a:schemeClr val="bg1"/>
                </a:solidFill>
                <a:cs typeface="Arial" charset="0"/>
              </a:rPr>
              <a:t>What affects emotional wellbeing</a:t>
            </a:r>
          </a:p>
        </p:txBody>
      </p:sp>
      <p:pic>
        <p:nvPicPr>
          <p:cNvPr id="2050" name="Picture 2" descr="Yoga can reduce anxiety in adults with generalized anxiety disorder: JAMA">
            <a:extLst>
              <a:ext uri="{FF2B5EF4-FFF2-40B4-BE49-F238E27FC236}">
                <a16:creationId xmlns:a16="http://schemas.microsoft.com/office/drawing/2014/main" id="{83B18466-59DD-4E76-A541-C9848728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6712"/>
            <a:ext cx="27622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w Self-Esteem - San Diego Hypnosis Clinic">
            <a:extLst>
              <a:ext uri="{FF2B5EF4-FFF2-40B4-BE49-F238E27FC236}">
                <a16:creationId xmlns:a16="http://schemas.microsoft.com/office/drawing/2014/main" id="{26BDB233-4F62-460A-9080-D5C7A224F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980728"/>
            <a:ext cx="3256781"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ddressing The Bargaining Stage of Grief as a Caregiver">
            <a:extLst>
              <a:ext uri="{FF2B5EF4-FFF2-40B4-BE49-F238E27FC236}">
                <a16:creationId xmlns:a16="http://schemas.microsoft.com/office/drawing/2014/main" id="{DF9897CA-4A01-4F43-B5CE-4BD686C32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836712"/>
            <a:ext cx="2619375" cy="25288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fe After Loss | NICVA">
            <a:extLst>
              <a:ext uri="{FF2B5EF4-FFF2-40B4-BE49-F238E27FC236}">
                <a16:creationId xmlns:a16="http://schemas.microsoft.com/office/drawing/2014/main" id="{E9219AEF-0A38-4718-82FB-30E05561FB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2" y="2708920"/>
            <a:ext cx="2552700" cy="17907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ody image | counselling101">
            <a:extLst>
              <a:ext uri="{FF2B5EF4-FFF2-40B4-BE49-F238E27FC236}">
                <a16:creationId xmlns:a16="http://schemas.microsoft.com/office/drawing/2014/main" id="{26E7518E-EFD3-4156-8C4A-BC539A364A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4149080"/>
            <a:ext cx="2971031"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n the blackboard with chalk write What others say about us Stock Photo -  Alamy">
            <a:extLst>
              <a:ext uri="{FF2B5EF4-FFF2-40B4-BE49-F238E27FC236}">
                <a16:creationId xmlns:a16="http://schemas.microsoft.com/office/drawing/2014/main" id="{1804AA0A-B5E6-431F-BEF8-68701B915F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6925" y="3253730"/>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Marshall B. Rosenberg Quote: “We are never angry because of what others say  or do. It is our thinking that makes us angry.” (7 wallpapers) - Quotefancy">
            <a:extLst>
              <a:ext uri="{FF2B5EF4-FFF2-40B4-BE49-F238E27FC236}">
                <a16:creationId xmlns:a16="http://schemas.microsoft.com/office/drawing/2014/main" id="{EEE10398-9AED-4CB9-B365-41AF991647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152" y="4725144"/>
            <a:ext cx="320384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utomatic Thoughts. - ppt download">
            <a:extLst>
              <a:ext uri="{FF2B5EF4-FFF2-40B4-BE49-F238E27FC236}">
                <a16:creationId xmlns:a16="http://schemas.microsoft.com/office/drawing/2014/main" id="{1D0312D9-E7A2-4434-A0B0-058A12E9C1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520" y="4149080"/>
            <a:ext cx="3203847"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145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2391</Words>
  <Application>Microsoft Office PowerPoint</Application>
  <PresentationFormat>On-screen Show (4:3)</PresentationFormat>
  <Paragraphs>176</Paragraphs>
  <Slides>24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Segoe UI Historic</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opportunities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Genge</dc:creator>
  <cp:lastModifiedBy>Bernard Genge</cp:lastModifiedBy>
  <cp:revision>21</cp:revision>
  <dcterms:created xsi:type="dcterms:W3CDTF">2020-12-21T22:26:01Z</dcterms:created>
  <dcterms:modified xsi:type="dcterms:W3CDTF">2021-01-28T10:18:22Z</dcterms:modified>
</cp:coreProperties>
</file>