
<file path=[Content_Types].xml><?xml version="1.0" encoding="utf-8"?>
<Types xmlns="http://schemas.openxmlformats.org/package/2006/content-types">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7" r:id="rId3"/>
    <p:sldId id="258" r:id="rId4"/>
    <p:sldId id="267" r:id="rId5"/>
    <p:sldId id="260" r:id="rId6"/>
    <p:sldId id="259" r:id="rId7"/>
    <p:sldId id="263" r:id="rId8"/>
    <p:sldId id="261" r:id="rId9"/>
    <p:sldId id="262" r:id="rId10"/>
    <p:sldId id="264" r:id="rId11"/>
    <p:sldId id="265" r:id="rId12"/>
    <p:sldId id="26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60"/>
  </p:normalViewPr>
  <p:slideViewPr>
    <p:cSldViewPr snapToGrid="0">
      <p:cViewPr varScale="1">
        <p:scale>
          <a:sx n="70" d="100"/>
          <a:sy n="70" d="100"/>
        </p:scale>
        <p:origin x="46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73240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41325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2102176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39350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57229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924525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885578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11910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97913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48105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8/4/2020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91040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8/4/2020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10489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8/4/2020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24693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8/4/2020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35613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86361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97174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8/4/2020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836665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mind.org.uk/information-support/types-of-mental-health-problems/mental-health-problems-introduction/recovery/#.XW_H9N5KjI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time-to-change.org.uk/"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Introduction to </a:t>
            </a:r>
            <a:r>
              <a:rPr lang="en-GB" dirty="0" smtClean="0"/>
              <a:t>Personal </a:t>
            </a:r>
            <a:r>
              <a:rPr lang="en-GB" dirty="0" smtClean="0"/>
              <a:t>Recovery</a:t>
            </a:r>
            <a:endParaRPr lang="en-GB" dirty="0"/>
          </a:p>
        </p:txBody>
      </p:sp>
      <p:sp>
        <p:nvSpPr>
          <p:cNvPr id="3" name="Subtitle 2"/>
          <p:cNvSpPr>
            <a:spLocks noGrp="1"/>
          </p:cNvSpPr>
          <p:nvPr>
            <p:ph type="subTitle" idx="1"/>
          </p:nvPr>
        </p:nvSpPr>
        <p:spPr/>
        <p:txBody>
          <a:bodyPr/>
          <a:lstStyle/>
          <a:p>
            <a:r>
              <a:rPr lang="en-GB" dirty="0" smtClean="0"/>
              <a:t>A foundation course for Somerset </a:t>
            </a:r>
            <a:r>
              <a:rPr lang="en-GB" smtClean="0"/>
              <a:t>Recovery College</a:t>
            </a:r>
          </a:p>
          <a:p>
            <a:endParaRPr lang="en-GB" dirty="0"/>
          </a:p>
        </p:txBody>
      </p:sp>
    </p:spTree>
    <p:extLst>
      <p:ext uri="{BB962C8B-B14F-4D97-AF65-F5344CB8AC3E}">
        <p14:creationId xmlns:p14="http://schemas.microsoft.com/office/powerpoint/2010/main" val="1374078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199" y="5215994"/>
            <a:ext cx="8534400" cy="1507067"/>
          </a:xfrm>
        </p:spPr>
        <p:txBody>
          <a:bodyPr/>
          <a:lstStyle/>
          <a:p>
            <a:r>
              <a:rPr lang="en-GB" dirty="0" smtClean="0"/>
              <a:t>Participate in your treatment decisions</a:t>
            </a:r>
            <a:endParaRPr lang="en-GB" dirty="0"/>
          </a:p>
        </p:txBody>
      </p:sp>
      <p:sp>
        <p:nvSpPr>
          <p:cNvPr id="3" name="Content Placeholder 2"/>
          <p:cNvSpPr>
            <a:spLocks noGrp="1"/>
          </p:cNvSpPr>
          <p:nvPr>
            <p:ph idx="1"/>
          </p:nvPr>
        </p:nvSpPr>
        <p:spPr>
          <a:xfrm>
            <a:off x="684212" y="304800"/>
            <a:ext cx="10988676" cy="5224463"/>
          </a:xfrm>
        </p:spPr>
        <p:txBody>
          <a:bodyPr>
            <a:normAutofit fontScale="85000" lnSpcReduction="20000"/>
          </a:bodyPr>
          <a:lstStyle/>
          <a:p>
            <a:endParaRPr lang="en-GB" dirty="0" smtClean="0"/>
          </a:p>
          <a:p>
            <a:r>
              <a:rPr lang="en-GB" sz="1900" dirty="0" smtClean="0"/>
              <a:t>It’s </a:t>
            </a:r>
            <a:r>
              <a:rPr lang="en-GB" sz="1900" dirty="0"/>
              <a:t>important for you to be educated, informed, and engaged about your own mental health.</a:t>
            </a:r>
          </a:p>
          <a:p>
            <a:r>
              <a:rPr lang="en-GB" sz="1900" dirty="0"/>
              <a:t>•Find out as much as you can about mental health wellness and information specific to your diagnosed mental health problem.</a:t>
            </a:r>
          </a:p>
          <a:p>
            <a:r>
              <a:rPr lang="en-GB" sz="1900" dirty="0"/>
              <a:t>•Play an active role in your own treatment</a:t>
            </a:r>
            <a:r>
              <a:rPr lang="en-GB" sz="1900" dirty="0" smtClean="0"/>
              <a:t>.</a:t>
            </a:r>
            <a:endParaRPr lang="en-GB" sz="1900" dirty="0"/>
          </a:p>
          <a:p>
            <a:r>
              <a:rPr lang="en-GB" sz="1900" dirty="0"/>
              <a:t>Get involved in your treatment through shared decision making. Participate fully with your mental health provider and make informed treatment decisions together. Participating fully in shared decision making includes:</a:t>
            </a:r>
          </a:p>
          <a:p>
            <a:r>
              <a:rPr lang="en-GB" sz="1900" dirty="0"/>
              <a:t>•Recognizing </a:t>
            </a:r>
            <a:r>
              <a:rPr lang="en-GB" sz="1900" dirty="0" smtClean="0"/>
              <a:t>when a </a:t>
            </a:r>
            <a:r>
              <a:rPr lang="en-GB" sz="1900" dirty="0"/>
              <a:t>decision needs to be made</a:t>
            </a:r>
          </a:p>
          <a:p>
            <a:r>
              <a:rPr lang="en-GB" sz="1900" dirty="0"/>
              <a:t>•Identifying partners in the process as equals</a:t>
            </a:r>
          </a:p>
          <a:p>
            <a:r>
              <a:rPr lang="en-GB" sz="1900" dirty="0"/>
              <a:t>•Stating options as equal</a:t>
            </a:r>
          </a:p>
          <a:p>
            <a:r>
              <a:rPr lang="en-GB" sz="1900" dirty="0"/>
              <a:t>•Exploring understanding and expectations</a:t>
            </a:r>
          </a:p>
          <a:p>
            <a:r>
              <a:rPr lang="en-GB" sz="1900" dirty="0"/>
              <a:t>•Identifying preferences</a:t>
            </a:r>
          </a:p>
          <a:p>
            <a:r>
              <a:rPr lang="en-GB" sz="1900" dirty="0"/>
              <a:t>•Negotiating options/concordance</a:t>
            </a:r>
          </a:p>
          <a:p>
            <a:r>
              <a:rPr lang="en-GB" sz="1900" dirty="0"/>
              <a:t>•Sharing decisions</a:t>
            </a:r>
          </a:p>
          <a:p>
            <a:r>
              <a:rPr lang="en-GB" sz="1900" dirty="0"/>
              <a:t>•Arranging follow-up to evaluate decision-making </a:t>
            </a:r>
            <a:r>
              <a:rPr lang="en-GB" sz="1900" dirty="0" smtClean="0"/>
              <a:t>outcomes</a:t>
            </a:r>
            <a:endParaRPr lang="en-GB" sz="1900" dirty="0"/>
          </a:p>
          <a:p>
            <a:r>
              <a:rPr lang="en-GB" sz="1900" dirty="0"/>
              <a:t>Learn more about shared decision making</a:t>
            </a:r>
            <a:r>
              <a:rPr lang="en-GB" sz="1900" dirty="0" smtClean="0"/>
              <a:t>.</a:t>
            </a:r>
            <a:endParaRPr lang="en-GB" sz="1900" dirty="0"/>
          </a:p>
        </p:txBody>
      </p:sp>
    </p:spTree>
    <p:extLst>
      <p:ext uri="{BB962C8B-B14F-4D97-AF65-F5344CB8AC3E}">
        <p14:creationId xmlns:p14="http://schemas.microsoft.com/office/powerpoint/2010/main" val="2096088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5686425"/>
            <a:ext cx="8534400" cy="665161"/>
          </a:xfrm>
        </p:spPr>
        <p:txBody>
          <a:bodyPr/>
          <a:lstStyle/>
          <a:p>
            <a:r>
              <a:rPr lang="en-GB" dirty="0"/>
              <a:t>Develop a Recovery Plan</a:t>
            </a:r>
          </a:p>
        </p:txBody>
      </p:sp>
      <p:sp>
        <p:nvSpPr>
          <p:cNvPr id="3" name="Content Placeholder 2"/>
          <p:cNvSpPr>
            <a:spLocks noGrp="1"/>
          </p:cNvSpPr>
          <p:nvPr>
            <p:ph idx="1"/>
          </p:nvPr>
        </p:nvSpPr>
        <p:spPr>
          <a:xfrm>
            <a:off x="684212" y="171450"/>
            <a:ext cx="11145838" cy="5514975"/>
          </a:xfrm>
        </p:spPr>
        <p:txBody>
          <a:bodyPr>
            <a:normAutofit/>
          </a:bodyPr>
          <a:lstStyle/>
          <a:p>
            <a:r>
              <a:rPr lang="en-GB" dirty="0"/>
              <a:t>Recovery is a process of change where individuals improve their health and wellness, live a self-directed </a:t>
            </a:r>
            <a:r>
              <a:rPr lang="en-GB" dirty="0" smtClean="0"/>
              <a:t>life </a:t>
            </a:r>
            <a:r>
              <a:rPr lang="en-GB" dirty="0"/>
              <a:t>and strive to reach their full potential. </a:t>
            </a:r>
          </a:p>
          <a:p>
            <a:r>
              <a:rPr lang="en-GB" dirty="0" smtClean="0"/>
              <a:t>It is a good idea </a:t>
            </a:r>
            <a:r>
              <a:rPr lang="en-GB" dirty="0"/>
              <a:t>to develop a written recovery plan. </a:t>
            </a:r>
            <a:endParaRPr lang="en-GB" dirty="0" smtClean="0"/>
          </a:p>
          <a:p>
            <a:pPr marL="0" indent="0">
              <a:buNone/>
            </a:pPr>
            <a:r>
              <a:rPr lang="en-GB" dirty="0" smtClean="0"/>
              <a:t>Recovery </a:t>
            </a:r>
            <a:r>
              <a:rPr lang="en-GB" dirty="0"/>
              <a:t>plans:</a:t>
            </a:r>
          </a:p>
          <a:p>
            <a:r>
              <a:rPr lang="en-GB" dirty="0"/>
              <a:t>•Enable you to identify goals for achieving wellness</a:t>
            </a:r>
          </a:p>
          <a:p>
            <a:r>
              <a:rPr lang="en-GB" dirty="0"/>
              <a:t>•Specify what you can do to reach those goals</a:t>
            </a:r>
          </a:p>
          <a:p>
            <a:r>
              <a:rPr lang="en-GB" dirty="0"/>
              <a:t>•Can be daily activities as well as longer term goals</a:t>
            </a:r>
          </a:p>
          <a:p>
            <a:r>
              <a:rPr lang="en-GB" dirty="0"/>
              <a:t>•Track your mental health problem</a:t>
            </a:r>
          </a:p>
          <a:p>
            <a:r>
              <a:rPr lang="en-GB" dirty="0"/>
              <a:t>•Identify triggers or other stressful events that can make you feel worse, and help you learn how to manage </a:t>
            </a:r>
            <a:r>
              <a:rPr lang="en-GB" dirty="0" smtClean="0"/>
              <a:t>them</a:t>
            </a:r>
            <a:endParaRPr lang="en-GB" dirty="0"/>
          </a:p>
          <a:p>
            <a:r>
              <a:rPr lang="en-GB" dirty="0"/>
              <a:t>You can develop these plans with family members and other supporters. </a:t>
            </a:r>
            <a:endParaRPr lang="en-GB" dirty="0" smtClean="0"/>
          </a:p>
          <a:p>
            <a:r>
              <a:rPr lang="en-GB" dirty="0" smtClean="0"/>
              <a:t>Learn </a:t>
            </a:r>
            <a:r>
              <a:rPr lang="en-GB" dirty="0"/>
              <a:t>more about </a:t>
            </a:r>
            <a:r>
              <a:rPr lang="en-GB" dirty="0" smtClean="0"/>
              <a:t>recovery by joining Somerset Recovery College (www.somersetwlc.co.uk)</a:t>
            </a:r>
            <a:endParaRPr lang="en-GB" dirty="0"/>
          </a:p>
          <a:p>
            <a:endParaRPr lang="en-GB" dirty="0"/>
          </a:p>
        </p:txBody>
      </p:sp>
    </p:spTree>
    <p:extLst>
      <p:ext uri="{BB962C8B-B14F-4D97-AF65-F5344CB8AC3E}">
        <p14:creationId xmlns:p14="http://schemas.microsoft.com/office/powerpoint/2010/main" val="990646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1561013956"/>
              </p:ext>
            </p:extLst>
          </p:nvPr>
        </p:nvGraphicFramePr>
        <p:xfrm>
          <a:off x="4519613" y="3716338"/>
          <a:ext cx="914400" cy="771525"/>
        </p:xfrm>
        <a:graphic>
          <a:graphicData uri="http://schemas.openxmlformats.org/presentationml/2006/ole">
            <mc:AlternateContent xmlns:mc="http://schemas.openxmlformats.org/markup-compatibility/2006">
              <mc:Choice xmlns:v="urn:schemas-microsoft-com:vml" Requires="v">
                <p:oleObj spid="_x0000_s1031" name="Document" showAsIcon="1" r:id="rId3" imgW="914400" imgH="771480" progId="Word.Document.12">
                  <p:embed/>
                </p:oleObj>
              </mc:Choice>
              <mc:Fallback>
                <p:oleObj name="Document" showAsIcon="1" r:id="rId3" imgW="914400" imgH="771480" progId="Word.Document.12">
                  <p:embed/>
                  <p:pic>
                    <p:nvPicPr>
                      <p:cNvPr id="0" name=""/>
                      <p:cNvPicPr/>
                      <p:nvPr/>
                    </p:nvPicPr>
                    <p:blipFill>
                      <a:blip r:embed="rId4"/>
                      <a:stretch>
                        <a:fillRect/>
                      </a:stretch>
                    </p:blipFill>
                    <p:spPr>
                      <a:xfrm>
                        <a:off x="4519613" y="3716338"/>
                        <a:ext cx="914400" cy="771525"/>
                      </a:xfrm>
                      <a:prstGeom prst="rect">
                        <a:avLst/>
                      </a:prstGeom>
                    </p:spPr>
                  </p:pic>
                </p:oleObj>
              </mc:Fallback>
            </mc:AlternateContent>
          </a:graphicData>
        </a:graphic>
      </p:graphicFrame>
      <p:sp>
        <p:nvSpPr>
          <p:cNvPr id="5" name="TextBox 4"/>
          <p:cNvSpPr txBox="1"/>
          <p:nvPr/>
        </p:nvSpPr>
        <p:spPr>
          <a:xfrm>
            <a:off x="1214438" y="685800"/>
            <a:ext cx="9901237" cy="1569660"/>
          </a:xfrm>
          <a:prstGeom prst="rect">
            <a:avLst/>
          </a:prstGeom>
          <a:noFill/>
        </p:spPr>
        <p:txBody>
          <a:bodyPr wrap="square" rtlCol="0">
            <a:spAutoFit/>
          </a:bodyPr>
          <a:lstStyle/>
          <a:p>
            <a:r>
              <a:rPr lang="en-GB" sz="3200" dirty="0" smtClean="0"/>
              <a:t>Take some time to read the Somerset Recovery College information leaflet on Personal Recovery….</a:t>
            </a:r>
            <a:endParaRPr lang="en-GB" sz="3200" dirty="0"/>
          </a:p>
        </p:txBody>
      </p:sp>
    </p:spTree>
    <p:extLst>
      <p:ext uri="{BB962C8B-B14F-4D97-AF65-F5344CB8AC3E}">
        <p14:creationId xmlns:p14="http://schemas.microsoft.com/office/powerpoint/2010/main" val="188366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Exploring Personal Recovery</a:t>
            </a:r>
            <a:endParaRPr lang="en-GB" dirty="0"/>
          </a:p>
        </p:txBody>
      </p:sp>
      <p:sp>
        <p:nvSpPr>
          <p:cNvPr id="3" name="Content Placeholder 2"/>
          <p:cNvSpPr>
            <a:spLocks noGrp="1"/>
          </p:cNvSpPr>
          <p:nvPr>
            <p:ph idx="1"/>
          </p:nvPr>
        </p:nvSpPr>
        <p:spPr/>
        <p:txBody>
          <a:bodyPr>
            <a:normAutofit/>
          </a:bodyPr>
          <a:lstStyle/>
          <a:p>
            <a:r>
              <a:rPr lang="en-GB" dirty="0"/>
              <a:t>When we think about the word recovery, most of us think about </a:t>
            </a:r>
            <a:r>
              <a:rPr lang="en-GB" dirty="0" smtClean="0"/>
              <a:t>phrases such as 'getting better‘, ‘being symptom free’ or being ‘cured’. </a:t>
            </a:r>
          </a:p>
          <a:p>
            <a:r>
              <a:rPr lang="en-GB" dirty="0" smtClean="0"/>
              <a:t>However</a:t>
            </a:r>
            <a:r>
              <a:rPr lang="en-GB" dirty="0"/>
              <a:t>, in mental health</a:t>
            </a:r>
            <a:r>
              <a:rPr lang="en-GB" dirty="0" smtClean="0"/>
              <a:t>, personal </a:t>
            </a:r>
            <a:r>
              <a:rPr lang="en-GB" dirty="0"/>
              <a:t>recovery is a journey towards a meaningful and fulfilling life, achieving a sense of wellbeing. It's personal and unique to each person, everyone will progress at different speeds, in different directions and to different destinations. This short course explores what personal recovery is</a:t>
            </a:r>
            <a:r>
              <a:rPr lang="en-GB" dirty="0" smtClean="0"/>
              <a:t>.</a:t>
            </a:r>
            <a:r>
              <a:rPr lang="en-GB" dirty="0"/>
              <a:t/>
            </a:r>
            <a:br>
              <a:rPr lang="en-GB" dirty="0"/>
            </a:br>
            <a:endParaRPr lang="en-GB" dirty="0"/>
          </a:p>
          <a:p>
            <a:r>
              <a:rPr lang="en-GB" dirty="0"/>
              <a:t>This course will take approximately 20 minutes to complete, but this timing will depend on how fast you read.</a:t>
            </a:r>
          </a:p>
        </p:txBody>
      </p:sp>
    </p:spTree>
    <p:extLst>
      <p:ext uri="{BB962C8B-B14F-4D97-AF65-F5344CB8AC3E}">
        <p14:creationId xmlns:p14="http://schemas.microsoft.com/office/powerpoint/2010/main" val="3909192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1" y="417690"/>
            <a:ext cx="10807877" cy="6152444"/>
          </a:xfrm>
        </p:spPr>
        <p:txBody>
          <a:bodyPr>
            <a:normAutofit/>
          </a:bodyPr>
          <a:lstStyle/>
          <a:p>
            <a:r>
              <a:rPr lang="en-GB" dirty="0"/>
              <a:t>It has often been assumed that people who have been diagnosed with a mental health difficulty are not capable of managing their own lives or deciding what they want for the future</a:t>
            </a:r>
            <a:r>
              <a:rPr lang="en-GB" dirty="0" smtClean="0"/>
              <a:t>, </a:t>
            </a:r>
            <a:r>
              <a:rPr lang="en-GB" dirty="0"/>
              <a:t>this is not true. It is also untrue that anyone can decide what another person's recovery means. </a:t>
            </a:r>
            <a:r>
              <a:rPr lang="en-GB" dirty="0" smtClean="0"/>
              <a:t>Nobody </a:t>
            </a:r>
            <a:r>
              <a:rPr lang="en-GB" dirty="0"/>
              <a:t>knows us like we know ourselves, so it is up to us how we want our lives to be. We may need some support and guidance on our </a:t>
            </a:r>
            <a:r>
              <a:rPr lang="en-GB" dirty="0" smtClean="0"/>
              <a:t>journeys but a key aspect of personal recovery is knowing </a:t>
            </a:r>
            <a:r>
              <a:rPr lang="en-GB" dirty="0"/>
              <a:t>where we want to go.</a:t>
            </a:r>
          </a:p>
          <a:p>
            <a:pPr marL="0" indent="0">
              <a:buNone/>
            </a:pPr>
            <a:endParaRPr lang="en-GB" dirty="0"/>
          </a:p>
          <a:p>
            <a:r>
              <a:rPr lang="en-GB" dirty="0" smtClean="0"/>
              <a:t>Seldom is personal recovery about ‘becoming normal</a:t>
            </a:r>
            <a:r>
              <a:rPr lang="en-GB" dirty="0"/>
              <a:t>', after all, what is 'normal'? And it's not always about symptoms being taken care of or </a:t>
            </a:r>
            <a:r>
              <a:rPr lang="en-GB" dirty="0" smtClean="0"/>
              <a:t>achieving a declaration of being “cured". </a:t>
            </a:r>
            <a:r>
              <a:rPr lang="en-GB" dirty="0"/>
              <a:t>Many people continue to experience things that are described as symptoms of a mental health difficulty whilst </a:t>
            </a:r>
            <a:r>
              <a:rPr lang="en-GB" dirty="0" smtClean="0"/>
              <a:t>also having </a:t>
            </a:r>
            <a:r>
              <a:rPr lang="en-GB" dirty="0"/>
              <a:t>a satisfying </a:t>
            </a:r>
            <a:r>
              <a:rPr lang="en-GB" dirty="0" smtClean="0"/>
              <a:t>life. </a:t>
            </a:r>
          </a:p>
          <a:p>
            <a:pPr marL="0" indent="0">
              <a:buNone/>
            </a:pPr>
            <a:endParaRPr lang="en-GB" dirty="0"/>
          </a:p>
          <a:p>
            <a:r>
              <a:rPr lang="en-GB" b="1" dirty="0" smtClean="0"/>
              <a:t>Take a look at the information </a:t>
            </a:r>
            <a:r>
              <a:rPr lang="en-GB" b="1" dirty="0"/>
              <a:t>about personal recovery </a:t>
            </a:r>
            <a:r>
              <a:rPr lang="en-GB" b="1" dirty="0" smtClean="0"/>
              <a:t>on the </a:t>
            </a:r>
            <a:r>
              <a:rPr lang="en-GB" b="1" dirty="0" err="1" smtClean="0"/>
              <a:t>the</a:t>
            </a:r>
            <a:r>
              <a:rPr lang="en-GB" b="1" dirty="0" smtClean="0"/>
              <a:t> </a:t>
            </a:r>
            <a:r>
              <a:rPr lang="en-GB" b="1" dirty="0"/>
              <a:t>sites below: </a:t>
            </a:r>
          </a:p>
          <a:p>
            <a:pPr marL="0" indent="0" algn="ctr">
              <a:buNone/>
            </a:pPr>
            <a:r>
              <a:rPr lang="en-GB" b="1" dirty="0"/>
              <a:t>Mind:</a:t>
            </a:r>
            <a:r>
              <a:rPr lang="en-GB" dirty="0"/>
              <a:t> https://www.mind.org.uk/information-support/types-of-mental-health-problems/mental-health-problems-introduction/recovery/</a:t>
            </a:r>
            <a:endParaRPr lang="en-GB" dirty="0" smtClean="0"/>
          </a:p>
          <a:p>
            <a:pPr marL="0" indent="0" algn="ctr">
              <a:buNone/>
            </a:pPr>
            <a:r>
              <a:rPr lang="en-GB" b="1" dirty="0" smtClean="0"/>
              <a:t>Rethink </a:t>
            </a:r>
            <a:r>
              <a:rPr lang="en-GB" b="1" dirty="0"/>
              <a:t>Mental Illness:</a:t>
            </a:r>
            <a:r>
              <a:rPr lang="en-GB" dirty="0"/>
              <a:t> </a:t>
            </a:r>
            <a:r>
              <a:rPr lang="en-GB" dirty="0">
                <a:hlinkClick r:id="rId2"/>
              </a:rPr>
              <a:t>Recovery</a:t>
            </a:r>
            <a:endParaRPr lang="en-GB" dirty="0"/>
          </a:p>
          <a:p>
            <a:endParaRPr lang="en-GB" dirty="0"/>
          </a:p>
        </p:txBody>
      </p:sp>
    </p:spTree>
    <p:extLst>
      <p:ext uri="{BB962C8B-B14F-4D97-AF65-F5344CB8AC3E}">
        <p14:creationId xmlns:p14="http://schemas.microsoft.com/office/powerpoint/2010/main" val="642312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This </a:t>
            </a:r>
            <a:r>
              <a:rPr lang="en-GB" dirty="0"/>
              <a:t>is what the Sainsbury Centre for mental health said</a:t>
            </a:r>
          </a:p>
        </p:txBody>
      </p:sp>
      <p:sp>
        <p:nvSpPr>
          <p:cNvPr id="3" name="Content Placeholder 2"/>
          <p:cNvSpPr>
            <a:spLocks noGrp="1"/>
          </p:cNvSpPr>
          <p:nvPr>
            <p:ph idx="1"/>
          </p:nvPr>
        </p:nvSpPr>
        <p:spPr/>
        <p:txBody>
          <a:bodyPr/>
          <a:lstStyle/>
          <a:p>
            <a:endParaRPr lang="en-GB" dirty="0"/>
          </a:p>
          <a:p>
            <a:r>
              <a:rPr lang="en-GB" dirty="0"/>
              <a:t>"Recovery is an idea whose time has come. At its heart is a set of values about a person's right to build a meaningful life for themselves, with or without the continuing presence of mental health symptoms. Recovery is based on ideas of self-determination and self-management. It emphasises the importance of 'hope' in sustaining motivation and supporting expectations of an individually fulfilled life." </a:t>
            </a:r>
          </a:p>
          <a:p>
            <a:endParaRPr lang="en-GB" dirty="0"/>
          </a:p>
        </p:txBody>
      </p:sp>
    </p:spTree>
    <p:extLst>
      <p:ext uri="{BB962C8B-B14F-4D97-AF65-F5344CB8AC3E}">
        <p14:creationId xmlns:p14="http://schemas.microsoft.com/office/powerpoint/2010/main" val="2353058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468" y="1145821"/>
            <a:ext cx="8534400" cy="807157"/>
          </a:xfrm>
        </p:spPr>
        <p:txBody>
          <a:bodyPr/>
          <a:lstStyle/>
          <a:p>
            <a:r>
              <a:rPr lang="en-GB" dirty="0" smtClean="0"/>
              <a:t>HOPE</a:t>
            </a:r>
            <a:endParaRPr lang="en-GB" dirty="0"/>
          </a:p>
        </p:txBody>
      </p:sp>
      <p:sp>
        <p:nvSpPr>
          <p:cNvPr id="3" name="Content Placeholder 2"/>
          <p:cNvSpPr>
            <a:spLocks noGrp="1"/>
          </p:cNvSpPr>
          <p:nvPr>
            <p:ph idx="1"/>
          </p:nvPr>
        </p:nvSpPr>
        <p:spPr/>
        <p:txBody>
          <a:bodyPr>
            <a:normAutofit/>
          </a:bodyPr>
          <a:lstStyle/>
          <a:p>
            <a:r>
              <a:rPr lang="en-GB" b="1" dirty="0"/>
              <a:t>Hope is a key part of recovery. You might find it helpful to read stories from people about their recovery. You can find this information online. Have a look at the following websites as a first step.</a:t>
            </a:r>
          </a:p>
          <a:p>
            <a:r>
              <a:rPr lang="en-GB" dirty="0" smtClean="0"/>
              <a:t>https</a:t>
            </a:r>
            <a:r>
              <a:rPr lang="en-GB" dirty="0"/>
              <a:t>://www.mind.org.uk/information-support/your-stories/</a:t>
            </a:r>
          </a:p>
          <a:p>
            <a:r>
              <a:rPr lang="en-GB" dirty="0"/>
              <a:t>https:// www.mentalhealth.gov/talk/recovery</a:t>
            </a:r>
          </a:p>
          <a:p>
            <a:r>
              <a:rPr lang="en-GB" dirty="0"/>
              <a:t>https://www.power2u.org/recovery-stories.html</a:t>
            </a:r>
          </a:p>
          <a:p>
            <a:endParaRPr lang="en-GB" dirty="0"/>
          </a:p>
        </p:txBody>
      </p:sp>
      <p:sp>
        <p:nvSpPr>
          <p:cNvPr id="4" name="TextBox 3"/>
          <p:cNvSpPr txBox="1"/>
          <p:nvPr/>
        </p:nvSpPr>
        <p:spPr>
          <a:xfrm>
            <a:off x="801512" y="5294489"/>
            <a:ext cx="8523111" cy="369332"/>
          </a:xfrm>
          <a:prstGeom prst="rect">
            <a:avLst/>
          </a:prstGeom>
          <a:noFill/>
        </p:spPr>
        <p:txBody>
          <a:bodyPr wrap="square" rtlCol="0">
            <a:spAutoFit/>
          </a:bodyPr>
          <a:lstStyle/>
          <a:p>
            <a:r>
              <a:rPr lang="en-GB" i="1" dirty="0" smtClean="0"/>
              <a:t>Hope is revisited in Module 3 titled ‘CHIME’</a:t>
            </a:r>
            <a:endParaRPr lang="en-GB" i="1" dirty="0"/>
          </a:p>
        </p:txBody>
      </p:sp>
    </p:spTree>
    <p:extLst>
      <p:ext uri="{BB962C8B-B14F-4D97-AF65-F5344CB8AC3E}">
        <p14:creationId xmlns:p14="http://schemas.microsoft.com/office/powerpoint/2010/main" val="2183444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idx="1"/>
          </p:nvPr>
        </p:nvSpPr>
        <p:spPr bwMode="auto">
          <a:xfrm>
            <a:off x="270933" y="683708"/>
            <a:ext cx="11548533" cy="3619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FFFFFF"/>
                </a:solidFill>
                <a:effectLst/>
                <a:latin typeface="merriweather"/>
              </a:rPr>
              <a:t>The</a:t>
            </a:r>
            <a:r>
              <a:rPr kumimoji="0" lang="en-US" altLang="en-US" sz="2800" b="0" i="0" u="none" strike="noStrike" cap="none" normalizeH="0" dirty="0" smtClean="0">
                <a:ln>
                  <a:noFill/>
                </a:ln>
                <a:solidFill>
                  <a:srgbClr val="FFFFFF"/>
                </a:solidFill>
                <a:effectLst/>
                <a:latin typeface="merriweather"/>
              </a:rPr>
              <a:t> ‘See me’ </a:t>
            </a:r>
            <a:r>
              <a:rPr kumimoji="0" lang="en-US" altLang="en-US" sz="2800" b="0" i="0" u="none" strike="noStrike" cap="none" normalizeH="0" baseline="0" dirty="0" smtClean="0">
                <a:ln>
                  <a:noFill/>
                </a:ln>
                <a:solidFill>
                  <a:srgbClr val="FFFFFF"/>
                </a:solidFill>
                <a:effectLst/>
                <a:latin typeface="merriweather"/>
              </a:rPr>
              <a:t>website has many personal recovery stories. You can find them here: </a:t>
            </a:r>
          </a:p>
          <a:p>
            <a:pPr marL="0" lvl="0" indent="0" algn="ctr" defTabSz="914400" eaLnBrk="0" fontAlgn="base" hangingPunct="0">
              <a:spcBef>
                <a:spcPct val="0"/>
              </a:spcBef>
              <a:spcAft>
                <a:spcPct val="0"/>
              </a:spcAft>
              <a:buClrTx/>
              <a:buSzTx/>
              <a:buNone/>
            </a:pPr>
            <a:r>
              <a:rPr lang="en-US" altLang="en-US" sz="2800" dirty="0">
                <a:solidFill>
                  <a:srgbClr val="FFFFFF"/>
                </a:solidFill>
                <a:latin typeface="merriweather"/>
                <a:hlinkClick r:id="rId2"/>
              </a:rPr>
              <a:t>https://www.seemescotland.org/stigma-discrimination/personal-stories/</a:t>
            </a:r>
            <a:endParaRPr lang="en-US" altLang="en-US" sz="2800" dirty="0" smtClean="0">
              <a:solidFill>
                <a:srgbClr val="FFFFFF"/>
              </a:solidFill>
              <a:latin typeface="merriweather"/>
              <a:hlinkClick r:id="rId2"/>
            </a:endParaRPr>
          </a:p>
          <a:p>
            <a:pPr marL="0" lvl="0" indent="0" algn="ctr" defTabSz="914400" eaLnBrk="0" fontAlgn="base" hangingPunct="0">
              <a:spcBef>
                <a:spcPct val="0"/>
              </a:spcBef>
              <a:spcAft>
                <a:spcPct val="0"/>
              </a:spcAft>
              <a:buClrTx/>
              <a:buSzTx/>
              <a:buNone/>
            </a:pPr>
            <a:endParaRPr lang="en-US" altLang="en-US" sz="2800" dirty="0">
              <a:solidFill>
                <a:srgbClr val="FFFFFF"/>
              </a:solidFill>
              <a:latin typeface="merriweather"/>
              <a:hlinkClick r:id="rId2"/>
            </a:endParaRPr>
          </a:p>
          <a:p>
            <a:r>
              <a:rPr lang="en-GB" sz="2800">
                <a:solidFill>
                  <a:schemeClr val="tx1"/>
                </a:solidFill>
              </a:rPr>
              <a:t>Take </a:t>
            </a:r>
            <a:r>
              <a:rPr lang="en-GB" sz="2800" smtClean="0">
                <a:solidFill>
                  <a:schemeClr val="tx1"/>
                </a:solidFill>
              </a:rPr>
              <a:t>twelve </a:t>
            </a:r>
            <a:r>
              <a:rPr lang="en-GB" sz="2800" dirty="0">
                <a:solidFill>
                  <a:schemeClr val="tx1"/>
                </a:solidFill>
              </a:rPr>
              <a:t>minutes to listen to this podcast by Jonny Benjamin -</a:t>
            </a:r>
            <a:r>
              <a:rPr lang="en-GB" sz="2800" dirty="0"/>
              <a:t> </a:t>
            </a:r>
          </a:p>
          <a:p>
            <a:pPr marL="0" indent="0">
              <a:buNone/>
            </a:pPr>
            <a:r>
              <a:rPr lang="en-US" altLang="en-US" sz="2800" dirty="0">
                <a:solidFill>
                  <a:srgbClr val="FFFFFF"/>
                </a:solidFill>
                <a:latin typeface="merriweather"/>
                <a:hlinkClick r:id="rId2"/>
              </a:rPr>
              <a:t>https://soundcloud.com/mentalhealthfoundation/jonny-benjamin-relationships-are-a-massive-part-of-my-recovery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33592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1" y="900114"/>
            <a:ext cx="10831513" cy="5094286"/>
          </a:xfrm>
        </p:spPr>
        <p:txBody>
          <a:bodyPr/>
          <a:lstStyle/>
          <a:p>
            <a:r>
              <a:rPr lang="en-GB" dirty="0" smtClean="0"/>
              <a:t> </a:t>
            </a:r>
            <a:r>
              <a:rPr lang="en-GB" sz="5400" dirty="0" smtClean="0"/>
              <a:t>BUILD your support system</a:t>
            </a:r>
            <a:endParaRPr lang="en-GB" sz="5400" dirty="0"/>
          </a:p>
        </p:txBody>
      </p:sp>
    </p:spTree>
    <p:extLst>
      <p:ext uri="{BB962C8B-B14F-4D97-AF65-F5344CB8AC3E}">
        <p14:creationId xmlns:p14="http://schemas.microsoft.com/office/powerpoint/2010/main" val="187932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5378" y="5475111"/>
            <a:ext cx="8383234" cy="519288"/>
          </a:xfrm>
        </p:spPr>
        <p:txBody>
          <a:bodyPr>
            <a:normAutofit fontScale="90000"/>
          </a:bodyPr>
          <a:lstStyle/>
          <a:p>
            <a:r>
              <a:rPr lang="en-GB" dirty="0" smtClean="0"/>
              <a:t>FIND SOMEONE WHO CONNECTS</a:t>
            </a:r>
            <a:endParaRPr lang="en-GB" dirty="0"/>
          </a:p>
        </p:txBody>
      </p:sp>
      <p:sp>
        <p:nvSpPr>
          <p:cNvPr id="3" name="Content Placeholder 2"/>
          <p:cNvSpPr>
            <a:spLocks noGrp="1"/>
          </p:cNvSpPr>
          <p:nvPr>
            <p:ph idx="1"/>
          </p:nvPr>
        </p:nvSpPr>
        <p:spPr>
          <a:xfrm>
            <a:off x="684212" y="0"/>
            <a:ext cx="10570810" cy="5475111"/>
          </a:xfrm>
        </p:spPr>
        <p:txBody>
          <a:bodyPr>
            <a:normAutofit fontScale="55000" lnSpcReduction="20000"/>
          </a:bodyPr>
          <a:lstStyle/>
          <a:p>
            <a:pPr marL="0" indent="0">
              <a:buNone/>
            </a:pPr>
            <a:endParaRPr lang="en-GB" sz="4200" dirty="0"/>
          </a:p>
          <a:p>
            <a:r>
              <a:rPr lang="en-GB" sz="4200" dirty="0"/>
              <a:t>Find someone—such as a parent, family member, teacher, faith leader, health care provider or other trusted individual, who:</a:t>
            </a:r>
          </a:p>
          <a:p>
            <a:r>
              <a:rPr lang="en-GB" sz="4200" dirty="0"/>
              <a:t>•Gives good advice when you want and ask for it; assists you in taking action that will help</a:t>
            </a:r>
          </a:p>
          <a:p>
            <a:r>
              <a:rPr lang="en-GB" sz="4200" dirty="0"/>
              <a:t>•Likes, respects, and trusts you and who you like, respect, and trust, too</a:t>
            </a:r>
          </a:p>
          <a:p>
            <a:r>
              <a:rPr lang="en-GB" sz="4200" dirty="0"/>
              <a:t>•Allows you the space to change, grow, make decisions, and even make mistakes</a:t>
            </a:r>
          </a:p>
          <a:p>
            <a:r>
              <a:rPr lang="en-GB" sz="4200" dirty="0"/>
              <a:t>•Listens to you and shares with you, both the good and bad times</a:t>
            </a:r>
          </a:p>
          <a:p>
            <a:r>
              <a:rPr lang="en-GB" sz="4200" dirty="0"/>
              <a:t>•Respects your need for confidentiality so you can tell him or her anything</a:t>
            </a:r>
          </a:p>
          <a:p>
            <a:r>
              <a:rPr lang="en-GB" sz="4200" dirty="0"/>
              <a:t>•Lets you freely express your feelings and emotions without judging, teasing, or criticizing</a:t>
            </a:r>
          </a:p>
          <a:p>
            <a:r>
              <a:rPr lang="en-GB" sz="4200" dirty="0"/>
              <a:t>•Works with you to figure out what to do the next time a difficult situation comes up</a:t>
            </a:r>
          </a:p>
          <a:p>
            <a:r>
              <a:rPr lang="en-GB" sz="4200" dirty="0"/>
              <a:t>•Has your best interest in mind</a:t>
            </a:r>
          </a:p>
          <a:p>
            <a:endParaRPr lang="en-GB" dirty="0"/>
          </a:p>
        </p:txBody>
      </p:sp>
    </p:spTree>
    <p:extLst>
      <p:ext uri="{BB962C8B-B14F-4D97-AF65-F5344CB8AC3E}">
        <p14:creationId xmlns:p14="http://schemas.microsoft.com/office/powerpoint/2010/main" val="2651921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1" y="5672138"/>
            <a:ext cx="8534400" cy="850899"/>
          </a:xfrm>
        </p:spPr>
        <p:txBody>
          <a:bodyPr/>
          <a:lstStyle/>
          <a:p>
            <a:r>
              <a:rPr lang="en-GB" dirty="0" smtClean="0"/>
              <a:t>Find a peer group</a:t>
            </a:r>
            <a:endParaRPr lang="en-GB" dirty="0"/>
          </a:p>
        </p:txBody>
      </p:sp>
      <p:sp>
        <p:nvSpPr>
          <p:cNvPr id="3" name="Content Placeholder 2"/>
          <p:cNvSpPr>
            <a:spLocks noGrp="1"/>
          </p:cNvSpPr>
          <p:nvPr>
            <p:ph idx="1"/>
          </p:nvPr>
        </p:nvSpPr>
        <p:spPr>
          <a:xfrm>
            <a:off x="684211" y="242888"/>
            <a:ext cx="10774363" cy="5600700"/>
          </a:xfrm>
        </p:spPr>
        <p:txBody>
          <a:bodyPr>
            <a:normAutofit fontScale="70000" lnSpcReduction="20000"/>
          </a:bodyPr>
          <a:lstStyle/>
          <a:p>
            <a:endParaRPr lang="en-GB" sz="3200" dirty="0"/>
          </a:p>
          <a:p>
            <a:r>
              <a:rPr lang="en-GB" sz="3200" dirty="0"/>
              <a:t>Find a group of people with mental health problems similar to yours. Peer support relationships can positively affect individual recovery because:</a:t>
            </a:r>
          </a:p>
          <a:p>
            <a:r>
              <a:rPr lang="en-GB" sz="3200" dirty="0"/>
              <a:t>•People who have common life experiences have a unique ability to help each other based on a shared history and a deep understanding that may go beyond what exists in other relationships</a:t>
            </a:r>
          </a:p>
          <a:p>
            <a:r>
              <a:rPr lang="en-GB" sz="3200" dirty="0"/>
              <a:t>•People offer their experiences, strengths, and hopes to peers, which allows for natural evolution of personal growth, wellness promotion, and recovery</a:t>
            </a:r>
          </a:p>
          <a:p>
            <a:r>
              <a:rPr lang="en-GB" sz="3200" dirty="0"/>
              <a:t>•Peers can be very supportive since they have “been there” and serve as living examples that individuals can and do recover from mental health problems</a:t>
            </a:r>
          </a:p>
          <a:p>
            <a:r>
              <a:rPr lang="en-GB" sz="3200" dirty="0"/>
              <a:t>•Peers also serve as advocates and support others who may experience discrimination and prejudice</a:t>
            </a:r>
          </a:p>
          <a:p>
            <a:endParaRPr lang="en-GB" sz="3200" dirty="0"/>
          </a:p>
          <a:p>
            <a:r>
              <a:rPr lang="en-GB" sz="3200" dirty="0"/>
              <a:t>You may want to start or join a self-help or peer support group. National organizations across the country have peer support networks and peer advocates. Find an organization that can help you connect with peer groups and other peer support.</a:t>
            </a:r>
          </a:p>
          <a:p>
            <a:endParaRPr lang="en-GB" dirty="0"/>
          </a:p>
        </p:txBody>
      </p:sp>
    </p:spTree>
    <p:extLst>
      <p:ext uri="{BB962C8B-B14F-4D97-AF65-F5344CB8AC3E}">
        <p14:creationId xmlns:p14="http://schemas.microsoft.com/office/powerpoint/2010/main" val="204532194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116</TotalTime>
  <Words>1098</Words>
  <Application>Microsoft Office PowerPoint</Application>
  <PresentationFormat>Widescreen</PresentationFormat>
  <Paragraphs>75</Paragraphs>
  <Slides>12</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8" baseType="lpstr">
      <vt:lpstr>Arial</vt:lpstr>
      <vt:lpstr>merriweather</vt:lpstr>
      <vt:lpstr>Trebuchet MS</vt:lpstr>
      <vt:lpstr>Wingdings 3</vt:lpstr>
      <vt:lpstr>Facet</vt:lpstr>
      <vt:lpstr>Document</vt:lpstr>
      <vt:lpstr>Introduction to Personal Recovery</vt:lpstr>
      <vt:lpstr>Exploring Personal Recovery</vt:lpstr>
      <vt:lpstr>PowerPoint Presentation</vt:lpstr>
      <vt:lpstr>This is what the Sainsbury Centre for mental health said</vt:lpstr>
      <vt:lpstr>HOPE</vt:lpstr>
      <vt:lpstr>PowerPoint Presentation</vt:lpstr>
      <vt:lpstr> BUILD your support system</vt:lpstr>
      <vt:lpstr>FIND SOMEONE WHO CONNECTS</vt:lpstr>
      <vt:lpstr>Find a peer group</vt:lpstr>
      <vt:lpstr>Participate in your treatment decisions</vt:lpstr>
      <vt:lpstr>Develop a Recovery Plan</vt:lpstr>
      <vt:lpstr>PowerPoint Presentation</vt:lpstr>
    </vt:vector>
  </TitlesOfParts>
  <Company>Somerset Partnership NHS Foundation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personal Recovery</dc:title>
  <dc:creator>Milverton Paul</dc:creator>
  <cp:lastModifiedBy>Milverton Paul</cp:lastModifiedBy>
  <cp:revision>23</cp:revision>
  <dcterms:created xsi:type="dcterms:W3CDTF">2020-06-24T22:45:27Z</dcterms:created>
  <dcterms:modified xsi:type="dcterms:W3CDTF">2020-08-04T16:24:16Z</dcterms:modified>
</cp:coreProperties>
</file>