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57" r:id="rId2"/>
    <p:sldId id="342" r:id="rId3"/>
    <p:sldId id="468" r:id="rId4"/>
    <p:sldId id="371" r:id="rId5"/>
    <p:sldId id="343" r:id="rId6"/>
    <p:sldId id="465" r:id="rId7"/>
    <p:sldId id="339" r:id="rId8"/>
    <p:sldId id="436" r:id="rId9"/>
    <p:sldId id="367" r:id="rId10"/>
    <p:sldId id="399" r:id="rId11"/>
    <p:sldId id="469" r:id="rId12"/>
    <p:sldId id="464" r:id="rId13"/>
    <p:sldId id="466" r:id="rId14"/>
    <p:sldId id="463" r:id="rId15"/>
    <p:sldId id="362" r:id="rId16"/>
    <p:sldId id="363" r:id="rId17"/>
    <p:sldId id="364" r:id="rId18"/>
    <p:sldId id="376" r:id="rId19"/>
    <p:sldId id="470" r:id="rId20"/>
    <p:sldId id="467" r:id="rId21"/>
    <p:sldId id="379" r:id="rId22"/>
    <p:sldId id="471" r:id="rId23"/>
    <p:sldId id="308" r:id="rId24"/>
    <p:sldId id="380" r:id="rId25"/>
    <p:sldId id="377" r:id="rId26"/>
  </p:sldIdLst>
  <p:sldSz cx="9144000" cy="6858000" type="screen4x3"/>
  <p:notesSz cx="6888163" cy="100203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107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077" autoAdjust="0"/>
  </p:normalViewPr>
  <p:slideViewPr>
    <p:cSldViewPr>
      <p:cViewPr varScale="1">
        <p:scale>
          <a:sx n="68" d="100"/>
          <a:sy n="68" d="100"/>
        </p:scale>
        <p:origin x="1446" y="48"/>
      </p:cViewPr>
      <p:guideLst>
        <p:guide orient="horz" pos="1071"/>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500" cy="501650"/>
          </a:xfrm>
          <a:prstGeom prst="rect">
            <a:avLst/>
          </a:prstGeom>
        </p:spPr>
        <p:txBody>
          <a:bodyPr vert="horz" lIns="96616" tIns="48308" rIns="96616" bIns="48308" rtlCol="0"/>
          <a:lstStyle>
            <a:lvl1pPr algn="l">
              <a:defRPr sz="1300"/>
            </a:lvl1pPr>
          </a:lstStyle>
          <a:p>
            <a:pPr>
              <a:defRPr/>
            </a:pPr>
            <a:endParaRPr lang="en-GB"/>
          </a:p>
        </p:txBody>
      </p:sp>
      <p:sp>
        <p:nvSpPr>
          <p:cNvPr id="3" name="Date Placeholder 2"/>
          <p:cNvSpPr>
            <a:spLocks noGrp="1"/>
          </p:cNvSpPr>
          <p:nvPr>
            <p:ph type="dt" sz="quarter" idx="1"/>
          </p:nvPr>
        </p:nvSpPr>
        <p:spPr>
          <a:xfrm>
            <a:off x="3902075" y="0"/>
            <a:ext cx="2984500" cy="501650"/>
          </a:xfrm>
          <a:prstGeom prst="rect">
            <a:avLst/>
          </a:prstGeom>
        </p:spPr>
        <p:txBody>
          <a:bodyPr vert="horz" lIns="96616" tIns="48308" rIns="96616" bIns="48308" rtlCol="0"/>
          <a:lstStyle>
            <a:lvl1pPr algn="r">
              <a:defRPr sz="1300" smtClean="0"/>
            </a:lvl1pPr>
          </a:lstStyle>
          <a:p>
            <a:pPr>
              <a:defRPr/>
            </a:pPr>
            <a:fld id="{B34FC769-9877-4B7A-A7A1-BDD67F94A5AB}" type="datetimeFigureOut">
              <a:rPr lang="en-US"/>
              <a:pPr>
                <a:defRPr/>
              </a:pPr>
              <a:t>12/3/2020</a:t>
            </a:fld>
            <a:endParaRPr lang="en-GB"/>
          </a:p>
        </p:txBody>
      </p:sp>
      <p:sp>
        <p:nvSpPr>
          <p:cNvPr id="4" name="Footer Placeholder 3"/>
          <p:cNvSpPr>
            <a:spLocks noGrp="1"/>
          </p:cNvSpPr>
          <p:nvPr>
            <p:ph type="ftr" sz="quarter" idx="2"/>
          </p:nvPr>
        </p:nvSpPr>
        <p:spPr>
          <a:xfrm>
            <a:off x="0" y="9517063"/>
            <a:ext cx="2984500" cy="501650"/>
          </a:xfrm>
          <a:prstGeom prst="rect">
            <a:avLst/>
          </a:prstGeom>
        </p:spPr>
        <p:txBody>
          <a:bodyPr vert="horz" lIns="96616" tIns="48308" rIns="96616" bIns="48308" rtlCol="0" anchor="b"/>
          <a:lstStyle>
            <a:lvl1pPr algn="l">
              <a:defRPr sz="1300"/>
            </a:lvl1pPr>
          </a:lstStyle>
          <a:p>
            <a:pPr>
              <a:defRPr/>
            </a:pPr>
            <a:endParaRPr lang="en-GB"/>
          </a:p>
        </p:txBody>
      </p:sp>
      <p:sp>
        <p:nvSpPr>
          <p:cNvPr id="5" name="Slide Number Placeholder 4"/>
          <p:cNvSpPr>
            <a:spLocks noGrp="1"/>
          </p:cNvSpPr>
          <p:nvPr>
            <p:ph type="sldNum" sz="quarter" idx="3"/>
          </p:nvPr>
        </p:nvSpPr>
        <p:spPr>
          <a:xfrm>
            <a:off x="3902075" y="9517063"/>
            <a:ext cx="2984500" cy="501650"/>
          </a:xfrm>
          <a:prstGeom prst="rect">
            <a:avLst/>
          </a:prstGeom>
        </p:spPr>
        <p:txBody>
          <a:bodyPr vert="horz" lIns="96616" tIns="48308" rIns="96616" bIns="48308" rtlCol="0" anchor="b"/>
          <a:lstStyle>
            <a:lvl1pPr algn="r">
              <a:defRPr sz="1300" smtClean="0"/>
            </a:lvl1pPr>
          </a:lstStyle>
          <a:p>
            <a:pPr>
              <a:defRPr/>
            </a:pPr>
            <a:fld id="{200A56D9-0423-4FF7-8AA3-958A7A36BA3F}" type="slidenum">
              <a:rPr lang="en-GB"/>
              <a:pPr>
                <a:defRPr/>
              </a:pPr>
              <a:t>‹#›</a:t>
            </a:fld>
            <a:endParaRPr lang="en-GB"/>
          </a:p>
        </p:txBody>
      </p:sp>
    </p:spTree>
    <p:extLst>
      <p:ext uri="{BB962C8B-B14F-4D97-AF65-F5344CB8AC3E}">
        <p14:creationId xmlns:p14="http://schemas.microsoft.com/office/powerpoint/2010/main" val="1532924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500" cy="501650"/>
          </a:xfrm>
          <a:prstGeom prst="rect">
            <a:avLst/>
          </a:prstGeom>
        </p:spPr>
        <p:txBody>
          <a:bodyPr vert="horz" lIns="96616" tIns="48308" rIns="96616" bIns="48308" rtlCol="0"/>
          <a:lstStyle>
            <a:lvl1pPr algn="l" fontAlgn="auto">
              <a:spcBef>
                <a:spcPts val="0"/>
              </a:spcBef>
              <a:spcAft>
                <a:spcPts val="0"/>
              </a:spcAft>
              <a:defRPr sz="1300">
                <a:latin typeface="+mn-lt"/>
                <a:cs typeface="+mn-cs"/>
              </a:defRPr>
            </a:lvl1pPr>
          </a:lstStyle>
          <a:p>
            <a:pPr>
              <a:defRPr/>
            </a:pPr>
            <a:endParaRPr lang="en-GB"/>
          </a:p>
        </p:txBody>
      </p:sp>
      <p:sp>
        <p:nvSpPr>
          <p:cNvPr id="3" name="Date Placeholder 2"/>
          <p:cNvSpPr>
            <a:spLocks noGrp="1"/>
          </p:cNvSpPr>
          <p:nvPr>
            <p:ph type="dt" idx="1"/>
          </p:nvPr>
        </p:nvSpPr>
        <p:spPr>
          <a:xfrm>
            <a:off x="3902075" y="0"/>
            <a:ext cx="2984500" cy="501650"/>
          </a:xfrm>
          <a:prstGeom prst="rect">
            <a:avLst/>
          </a:prstGeom>
        </p:spPr>
        <p:txBody>
          <a:bodyPr vert="horz" lIns="96616" tIns="48308" rIns="96616" bIns="48308" rtlCol="0"/>
          <a:lstStyle>
            <a:lvl1pPr algn="r" fontAlgn="auto">
              <a:spcBef>
                <a:spcPts val="0"/>
              </a:spcBef>
              <a:spcAft>
                <a:spcPts val="0"/>
              </a:spcAft>
              <a:defRPr sz="1300">
                <a:latin typeface="+mn-lt"/>
                <a:cs typeface="+mn-cs"/>
              </a:defRPr>
            </a:lvl1pPr>
          </a:lstStyle>
          <a:p>
            <a:pPr>
              <a:defRPr/>
            </a:pPr>
            <a:fld id="{C15C3BE8-C476-441C-9643-49F8D217B681}" type="datetimeFigureOut">
              <a:rPr lang="en-US"/>
              <a:pPr>
                <a:defRPr/>
              </a:pPr>
              <a:t>12/3/2020</a:t>
            </a:fld>
            <a:endParaRPr lang="en-GB"/>
          </a:p>
        </p:txBody>
      </p:sp>
      <p:sp>
        <p:nvSpPr>
          <p:cNvPr id="4" name="Slide Image Placeholder 3"/>
          <p:cNvSpPr>
            <a:spLocks noGrp="1" noRot="1" noChangeAspect="1"/>
          </p:cNvSpPr>
          <p:nvPr>
            <p:ph type="sldImg" idx="2"/>
          </p:nvPr>
        </p:nvSpPr>
        <p:spPr>
          <a:xfrm>
            <a:off x="939800" y="750888"/>
            <a:ext cx="5008563" cy="3757612"/>
          </a:xfrm>
          <a:prstGeom prst="rect">
            <a:avLst/>
          </a:prstGeom>
          <a:noFill/>
          <a:ln w="12700">
            <a:solidFill>
              <a:prstClr val="black"/>
            </a:solidFill>
          </a:ln>
        </p:spPr>
        <p:txBody>
          <a:bodyPr vert="horz" lIns="96616" tIns="48308" rIns="96616" bIns="48308" rtlCol="0" anchor="ctr"/>
          <a:lstStyle/>
          <a:p>
            <a:pPr lvl="0"/>
            <a:endParaRPr lang="en-GB" noProof="0"/>
          </a:p>
        </p:txBody>
      </p:sp>
      <p:sp>
        <p:nvSpPr>
          <p:cNvPr id="5" name="Notes Placeholder 4"/>
          <p:cNvSpPr>
            <a:spLocks noGrp="1"/>
          </p:cNvSpPr>
          <p:nvPr>
            <p:ph type="body" sz="quarter" idx="3"/>
          </p:nvPr>
        </p:nvSpPr>
        <p:spPr>
          <a:xfrm>
            <a:off x="688975" y="4759325"/>
            <a:ext cx="5510213" cy="4510088"/>
          </a:xfrm>
          <a:prstGeom prst="rect">
            <a:avLst/>
          </a:prstGeom>
        </p:spPr>
        <p:txBody>
          <a:bodyPr vert="horz" lIns="96616" tIns="48308" rIns="96616" bIns="48308"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9517063"/>
            <a:ext cx="2984500" cy="501650"/>
          </a:xfrm>
          <a:prstGeom prst="rect">
            <a:avLst/>
          </a:prstGeom>
        </p:spPr>
        <p:txBody>
          <a:bodyPr vert="horz" lIns="96616" tIns="48308" rIns="96616" bIns="48308" rtlCol="0" anchor="b"/>
          <a:lstStyle>
            <a:lvl1pPr algn="l" fontAlgn="auto">
              <a:spcBef>
                <a:spcPts val="0"/>
              </a:spcBef>
              <a:spcAft>
                <a:spcPts val="0"/>
              </a:spcAft>
              <a:defRPr sz="13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902075" y="9517063"/>
            <a:ext cx="2984500" cy="501650"/>
          </a:xfrm>
          <a:prstGeom prst="rect">
            <a:avLst/>
          </a:prstGeom>
        </p:spPr>
        <p:txBody>
          <a:bodyPr vert="horz" lIns="96616" tIns="48308" rIns="96616" bIns="48308" rtlCol="0" anchor="b"/>
          <a:lstStyle>
            <a:lvl1pPr algn="r" fontAlgn="auto">
              <a:spcBef>
                <a:spcPts val="0"/>
              </a:spcBef>
              <a:spcAft>
                <a:spcPts val="0"/>
              </a:spcAft>
              <a:defRPr sz="1300">
                <a:latin typeface="+mn-lt"/>
                <a:cs typeface="+mn-cs"/>
              </a:defRPr>
            </a:lvl1pPr>
          </a:lstStyle>
          <a:p>
            <a:pPr>
              <a:defRPr/>
            </a:pPr>
            <a:fld id="{9AA6B6CB-155C-4A66-82EC-9CA2EABE57B9}" type="slidenum">
              <a:rPr lang="en-GB"/>
              <a:pPr>
                <a:defRPr/>
              </a:pPr>
              <a:t>‹#›</a:t>
            </a:fld>
            <a:endParaRPr lang="en-GB"/>
          </a:p>
        </p:txBody>
      </p:sp>
    </p:spTree>
    <p:extLst>
      <p:ext uri="{BB962C8B-B14F-4D97-AF65-F5344CB8AC3E}">
        <p14:creationId xmlns:p14="http://schemas.microsoft.com/office/powerpoint/2010/main" val="25827289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dirty="0"/>
          </a:p>
        </p:txBody>
      </p:sp>
      <p:sp>
        <p:nvSpPr>
          <p:cNvPr id="2662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A4DBB11-9E37-4B3E-A83E-F34AAE29040F}" type="slidenum">
              <a:rPr lang="en-GB">
                <a:cs typeface="Arial" charset="0"/>
              </a:rPr>
              <a:pPr fontAlgn="base">
                <a:spcBef>
                  <a:spcPct val="0"/>
                </a:spcBef>
                <a:spcAft>
                  <a:spcPct val="0"/>
                </a:spcAft>
                <a:defRPr/>
              </a:pPr>
              <a:t>1</a:t>
            </a:fld>
            <a:endParaRPr lang="en-GB" dirty="0">
              <a:cs typeface="Arial" charset="0"/>
            </a:endParaRPr>
          </a:p>
        </p:txBody>
      </p:sp>
    </p:spTree>
    <p:extLst>
      <p:ext uri="{BB962C8B-B14F-4D97-AF65-F5344CB8AC3E}">
        <p14:creationId xmlns:p14="http://schemas.microsoft.com/office/powerpoint/2010/main" val="24328112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10</a:t>
            </a:fld>
            <a:endParaRPr lang="en-GB"/>
          </a:p>
        </p:txBody>
      </p:sp>
    </p:spTree>
    <p:extLst>
      <p:ext uri="{BB962C8B-B14F-4D97-AF65-F5344CB8AC3E}">
        <p14:creationId xmlns:p14="http://schemas.microsoft.com/office/powerpoint/2010/main" val="35386299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Meditation generally is very effective for calming the mind </a:t>
            </a:r>
            <a:endParaRPr lang="en-GB" dirty="0"/>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11</a:t>
            </a:fld>
            <a:endParaRPr lang="en-GB"/>
          </a:p>
        </p:txBody>
      </p:sp>
    </p:spTree>
    <p:extLst>
      <p:ext uri="{BB962C8B-B14F-4D97-AF65-F5344CB8AC3E}">
        <p14:creationId xmlns:p14="http://schemas.microsoft.com/office/powerpoint/2010/main" val="34329331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5263C9E0-9E43-43D0-96BF-A3FFC5D5EFF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Rectangle 3">
            <a:extLst>
              <a:ext uri="{FF2B5EF4-FFF2-40B4-BE49-F238E27FC236}">
                <a16:creationId xmlns:a16="http://schemas.microsoft.com/office/drawing/2014/main" id="{EB1BB24B-C2CC-47B4-B47B-1E12AC657F4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Often it is not what another person says or does that really upsets us, but how we reacted is what causes us internal pain and distress. </a:t>
            </a:r>
          </a:p>
        </p:txBody>
      </p:sp>
    </p:spTree>
    <p:extLst>
      <p:ext uri="{BB962C8B-B14F-4D97-AF65-F5344CB8AC3E}">
        <p14:creationId xmlns:p14="http://schemas.microsoft.com/office/powerpoint/2010/main" val="32492650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Write your own values statement – show my list. Refer to it when you need to respond in a controlled way and to change your mindset about a person/situation </a:t>
            </a:r>
            <a:endParaRPr lang="en-GB" dirty="0"/>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13</a:t>
            </a:fld>
            <a:endParaRPr lang="en-GB"/>
          </a:p>
        </p:txBody>
      </p:sp>
    </p:spTree>
    <p:extLst>
      <p:ext uri="{BB962C8B-B14F-4D97-AF65-F5344CB8AC3E}">
        <p14:creationId xmlns:p14="http://schemas.microsoft.com/office/powerpoint/2010/main" val="40866793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EA3CF6A8-AF86-4694-AC40-CAA9FCF4AFE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Rectangle 3">
            <a:extLst>
              <a:ext uri="{FF2B5EF4-FFF2-40B4-BE49-F238E27FC236}">
                <a16:creationId xmlns:a16="http://schemas.microsoft.com/office/drawing/2014/main" id="{59A9E653-40AC-40EA-A1CD-73720839374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These are the covey steps – conscience/willpower at the time, self awareness and visualization afterwards – lets look at this in practice</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Reflect back to a time recently – self-awareness &amp; imagination – do this every time you react. </a:t>
            </a:r>
          </a:p>
          <a:p>
            <a:r>
              <a:rPr lang="en-GB" dirty="0"/>
              <a:t>Magic phrases – That’s interesting: tell me more? Why did you ask, do or say that? </a:t>
            </a:r>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17</a:t>
            </a:fld>
            <a:endParaRPr lang="en-GB"/>
          </a:p>
        </p:txBody>
      </p:sp>
    </p:spTree>
    <p:extLst>
      <p:ext uri="{BB962C8B-B14F-4D97-AF65-F5344CB8AC3E}">
        <p14:creationId xmlns:p14="http://schemas.microsoft.com/office/powerpoint/2010/main" val="19138835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Prepare your boundaries now and then after this masterclass and within one week share them with two people </a:t>
            </a:r>
            <a:endParaRPr lang="en-GB" dirty="0"/>
          </a:p>
        </p:txBody>
      </p:sp>
      <p:sp>
        <p:nvSpPr>
          <p:cNvPr id="4" name="Slide Number Placeholder 3"/>
          <p:cNvSpPr>
            <a:spLocks noGrp="1"/>
          </p:cNvSpPr>
          <p:nvPr>
            <p:ph type="sldNum" sz="quarter" idx="10"/>
          </p:nvPr>
        </p:nvSpPr>
        <p:spPr/>
        <p:txBody>
          <a:bodyPr/>
          <a:lstStyle/>
          <a:p>
            <a:pPr>
              <a:defRPr/>
            </a:pPr>
            <a:fld id="{9AA6B6CB-155C-4A66-82EC-9CA2EABE57B9}" type="slidenum">
              <a:rPr lang="en-GB" smtClean="0"/>
              <a:pPr>
                <a:defRPr/>
              </a:pPr>
              <a:t>18</a:t>
            </a:fld>
            <a:endParaRPr lang="en-GB"/>
          </a:p>
        </p:txBody>
      </p:sp>
    </p:spTree>
    <p:extLst>
      <p:ext uri="{BB962C8B-B14F-4D97-AF65-F5344CB8AC3E}">
        <p14:creationId xmlns:p14="http://schemas.microsoft.com/office/powerpoint/2010/main" val="8456943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AA6B6CB-155C-4A66-82EC-9CA2EABE57B9}" type="slidenum">
              <a:rPr lang="en-GB" smtClean="0"/>
              <a:pPr>
                <a:defRPr/>
              </a:pPr>
              <a:t>19</a:t>
            </a:fld>
            <a:endParaRPr lang="en-GB"/>
          </a:p>
        </p:txBody>
      </p:sp>
    </p:spTree>
    <p:extLst>
      <p:ext uri="{BB962C8B-B14F-4D97-AF65-F5344CB8AC3E}">
        <p14:creationId xmlns:p14="http://schemas.microsoft.com/office/powerpoint/2010/main" val="12848404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a:t>
            </a:r>
            <a:r>
              <a:rPr lang="en-GB" dirty="0" err="1"/>
              <a:t>ou</a:t>
            </a:r>
            <a:r>
              <a:rPr lang="en-GB" dirty="0"/>
              <a:t> need 6 C’s -courage and consideration to be CCC = competent, confident and committed = 4</a:t>
            </a:r>
            <a:r>
              <a:rPr lang="en-GB" baseline="30000" dirty="0"/>
              <a:t>th</a:t>
            </a:r>
            <a:r>
              <a:rPr lang="en-GB" dirty="0"/>
              <a:t> C celebrate </a:t>
            </a:r>
          </a:p>
        </p:txBody>
      </p:sp>
      <p:sp>
        <p:nvSpPr>
          <p:cNvPr id="4" name="Slide Number Placeholder 3"/>
          <p:cNvSpPr>
            <a:spLocks noGrp="1"/>
          </p:cNvSpPr>
          <p:nvPr>
            <p:ph type="sldNum" sz="quarter" idx="10"/>
          </p:nvPr>
        </p:nvSpPr>
        <p:spPr/>
        <p:txBody>
          <a:bodyPr/>
          <a:lstStyle/>
          <a:p>
            <a:pPr>
              <a:defRPr/>
            </a:pPr>
            <a:fld id="{9AA6B6CB-155C-4A66-82EC-9CA2EABE57B9}" type="slidenum">
              <a:rPr lang="en-GB" smtClean="0"/>
              <a:pPr>
                <a:defRPr/>
              </a:pPr>
              <a:t>20</a:t>
            </a:fld>
            <a:endParaRPr lang="en-GB"/>
          </a:p>
        </p:txBody>
      </p:sp>
    </p:spTree>
    <p:extLst>
      <p:ext uri="{BB962C8B-B14F-4D97-AF65-F5344CB8AC3E}">
        <p14:creationId xmlns:p14="http://schemas.microsoft.com/office/powerpoint/2010/main" val="34860369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21</a:t>
            </a:fld>
            <a:endParaRPr lang="en-GB"/>
          </a:p>
        </p:txBody>
      </p:sp>
    </p:spTree>
    <p:extLst>
      <p:ext uri="{BB962C8B-B14F-4D97-AF65-F5344CB8AC3E}">
        <p14:creationId xmlns:p14="http://schemas.microsoft.com/office/powerpoint/2010/main" val="30072665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005E981-0FBB-45BE-908C-12A4D2F574E4}" type="slidenum">
              <a:rPr lang="en-GB">
                <a:cs typeface="Arial" charset="0"/>
              </a:rPr>
              <a:pPr fontAlgn="base">
                <a:spcBef>
                  <a:spcPct val="0"/>
                </a:spcBef>
                <a:spcAft>
                  <a:spcPct val="0"/>
                </a:spcAft>
                <a:defRPr/>
              </a:pPr>
              <a:t>2</a:t>
            </a:fld>
            <a:endParaRPr lang="en-GB">
              <a:cs typeface="Arial" charset="0"/>
            </a:endParaRPr>
          </a:p>
        </p:txBody>
      </p:sp>
      <p:sp>
        <p:nvSpPr>
          <p:cNvPr id="1945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945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t>54321 decide/do  STOP – every one of my 20+ masterclasses. </a:t>
            </a:r>
          </a:p>
          <a:p>
            <a:pPr eaLnBrk="1" hangingPunct="1">
              <a:spcBef>
                <a:spcPct val="0"/>
              </a:spcBef>
            </a:pPr>
            <a:r>
              <a:rPr lang="en-US" dirty="0"/>
              <a:t>Strategies in this masterclass to prepare yourself for challenging situation and also to respond when those challenges happen – keep an open mind and try them. </a:t>
            </a:r>
          </a:p>
        </p:txBody>
      </p:sp>
    </p:spTree>
    <p:extLst>
      <p:ext uri="{BB962C8B-B14F-4D97-AF65-F5344CB8AC3E}">
        <p14:creationId xmlns:p14="http://schemas.microsoft.com/office/powerpoint/2010/main" val="34402806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22</a:t>
            </a:fld>
            <a:endParaRPr lang="en-GB"/>
          </a:p>
        </p:txBody>
      </p:sp>
    </p:spTree>
    <p:extLst>
      <p:ext uri="{BB962C8B-B14F-4D97-AF65-F5344CB8AC3E}">
        <p14:creationId xmlns:p14="http://schemas.microsoft.com/office/powerpoint/2010/main" val="20423400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Slide Image Placeholder 1"/>
          <p:cNvSpPr>
            <a:spLocks noGrp="1" noRot="1" noChangeAspect="1"/>
          </p:cNvSpPr>
          <p:nvPr>
            <p:ph type="sldImg"/>
          </p:nvPr>
        </p:nvSpPr>
        <p:spPr bwMode="auto">
          <a:noFill/>
          <a:ln>
            <a:solidFill>
              <a:srgbClr val="000000"/>
            </a:solidFill>
            <a:miter lim="800000"/>
            <a:headEnd/>
            <a:tailEnd/>
          </a:ln>
        </p:spPr>
      </p:sp>
      <p:sp>
        <p:nvSpPr>
          <p:cNvPr id="768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GB"/>
              <a:t>54321 decide/do</a:t>
            </a:r>
            <a:endParaRPr lang="en-GB" dirty="0"/>
          </a:p>
        </p:txBody>
      </p:sp>
      <p:sp>
        <p:nvSpPr>
          <p:cNvPr id="4" name="Slide Number Placeholder 3"/>
          <p:cNvSpPr>
            <a:spLocks noGrp="1"/>
          </p:cNvSpPr>
          <p:nvPr>
            <p:ph type="sldNum" sz="quarter" idx="5"/>
          </p:nvPr>
        </p:nvSpPr>
        <p:spPr/>
        <p:txBody>
          <a:bodyPr/>
          <a:lstStyle/>
          <a:p>
            <a:pPr>
              <a:defRPr/>
            </a:pPr>
            <a:fld id="{F7654BE5-7825-4627-BD35-366FD279151A}" type="slidenum">
              <a:rPr lang="en-GB" smtClean="0"/>
              <a:pPr>
                <a:defRPr/>
              </a:pPr>
              <a:t>23</a:t>
            </a:fld>
            <a:endParaRPr lang="en-GB"/>
          </a:p>
        </p:txBody>
      </p:sp>
    </p:spTree>
    <p:extLst>
      <p:ext uri="{BB962C8B-B14F-4D97-AF65-F5344CB8AC3E}">
        <p14:creationId xmlns:p14="http://schemas.microsoft.com/office/powerpoint/2010/main" val="13328305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are the control system, by operating it effectively we influence the output.</a:t>
            </a:r>
          </a:p>
          <a:p>
            <a:r>
              <a:rPr lang="en-US" dirty="0"/>
              <a:t>Self-awareness – on a score of 0 -10 how in control of your responses to extremely challenging people and situations are you? </a:t>
            </a:r>
            <a:endParaRPr lang="en-GB" dirty="0"/>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3</a:t>
            </a:fld>
            <a:endParaRPr lang="en-GB"/>
          </a:p>
        </p:txBody>
      </p:sp>
    </p:spTree>
    <p:extLst>
      <p:ext uri="{BB962C8B-B14F-4D97-AF65-F5344CB8AC3E}">
        <p14:creationId xmlns:p14="http://schemas.microsoft.com/office/powerpoint/2010/main" val="26383230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005E981-0FBB-45BE-908C-12A4D2F574E4}" type="slidenum">
              <a:rPr lang="en-GB">
                <a:cs typeface="Arial" charset="0"/>
              </a:rPr>
              <a:pPr fontAlgn="base">
                <a:spcBef>
                  <a:spcPct val="0"/>
                </a:spcBef>
                <a:spcAft>
                  <a:spcPct val="0"/>
                </a:spcAft>
                <a:defRPr/>
              </a:pPr>
              <a:t>4</a:t>
            </a:fld>
            <a:endParaRPr lang="en-GB">
              <a:cs typeface="Arial" charset="0"/>
            </a:endParaRPr>
          </a:p>
        </p:txBody>
      </p:sp>
      <p:sp>
        <p:nvSpPr>
          <p:cNvPr id="1945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945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t>Are you a rational/thinking person or intuitive/feeling person </a:t>
            </a:r>
          </a:p>
        </p:txBody>
      </p:sp>
    </p:spTree>
    <p:extLst>
      <p:ext uri="{BB962C8B-B14F-4D97-AF65-F5344CB8AC3E}">
        <p14:creationId xmlns:p14="http://schemas.microsoft.com/office/powerpoint/2010/main" val="33984257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Self awareness – do you fight, flight or freeze?</a:t>
            </a:r>
            <a:endParaRPr lang="en-GB" dirty="0"/>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5</a:t>
            </a:fld>
            <a:endParaRPr lang="en-GB"/>
          </a:p>
        </p:txBody>
      </p:sp>
    </p:spTree>
    <p:extLst>
      <p:ext uri="{BB962C8B-B14F-4D97-AF65-F5344CB8AC3E}">
        <p14:creationId xmlns:p14="http://schemas.microsoft.com/office/powerpoint/2010/main" val="34584693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works in nature but how effective is it in our world? </a:t>
            </a:r>
            <a:endParaRPr lang="en-GB" dirty="0"/>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6</a:t>
            </a:fld>
            <a:endParaRPr lang="en-GB"/>
          </a:p>
        </p:txBody>
      </p:sp>
    </p:spTree>
    <p:extLst>
      <p:ext uri="{BB962C8B-B14F-4D97-AF65-F5344CB8AC3E}">
        <p14:creationId xmlns:p14="http://schemas.microsoft.com/office/powerpoint/2010/main" val="37563613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D9953C31-7A57-4B73-A911-E4B5D779E4F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2C332D29-70EF-4A0C-ACE2-6B0B7F02119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a:p>
        </p:txBody>
      </p:sp>
      <p:sp>
        <p:nvSpPr>
          <p:cNvPr id="27652" name="Slide Number Placeholder 3">
            <a:extLst>
              <a:ext uri="{FF2B5EF4-FFF2-40B4-BE49-F238E27FC236}">
                <a16:creationId xmlns:a16="http://schemas.microsoft.com/office/drawing/2014/main" id="{43D8C82F-B61A-4D2F-AD95-6FA1E0A21B7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C054E2A-7DEA-4325-A406-0D2FE1E9D8EB}" type="slidenum">
              <a:rPr lang="en-GB" altLang="en-US"/>
              <a:pPr>
                <a:spcBef>
                  <a:spcPct val="0"/>
                </a:spcBef>
              </a:pPr>
              <a:t>7</a:t>
            </a:fld>
            <a:endParaRPr lang="en-GB"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D31EE2D5-391D-48BA-B1C9-B90E04A67B9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a:extLst>
              <a:ext uri="{FF2B5EF4-FFF2-40B4-BE49-F238E27FC236}">
                <a16:creationId xmlns:a16="http://schemas.microsoft.com/office/drawing/2014/main" id="{EC45799A-BBBC-4890-9645-573FC5F0083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Many people go between fight/flight – highlight it </a:t>
            </a:r>
            <a:endParaRPr lang="en-GB" altLang="en-US" dirty="0"/>
          </a:p>
        </p:txBody>
      </p:sp>
      <p:sp>
        <p:nvSpPr>
          <p:cNvPr id="11268" name="Slide Number Placeholder 3">
            <a:extLst>
              <a:ext uri="{FF2B5EF4-FFF2-40B4-BE49-F238E27FC236}">
                <a16:creationId xmlns:a16="http://schemas.microsoft.com/office/drawing/2014/main" id="{A4A078EF-EAF1-4646-B811-20E11DB9AFE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EBC71D2-AA13-4E9C-88A5-DB4F98C6DF57}" type="slidenum">
              <a:rPr lang="en-GB" altLang="en-US">
                <a:latin typeface="Calibri" panose="020F0502020204030204" pitchFamily="34" charset="0"/>
              </a:rPr>
              <a:pPr/>
              <a:t>8</a:t>
            </a:fld>
            <a:endParaRPr lang="en-GB" altLang="en-US">
              <a:latin typeface="Calibri" panose="020F0502020204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C1B5A7BE-E3FF-4691-AC96-719283938BE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33AF1B83-DB94-462F-AB47-A8B48205C82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Is stress the hidden biggest killer</a:t>
            </a:r>
          </a:p>
        </p:txBody>
      </p:sp>
      <p:sp>
        <p:nvSpPr>
          <p:cNvPr id="15364" name="Slide Number Placeholder 3">
            <a:extLst>
              <a:ext uri="{FF2B5EF4-FFF2-40B4-BE49-F238E27FC236}">
                <a16:creationId xmlns:a16="http://schemas.microsoft.com/office/drawing/2014/main" id="{0F7EAFE1-16DD-4AA1-9345-04A3B109648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8FF01C3-4590-4E81-88A6-63F250BA32DC}" type="slidenum">
              <a:rPr lang="en-GB" altLang="en-US"/>
              <a:pPr>
                <a:spcBef>
                  <a:spcPct val="0"/>
                </a:spcBef>
              </a:pPr>
              <a:t>9</a:t>
            </a:fld>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21272563-A52E-41EA-9EA4-EF544A31FDDC}" type="datetimeFigureOut">
              <a:rPr lang="en-US"/>
              <a:pPr>
                <a:defRPr/>
              </a:pPr>
              <a:t>12/3/2020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658F201-3084-4394-8416-198D03FDA5D3}" type="slidenum">
              <a:rPr lang="en-GB"/>
              <a:pPr>
                <a:defRPr/>
              </a:pPr>
              <a:t>‹#›</a:t>
            </a:fld>
            <a:endParaRPr lang="en-GB"/>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DF61BE41-5520-4511-9022-2EE6E3024C64}" type="datetimeFigureOut">
              <a:rPr lang="en-US"/>
              <a:pPr>
                <a:defRPr/>
              </a:pPr>
              <a:t>12/3/2020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CB139CF-1197-4FDA-BA90-B56F28FD1C7F}" type="slidenum">
              <a:rPr lang="en-GB"/>
              <a:pPr>
                <a:defRPr/>
              </a:pPr>
              <a:t>‹#›</a:t>
            </a:fld>
            <a:endParaRPr lang="en-GB"/>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0B73B5F1-3F3F-4DDF-874B-D46756F88A25}" type="datetimeFigureOut">
              <a:rPr lang="en-US"/>
              <a:pPr>
                <a:defRPr/>
              </a:pPr>
              <a:t>12/3/2020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B4BCA93-BF32-444F-AE37-9D897A3CD813}" type="slidenum">
              <a:rPr lang="en-GB"/>
              <a:pPr>
                <a:defRPr/>
              </a:pPr>
              <a:t>‹#›</a:t>
            </a:fld>
            <a:endParaRPr lang="en-GB"/>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84531362-5ED1-4476-BA6E-B23CBE5B6428}" type="datetimeFigureOut">
              <a:rPr lang="en-US"/>
              <a:pPr>
                <a:defRPr/>
              </a:pPr>
              <a:t>12/3/2020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FB181AC8-3AAD-4DCE-8CA2-1B35A2862C69}" type="slidenum">
              <a:rPr lang="en-GB"/>
              <a:pPr>
                <a:defRPr/>
              </a:pPr>
              <a:t>‹#›</a:t>
            </a:fld>
            <a:endParaRPr lang="en-GB"/>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D9B7BEC3-0875-4594-AB3A-5F9698243E53}" type="datetimeFigureOut">
              <a:rPr lang="en-US"/>
              <a:pPr>
                <a:defRPr/>
              </a:pPr>
              <a:t>12/3/2020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BD6378F-F400-4F58-BC28-7D918B150E68}" type="slidenum">
              <a:rPr lang="en-GB"/>
              <a:pPr>
                <a:defRPr/>
              </a:pPr>
              <a:t>‹#›</a:t>
            </a:fld>
            <a:endParaRPr lang="en-GB"/>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E3F6D0BC-696A-47CF-9DAB-96AC15BB5FFC}" type="datetimeFigureOut">
              <a:rPr lang="en-US"/>
              <a:pPr>
                <a:defRPr/>
              </a:pPr>
              <a:t>12/3/2020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81E32085-EC40-498C-A16C-374C3305C3A8}" type="slidenum">
              <a:rPr lang="en-GB"/>
              <a:pPr>
                <a:defRPr/>
              </a:pPr>
              <a:t>‹#›</a:t>
            </a:fld>
            <a:endParaRPr lang="en-GB"/>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794A7549-61DF-492C-8F26-19F2B1991DC0}" type="datetimeFigureOut">
              <a:rPr lang="en-US"/>
              <a:pPr>
                <a:defRPr/>
              </a:pPr>
              <a:t>12/3/2020</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1C199C74-7E6C-4EC2-AECF-5EBB9668506B}" type="slidenum">
              <a:rPr lang="en-GB"/>
              <a:pPr>
                <a:defRPr/>
              </a:pPr>
              <a:t>‹#›</a:t>
            </a:fld>
            <a:endParaRPr lang="en-GB"/>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62740808-C20D-47F4-AF8D-5358BE675D4F}" type="datetimeFigureOut">
              <a:rPr lang="en-US"/>
              <a:pPr>
                <a:defRPr/>
              </a:pPr>
              <a:t>12/3/2020</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45A08882-56A1-4805-9B4B-B1B69FE4582C}" type="slidenum">
              <a:rPr lang="en-GB"/>
              <a:pPr>
                <a:defRPr/>
              </a:pPr>
              <a:t>‹#›</a:t>
            </a:fld>
            <a:endParaRPr lang="en-GB"/>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0138183-6ADE-48F1-9224-6302457899FD}" type="datetimeFigureOut">
              <a:rPr lang="en-US"/>
              <a:pPr>
                <a:defRPr/>
              </a:pPr>
              <a:t>12/3/2020</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02FF2841-E415-4681-8CDE-981F9976707A}" type="slidenum">
              <a:rPr lang="en-GB"/>
              <a:pPr>
                <a:defRPr/>
              </a:pPr>
              <a:t>‹#›</a:t>
            </a:fld>
            <a:endParaRPr lang="en-GB"/>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B8593EA-A3F5-4CD8-BF7A-9DBFFFEC5666}" type="datetimeFigureOut">
              <a:rPr lang="en-US"/>
              <a:pPr>
                <a:defRPr/>
              </a:pPr>
              <a:t>12/3/2020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2DDFF112-77AA-47BA-B420-3427790D9E5B}" type="slidenum">
              <a:rPr lang="en-GB"/>
              <a:pPr>
                <a:defRPr/>
              </a:pPr>
              <a:t>‹#›</a:t>
            </a:fld>
            <a:endParaRPr lang="en-GB"/>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E5D68BF-FAB1-408C-B4E7-67368D62464E}" type="datetimeFigureOut">
              <a:rPr lang="en-US"/>
              <a:pPr>
                <a:defRPr/>
              </a:pPr>
              <a:t>12/3/2020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D4AE2F9C-3A58-4ABA-A34E-A01101C4C0A0}" type="slidenum">
              <a:rPr lang="en-GB"/>
              <a:pPr>
                <a:defRPr/>
              </a:pPr>
              <a:t>‹#›</a:t>
            </a:fld>
            <a:endParaRPr lang="en-GB"/>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96E253FD-428C-4DD8-A243-1333149B89CB}" type="datetimeFigureOut">
              <a:rPr lang="en-US"/>
              <a:pPr>
                <a:defRPr/>
              </a:pPr>
              <a:t>12/3/2020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C1D7F32E-1DDF-47F9-BC65-D51BD56F0898}"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jpeg"/><Relationship Id="rId7" Type="http://schemas.openxmlformats.org/officeDocument/2006/relationships/image" Target="../media/image13.jpe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_rels/slide14.xml.rels><?xml version="1.0" encoding="UTF-8" standalone="yes"?>
<Relationships xmlns="http://schemas.openxmlformats.org/package/2006/relationships"><Relationship Id="rId8" Type="http://schemas.openxmlformats.org/officeDocument/2006/relationships/image" Target="../media/image20.jpeg"/><Relationship Id="rId3" Type="http://schemas.openxmlformats.org/officeDocument/2006/relationships/image" Target="../media/image15.jpeg"/><Relationship Id="rId7" Type="http://schemas.openxmlformats.org/officeDocument/2006/relationships/image" Target="../media/image19.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18.jpeg"/><Relationship Id="rId5" Type="http://schemas.openxmlformats.org/officeDocument/2006/relationships/image" Target="../media/image17.jpeg"/><Relationship Id="rId4" Type="http://schemas.openxmlformats.org/officeDocument/2006/relationships/image" Target="../media/image1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22.jpeg"/></Relationships>
</file>

<file path=ppt/slides/_rels/slide22.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20.xml"/><Relationship Id="rId1" Type="http://schemas.openxmlformats.org/officeDocument/2006/relationships/slideLayout" Target="../slideLayouts/slideLayout7.xml"/><Relationship Id="rId5" Type="http://schemas.openxmlformats.org/officeDocument/2006/relationships/image" Target="../media/image25.jpeg"/><Relationship Id="rId4" Type="http://schemas.openxmlformats.org/officeDocument/2006/relationships/image" Target="../media/image24.jpe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eur02.safelinks.protection.outlook.com/?url=https%3A%2F%2Fm.youtube.com%2Fchannel%2FUCOEQFv-O8IqgyjaR7TxRuCQ&amp;data=02%7C01%7C%7C9f2bb0b5f70d4f12c69708d86c2c7235%7C84df9e7fe9f640afb435aaaaaaaaaaaa%7C1%7C0%7C637378285429435964&amp;sdata=2bID%2FYWbmZkFSqIFb1MLkdzKc3PmTcrfAb2tasR%2BTeM%3D&amp;reserved=0" TargetMode="External"/><Relationship Id="rId2" Type="http://schemas.openxmlformats.org/officeDocument/2006/relationships/hyperlink" Target="https://eur02.safelinks.protection.outlook.com/?url=https%3A%2F%2Fwww.facebook.com%2Fgroups%2F216645969611627%2F%3Fref%3Dshare&amp;data=02%7C01%7C%7C9f2bb0b5f70d4f12c69708d86c2c7235%7C84df9e7fe9f640afb435aaaaaaaaaaaa%7C1%7C0%7C637378285429415973&amp;sdata=OUd%2FJQAaEfvMVmMAIgvJ65qfx1iv3HIYyTwusNHbhig%3D&amp;reserved=0" TargetMode="External"/><Relationship Id="rId1" Type="http://schemas.openxmlformats.org/officeDocument/2006/relationships/slideLayout" Target="../slideLayouts/slideLayout2.xml"/><Relationship Id="rId4" Type="http://schemas.openxmlformats.org/officeDocument/2006/relationships/hyperlink" Target="mailto:bernard.genge@gmail.com" TargetMode="External"/></Relationships>
</file>

<file path=ppt/slides/_rels/slide25.xml.rels><?xml version="1.0" encoding="UTF-8" standalone="yes"?>
<Relationships xmlns="http://schemas.openxmlformats.org/package/2006/relationships"><Relationship Id="rId2" Type="http://schemas.openxmlformats.org/officeDocument/2006/relationships/hyperlink" Target="https://www.youtube.com/watch?v=8jPQjjsBbIc"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p:nvPr/>
        </p:nvSpPr>
        <p:spPr>
          <a:xfrm>
            <a:off x="-17463" y="0"/>
            <a:ext cx="9178926" cy="685800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r>
              <a:rPr lang="en-US" sz="4400" b="1" dirty="0">
                <a:solidFill>
                  <a:srgbClr val="FFFFFF"/>
                </a:solidFill>
                <a:cs typeface="Arial" charset="0"/>
              </a:rPr>
              <a:t>Controlled responding to challenging situations and people </a:t>
            </a:r>
          </a:p>
          <a:p>
            <a:pPr algn="ctr"/>
            <a:r>
              <a:rPr lang="en-US" sz="3200" b="1" dirty="0">
                <a:solidFill>
                  <a:srgbClr val="FFFFFF"/>
                </a:solidFill>
                <a:cs typeface="Arial" charset="0"/>
              </a:rPr>
              <a:t>With</a:t>
            </a:r>
          </a:p>
          <a:p>
            <a:pPr algn="ctr"/>
            <a:r>
              <a:rPr lang="en-US" sz="3200" b="1" dirty="0">
                <a:solidFill>
                  <a:srgbClr val="FFFFFF"/>
                </a:solidFill>
                <a:cs typeface="Arial" charset="0"/>
              </a:rPr>
              <a:t>Bernard Genge</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motional Decision Making, Learn How to Make the Right Choice">
            <a:extLst>
              <a:ext uri="{FF2B5EF4-FFF2-40B4-BE49-F238E27FC236}">
                <a16:creationId xmlns:a16="http://schemas.microsoft.com/office/drawing/2014/main" id="{555427FA-3478-4596-8FC8-F49A9A5F174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332656"/>
            <a:ext cx="8136904" cy="518457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0D4EA9DC-063E-4B7B-91A9-7CD71337749B}"/>
              </a:ext>
            </a:extLst>
          </p:cNvPr>
          <p:cNvSpPr txBox="1"/>
          <p:nvPr/>
        </p:nvSpPr>
        <p:spPr>
          <a:xfrm>
            <a:off x="107504" y="5618067"/>
            <a:ext cx="8712968" cy="1754326"/>
          </a:xfrm>
          <a:prstGeom prst="rect">
            <a:avLst/>
          </a:prstGeom>
          <a:noFill/>
        </p:spPr>
        <p:txBody>
          <a:bodyPr wrap="square" rtlCol="0">
            <a:spAutoFit/>
          </a:bodyPr>
          <a:lstStyle/>
          <a:p>
            <a:pPr algn="ctr" eaLnBrk="1" hangingPunct="1">
              <a:spcBef>
                <a:spcPct val="0"/>
              </a:spcBef>
            </a:pPr>
            <a:r>
              <a:rPr lang="en-US" sz="2400" dirty="0"/>
              <a:t>Debilitating emotions such as anger raises brain waves by over 200 times the norm, its no wonder we can’t think/act rationally when in fight </a:t>
            </a:r>
            <a:r>
              <a:rPr lang="en-US" sz="2400"/>
              <a:t>or flight. </a:t>
            </a:r>
            <a:endParaRPr lang="en-US" sz="2400" dirty="0"/>
          </a:p>
          <a:p>
            <a:endParaRPr lang="en-GB" dirty="0"/>
          </a:p>
          <a:p>
            <a:endParaRPr lang="en-GB" dirty="0"/>
          </a:p>
        </p:txBody>
      </p:sp>
    </p:spTree>
    <p:extLst>
      <p:ext uri="{BB962C8B-B14F-4D97-AF65-F5344CB8AC3E}">
        <p14:creationId xmlns:p14="http://schemas.microsoft.com/office/powerpoint/2010/main" val="32679243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75F8FF5-A7F8-4D67-B335-73B9494FA942}"/>
              </a:ext>
            </a:extLst>
          </p:cNvPr>
          <p:cNvSpPr txBox="1"/>
          <p:nvPr/>
        </p:nvSpPr>
        <p:spPr>
          <a:xfrm>
            <a:off x="395536" y="908720"/>
            <a:ext cx="7992888" cy="5632311"/>
          </a:xfrm>
          <a:prstGeom prst="rect">
            <a:avLst/>
          </a:prstGeom>
          <a:noFill/>
        </p:spPr>
        <p:txBody>
          <a:bodyPr wrap="square" rtlCol="0">
            <a:spAutoFit/>
          </a:bodyPr>
          <a:lstStyle/>
          <a:p>
            <a:pPr marL="285750" indent="-285750">
              <a:buFont typeface="Arial" panose="020B0604020202020204" pitchFamily="34" charset="0"/>
              <a:buChar char="•"/>
            </a:pPr>
            <a:r>
              <a:rPr lang="en-GB" altLang="en-US" sz="2000" dirty="0"/>
              <a:t>If we don’t reset the fight, flight, freeze mechanism and we don’t have anyone to fight with we fight with ourselves. </a:t>
            </a:r>
          </a:p>
          <a:p>
            <a:pPr marL="285750" indent="-285750">
              <a:buFont typeface="Arial" panose="020B0604020202020204" pitchFamily="34" charset="0"/>
              <a:buChar char="•"/>
            </a:pPr>
            <a:r>
              <a:rPr lang="en-GB" altLang="en-US" sz="2000" dirty="0"/>
              <a:t>One very </a:t>
            </a:r>
            <a:r>
              <a:rPr lang="en-GB" altLang="en-US" sz="2000" b="1" dirty="0"/>
              <a:t>powerful</a:t>
            </a:r>
            <a:r>
              <a:rPr lang="en-GB" altLang="en-US" sz="2000" dirty="0"/>
              <a:t> way to </a:t>
            </a:r>
            <a:r>
              <a:rPr lang="en-GB" altLang="en-US" sz="2000" b="1" dirty="0"/>
              <a:t>reset</a:t>
            </a:r>
            <a:r>
              <a:rPr lang="en-GB" altLang="en-US" sz="2000" dirty="0"/>
              <a:t> this fight of flight is by meditation in nature (your garden is fine)</a:t>
            </a:r>
          </a:p>
          <a:p>
            <a:pPr marL="285750" indent="-285750">
              <a:buFont typeface="Arial" panose="020B0604020202020204" pitchFamily="34" charset="0"/>
              <a:buChar char="•"/>
            </a:pPr>
            <a:r>
              <a:rPr lang="en-GB" altLang="en-US" sz="2000" dirty="0"/>
              <a:t>To add additional power to it light a fire or take a candle with you and visualise your fears, baggage, hang ups going into the flames and then visualise inhaling positive, controlled and powerful energy that will keep you in control of even the most challenging situations and people – doing this starts to lodge it in your sub conscious mind so you can recall this control when needed. </a:t>
            </a:r>
          </a:p>
          <a:p>
            <a:pPr marL="285750" indent="-285750">
              <a:buFont typeface="Arial" panose="020B0604020202020204" pitchFamily="34" charset="0"/>
              <a:buChar char="•"/>
            </a:pPr>
            <a:r>
              <a:rPr lang="en-GB" altLang="en-US" sz="2000" dirty="0"/>
              <a:t>You can also do this at home with a candle. To add power to it hold your hand against your heart because your heart releases healing chemicals into your body when the heart mind is connected. </a:t>
            </a:r>
          </a:p>
          <a:p>
            <a:pPr marL="285750" indent="-285750">
              <a:buFont typeface="Arial" panose="020B0604020202020204" pitchFamily="34" charset="0"/>
              <a:buChar char="•"/>
            </a:pPr>
            <a:r>
              <a:rPr lang="en-GB" altLang="en-US" sz="2000" dirty="0"/>
              <a:t>Try meditating on facing and leaning into your fears – the ones that transfix you into the freeze, meditate stretching your comfort zone and continuing to improve your control. If we live in fear (anger. Rage etc.) the universal mirror reflects that fear back to us so we have to face it. </a:t>
            </a:r>
          </a:p>
        </p:txBody>
      </p:sp>
      <p:sp>
        <p:nvSpPr>
          <p:cNvPr id="3" name="Rectangle 2">
            <a:extLst>
              <a:ext uri="{FF2B5EF4-FFF2-40B4-BE49-F238E27FC236}">
                <a16:creationId xmlns:a16="http://schemas.microsoft.com/office/drawing/2014/main" id="{444DEB87-1628-4544-9419-B719171E9047}"/>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fontAlgn="auto" hangingPunct="1">
              <a:spcBef>
                <a:spcPts val="0"/>
              </a:spcBef>
              <a:spcAft>
                <a:spcPct val="25000"/>
              </a:spcAft>
              <a:defRPr/>
            </a:pPr>
            <a:r>
              <a:rPr lang="en-GB" sz="2400" dirty="0">
                <a:latin typeface="Arial" pitchFamily="34" charset="0"/>
                <a:cs typeface="Arial" pitchFamily="34" charset="0"/>
              </a:rPr>
              <a:t>Reset this fight, flight, freeze. </a:t>
            </a:r>
          </a:p>
        </p:txBody>
      </p:sp>
    </p:spTree>
    <p:extLst>
      <p:ext uri="{BB962C8B-B14F-4D97-AF65-F5344CB8AC3E}">
        <p14:creationId xmlns:p14="http://schemas.microsoft.com/office/powerpoint/2010/main" val="56889980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Reacting vs. Responding :: Shifting Your Perspective and Finding Gratitude">
            <a:extLst>
              <a:ext uri="{FF2B5EF4-FFF2-40B4-BE49-F238E27FC236}">
                <a16:creationId xmlns:a16="http://schemas.microsoft.com/office/drawing/2014/main" id="{B1A97BB3-B008-4AA7-890C-AB287009DA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9" y="548680"/>
            <a:ext cx="4824536" cy="5472608"/>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Speak when you're angry and you will make the best speech you'll ever regret  | Angry quote, Life quotes, Wisdom quotes">
            <a:extLst>
              <a:ext uri="{FF2B5EF4-FFF2-40B4-BE49-F238E27FC236}">
                <a16:creationId xmlns:a16="http://schemas.microsoft.com/office/drawing/2014/main" id="{16133C42-F7B0-4E51-8BBF-B4D0C151176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24128" y="548680"/>
            <a:ext cx="3240360" cy="54726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972303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BAAB618-59C0-4109-A123-885520839AC6}"/>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fontAlgn="auto" hangingPunct="1">
              <a:spcBef>
                <a:spcPts val="0"/>
              </a:spcBef>
              <a:spcAft>
                <a:spcPct val="25000"/>
              </a:spcAft>
              <a:defRPr/>
            </a:pPr>
            <a:r>
              <a:rPr lang="en-GB" sz="2400" dirty="0">
                <a:latin typeface="Arial" pitchFamily="34" charset="0"/>
                <a:cs typeface="Arial" pitchFamily="34" charset="0"/>
              </a:rPr>
              <a:t>Do you value ……….. </a:t>
            </a:r>
          </a:p>
        </p:txBody>
      </p:sp>
      <p:pic>
        <p:nvPicPr>
          <p:cNvPr id="3074" name="Picture 2" descr="the reason is that' or 'the reason is because'? | Mary Morel | Online  Writing Training">
            <a:extLst>
              <a:ext uri="{FF2B5EF4-FFF2-40B4-BE49-F238E27FC236}">
                <a16:creationId xmlns:a16="http://schemas.microsoft.com/office/drawing/2014/main" id="{2EB9ADE8-E295-41D4-803F-57EE985ED7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1157932"/>
            <a:ext cx="2828925" cy="161925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Communication, Collaboration and Cooperation: The 3 C's of Teamwork">
            <a:extLst>
              <a:ext uri="{FF2B5EF4-FFF2-40B4-BE49-F238E27FC236}">
                <a16:creationId xmlns:a16="http://schemas.microsoft.com/office/drawing/2014/main" id="{FF7D1C08-407E-453C-AC7F-83854C258BE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40459" y="825803"/>
            <a:ext cx="2466975" cy="1847850"/>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Christian Value – Compassion | Shillingstone CE Primary School">
            <a:extLst>
              <a:ext uri="{FF2B5EF4-FFF2-40B4-BE49-F238E27FC236}">
                <a16:creationId xmlns:a16="http://schemas.microsoft.com/office/drawing/2014/main" id="{24846137-86DB-4F83-84EC-DA9D5D9A187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98813" y="1104995"/>
            <a:ext cx="2428875" cy="187642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B47E5216-7AD2-4AE0-8BDA-C13968498508}"/>
              </a:ext>
            </a:extLst>
          </p:cNvPr>
          <p:cNvSpPr txBox="1"/>
          <p:nvPr/>
        </p:nvSpPr>
        <p:spPr>
          <a:xfrm>
            <a:off x="3592150" y="2673653"/>
            <a:ext cx="1763591" cy="1200329"/>
          </a:xfrm>
          <a:prstGeom prst="rect">
            <a:avLst/>
          </a:prstGeom>
          <a:noFill/>
        </p:spPr>
        <p:txBody>
          <a:bodyPr wrap="square" rtlCol="0">
            <a:spAutoFit/>
          </a:bodyPr>
          <a:lstStyle/>
          <a:p>
            <a:r>
              <a:rPr lang="en-GB" sz="2400" dirty="0"/>
              <a:t>If you do learn to press the</a:t>
            </a:r>
          </a:p>
        </p:txBody>
      </p:sp>
      <p:pic>
        <p:nvPicPr>
          <p:cNvPr id="3080" name="Picture 8" descr="The Pause Button (pause leadership lessons) - Jason Barger">
            <a:extLst>
              <a:ext uri="{FF2B5EF4-FFF2-40B4-BE49-F238E27FC236}">
                <a16:creationId xmlns:a16="http://schemas.microsoft.com/office/drawing/2014/main" id="{70376CAF-2D24-4091-8548-784F5411FD1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61869" y="3200044"/>
            <a:ext cx="2714625" cy="2062305"/>
          </a:xfrm>
          <a:prstGeom prst="rect">
            <a:avLst/>
          </a:prstGeom>
          <a:noFill/>
          <a:extLst>
            <a:ext uri="{909E8E84-426E-40DD-AFC4-6F175D3DCCD1}">
              <a14:hiddenFill xmlns:a14="http://schemas.microsoft.com/office/drawing/2010/main">
                <a:solidFill>
                  <a:srgbClr val="FFFFFF"/>
                </a:solidFill>
              </a14:hiddenFill>
            </a:ext>
          </a:extLst>
        </p:spPr>
      </p:pic>
      <p:pic>
        <p:nvPicPr>
          <p:cNvPr id="3082" name="Picture 10" descr="Never Let Being Liked Get In The Way Of Being Respected">
            <a:extLst>
              <a:ext uri="{FF2B5EF4-FFF2-40B4-BE49-F238E27FC236}">
                <a16:creationId xmlns:a16="http://schemas.microsoft.com/office/drawing/2014/main" id="{EB158058-E3A5-4BC0-A4F4-4F0A4A02874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12316" y="3116595"/>
            <a:ext cx="2019300" cy="226695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DA1A82F9-D2E2-43F8-893D-461C373B31EA}"/>
              </a:ext>
            </a:extLst>
          </p:cNvPr>
          <p:cNvSpPr txBox="1"/>
          <p:nvPr/>
        </p:nvSpPr>
        <p:spPr>
          <a:xfrm>
            <a:off x="827584" y="6021288"/>
            <a:ext cx="1127232" cy="461665"/>
          </a:xfrm>
          <a:prstGeom prst="rect">
            <a:avLst/>
          </a:prstGeom>
          <a:noFill/>
        </p:spPr>
        <p:txBody>
          <a:bodyPr wrap="none" rtlCol="0">
            <a:spAutoFit/>
          </a:bodyPr>
          <a:lstStyle/>
          <a:p>
            <a:r>
              <a:rPr lang="en-GB" sz="2400" dirty="0"/>
              <a:t>and be</a:t>
            </a:r>
          </a:p>
        </p:txBody>
      </p:sp>
      <p:pic>
        <p:nvPicPr>
          <p:cNvPr id="3084" name="Picture 12" descr="Creative + Mindful | Getting quiet and making stuff.">
            <a:extLst>
              <a:ext uri="{FF2B5EF4-FFF2-40B4-BE49-F238E27FC236}">
                <a16:creationId xmlns:a16="http://schemas.microsoft.com/office/drawing/2014/main" id="{E040F489-BCF6-4F06-A5E5-CE061EF5AE3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39752" y="3923430"/>
            <a:ext cx="4536504" cy="31059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051482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8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08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0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066359B-7C2D-473E-838A-A732729DFB6A}"/>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fontAlgn="auto" hangingPunct="1">
              <a:spcBef>
                <a:spcPts val="0"/>
              </a:spcBef>
              <a:spcAft>
                <a:spcPct val="25000"/>
              </a:spcAft>
              <a:defRPr/>
            </a:pPr>
            <a:r>
              <a:rPr lang="en-GB" sz="2400" dirty="0">
                <a:latin typeface="Arial" pitchFamily="34" charset="0"/>
                <a:cs typeface="Arial" pitchFamily="34" charset="0"/>
              </a:rPr>
              <a:t>What to do – this needs lots of practice </a:t>
            </a:r>
          </a:p>
        </p:txBody>
      </p:sp>
      <p:pic>
        <p:nvPicPr>
          <p:cNvPr id="5" name="Picture 2" descr="S.T.O.P.: Stop, Think, Observe, Plan">
            <a:extLst>
              <a:ext uri="{FF2B5EF4-FFF2-40B4-BE49-F238E27FC236}">
                <a16:creationId xmlns:a16="http://schemas.microsoft.com/office/drawing/2014/main" id="{43B5C2F0-D915-4DF9-A246-A1732A7D15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1052736"/>
            <a:ext cx="2124075" cy="2152650"/>
          </a:xfrm>
          <a:prstGeom prst="rect">
            <a:avLst/>
          </a:prstGeom>
          <a:noFill/>
          <a:extLst>
            <a:ext uri="{909E8E84-426E-40DD-AFC4-6F175D3DCCD1}">
              <a14:hiddenFill xmlns:a14="http://schemas.microsoft.com/office/drawing/2010/main">
                <a:solidFill>
                  <a:srgbClr val="FFFFFF"/>
                </a:solidFill>
              </a14:hiddenFill>
            </a:ext>
          </a:extLst>
        </p:spPr>
      </p:pic>
      <p:pic>
        <p:nvPicPr>
          <p:cNvPr id="5122" name="Picture 2" descr="isaysometimes | Steps quotes, Taken quotes, Take a break quotes">
            <a:extLst>
              <a:ext uri="{FF2B5EF4-FFF2-40B4-BE49-F238E27FC236}">
                <a16:creationId xmlns:a16="http://schemas.microsoft.com/office/drawing/2014/main" id="{D98BFEE6-B361-405D-B9CE-4EF606C4412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99792" y="1046345"/>
            <a:ext cx="2143125" cy="2152650"/>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Rav Dror - 🙋‍♂️🙋‍♀️Listen to your conscience. It's your... | Facebook">
            <a:extLst>
              <a:ext uri="{FF2B5EF4-FFF2-40B4-BE49-F238E27FC236}">
                <a16:creationId xmlns:a16="http://schemas.microsoft.com/office/drawing/2014/main" id="{B10DC89F-0240-4F01-A14E-14E99F2748E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48064" y="1046345"/>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FA57D549-DF56-4FFA-896C-81E132936707}"/>
              </a:ext>
            </a:extLst>
          </p:cNvPr>
          <p:cNvSpPr txBox="1"/>
          <p:nvPr/>
        </p:nvSpPr>
        <p:spPr>
          <a:xfrm>
            <a:off x="7665034" y="1196752"/>
            <a:ext cx="1296144" cy="2031325"/>
          </a:xfrm>
          <a:prstGeom prst="rect">
            <a:avLst/>
          </a:prstGeom>
          <a:noFill/>
        </p:spPr>
        <p:txBody>
          <a:bodyPr wrap="square" rtlCol="0">
            <a:spAutoFit/>
          </a:bodyPr>
          <a:lstStyle/>
          <a:p>
            <a:r>
              <a:rPr lang="en-GB" dirty="0"/>
              <a:t>If you need to; make an excuse to give yourself some time</a:t>
            </a:r>
          </a:p>
        </p:txBody>
      </p:sp>
      <p:pic>
        <p:nvPicPr>
          <p:cNvPr id="5126" name="Picture 6" descr="Willpower and Success | The STRIVE">
            <a:extLst>
              <a:ext uri="{FF2B5EF4-FFF2-40B4-BE49-F238E27FC236}">
                <a16:creationId xmlns:a16="http://schemas.microsoft.com/office/drawing/2014/main" id="{F293C749-6793-4577-B131-87109AFCDB5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3815" y="4068580"/>
            <a:ext cx="2619375" cy="174307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Self-Awareness: Why it's Key to Successful Modern Leadership.">
            <a:extLst>
              <a:ext uri="{FF2B5EF4-FFF2-40B4-BE49-F238E27FC236}">
                <a16:creationId xmlns:a16="http://schemas.microsoft.com/office/drawing/2014/main" id="{AC9ACE0D-4F59-4BFC-9CC0-B701D89C61B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347864" y="4073411"/>
            <a:ext cx="2600325" cy="17526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6 Minute Daily Visualisation for Goal Achievement - YouTube">
            <a:extLst>
              <a:ext uri="{FF2B5EF4-FFF2-40B4-BE49-F238E27FC236}">
                <a16:creationId xmlns:a16="http://schemas.microsoft.com/office/drawing/2014/main" id="{442010A2-353D-475E-8D53-CBA390982955}"/>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197211" y="4149611"/>
            <a:ext cx="2857500" cy="1600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2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2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10"/>
          <p:cNvSpPr txBox="1">
            <a:spLocks noChangeArrowheads="1"/>
          </p:cNvSpPr>
          <p:nvPr/>
        </p:nvSpPr>
        <p:spPr bwMode="auto">
          <a:xfrm>
            <a:off x="611188" y="2349500"/>
            <a:ext cx="8077200" cy="23447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80000"/>
              </a:lnSpc>
            </a:pPr>
            <a:endParaRPr lang="en-GB" altLang="en-US" sz="1600"/>
          </a:p>
        </p:txBody>
      </p:sp>
      <p:sp>
        <p:nvSpPr>
          <p:cNvPr id="5" name="Rectangle 4"/>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fontAlgn="auto" hangingPunct="1">
              <a:spcBef>
                <a:spcPts val="0"/>
              </a:spcBef>
              <a:spcAft>
                <a:spcPct val="25000"/>
              </a:spcAft>
              <a:defRPr/>
            </a:pPr>
            <a:r>
              <a:rPr lang="en-GB" sz="2400" dirty="0">
                <a:latin typeface="Arial" pitchFamily="34" charset="0"/>
                <a:cs typeface="Arial" pitchFamily="34" charset="0"/>
              </a:rPr>
              <a:t>Responding V reacting to others and challenging situations</a:t>
            </a:r>
          </a:p>
        </p:txBody>
      </p:sp>
      <p:sp>
        <p:nvSpPr>
          <p:cNvPr id="7" name="Rectangle 6"/>
          <p:cNvSpPr/>
          <p:nvPr/>
        </p:nvSpPr>
        <p:spPr>
          <a:xfrm>
            <a:off x="179388" y="2781300"/>
            <a:ext cx="2227262" cy="1368425"/>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2800" b="1" dirty="0">
                <a:solidFill>
                  <a:schemeClr val="tx1"/>
                </a:solidFill>
                <a:cs typeface="Arial" pitchFamily="34" charset="0"/>
              </a:rPr>
              <a:t>STIMULUS</a:t>
            </a:r>
          </a:p>
        </p:txBody>
      </p:sp>
      <p:sp>
        <p:nvSpPr>
          <p:cNvPr id="8" name="Rectangle 7"/>
          <p:cNvSpPr/>
          <p:nvPr/>
        </p:nvSpPr>
        <p:spPr>
          <a:xfrm>
            <a:off x="2843213" y="2781300"/>
            <a:ext cx="2227262" cy="1368425"/>
          </a:xfrm>
          <a:prstGeom prst="rect">
            <a:avLst/>
          </a:prstGeom>
          <a:solidFill>
            <a:srgbClr val="FF00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2400" b="1" dirty="0">
                <a:cs typeface="Arial" pitchFamily="34" charset="0"/>
              </a:rPr>
              <a:t>OUR INNATE REACTION</a:t>
            </a:r>
          </a:p>
        </p:txBody>
      </p:sp>
      <p:sp>
        <p:nvSpPr>
          <p:cNvPr id="9" name="TextBox 8"/>
          <p:cNvSpPr txBox="1">
            <a:spLocks noChangeArrowheads="1"/>
          </p:cNvSpPr>
          <p:nvPr/>
        </p:nvSpPr>
        <p:spPr bwMode="auto">
          <a:xfrm>
            <a:off x="5207000" y="2997200"/>
            <a:ext cx="588963" cy="9223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5400" b="1">
                <a:latin typeface="Arial" panose="020B0604020202020204" pitchFamily="34" charset="0"/>
              </a:rPr>
              <a:t>=</a:t>
            </a:r>
          </a:p>
        </p:txBody>
      </p:sp>
      <p:grpSp>
        <p:nvGrpSpPr>
          <p:cNvPr id="2" name="Group 14"/>
          <p:cNvGrpSpPr>
            <a:grpSpLocks/>
          </p:cNvGrpSpPr>
          <p:nvPr/>
        </p:nvGrpSpPr>
        <p:grpSpPr bwMode="auto">
          <a:xfrm>
            <a:off x="5783263" y="2112963"/>
            <a:ext cx="3325812" cy="2697162"/>
            <a:chOff x="5668984" y="2113341"/>
            <a:chExt cx="3324462" cy="2697051"/>
          </a:xfrm>
        </p:grpSpPr>
        <p:sp>
          <p:nvSpPr>
            <p:cNvPr id="11" name="Explosion 2 10"/>
            <p:cNvSpPr/>
            <p:nvPr/>
          </p:nvSpPr>
          <p:spPr>
            <a:xfrm rot="1429558">
              <a:off x="5668984" y="2113341"/>
              <a:ext cx="3324462" cy="2697051"/>
            </a:xfrm>
            <a:prstGeom prst="irregularSeal2">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12" name="Oval 11"/>
            <p:cNvSpPr/>
            <p:nvPr/>
          </p:nvSpPr>
          <p:spPr>
            <a:xfrm>
              <a:off x="5868928" y="2781650"/>
              <a:ext cx="2735739" cy="136678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600" b="1" dirty="0">
                  <a:cs typeface="Arial" pitchFamily="34" charset="0"/>
                </a:rPr>
                <a:t>NASTY CONSEQUENCE</a:t>
              </a:r>
            </a:p>
          </p:txBody>
        </p:sp>
      </p:grpSp>
      <p:sp>
        <p:nvSpPr>
          <p:cNvPr id="49161" name="TextBox 16"/>
          <p:cNvSpPr txBox="1">
            <a:spLocks noChangeArrowheads="1"/>
          </p:cNvSpPr>
          <p:nvPr/>
        </p:nvSpPr>
        <p:spPr bwMode="auto">
          <a:xfrm>
            <a:off x="179388" y="1916113"/>
            <a:ext cx="4778375"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000" b="1">
                <a:latin typeface="Arial" panose="020B0604020202020204" pitchFamily="34" charset="0"/>
              </a:rPr>
              <a:t>REACTIVE  RESPONSE  MECHANISM</a:t>
            </a:r>
          </a:p>
        </p:txBody>
      </p:sp>
      <p:grpSp>
        <p:nvGrpSpPr>
          <p:cNvPr id="3" name="Group 19"/>
          <p:cNvGrpSpPr>
            <a:grpSpLocks/>
          </p:cNvGrpSpPr>
          <p:nvPr/>
        </p:nvGrpSpPr>
        <p:grpSpPr bwMode="auto">
          <a:xfrm>
            <a:off x="2268538" y="3284538"/>
            <a:ext cx="719137" cy="360362"/>
            <a:chOff x="2267744" y="3284984"/>
            <a:chExt cx="720080" cy="360040"/>
          </a:xfrm>
        </p:grpSpPr>
        <p:cxnSp>
          <p:nvCxnSpPr>
            <p:cNvPr id="16" name="Straight Arrow Connector 15"/>
            <p:cNvCxnSpPr>
              <a:stCxn id="8" idx="1"/>
              <a:endCxn id="7" idx="3"/>
            </p:cNvCxnSpPr>
            <p:nvPr/>
          </p:nvCxnSpPr>
          <p:spPr>
            <a:xfrm flipH="1">
              <a:off x="2406037" y="3465797"/>
              <a:ext cx="437135" cy="0"/>
            </a:xfrm>
            <a:prstGeom prst="straightConnector1">
              <a:avLst/>
            </a:prstGeom>
            <a:ln w="38100">
              <a:solidFill>
                <a:srgbClr val="C0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7" name="Oval 16"/>
            <p:cNvSpPr/>
            <p:nvPr/>
          </p:nvSpPr>
          <p:spPr>
            <a:xfrm>
              <a:off x="2267744" y="3284984"/>
              <a:ext cx="720080" cy="36004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grpSp>
    </p:spTree>
    <p:extLst>
      <p:ext uri="{BB962C8B-B14F-4D97-AF65-F5344CB8AC3E}">
        <p14:creationId xmlns:p14="http://schemas.microsoft.com/office/powerpoint/2010/main" val="95902568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dissolve">
                                      <p:cBhvr>
                                        <p:cTn id="12" dur="500"/>
                                        <p:tgtEl>
                                          <p:spTgt spid="8"/>
                                        </p:tgtEl>
                                      </p:cBhvr>
                                    </p:animEffect>
                                  </p:childTnLst>
                                </p:cTn>
                              </p:par>
                            </p:childTnLst>
                          </p:cTn>
                        </p:par>
                        <p:par>
                          <p:cTn id="13" fill="hold" nodeType="afterGroup">
                            <p:stCondLst>
                              <p:cond delay="500"/>
                            </p:stCondLst>
                            <p:childTnLst>
                              <p:par>
                                <p:cTn id="14" presetID="31" presetClass="entr" presetSubtype="0" fill="hold" nodeType="afterEffect">
                                  <p:stCondLst>
                                    <p:cond delay="1000"/>
                                  </p:stCondLst>
                                  <p:iterate type="lt">
                                    <p:tmPct val="5000"/>
                                  </p:iterate>
                                  <p:childTnLst>
                                    <p:set>
                                      <p:cBhvr>
                                        <p:cTn id="15" dur="1" fill="hold">
                                          <p:stCondLst>
                                            <p:cond delay="0"/>
                                          </p:stCondLst>
                                        </p:cTn>
                                        <p:tgtEl>
                                          <p:spTgt spid="3"/>
                                        </p:tgtEl>
                                        <p:attrNameLst>
                                          <p:attrName>style.visibility</p:attrName>
                                        </p:attrNameLst>
                                      </p:cBhvr>
                                      <p:to>
                                        <p:strVal val="visible"/>
                                      </p:to>
                                    </p:set>
                                    <p:anim calcmode="lin" valueType="num">
                                      <p:cBhvr>
                                        <p:cTn id="16" dur="1000" fill="hold"/>
                                        <p:tgtEl>
                                          <p:spTgt spid="3"/>
                                        </p:tgtEl>
                                        <p:attrNameLst>
                                          <p:attrName>ppt_w</p:attrName>
                                        </p:attrNameLst>
                                      </p:cBhvr>
                                      <p:tavLst>
                                        <p:tav tm="0">
                                          <p:val>
                                            <p:fltVal val="0"/>
                                          </p:val>
                                        </p:tav>
                                        <p:tav tm="100000">
                                          <p:val>
                                            <p:strVal val="#ppt_w"/>
                                          </p:val>
                                        </p:tav>
                                      </p:tavLst>
                                    </p:anim>
                                    <p:anim calcmode="lin" valueType="num">
                                      <p:cBhvr>
                                        <p:cTn id="17" dur="1000" fill="hold"/>
                                        <p:tgtEl>
                                          <p:spTgt spid="3"/>
                                        </p:tgtEl>
                                        <p:attrNameLst>
                                          <p:attrName>ppt_h</p:attrName>
                                        </p:attrNameLst>
                                      </p:cBhvr>
                                      <p:tavLst>
                                        <p:tav tm="0">
                                          <p:val>
                                            <p:fltVal val="0"/>
                                          </p:val>
                                        </p:tav>
                                        <p:tav tm="100000">
                                          <p:val>
                                            <p:strVal val="#ppt_h"/>
                                          </p:val>
                                        </p:tav>
                                      </p:tavLst>
                                    </p:anim>
                                    <p:anim calcmode="lin" valueType="num">
                                      <p:cBhvr>
                                        <p:cTn id="18" dur="1000" fill="hold"/>
                                        <p:tgtEl>
                                          <p:spTgt spid="3"/>
                                        </p:tgtEl>
                                        <p:attrNameLst>
                                          <p:attrName>style.rotation</p:attrName>
                                        </p:attrNameLst>
                                      </p:cBhvr>
                                      <p:tavLst>
                                        <p:tav tm="0">
                                          <p:val>
                                            <p:fltVal val="90"/>
                                          </p:val>
                                        </p:tav>
                                        <p:tav tm="100000">
                                          <p:val>
                                            <p:fltVal val="0"/>
                                          </p:val>
                                        </p:tav>
                                      </p:tavLst>
                                    </p:anim>
                                    <p:animEffect transition="in" filter="fade">
                                      <p:cBhvr>
                                        <p:cTn id="19" dur="1000"/>
                                        <p:tgtEl>
                                          <p:spTgt spid="3"/>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dissolve">
                                      <p:cBhvr>
                                        <p:cTn id="24" dur="500"/>
                                        <p:tgtEl>
                                          <p:spTgt spid="9"/>
                                        </p:tgtEl>
                                      </p:cBhvr>
                                    </p:animEffect>
                                  </p:childTnLst>
                                </p:cTn>
                              </p:par>
                            </p:childTnLst>
                          </p:cTn>
                        </p:par>
                        <p:par>
                          <p:cTn id="25" fill="hold" nodeType="afterGroup">
                            <p:stCondLst>
                              <p:cond delay="500"/>
                            </p:stCondLst>
                            <p:childTnLst>
                              <p:par>
                                <p:cTn id="26" presetID="53" presetClass="entr" presetSubtype="0" fill="hold" nodeType="afterEffect">
                                  <p:stCondLst>
                                    <p:cond delay="0"/>
                                  </p:stCondLst>
                                  <p:childTnLst>
                                    <p:set>
                                      <p:cBhvr>
                                        <p:cTn id="27" dur="1" fill="hold">
                                          <p:stCondLst>
                                            <p:cond delay="0"/>
                                          </p:stCondLst>
                                        </p:cTn>
                                        <p:tgtEl>
                                          <p:spTgt spid="2"/>
                                        </p:tgtEl>
                                        <p:attrNameLst>
                                          <p:attrName>style.visibility</p:attrName>
                                        </p:attrNameLst>
                                      </p:cBhvr>
                                      <p:to>
                                        <p:strVal val="visible"/>
                                      </p:to>
                                    </p:set>
                                    <p:anim calcmode="lin" valueType="num">
                                      <p:cBhvr>
                                        <p:cTn id="28" dur="500" fill="hold"/>
                                        <p:tgtEl>
                                          <p:spTgt spid="2"/>
                                        </p:tgtEl>
                                        <p:attrNameLst>
                                          <p:attrName>ppt_w</p:attrName>
                                        </p:attrNameLst>
                                      </p:cBhvr>
                                      <p:tavLst>
                                        <p:tav tm="0">
                                          <p:val>
                                            <p:fltVal val="0"/>
                                          </p:val>
                                        </p:tav>
                                        <p:tav tm="100000">
                                          <p:val>
                                            <p:strVal val="#ppt_w"/>
                                          </p:val>
                                        </p:tav>
                                      </p:tavLst>
                                    </p:anim>
                                    <p:anim calcmode="lin" valueType="num">
                                      <p:cBhvr>
                                        <p:cTn id="29" dur="500" fill="hold"/>
                                        <p:tgtEl>
                                          <p:spTgt spid="2"/>
                                        </p:tgtEl>
                                        <p:attrNameLst>
                                          <p:attrName>ppt_h</p:attrName>
                                        </p:attrNameLst>
                                      </p:cBhvr>
                                      <p:tavLst>
                                        <p:tav tm="0">
                                          <p:val>
                                            <p:fltVal val="0"/>
                                          </p:val>
                                        </p:tav>
                                        <p:tav tm="100000">
                                          <p:val>
                                            <p:strVal val="#ppt_h"/>
                                          </p:val>
                                        </p:tav>
                                      </p:tavLst>
                                    </p:anim>
                                    <p:animEffect transition="in" filter="fade">
                                      <p:cBhvr>
                                        <p:cTn id="3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fontAlgn="auto" hangingPunct="1">
              <a:spcBef>
                <a:spcPts val="0"/>
              </a:spcBef>
              <a:spcAft>
                <a:spcPct val="25000"/>
              </a:spcAft>
              <a:defRPr/>
            </a:pPr>
            <a:r>
              <a:rPr lang="en-GB" sz="2400" dirty="0">
                <a:latin typeface="Arial" pitchFamily="34" charset="0"/>
                <a:cs typeface="Arial" pitchFamily="34" charset="0"/>
              </a:rPr>
              <a:t>Responding V reacting to others and challenging situations</a:t>
            </a:r>
          </a:p>
        </p:txBody>
      </p:sp>
      <p:sp>
        <p:nvSpPr>
          <p:cNvPr id="18" name="Rectangle 17"/>
          <p:cNvSpPr/>
          <p:nvPr/>
        </p:nvSpPr>
        <p:spPr>
          <a:xfrm>
            <a:off x="831850" y="2781300"/>
            <a:ext cx="2227263" cy="1368425"/>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2800" b="1" dirty="0">
                <a:solidFill>
                  <a:schemeClr val="tx1"/>
                </a:solidFill>
                <a:cs typeface="Arial" pitchFamily="34" charset="0"/>
              </a:rPr>
              <a:t>STIMULUS</a:t>
            </a:r>
          </a:p>
        </p:txBody>
      </p:sp>
      <p:sp>
        <p:nvSpPr>
          <p:cNvPr id="19" name="Rectangle 18"/>
          <p:cNvSpPr/>
          <p:nvPr/>
        </p:nvSpPr>
        <p:spPr>
          <a:xfrm>
            <a:off x="3497263" y="2781300"/>
            <a:ext cx="2227262" cy="1368425"/>
          </a:xfrm>
          <a:prstGeom prst="rect">
            <a:avLst/>
          </a:prstGeom>
          <a:solidFill>
            <a:srgbClr val="FF00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2400" b="1" dirty="0">
                <a:cs typeface="Arial" pitchFamily="34" charset="0"/>
              </a:rPr>
              <a:t>OUR CHOSEN RESPONSE</a:t>
            </a:r>
          </a:p>
        </p:txBody>
      </p:sp>
      <p:sp>
        <p:nvSpPr>
          <p:cNvPr id="50182" name="TextBox 16"/>
          <p:cNvSpPr txBox="1">
            <a:spLocks noChangeArrowheads="1"/>
          </p:cNvSpPr>
          <p:nvPr/>
        </p:nvSpPr>
        <p:spPr bwMode="auto">
          <a:xfrm>
            <a:off x="250825" y="1700213"/>
            <a:ext cx="5591595"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000" b="1" dirty="0">
                <a:latin typeface="Arial" panose="020B0604020202020204" pitchFamily="34" charset="0"/>
              </a:rPr>
              <a:t>CONTROLLED SELF-CHOSEN  RESPONSE</a:t>
            </a:r>
          </a:p>
        </p:txBody>
      </p:sp>
      <p:sp>
        <p:nvSpPr>
          <p:cNvPr id="21" name="TextBox 20"/>
          <p:cNvSpPr txBox="1">
            <a:spLocks noChangeArrowheads="1"/>
          </p:cNvSpPr>
          <p:nvPr/>
        </p:nvSpPr>
        <p:spPr bwMode="auto">
          <a:xfrm>
            <a:off x="3240087" y="2495550"/>
            <a:ext cx="2663825" cy="19383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2000" b="1" dirty="0">
                <a:latin typeface="Arial" panose="020B0604020202020204" pitchFamily="34" charset="0"/>
              </a:rPr>
              <a:t>SO HOW DO WE USE THIS ‘BREATHING SPACE’ – TO GIVE US TIME TO TAKE CONTROL? </a:t>
            </a:r>
          </a:p>
        </p:txBody>
      </p:sp>
      <p:grpSp>
        <p:nvGrpSpPr>
          <p:cNvPr id="2" name="Group 11"/>
          <p:cNvGrpSpPr>
            <a:grpSpLocks/>
          </p:cNvGrpSpPr>
          <p:nvPr/>
        </p:nvGrpSpPr>
        <p:grpSpPr bwMode="auto">
          <a:xfrm>
            <a:off x="2916238" y="3284538"/>
            <a:ext cx="719137" cy="360362"/>
            <a:chOff x="2267744" y="3284984"/>
            <a:chExt cx="720080" cy="360040"/>
          </a:xfrm>
        </p:grpSpPr>
        <p:cxnSp>
          <p:nvCxnSpPr>
            <p:cNvPr id="23" name="Straight Arrow Connector 22"/>
            <p:cNvCxnSpPr/>
            <p:nvPr/>
          </p:nvCxnSpPr>
          <p:spPr>
            <a:xfrm flipH="1">
              <a:off x="2406037" y="3465797"/>
              <a:ext cx="437135" cy="0"/>
            </a:xfrm>
            <a:prstGeom prst="straightConnector1">
              <a:avLst/>
            </a:prstGeom>
            <a:ln w="38100">
              <a:solidFill>
                <a:srgbClr val="C0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4" name="Oval 23"/>
            <p:cNvSpPr/>
            <p:nvPr/>
          </p:nvSpPr>
          <p:spPr>
            <a:xfrm>
              <a:off x="2267744" y="3284984"/>
              <a:ext cx="720080" cy="36004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grpSp>
    </p:spTree>
    <p:extLst>
      <p:ext uri="{BB962C8B-B14F-4D97-AF65-F5344CB8AC3E}">
        <p14:creationId xmlns:p14="http://schemas.microsoft.com/office/powerpoint/2010/main" val="331993425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xit" presetSubtype="0" fill="hold" nodeType="clickEffect">
                                  <p:stCondLst>
                                    <p:cond delay="0"/>
                                  </p:stCondLst>
                                  <p:childTnLst>
                                    <p:animEffect transition="out" filter="fade">
                                      <p:cBhvr>
                                        <p:cTn id="6" dur="2000"/>
                                        <p:tgtEl>
                                          <p:spTgt spid="2"/>
                                        </p:tgtEl>
                                      </p:cBhvr>
                                    </p:animEffect>
                                    <p:set>
                                      <p:cBhvr>
                                        <p:cTn id="7" dur="1" fill="hold">
                                          <p:stCondLst>
                                            <p:cond delay="1999"/>
                                          </p:stCondLst>
                                        </p:cTn>
                                        <p:tgtEl>
                                          <p:spTgt spid="2"/>
                                        </p:tgtEl>
                                        <p:attrNameLst>
                                          <p:attrName>style.visibility</p:attrName>
                                        </p:attrNameLst>
                                      </p:cBhvr>
                                      <p:to>
                                        <p:strVal val="hidden"/>
                                      </p:to>
                                    </p:set>
                                  </p:childTnLst>
                                </p:cTn>
                              </p:par>
                            </p:childTnLst>
                          </p:cTn>
                        </p:par>
                        <p:par>
                          <p:cTn id="8" fill="hold" nodeType="afterGroup">
                            <p:stCondLst>
                              <p:cond delay="2000"/>
                            </p:stCondLst>
                            <p:childTnLst>
                              <p:par>
                                <p:cTn id="9" presetID="63" presetClass="path" presetSubtype="0" accel="50000" decel="50000" fill="hold" grpId="0" nodeType="afterEffect">
                                  <p:stCondLst>
                                    <p:cond delay="0"/>
                                  </p:stCondLst>
                                  <p:childTnLst>
                                    <p:animMotion origin="layout" path="M 0 0  L 0.25 0  E" pathEditMode="relative" ptsTypes="">
                                      <p:cBhvr>
                                        <p:cTn id="10" dur="2000" fill="hold"/>
                                        <p:tgtEl>
                                          <p:spTgt spid="19"/>
                                        </p:tgtEl>
                                        <p:attrNameLst>
                                          <p:attrName>ppt_x</p:attrName>
                                          <p:attrName>ppt_y</p:attrName>
                                        </p:attrNameLst>
                                      </p:cBhvr>
                                    </p:animMotion>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dissolve">
                                      <p:cBhvr>
                                        <p:cTn id="15"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fontAlgn="auto" hangingPunct="1">
              <a:spcBef>
                <a:spcPts val="0"/>
              </a:spcBef>
              <a:spcAft>
                <a:spcPct val="25000"/>
              </a:spcAft>
              <a:defRPr/>
            </a:pPr>
            <a:r>
              <a:rPr lang="en-GB" sz="2400" dirty="0">
                <a:latin typeface="Arial" pitchFamily="34" charset="0"/>
                <a:cs typeface="Arial" pitchFamily="34" charset="0"/>
              </a:rPr>
              <a:t>Responding V reacting to others and challenging situations</a:t>
            </a:r>
          </a:p>
        </p:txBody>
      </p:sp>
      <p:sp>
        <p:nvSpPr>
          <p:cNvPr id="13" name="Rectangle 12"/>
          <p:cNvSpPr/>
          <p:nvPr/>
        </p:nvSpPr>
        <p:spPr>
          <a:xfrm>
            <a:off x="831850" y="2781300"/>
            <a:ext cx="2227263" cy="1368425"/>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2800" b="1" dirty="0">
                <a:solidFill>
                  <a:schemeClr val="tx1"/>
                </a:solidFill>
                <a:cs typeface="Arial" pitchFamily="34" charset="0"/>
              </a:rPr>
              <a:t>STIMULUS</a:t>
            </a:r>
          </a:p>
        </p:txBody>
      </p:sp>
      <p:sp>
        <p:nvSpPr>
          <p:cNvPr id="51205" name="TextBox 16"/>
          <p:cNvSpPr txBox="1">
            <a:spLocks noChangeArrowheads="1"/>
          </p:cNvSpPr>
          <p:nvPr/>
        </p:nvSpPr>
        <p:spPr bwMode="auto">
          <a:xfrm>
            <a:off x="179388" y="1125538"/>
            <a:ext cx="4780476"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000" b="1" dirty="0">
                <a:latin typeface="Arial" panose="020B0604020202020204" pitchFamily="34" charset="0"/>
              </a:rPr>
              <a:t>PROACTIVE/ASSERTIVE  RESPONSE</a:t>
            </a:r>
          </a:p>
        </p:txBody>
      </p:sp>
      <p:sp>
        <p:nvSpPr>
          <p:cNvPr id="15" name="TextBox 14"/>
          <p:cNvSpPr txBox="1">
            <a:spLocks noChangeArrowheads="1"/>
          </p:cNvSpPr>
          <p:nvPr/>
        </p:nvSpPr>
        <p:spPr bwMode="auto">
          <a:xfrm>
            <a:off x="179388" y="5405438"/>
            <a:ext cx="4052391" cy="6463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000" b="1" dirty="0">
                <a:latin typeface="Arial" panose="020B0604020202020204" pitchFamily="34" charset="0"/>
              </a:rPr>
              <a:t>Remember to always </a:t>
            </a:r>
            <a:r>
              <a:rPr lang="en-GB" altLang="en-US" sz="3600" b="1" dirty="0">
                <a:latin typeface="Arial" panose="020B0604020202020204" pitchFamily="34" charset="0"/>
              </a:rPr>
              <a:t>STOP</a:t>
            </a:r>
            <a:endParaRPr lang="en-GB" altLang="en-US" sz="2000" b="1" dirty="0">
              <a:latin typeface="Arial" panose="020B0604020202020204" pitchFamily="34" charset="0"/>
            </a:endParaRPr>
          </a:p>
        </p:txBody>
      </p:sp>
      <p:sp>
        <p:nvSpPr>
          <p:cNvPr id="16" name="Rectangle 15"/>
          <p:cNvSpPr/>
          <p:nvPr/>
        </p:nvSpPr>
        <p:spPr>
          <a:xfrm>
            <a:off x="5800725" y="2781300"/>
            <a:ext cx="2227263" cy="1368425"/>
          </a:xfrm>
          <a:prstGeom prst="rect">
            <a:avLst/>
          </a:prstGeom>
          <a:solidFill>
            <a:srgbClr val="FF00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2400" b="1" dirty="0">
                <a:cs typeface="Arial" pitchFamily="34" charset="0"/>
              </a:rPr>
              <a:t>OUR CHOSEN RESPONSE</a:t>
            </a:r>
          </a:p>
        </p:txBody>
      </p:sp>
      <p:grpSp>
        <p:nvGrpSpPr>
          <p:cNvPr id="2" name="Group 22"/>
          <p:cNvGrpSpPr>
            <a:grpSpLocks/>
          </p:cNvGrpSpPr>
          <p:nvPr/>
        </p:nvGrpSpPr>
        <p:grpSpPr bwMode="auto">
          <a:xfrm>
            <a:off x="3021013" y="2997200"/>
            <a:ext cx="2846387" cy="871538"/>
            <a:chOff x="3092356" y="2996952"/>
            <a:chExt cx="2847895" cy="872034"/>
          </a:xfrm>
        </p:grpSpPr>
        <p:cxnSp>
          <p:nvCxnSpPr>
            <p:cNvPr id="18" name="Straight Arrow Connector 17"/>
            <p:cNvCxnSpPr>
              <a:stCxn id="16" idx="1"/>
              <a:endCxn id="13" idx="3"/>
            </p:cNvCxnSpPr>
            <p:nvPr/>
          </p:nvCxnSpPr>
          <p:spPr>
            <a:xfrm flipH="1">
              <a:off x="3132064" y="3465532"/>
              <a:ext cx="2741477" cy="0"/>
            </a:xfrm>
            <a:prstGeom prst="straightConnector1">
              <a:avLst/>
            </a:prstGeom>
            <a:ln w="57150">
              <a:solidFill>
                <a:srgbClr val="C0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1222" name="TextBox 21"/>
            <p:cNvSpPr txBox="1">
              <a:spLocks noChangeArrowheads="1"/>
            </p:cNvSpPr>
            <p:nvPr/>
          </p:nvSpPr>
          <p:spPr bwMode="auto">
            <a:xfrm>
              <a:off x="3092356" y="2996952"/>
              <a:ext cx="2847895" cy="87203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lnSpc>
                  <a:spcPct val="150000"/>
                </a:lnSpc>
                <a:spcBef>
                  <a:spcPct val="0"/>
                </a:spcBef>
                <a:buFontTx/>
                <a:buNone/>
              </a:pPr>
              <a:r>
                <a:rPr lang="en-GB" altLang="en-US" sz="1800" b="1">
                  <a:latin typeface="Arial" panose="020B0604020202020204" pitchFamily="34" charset="0"/>
                </a:rPr>
                <a:t>FREEDOM TO CHOOSE </a:t>
              </a:r>
            </a:p>
            <a:p>
              <a:pPr algn="ctr" eaLnBrk="1" hangingPunct="1">
                <a:lnSpc>
                  <a:spcPct val="150000"/>
                </a:lnSpc>
                <a:spcBef>
                  <a:spcPct val="0"/>
                </a:spcBef>
                <a:buFontTx/>
                <a:buNone/>
              </a:pPr>
              <a:r>
                <a:rPr lang="en-GB" altLang="en-US" sz="1800" b="1">
                  <a:latin typeface="Arial" panose="020B0604020202020204" pitchFamily="34" charset="0"/>
                </a:rPr>
                <a:t>OUR RESPONSE</a:t>
              </a:r>
            </a:p>
          </p:txBody>
        </p:sp>
      </p:grpSp>
      <p:grpSp>
        <p:nvGrpSpPr>
          <p:cNvPr id="3" name="Group 42"/>
          <p:cNvGrpSpPr>
            <a:grpSpLocks/>
          </p:cNvGrpSpPr>
          <p:nvPr/>
        </p:nvGrpSpPr>
        <p:grpSpPr bwMode="auto">
          <a:xfrm>
            <a:off x="1547813" y="3868738"/>
            <a:ext cx="2895600" cy="1289050"/>
            <a:chOff x="1813545" y="3580954"/>
            <a:chExt cx="2896533" cy="1288206"/>
          </a:xfrm>
        </p:grpSpPr>
        <p:sp>
          <p:nvSpPr>
            <p:cNvPr id="51219" name="TextBox 26"/>
            <p:cNvSpPr txBox="1">
              <a:spLocks noChangeArrowheads="1"/>
            </p:cNvSpPr>
            <p:nvPr/>
          </p:nvSpPr>
          <p:spPr bwMode="auto">
            <a:xfrm>
              <a:off x="1813545" y="4499828"/>
              <a:ext cx="2326407"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800" b="1">
                  <a:solidFill>
                    <a:srgbClr val="002060"/>
                  </a:solidFill>
                  <a:latin typeface="Arial" panose="020B0604020202020204" pitchFamily="34" charset="0"/>
                </a:rPr>
                <a:t>SELF-AWARENESS</a:t>
              </a:r>
            </a:p>
          </p:txBody>
        </p:sp>
        <p:cxnSp>
          <p:nvCxnSpPr>
            <p:cNvPr id="22" name="Straight Arrow Connector 21"/>
            <p:cNvCxnSpPr>
              <a:stCxn id="51219" idx="0"/>
              <a:endCxn id="51222" idx="2"/>
            </p:cNvCxnSpPr>
            <p:nvPr/>
          </p:nvCxnSpPr>
          <p:spPr>
            <a:xfrm flipV="1">
              <a:off x="2975969" y="3580954"/>
              <a:ext cx="1734109" cy="918560"/>
            </a:xfrm>
            <a:prstGeom prst="straightConnector1">
              <a:avLst/>
            </a:prstGeom>
            <a:ln w="57150">
              <a:solidFill>
                <a:srgbClr val="00206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5" name="Group 43"/>
          <p:cNvGrpSpPr>
            <a:grpSpLocks/>
          </p:cNvGrpSpPr>
          <p:nvPr/>
        </p:nvGrpSpPr>
        <p:grpSpPr bwMode="auto">
          <a:xfrm>
            <a:off x="4443413" y="3868738"/>
            <a:ext cx="2505075" cy="1289050"/>
            <a:chOff x="4147226" y="3590246"/>
            <a:chExt cx="2504067" cy="1288206"/>
          </a:xfrm>
        </p:grpSpPr>
        <p:sp>
          <p:nvSpPr>
            <p:cNvPr id="51217" name="TextBox 27"/>
            <p:cNvSpPr txBox="1">
              <a:spLocks noChangeArrowheads="1"/>
            </p:cNvSpPr>
            <p:nvPr/>
          </p:nvSpPr>
          <p:spPr bwMode="auto">
            <a:xfrm>
              <a:off x="4932040" y="4509120"/>
              <a:ext cx="1719253"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800" b="1">
                  <a:solidFill>
                    <a:srgbClr val="002060"/>
                  </a:solidFill>
                  <a:latin typeface="Arial" panose="020B0604020202020204" pitchFamily="34" charset="0"/>
                </a:rPr>
                <a:t>IMAGINATION</a:t>
              </a:r>
            </a:p>
          </p:txBody>
        </p:sp>
        <p:cxnSp>
          <p:nvCxnSpPr>
            <p:cNvPr id="25" name="Straight Arrow Connector 24"/>
            <p:cNvCxnSpPr>
              <a:stCxn id="51217" idx="0"/>
              <a:endCxn id="51222" idx="2"/>
            </p:cNvCxnSpPr>
            <p:nvPr/>
          </p:nvCxnSpPr>
          <p:spPr>
            <a:xfrm flipH="1" flipV="1">
              <a:off x="4147226" y="3590246"/>
              <a:ext cx="1643988" cy="918560"/>
            </a:xfrm>
            <a:prstGeom prst="straightConnector1">
              <a:avLst/>
            </a:prstGeom>
            <a:ln w="57150">
              <a:solidFill>
                <a:srgbClr val="00206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6" name="Group 40"/>
          <p:cNvGrpSpPr>
            <a:grpSpLocks/>
          </p:cNvGrpSpPr>
          <p:nvPr/>
        </p:nvGrpSpPr>
        <p:grpSpPr bwMode="auto">
          <a:xfrm>
            <a:off x="2051050" y="1844675"/>
            <a:ext cx="2392363" cy="1152525"/>
            <a:chOff x="2344395" y="2051556"/>
            <a:chExt cx="2392477" cy="1152128"/>
          </a:xfrm>
        </p:grpSpPr>
        <p:sp>
          <p:nvSpPr>
            <p:cNvPr id="51215" name="TextBox 24"/>
            <p:cNvSpPr txBox="1">
              <a:spLocks noChangeArrowheads="1"/>
            </p:cNvSpPr>
            <p:nvPr/>
          </p:nvSpPr>
          <p:spPr bwMode="auto">
            <a:xfrm>
              <a:off x="2344395" y="2051556"/>
              <a:ext cx="1723549"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800" b="1">
                  <a:solidFill>
                    <a:srgbClr val="002060"/>
                  </a:solidFill>
                  <a:latin typeface="Arial" panose="020B0604020202020204" pitchFamily="34" charset="0"/>
                </a:rPr>
                <a:t>CONSCIENCE</a:t>
              </a:r>
            </a:p>
          </p:txBody>
        </p:sp>
        <p:cxnSp>
          <p:nvCxnSpPr>
            <p:cNvPr id="28" name="Straight Arrow Connector 27"/>
            <p:cNvCxnSpPr>
              <a:stCxn id="51215" idx="2"/>
              <a:endCxn id="51222" idx="0"/>
            </p:cNvCxnSpPr>
            <p:nvPr/>
          </p:nvCxnSpPr>
          <p:spPr>
            <a:xfrm>
              <a:off x="3206449" y="2421317"/>
              <a:ext cx="1530423" cy="782367"/>
            </a:xfrm>
            <a:prstGeom prst="straightConnector1">
              <a:avLst/>
            </a:prstGeom>
            <a:ln w="57150">
              <a:solidFill>
                <a:srgbClr val="00206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7" name="Group 41"/>
          <p:cNvGrpSpPr>
            <a:grpSpLocks/>
          </p:cNvGrpSpPr>
          <p:nvPr/>
        </p:nvGrpSpPr>
        <p:grpSpPr bwMode="auto">
          <a:xfrm>
            <a:off x="4356100" y="1700213"/>
            <a:ext cx="2952750" cy="1296987"/>
            <a:chOff x="4067944" y="1916832"/>
            <a:chExt cx="2952328" cy="1296144"/>
          </a:xfrm>
        </p:grpSpPr>
        <p:sp>
          <p:nvSpPr>
            <p:cNvPr id="51213" name="TextBox 25"/>
            <p:cNvSpPr txBox="1">
              <a:spLocks noChangeArrowheads="1"/>
            </p:cNvSpPr>
            <p:nvPr/>
          </p:nvSpPr>
          <p:spPr bwMode="auto">
            <a:xfrm>
              <a:off x="4067944" y="1916832"/>
              <a:ext cx="2952328" cy="6463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800" b="1">
                  <a:solidFill>
                    <a:srgbClr val="002060"/>
                  </a:solidFill>
                  <a:latin typeface="Arial" panose="020B0604020202020204" pitchFamily="34" charset="0"/>
                </a:rPr>
                <a:t>INDEPENDENT WILLPOWER</a:t>
              </a:r>
            </a:p>
          </p:txBody>
        </p:sp>
        <p:cxnSp>
          <p:nvCxnSpPr>
            <p:cNvPr id="31" name="Straight Arrow Connector 30"/>
            <p:cNvCxnSpPr>
              <a:stCxn id="51213" idx="2"/>
              <a:endCxn id="51222" idx="0"/>
            </p:cNvCxnSpPr>
            <p:nvPr/>
          </p:nvCxnSpPr>
          <p:spPr>
            <a:xfrm flipH="1">
              <a:off x="4156831" y="2562524"/>
              <a:ext cx="1387277" cy="650452"/>
            </a:xfrm>
            <a:prstGeom prst="straightConnector1">
              <a:avLst/>
            </a:prstGeom>
            <a:ln w="57150">
              <a:solidFill>
                <a:srgbClr val="00206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07405800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dissolve">
                                      <p:cBhvr>
                                        <p:cTn id="17" dur="500"/>
                                        <p:tgtEl>
                                          <p:spTgt spid="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dissolve">
                                      <p:cBhvr>
                                        <p:cTn id="22" dur="500"/>
                                        <p:tgtEl>
                                          <p:spTgt spid="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dissolve">
                                      <p:cBhvr>
                                        <p:cTn id="27" dur="500"/>
                                        <p:tgtEl>
                                          <p:spTgt spid="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hangingPunct="1">
              <a:defRPr/>
            </a:pPr>
            <a:r>
              <a:rPr lang="en-US" sz="3600" dirty="0">
                <a:solidFill>
                  <a:schemeClr val="bg1"/>
                </a:solidFill>
                <a:cs typeface="Arial" charset="0"/>
              </a:rPr>
              <a:t>Another response – muscle relaxation  </a:t>
            </a:r>
          </a:p>
        </p:txBody>
      </p:sp>
      <p:sp>
        <p:nvSpPr>
          <p:cNvPr id="2" name="TextBox 1">
            <a:extLst>
              <a:ext uri="{FF2B5EF4-FFF2-40B4-BE49-F238E27FC236}">
                <a16:creationId xmlns:a16="http://schemas.microsoft.com/office/drawing/2014/main" id="{FC5ACCE1-43A0-41B8-A498-CB3891C5B67A}"/>
              </a:ext>
            </a:extLst>
          </p:cNvPr>
          <p:cNvSpPr txBox="1"/>
          <p:nvPr/>
        </p:nvSpPr>
        <p:spPr>
          <a:xfrm>
            <a:off x="251520" y="765175"/>
            <a:ext cx="8640960" cy="830997"/>
          </a:xfrm>
          <a:prstGeom prst="rect">
            <a:avLst/>
          </a:prstGeom>
          <a:noFill/>
        </p:spPr>
        <p:txBody>
          <a:bodyPr wrap="square" rtlCol="0">
            <a:spAutoFit/>
          </a:bodyPr>
          <a:lstStyle/>
          <a:p>
            <a:endParaRPr lang="en-GB" sz="2400" dirty="0"/>
          </a:p>
          <a:p>
            <a:endParaRPr lang="en-GB" sz="2400" dirty="0"/>
          </a:p>
        </p:txBody>
      </p:sp>
      <p:sp>
        <p:nvSpPr>
          <p:cNvPr id="3" name="TextBox 2">
            <a:extLst>
              <a:ext uri="{FF2B5EF4-FFF2-40B4-BE49-F238E27FC236}">
                <a16:creationId xmlns:a16="http://schemas.microsoft.com/office/drawing/2014/main" id="{CCB3894E-FB4F-495D-96F3-6E55824153A5}"/>
              </a:ext>
            </a:extLst>
          </p:cNvPr>
          <p:cNvSpPr txBox="1"/>
          <p:nvPr/>
        </p:nvSpPr>
        <p:spPr>
          <a:xfrm flipH="1">
            <a:off x="395536" y="806365"/>
            <a:ext cx="8424936" cy="6186309"/>
          </a:xfrm>
          <a:prstGeom prst="rect">
            <a:avLst/>
          </a:prstGeom>
          <a:noFill/>
        </p:spPr>
        <p:txBody>
          <a:bodyPr wrap="square" rtlCol="0">
            <a:spAutoFit/>
          </a:bodyPr>
          <a:lstStyle/>
          <a:p>
            <a:r>
              <a:rPr lang="en-GB" dirty="0"/>
              <a:t>This response needs a high degree of self-awareness of how you </a:t>
            </a:r>
            <a:r>
              <a:rPr lang="en-GB" i="1" dirty="0"/>
              <a:t>‘feel’ </a:t>
            </a:r>
            <a:r>
              <a:rPr lang="en-GB" dirty="0"/>
              <a:t>when someone rattles your cage, so think back now to times when someone has upset you and where did you feel it – was it a tightening of the shoulders, tension in your arms and hands or something else?</a:t>
            </a:r>
          </a:p>
          <a:p>
            <a:endParaRPr lang="en-GB" dirty="0"/>
          </a:p>
          <a:p>
            <a:r>
              <a:rPr lang="en-GB" dirty="0"/>
              <a:t>When it happens again STOP (Stop, Think, Observe, Plan) and this time really focus on the ‘O’ by observing where you feel the tension, so for example if it is the shoulders, when you’ve taken yourself away from the challenging situation, intensify that feeling of tension in your shoulders, then </a:t>
            </a:r>
            <a:r>
              <a:rPr lang="en-GB" b="1" dirty="0"/>
              <a:t>gradually </a:t>
            </a:r>
            <a:r>
              <a:rPr lang="en-GB" dirty="0"/>
              <a:t>(not quickly) release it. </a:t>
            </a:r>
          </a:p>
          <a:p>
            <a:endParaRPr lang="en-GB" dirty="0"/>
          </a:p>
          <a:p>
            <a:r>
              <a:rPr lang="en-GB" dirty="0"/>
              <a:t>Finish by putting your hands on your shoulders, then take a deep inhalation through the nose whilst turning your head to the right and looking over your right shoulder, then exhale through the mouth whilst turning the head to the left and looking over the left shoulder. Then do it the other way around. </a:t>
            </a:r>
          </a:p>
          <a:p>
            <a:endParaRPr lang="en-GB" dirty="0"/>
          </a:p>
          <a:p>
            <a:r>
              <a:rPr lang="en-GB" b="1" dirty="0"/>
              <a:t>What about if you don’t have time to take yourself away from the situation?</a:t>
            </a:r>
          </a:p>
          <a:p>
            <a:r>
              <a:rPr lang="en-GB" dirty="0"/>
              <a:t>Know your boundaries and (this needs practice) have a pre-prepared assertive response, that you can use for most situations – </a:t>
            </a:r>
            <a:r>
              <a:rPr lang="en-GB" i="1" dirty="0"/>
              <a:t>‘I really want to discuss this with you, but please don’t raise your voice at me, lets sit and have a coffee and discuss it’ </a:t>
            </a:r>
            <a:r>
              <a:rPr lang="en-GB" dirty="0"/>
              <a:t>– or something like that. </a:t>
            </a:r>
          </a:p>
          <a:p>
            <a:endParaRPr lang="en-GB" dirty="0"/>
          </a:p>
        </p:txBody>
      </p:sp>
    </p:spTree>
    <p:extLst>
      <p:ext uri="{BB962C8B-B14F-4D97-AF65-F5344CB8AC3E}">
        <p14:creationId xmlns:p14="http://schemas.microsoft.com/office/powerpoint/2010/main" val="136742500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hangingPunct="1">
              <a:defRPr/>
            </a:pPr>
            <a:r>
              <a:rPr lang="en-US" sz="3600" dirty="0">
                <a:solidFill>
                  <a:schemeClr val="bg1"/>
                </a:solidFill>
                <a:cs typeface="Arial" charset="0"/>
              </a:rPr>
              <a:t>Another response – deep breathing  </a:t>
            </a:r>
          </a:p>
        </p:txBody>
      </p:sp>
      <p:sp>
        <p:nvSpPr>
          <p:cNvPr id="2" name="TextBox 1">
            <a:extLst>
              <a:ext uri="{FF2B5EF4-FFF2-40B4-BE49-F238E27FC236}">
                <a16:creationId xmlns:a16="http://schemas.microsoft.com/office/drawing/2014/main" id="{FC5ACCE1-43A0-41B8-A498-CB3891C5B67A}"/>
              </a:ext>
            </a:extLst>
          </p:cNvPr>
          <p:cNvSpPr txBox="1"/>
          <p:nvPr/>
        </p:nvSpPr>
        <p:spPr>
          <a:xfrm>
            <a:off x="251520" y="765175"/>
            <a:ext cx="8640960" cy="830997"/>
          </a:xfrm>
          <a:prstGeom prst="rect">
            <a:avLst/>
          </a:prstGeom>
          <a:noFill/>
        </p:spPr>
        <p:txBody>
          <a:bodyPr wrap="square" rtlCol="0">
            <a:spAutoFit/>
          </a:bodyPr>
          <a:lstStyle/>
          <a:p>
            <a:endParaRPr lang="en-GB" sz="2400" dirty="0"/>
          </a:p>
          <a:p>
            <a:endParaRPr lang="en-GB" sz="2400" dirty="0"/>
          </a:p>
        </p:txBody>
      </p:sp>
      <p:sp>
        <p:nvSpPr>
          <p:cNvPr id="3" name="TextBox 2">
            <a:extLst>
              <a:ext uri="{FF2B5EF4-FFF2-40B4-BE49-F238E27FC236}">
                <a16:creationId xmlns:a16="http://schemas.microsoft.com/office/drawing/2014/main" id="{CCB3894E-FB4F-495D-96F3-6E55824153A5}"/>
              </a:ext>
            </a:extLst>
          </p:cNvPr>
          <p:cNvSpPr txBox="1"/>
          <p:nvPr/>
        </p:nvSpPr>
        <p:spPr>
          <a:xfrm flipH="1">
            <a:off x="107504" y="806365"/>
            <a:ext cx="3780928" cy="6278642"/>
          </a:xfrm>
          <a:prstGeom prst="rect">
            <a:avLst/>
          </a:prstGeom>
          <a:noFill/>
        </p:spPr>
        <p:txBody>
          <a:bodyPr wrap="square" rtlCol="0">
            <a:spAutoFit/>
          </a:bodyPr>
          <a:lstStyle/>
          <a:p>
            <a:pPr marL="285750" indent="-285750">
              <a:buFont typeface="Arial" panose="020B0604020202020204" pitchFamily="34" charset="0"/>
              <a:buChar char="•"/>
            </a:pPr>
            <a:r>
              <a:rPr lang="en-GB" sz="2400" dirty="0"/>
              <a:t>STOP</a:t>
            </a:r>
          </a:p>
          <a:p>
            <a:pPr marL="285750" indent="-285750">
              <a:buFont typeface="Arial" panose="020B0604020202020204" pitchFamily="34" charset="0"/>
              <a:buChar char="•"/>
            </a:pPr>
            <a:r>
              <a:rPr lang="en-GB" sz="2400" dirty="0"/>
              <a:t>Put one hand on the chest and the other on the lower belly then take a deep breath in through the nose hold it for a few seconds and then exhale through the mouth. </a:t>
            </a:r>
          </a:p>
          <a:p>
            <a:pPr marL="285750" indent="-285750">
              <a:buFont typeface="Arial" panose="020B0604020202020204" pitchFamily="34" charset="0"/>
              <a:buChar char="•"/>
            </a:pPr>
            <a:r>
              <a:rPr lang="en-GB" sz="2400" dirty="0"/>
              <a:t>Do this 3 times and you should be calm and can connect to your rational mind.</a:t>
            </a:r>
          </a:p>
          <a:p>
            <a:pPr marL="285750" indent="-285750">
              <a:buFont typeface="Arial" panose="020B0604020202020204" pitchFamily="34" charset="0"/>
              <a:buChar char="•"/>
            </a:pPr>
            <a:r>
              <a:rPr lang="en-GB" sz="2400" dirty="0"/>
              <a:t>Being able to connect to our rational rather than emotive mind is key </a:t>
            </a:r>
          </a:p>
          <a:p>
            <a:endParaRPr lang="en-GB" dirty="0"/>
          </a:p>
        </p:txBody>
      </p:sp>
      <p:pic>
        <p:nvPicPr>
          <p:cNvPr id="1026" name="Picture 2" descr="5 Simple Breathing Exercises for Parents (and Kids) | Be Good to Yourself">
            <a:extLst>
              <a:ext uri="{FF2B5EF4-FFF2-40B4-BE49-F238E27FC236}">
                <a16:creationId xmlns:a16="http://schemas.microsoft.com/office/drawing/2014/main" id="{82B2376F-2EC6-4A4A-A12E-0ADD0FF1A51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39952" y="1268760"/>
            <a:ext cx="4608512" cy="44644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025086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spcAft>
                <a:spcPct val="25000"/>
              </a:spcAft>
            </a:pPr>
            <a:r>
              <a:rPr lang="en-GB" sz="3600" dirty="0">
                <a:solidFill>
                  <a:srgbClr val="FFFFFF"/>
                </a:solidFill>
                <a:cs typeface="Arial" charset="0"/>
              </a:rPr>
              <a:t>Aims &amp; desired outcomes</a:t>
            </a:r>
          </a:p>
        </p:txBody>
      </p:sp>
      <p:sp>
        <p:nvSpPr>
          <p:cNvPr id="2" name="TextBox 1"/>
          <p:cNvSpPr txBox="1"/>
          <p:nvPr/>
        </p:nvSpPr>
        <p:spPr>
          <a:xfrm>
            <a:off x="79173" y="955738"/>
            <a:ext cx="9036496" cy="5293757"/>
          </a:xfrm>
          <a:prstGeom prst="rect">
            <a:avLst/>
          </a:prstGeom>
          <a:noFill/>
        </p:spPr>
        <p:txBody>
          <a:bodyPr wrap="square" rtlCol="0">
            <a:spAutoFit/>
          </a:bodyPr>
          <a:lstStyle/>
          <a:p>
            <a:pPr algn="ctr"/>
            <a:r>
              <a:rPr lang="en-GB" altLang="en-US" sz="3200" dirty="0">
                <a:latin typeface="Arial" panose="020B0604020202020204" pitchFamily="34" charset="0"/>
              </a:rPr>
              <a:t>Aims – To know how to take a step back and choose a rational response to challenging situations and people  </a:t>
            </a:r>
          </a:p>
          <a:p>
            <a:pPr algn="ctr"/>
            <a:endParaRPr lang="en-GB" altLang="en-US" sz="3200" dirty="0">
              <a:latin typeface="Arial" panose="020B0604020202020204" pitchFamily="34" charset="0"/>
            </a:endParaRPr>
          </a:p>
          <a:p>
            <a:pPr algn="ctr"/>
            <a:r>
              <a:rPr lang="en-GB" altLang="en-US" sz="3200" dirty="0">
                <a:latin typeface="Arial" panose="020B0604020202020204" pitchFamily="34" charset="0"/>
              </a:rPr>
              <a:t>Outcomes – By choosing an appropriate response to challenging people and situations you take control and evolve confidence </a:t>
            </a:r>
          </a:p>
          <a:p>
            <a:pPr algn="ctr"/>
            <a:endParaRPr lang="en-GB" altLang="en-US" sz="3200" dirty="0">
              <a:latin typeface="Arial" panose="020B0604020202020204" pitchFamily="34" charset="0"/>
            </a:endParaRPr>
          </a:p>
          <a:p>
            <a:pPr algn="ctr"/>
            <a:r>
              <a:rPr lang="en-GB" altLang="en-US" sz="3200" dirty="0">
                <a:latin typeface="Arial" panose="020B0604020202020204" pitchFamily="34" charset="0"/>
              </a:rPr>
              <a:t>As we go through this masterclass decide what you will START, STOP &amp; CONTINUE doing </a:t>
            </a:r>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hangingPunct="1">
              <a:defRPr/>
            </a:pPr>
            <a:r>
              <a:rPr lang="en-US" sz="3600" dirty="0">
                <a:solidFill>
                  <a:schemeClr val="bg1"/>
                </a:solidFill>
                <a:cs typeface="Arial" charset="0"/>
              </a:rPr>
              <a:t>Summary – key word </a:t>
            </a:r>
            <a:r>
              <a:rPr lang="en-US" sz="3600" b="1" dirty="0">
                <a:solidFill>
                  <a:schemeClr val="bg1"/>
                </a:solidFill>
                <a:cs typeface="Arial" charset="0"/>
              </a:rPr>
              <a:t>‘choice’.  </a:t>
            </a:r>
          </a:p>
        </p:txBody>
      </p:sp>
      <p:sp>
        <p:nvSpPr>
          <p:cNvPr id="2" name="TextBox 1">
            <a:extLst>
              <a:ext uri="{FF2B5EF4-FFF2-40B4-BE49-F238E27FC236}">
                <a16:creationId xmlns:a16="http://schemas.microsoft.com/office/drawing/2014/main" id="{FC5ACCE1-43A0-41B8-A498-CB3891C5B67A}"/>
              </a:ext>
            </a:extLst>
          </p:cNvPr>
          <p:cNvSpPr txBox="1"/>
          <p:nvPr/>
        </p:nvSpPr>
        <p:spPr>
          <a:xfrm>
            <a:off x="251520" y="765175"/>
            <a:ext cx="8640960" cy="830997"/>
          </a:xfrm>
          <a:prstGeom prst="rect">
            <a:avLst/>
          </a:prstGeom>
          <a:noFill/>
        </p:spPr>
        <p:txBody>
          <a:bodyPr wrap="square" rtlCol="0">
            <a:spAutoFit/>
          </a:bodyPr>
          <a:lstStyle/>
          <a:p>
            <a:endParaRPr lang="en-GB" sz="2400" dirty="0"/>
          </a:p>
          <a:p>
            <a:endParaRPr lang="en-GB" sz="2400" dirty="0"/>
          </a:p>
        </p:txBody>
      </p:sp>
      <p:sp>
        <p:nvSpPr>
          <p:cNvPr id="3" name="TextBox 2">
            <a:extLst>
              <a:ext uri="{FF2B5EF4-FFF2-40B4-BE49-F238E27FC236}">
                <a16:creationId xmlns:a16="http://schemas.microsoft.com/office/drawing/2014/main" id="{CCB3894E-FB4F-495D-96F3-6E55824153A5}"/>
              </a:ext>
            </a:extLst>
          </p:cNvPr>
          <p:cNvSpPr txBox="1"/>
          <p:nvPr/>
        </p:nvSpPr>
        <p:spPr>
          <a:xfrm flipH="1">
            <a:off x="539552" y="806365"/>
            <a:ext cx="8064896" cy="5909310"/>
          </a:xfrm>
          <a:prstGeom prst="rect">
            <a:avLst/>
          </a:prstGeom>
          <a:noFill/>
        </p:spPr>
        <p:txBody>
          <a:bodyPr wrap="square" rtlCol="0">
            <a:spAutoFit/>
          </a:bodyPr>
          <a:lstStyle/>
          <a:p>
            <a:r>
              <a:rPr lang="en-GB" dirty="0"/>
              <a:t>When we are faced with a challenging person or situation, we can either react on impulse through fight (aggressive reaction), flight (passive reaction), freeze (passive reaction) or </a:t>
            </a:r>
            <a:r>
              <a:rPr lang="en-GB" b="1" i="1" dirty="0"/>
              <a:t>choose</a:t>
            </a:r>
            <a:r>
              <a:rPr lang="en-GB" dirty="0"/>
              <a:t> an assertive response. </a:t>
            </a:r>
          </a:p>
          <a:p>
            <a:endParaRPr lang="en-GB" dirty="0"/>
          </a:p>
          <a:p>
            <a:r>
              <a:rPr lang="en-GB" dirty="0"/>
              <a:t>But what choice is right? The answer is it depends on the situation. If for example you are cut up by an angry out of control driver, the best response is to passively ignore it, if it’s a life-or-death situation you are faced with, then do anything you can to get away, even if that is controlled aggression might be the best </a:t>
            </a:r>
            <a:r>
              <a:rPr lang="en-GB" b="1" i="1" dirty="0"/>
              <a:t>choice</a:t>
            </a:r>
            <a:r>
              <a:rPr lang="en-GB" dirty="0"/>
              <a:t>. If however it is a bully at work speaking to you inappropriately a well-</a:t>
            </a:r>
            <a:r>
              <a:rPr lang="en-GB" b="1" i="1" dirty="0"/>
              <a:t>chosen</a:t>
            </a:r>
            <a:r>
              <a:rPr lang="en-GB" dirty="0"/>
              <a:t> assertive response stating your boundaries and what is unacceptable in the way that person speaks to you is best – this however needs to be done with thought and consideration so to not exacerbate the situation. </a:t>
            </a:r>
          </a:p>
          <a:p>
            <a:endParaRPr lang="en-GB" dirty="0"/>
          </a:p>
          <a:p>
            <a:r>
              <a:rPr lang="en-US" b="0" i="0" dirty="0">
                <a:solidFill>
                  <a:srgbClr val="030303"/>
                </a:solidFill>
                <a:effectLst/>
                <a:latin typeface="Arial" panose="020B0604020202020204" pitchFamily="34" charset="0"/>
                <a:cs typeface="Arial" panose="020B0604020202020204" pitchFamily="34" charset="0"/>
              </a:rPr>
              <a:t>When we respond rather than react, we take a moment to pause, perceive, and proceed based on what we </a:t>
            </a:r>
            <a:r>
              <a:rPr lang="en-US" b="0" i="1" dirty="0">
                <a:solidFill>
                  <a:srgbClr val="030303"/>
                </a:solidFill>
                <a:effectLst/>
                <a:latin typeface="Arial" panose="020B0604020202020204" pitchFamily="34" charset="0"/>
                <a:cs typeface="Arial" panose="020B0604020202020204" pitchFamily="34" charset="0"/>
              </a:rPr>
              <a:t>really</a:t>
            </a:r>
            <a:r>
              <a:rPr lang="en-US" b="0" i="0" dirty="0">
                <a:solidFill>
                  <a:srgbClr val="030303"/>
                </a:solidFill>
                <a:effectLst/>
                <a:latin typeface="Arial" panose="020B0604020202020204" pitchFamily="34" charset="0"/>
                <a:cs typeface="Arial" panose="020B0604020202020204" pitchFamily="34" charset="0"/>
              </a:rPr>
              <a:t> believe to be the best course of action and this needs practice. </a:t>
            </a:r>
          </a:p>
          <a:p>
            <a:endParaRPr lang="en-US" dirty="0">
              <a:solidFill>
                <a:srgbClr val="030303"/>
              </a:solidFill>
              <a:latin typeface="Arial" panose="020B0604020202020204" pitchFamily="34" charset="0"/>
              <a:cs typeface="Arial" panose="020B0604020202020204" pitchFamily="34" charset="0"/>
            </a:endParaRPr>
          </a:p>
          <a:p>
            <a:r>
              <a:rPr lang="en-US" dirty="0">
                <a:solidFill>
                  <a:srgbClr val="030303"/>
                </a:solidFill>
                <a:latin typeface="Arial" panose="020B0604020202020204" pitchFamily="34" charset="0"/>
                <a:cs typeface="Arial" panose="020B0604020202020204" pitchFamily="34" charset="0"/>
              </a:rPr>
              <a:t>When you slip back into a reactive mode from time to time, don’t beat yourself up, but use your self-awareness to assess how you reacted and why and then </a:t>
            </a:r>
            <a:r>
              <a:rPr lang="en-US" dirty="0" err="1">
                <a:solidFill>
                  <a:srgbClr val="030303"/>
                </a:solidFill>
                <a:latin typeface="Arial" panose="020B0604020202020204" pitchFamily="34" charset="0"/>
                <a:cs typeface="Arial" panose="020B0604020202020204" pitchFamily="34" charset="0"/>
              </a:rPr>
              <a:t>visualise</a:t>
            </a:r>
            <a:r>
              <a:rPr lang="en-US" dirty="0">
                <a:solidFill>
                  <a:srgbClr val="030303"/>
                </a:solidFill>
                <a:latin typeface="Arial" panose="020B0604020202020204" pitchFamily="34" charset="0"/>
                <a:cs typeface="Arial" panose="020B0604020202020204" pitchFamily="34" charset="0"/>
              </a:rPr>
              <a:t> yourself responding appropriately to a similar situation in the future.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3835402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C01D048-75BF-4D6D-8E93-3C666F37DBB9}"/>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3600" dirty="0">
                <a:solidFill>
                  <a:schemeClr val="bg1"/>
                </a:solidFill>
                <a:latin typeface="Arial" charset="0"/>
                <a:cs typeface="Arial" charset="0"/>
              </a:rPr>
              <a:t> 30-day challenge </a:t>
            </a:r>
            <a:endParaRPr lang="en-US" sz="3600" dirty="0">
              <a:solidFill>
                <a:schemeClr val="bg1"/>
              </a:solidFill>
              <a:cs typeface="Arial" charset="0"/>
            </a:endParaRPr>
          </a:p>
        </p:txBody>
      </p:sp>
      <p:pic>
        <p:nvPicPr>
          <p:cNvPr id="1026" name="Picture 2" descr="S.T.O.P.: Stop, Think, Observe, Plan">
            <a:extLst>
              <a:ext uri="{FF2B5EF4-FFF2-40B4-BE49-F238E27FC236}">
                <a16:creationId xmlns:a16="http://schemas.microsoft.com/office/drawing/2014/main" id="{B30AA81B-236B-4066-8CD8-38D335F48D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3848" y="849148"/>
            <a:ext cx="2124075" cy="215265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736DCEDF-FF11-4D82-8987-A4D5C384EFA7}"/>
              </a:ext>
            </a:extLst>
          </p:cNvPr>
          <p:cNvSpPr txBox="1"/>
          <p:nvPr/>
        </p:nvSpPr>
        <p:spPr>
          <a:xfrm>
            <a:off x="323528" y="1412776"/>
            <a:ext cx="2880320" cy="1569660"/>
          </a:xfrm>
          <a:prstGeom prst="rect">
            <a:avLst/>
          </a:prstGeom>
          <a:noFill/>
        </p:spPr>
        <p:txBody>
          <a:bodyPr wrap="square" rtlCol="0">
            <a:spAutoFit/>
          </a:bodyPr>
          <a:lstStyle/>
          <a:p>
            <a:r>
              <a:rPr lang="en-GB" sz="2400" dirty="0"/>
              <a:t>Over the next 30-days when there is an ‘issue’, do not get emotional but: </a:t>
            </a:r>
          </a:p>
        </p:txBody>
      </p:sp>
      <p:sp>
        <p:nvSpPr>
          <p:cNvPr id="4" name="TextBox 3">
            <a:extLst>
              <a:ext uri="{FF2B5EF4-FFF2-40B4-BE49-F238E27FC236}">
                <a16:creationId xmlns:a16="http://schemas.microsoft.com/office/drawing/2014/main" id="{90BA7DF3-50C4-4D4C-84ED-7CD4E69FA2F4}"/>
              </a:ext>
            </a:extLst>
          </p:cNvPr>
          <p:cNvSpPr txBox="1"/>
          <p:nvPr/>
        </p:nvSpPr>
        <p:spPr>
          <a:xfrm>
            <a:off x="5580112" y="767131"/>
            <a:ext cx="3563888" cy="2308324"/>
          </a:xfrm>
          <a:prstGeom prst="rect">
            <a:avLst/>
          </a:prstGeom>
          <a:noFill/>
        </p:spPr>
        <p:txBody>
          <a:bodyPr wrap="square" rtlCol="0">
            <a:spAutoFit/>
          </a:bodyPr>
          <a:lstStyle/>
          <a:p>
            <a:r>
              <a:rPr lang="en-GB" sz="2400" dirty="0"/>
              <a:t>Count to 50 or 100, think about the best way to diffuse it, listen to your conscience and tap into the willpower to be controlled</a:t>
            </a:r>
          </a:p>
        </p:txBody>
      </p:sp>
      <p:sp>
        <p:nvSpPr>
          <p:cNvPr id="5" name="TextBox 4">
            <a:extLst>
              <a:ext uri="{FF2B5EF4-FFF2-40B4-BE49-F238E27FC236}">
                <a16:creationId xmlns:a16="http://schemas.microsoft.com/office/drawing/2014/main" id="{F7E24726-4F57-4253-B44B-41D2EA3966F9}"/>
              </a:ext>
            </a:extLst>
          </p:cNvPr>
          <p:cNvSpPr txBox="1"/>
          <p:nvPr/>
        </p:nvSpPr>
        <p:spPr>
          <a:xfrm>
            <a:off x="189718" y="3843201"/>
            <a:ext cx="2078026" cy="2677656"/>
          </a:xfrm>
          <a:prstGeom prst="rect">
            <a:avLst/>
          </a:prstGeom>
          <a:noFill/>
        </p:spPr>
        <p:txBody>
          <a:bodyPr wrap="square" rtlCol="0">
            <a:spAutoFit/>
          </a:bodyPr>
          <a:lstStyle/>
          <a:p>
            <a:r>
              <a:rPr lang="en-GB" sz="2400" dirty="0"/>
              <a:t>Observe the situation and most importantly how you are feeling about it, then</a:t>
            </a:r>
          </a:p>
        </p:txBody>
      </p:sp>
      <p:sp>
        <p:nvSpPr>
          <p:cNvPr id="6" name="TextBox 5">
            <a:extLst>
              <a:ext uri="{FF2B5EF4-FFF2-40B4-BE49-F238E27FC236}">
                <a16:creationId xmlns:a16="http://schemas.microsoft.com/office/drawing/2014/main" id="{E8534BC4-2FB5-43E7-A9D6-A23455849444}"/>
              </a:ext>
            </a:extLst>
          </p:cNvPr>
          <p:cNvSpPr txBox="1"/>
          <p:nvPr/>
        </p:nvSpPr>
        <p:spPr>
          <a:xfrm>
            <a:off x="2699792" y="3875565"/>
            <a:ext cx="3384376" cy="2308324"/>
          </a:xfrm>
          <a:prstGeom prst="rect">
            <a:avLst/>
          </a:prstGeom>
          <a:noFill/>
        </p:spPr>
        <p:txBody>
          <a:bodyPr wrap="square" rtlCol="0">
            <a:spAutoFit/>
          </a:bodyPr>
          <a:lstStyle/>
          <a:p>
            <a:r>
              <a:rPr lang="en-GB" sz="2400" dirty="0"/>
              <a:t>Plan a rational controlled response balancing the courage and consideration. </a:t>
            </a:r>
            <a:r>
              <a:rPr lang="en-GB" sz="2400" b="1" dirty="0"/>
              <a:t>Don’t wing it, plan it. Remember……. </a:t>
            </a:r>
            <a:endParaRPr lang="en-GB" sz="2400" dirty="0"/>
          </a:p>
        </p:txBody>
      </p:sp>
      <p:pic>
        <p:nvPicPr>
          <p:cNvPr id="7" name="Picture 2">
            <a:extLst>
              <a:ext uri="{FF2B5EF4-FFF2-40B4-BE49-F238E27FC236}">
                <a16:creationId xmlns:a16="http://schemas.microsoft.com/office/drawing/2014/main" id="{8CE0231B-BCD7-483A-9558-CDE244F22D6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00192" y="3782546"/>
            <a:ext cx="2448272" cy="24337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179618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C01D048-75BF-4D6D-8E93-3C666F37DBB9}"/>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3600" dirty="0">
                <a:solidFill>
                  <a:schemeClr val="bg1"/>
                </a:solidFill>
                <a:latin typeface="Arial" charset="0"/>
                <a:cs typeface="Arial" charset="0"/>
              </a:rPr>
              <a:t> 30-day challenge </a:t>
            </a:r>
            <a:endParaRPr lang="en-US" sz="3600" dirty="0">
              <a:solidFill>
                <a:schemeClr val="bg1"/>
              </a:solidFill>
              <a:cs typeface="Arial" charset="0"/>
            </a:endParaRPr>
          </a:p>
        </p:txBody>
      </p:sp>
      <p:pic>
        <p:nvPicPr>
          <p:cNvPr id="8" name="Picture 2" descr="How Meditation Opens our Minds. | elephant journal">
            <a:extLst>
              <a:ext uri="{FF2B5EF4-FFF2-40B4-BE49-F238E27FC236}">
                <a16:creationId xmlns:a16="http://schemas.microsoft.com/office/drawing/2014/main" id="{801631AC-B814-49F1-BA6F-B8739F700F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876089"/>
            <a:ext cx="2619375" cy="2088232"/>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44AC484C-CDBA-4A14-ADB0-C3516068F95C}"/>
              </a:ext>
            </a:extLst>
          </p:cNvPr>
          <p:cNvSpPr txBox="1"/>
          <p:nvPr/>
        </p:nvSpPr>
        <p:spPr>
          <a:xfrm>
            <a:off x="3491880" y="803466"/>
            <a:ext cx="5256584" cy="1077218"/>
          </a:xfrm>
          <a:prstGeom prst="rect">
            <a:avLst/>
          </a:prstGeom>
          <a:noFill/>
        </p:spPr>
        <p:txBody>
          <a:bodyPr wrap="square" rtlCol="0">
            <a:spAutoFit/>
          </a:bodyPr>
          <a:lstStyle/>
          <a:p>
            <a:r>
              <a:rPr lang="en-US" sz="3200" dirty="0"/>
              <a:t>Do the meditation on slide 10 to reset your fight/flight</a:t>
            </a:r>
            <a:endParaRPr lang="en-GB" sz="3200" dirty="0"/>
          </a:p>
        </p:txBody>
      </p:sp>
      <p:pic>
        <p:nvPicPr>
          <p:cNvPr id="1028" name="Picture 4" descr="Progressive Muscle Relaxation For Management of Anxiety and Stress (with  Music) - YouTube">
            <a:extLst>
              <a:ext uri="{FF2B5EF4-FFF2-40B4-BE49-F238E27FC236}">
                <a16:creationId xmlns:a16="http://schemas.microsoft.com/office/drawing/2014/main" id="{AB874842-DB8A-4784-A632-1ED29984F86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25988" y="1880684"/>
            <a:ext cx="4536504" cy="2664296"/>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DBB5D632-F68F-4B5C-BBB8-67BC08F2D0EA}"/>
              </a:ext>
            </a:extLst>
          </p:cNvPr>
          <p:cNvSpPr txBox="1"/>
          <p:nvPr/>
        </p:nvSpPr>
        <p:spPr>
          <a:xfrm>
            <a:off x="251520" y="3010439"/>
            <a:ext cx="3240360" cy="1569660"/>
          </a:xfrm>
          <a:prstGeom prst="rect">
            <a:avLst/>
          </a:prstGeom>
          <a:noFill/>
        </p:spPr>
        <p:txBody>
          <a:bodyPr wrap="square" rtlCol="0">
            <a:spAutoFit/>
          </a:bodyPr>
          <a:lstStyle/>
          <a:p>
            <a:r>
              <a:rPr lang="en-US" sz="3200" dirty="0"/>
              <a:t>Muscle relaxation on slide 17</a:t>
            </a:r>
            <a:endParaRPr lang="en-GB" sz="3200" dirty="0"/>
          </a:p>
        </p:txBody>
      </p:sp>
      <p:pic>
        <p:nvPicPr>
          <p:cNvPr id="1030" name="Picture 6" descr="Breathe Deeply | Unity">
            <a:extLst>
              <a:ext uri="{FF2B5EF4-FFF2-40B4-BE49-F238E27FC236}">
                <a16:creationId xmlns:a16="http://schemas.microsoft.com/office/drawing/2014/main" id="{F2D7EDF6-6E72-4890-9F55-FC5A5037200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4447226"/>
            <a:ext cx="3995936" cy="2377406"/>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7292A624-195F-4A6F-9845-84CF8E152FEF}"/>
              </a:ext>
            </a:extLst>
          </p:cNvPr>
          <p:cNvSpPr txBox="1"/>
          <p:nvPr/>
        </p:nvSpPr>
        <p:spPr>
          <a:xfrm>
            <a:off x="4283968" y="4762529"/>
            <a:ext cx="4716016" cy="2062103"/>
          </a:xfrm>
          <a:prstGeom prst="rect">
            <a:avLst/>
          </a:prstGeom>
          <a:noFill/>
        </p:spPr>
        <p:txBody>
          <a:bodyPr wrap="square" rtlCol="0">
            <a:spAutoFit/>
          </a:bodyPr>
          <a:lstStyle/>
          <a:p>
            <a:r>
              <a:rPr lang="en-US" sz="3200" dirty="0"/>
              <a:t>Deep breathing exercise on slide 18 to calm yourself &amp; develop high self-control</a:t>
            </a:r>
            <a:endParaRPr lang="en-GB" sz="3200" dirty="0"/>
          </a:p>
        </p:txBody>
      </p:sp>
    </p:spTree>
    <p:extLst>
      <p:ext uri="{BB962C8B-B14F-4D97-AF65-F5344CB8AC3E}">
        <p14:creationId xmlns:p14="http://schemas.microsoft.com/office/powerpoint/2010/main" val="236246349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3600" dirty="0">
                <a:solidFill>
                  <a:schemeClr val="bg1"/>
                </a:solidFill>
                <a:latin typeface="Arial" charset="0"/>
                <a:cs typeface="Arial" charset="0"/>
              </a:rPr>
              <a:t> Action plan</a:t>
            </a:r>
            <a:endParaRPr lang="en-US" sz="3600" dirty="0">
              <a:solidFill>
                <a:schemeClr val="bg1"/>
              </a:solidFill>
              <a:cs typeface="Arial" charset="0"/>
            </a:endParaRPr>
          </a:p>
        </p:txBody>
      </p:sp>
      <p:sp>
        <p:nvSpPr>
          <p:cNvPr id="75781" name="Rectangle 5"/>
          <p:cNvSpPr>
            <a:spLocks noChangeArrowheads="1"/>
          </p:cNvSpPr>
          <p:nvPr/>
        </p:nvSpPr>
        <p:spPr bwMode="auto">
          <a:xfrm>
            <a:off x="0" y="0"/>
            <a:ext cx="9144000" cy="0"/>
          </a:xfrm>
          <a:prstGeom prst="rect">
            <a:avLst/>
          </a:prstGeom>
          <a:noFill/>
          <a:ln w="9525">
            <a:noFill/>
            <a:miter lim="800000"/>
            <a:headEnd/>
            <a:tailEnd/>
          </a:ln>
        </p:spPr>
        <p:txBody>
          <a:bodyPr anchor="ctr">
            <a:spAutoFit/>
          </a:bodyPr>
          <a:lstStyle/>
          <a:p>
            <a:endParaRPr lang="en-US"/>
          </a:p>
        </p:txBody>
      </p:sp>
      <p:sp>
        <p:nvSpPr>
          <p:cNvPr id="75782" name="Rectangle 6"/>
          <p:cNvSpPr>
            <a:spLocks noChangeArrowheads="1"/>
          </p:cNvSpPr>
          <p:nvPr/>
        </p:nvSpPr>
        <p:spPr bwMode="auto">
          <a:xfrm>
            <a:off x="0" y="0"/>
            <a:ext cx="9144000" cy="0"/>
          </a:xfrm>
          <a:prstGeom prst="rect">
            <a:avLst/>
          </a:prstGeom>
          <a:noFill/>
          <a:ln w="9525">
            <a:noFill/>
            <a:miter lim="800000"/>
            <a:headEnd/>
            <a:tailEnd/>
          </a:ln>
        </p:spPr>
        <p:txBody>
          <a:bodyPr anchor="ctr">
            <a:spAutoFit/>
          </a:bodyPr>
          <a:lstStyle/>
          <a:p>
            <a:endParaRPr lang="en-US"/>
          </a:p>
        </p:txBody>
      </p:sp>
      <p:sp>
        <p:nvSpPr>
          <p:cNvPr id="2" name="TextBox 1"/>
          <p:cNvSpPr txBox="1"/>
          <p:nvPr/>
        </p:nvSpPr>
        <p:spPr>
          <a:xfrm>
            <a:off x="179513" y="782110"/>
            <a:ext cx="8964488" cy="4524315"/>
          </a:xfrm>
          <a:prstGeom prst="rect">
            <a:avLst/>
          </a:prstGeom>
          <a:noFill/>
        </p:spPr>
        <p:txBody>
          <a:bodyPr wrap="square" rtlCol="0">
            <a:spAutoFit/>
          </a:bodyPr>
          <a:lstStyle/>
          <a:p>
            <a:r>
              <a:rPr lang="en-GB" sz="3600" dirty="0"/>
              <a:t>As a result of todays masterclass what will you:</a:t>
            </a:r>
          </a:p>
          <a:p>
            <a:endParaRPr lang="en-GB" sz="3600" dirty="0"/>
          </a:p>
          <a:p>
            <a:r>
              <a:rPr lang="en-GB" sz="3600" dirty="0"/>
              <a:t>START DOING</a:t>
            </a:r>
          </a:p>
          <a:p>
            <a:endParaRPr lang="en-GB" sz="3600" dirty="0"/>
          </a:p>
          <a:p>
            <a:r>
              <a:rPr lang="en-GB" sz="3600" dirty="0"/>
              <a:t>STOP DOING</a:t>
            </a:r>
          </a:p>
          <a:p>
            <a:endParaRPr lang="en-GB" sz="3600" dirty="0"/>
          </a:p>
          <a:p>
            <a:r>
              <a:rPr lang="en-GB" sz="3600" dirty="0"/>
              <a:t>CONTINUE DOING</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BB7BB-730F-4D06-8C62-1672EAB762DD}"/>
              </a:ext>
            </a:extLst>
          </p:cNvPr>
          <p:cNvSpPr>
            <a:spLocks noGrp="1"/>
          </p:cNvSpPr>
          <p:nvPr>
            <p:ph type="title"/>
          </p:nvPr>
        </p:nvSpPr>
        <p:spPr/>
        <p:txBody>
          <a:bodyPr/>
          <a:lstStyle/>
          <a:p>
            <a:r>
              <a:rPr lang="en-GB" dirty="0"/>
              <a:t>Further opportunities </a:t>
            </a:r>
          </a:p>
        </p:txBody>
      </p:sp>
      <p:sp>
        <p:nvSpPr>
          <p:cNvPr id="3" name="Content Placeholder 2">
            <a:extLst>
              <a:ext uri="{FF2B5EF4-FFF2-40B4-BE49-F238E27FC236}">
                <a16:creationId xmlns:a16="http://schemas.microsoft.com/office/drawing/2014/main" id="{CE8CCB76-727B-43DD-A2E5-153C40C2D8B7}"/>
              </a:ext>
            </a:extLst>
          </p:cNvPr>
          <p:cNvSpPr>
            <a:spLocks noGrp="1"/>
          </p:cNvSpPr>
          <p:nvPr>
            <p:ph idx="1"/>
          </p:nvPr>
        </p:nvSpPr>
        <p:spPr>
          <a:xfrm>
            <a:off x="457200" y="1166018"/>
            <a:ext cx="8229600" cy="4525963"/>
          </a:xfrm>
        </p:spPr>
        <p:txBody>
          <a:bodyPr/>
          <a:lstStyle/>
          <a:p>
            <a:pPr marL="0" indent="0">
              <a:buNone/>
            </a:pPr>
            <a:r>
              <a:rPr lang="en-GB" sz="2800" b="1" i="0" dirty="0">
                <a:solidFill>
                  <a:srgbClr val="050505"/>
                </a:solidFill>
                <a:effectLst/>
                <a:latin typeface="Segoe UI Historic" panose="020B0502040204020203" pitchFamily="34" charset="0"/>
              </a:rPr>
              <a:t>Personal Resilience </a:t>
            </a:r>
            <a:r>
              <a:rPr lang="en-GB" sz="2800" b="1" i="0" dirty="0" err="1">
                <a:solidFill>
                  <a:srgbClr val="050505"/>
                </a:solidFill>
                <a:effectLst/>
                <a:latin typeface="Segoe UI Historic" panose="020B0502040204020203" pitchFamily="34" charset="0"/>
              </a:rPr>
              <a:t>facebook</a:t>
            </a:r>
            <a:r>
              <a:rPr lang="en-GB" sz="2800" b="1" i="0" dirty="0">
                <a:solidFill>
                  <a:srgbClr val="050505"/>
                </a:solidFill>
                <a:effectLst/>
                <a:latin typeface="Segoe UI Historic" panose="020B0502040204020203" pitchFamily="34" charset="0"/>
              </a:rPr>
              <a:t> group.</a:t>
            </a:r>
          </a:p>
          <a:p>
            <a:pPr marL="0" indent="0">
              <a:buNone/>
            </a:pPr>
            <a:r>
              <a:rPr lang="en-GB" sz="2800" b="1" i="0" dirty="0">
                <a:solidFill>
                  <a:srgbClr val="050505"/>
                </a:solidFill>
                <a:effectLst/>
                <a:latin typeface="Segoe UI Historic" panose="020B0502040204020203" pitchFamily="34" charset="0"/>
              </a:rPr>
              <a:t>Ignite: Find Your Passion, Live Your Purpose &amp; Re-Write Your Future</a:t>
            </a:r>
          </a:p>
          <a:p>
            <a:pPr marL="0" indent="0">
              <a:buNone/>
            </a:pPr>
            <a:r>
              <a:rPr lang="en-GB" sz="2800" u="sng" dirty="0">
                <a:solidFill>
                  <a:srgbClr val="0000FF"/>
                </a:solidFill>
                <a:effectLst/>
                <a:latin typeface="Calibri" panose="020F0502020204030204" pitchFamily="34" charset="0"/>
                <a:ea typeface="Times New Roman" panose="02020603050405020304" pitchFamily="18" charset="0"/>
                <a:hlinkClick r:id="rId2"/>
              </a:rPr>
              <a:t>https://www.facebook.com/groups/216645969611627/?ref=share</a:t>
            </a:r>
            <a:endParaRPr lang="en-GB" sz="2800" dirty="0">
              <a:effectLst/>
              <a:latin typeface="Calibri" panose="020F0502020204030204" pitchFamily="34" charset="0"/>
              <a:ea typeface="Calibri" panose="020F0502020204030204" pitchFamily="34" charset="0"/>
            </a:endParaRPr>
          </a:p>
          <a:p>
            <a:pPr marL="0" indent="0">
              <a:buNone/>
            </a:pPr>
            <a:endParaRPr lang="en-GB" sz="2800" b="1" dirty="0">
              <a:solidFill>
                <a:srgbClr val="050505"/>
              </a:solidFill>
              <a:latin typeface="Segoe UI Historic" panose="020B0502040204020203" pitchFamily="34" charset="0"/>
            </a:endParaRPr>
          </a:p>
          <a:p>
            <a:pPr marL="0" indent="0">
              <a:buNone/>
            </a:pPr>
            <a:r>
              <a:rPr lang="en-GB" sz="2800" b="1" dirty="0" err="1">
                <a:solidFill>
                  <a:srgbClr val="050505"/>
                </a:solidFill>
                <a:latin typeface="Segoe UI Historic" panose="020B0502040204020203" pitchFamily="34" charset="0"/>
              </a:rPr>
              <a:t>Youtube</a:t>
            </a:r>
            <a:r>
              <a:rPr lang="en-GB" sz="2800" b="1" dirty="0">
                <a:solidFill>
                  <a:srgbClr val="050505"/>
                </a:solidFill>
                <a:latin typeface="Segoe UI Historic" panose="020B0502040204020203" pitchFamily="34" charset="0"/>
              </a:rPr>
              <a:t>  channel: </a:t>
            </a:r>
          </a:p>
          <a:p>
            <a:pPr marL="0" indent="0">
              <a:buNone/>
            </a:pPr>
            <a:r>
              <a:rPr lang="en-GB" sz="2800" u="sng" dirty="0">
                <a:solidFill>
                  <a:srgbClr val="0000FF"/>
                </a:solidFill>
                <a:effectLst/>
                <a:latin typeface="Calibri" panose="020F0502020204030204" pitchFamily="34" charset="0"/>
                <a:ea typeface="Times New Roman" panose="02020603050405020304" pitchFamily="18" charset="0"/>
                <a:hlinkClick r:id="rId3"/>
              </a:rPr>
              <a:t>https://m.youtube.com/channel/UCOEQFv-O8IqgyjaR7TxRuCQ</a:t>
            </a:r>
            <a:endParaRPr lang="en-GB" sz="2800" dirty="0">
              <a:effectLst/>
              <a:latin typeface="Calibri" panose="020F0502020204030204" pitchFamily="34" charset="0"/>
              <a:ea typeface="Calibri" panose="020F0502020204030204" pitchFamily="34" charset="0"/>
            </a:endParaRPr>
          </a:p>
          <a:p>
            <a:pPr marL="0" indent="0">
              <a:buNone/>
            </a:pPr>
            <a:endParaRPr lang="en-GB" sz="2400" b="1" dirty="0">
              <a:solidFill>
                <a:srgbClr val="050505"/>
              </a:solidFill>
              <a:latin typeface="Segoe UI Historic" panose="020B0502040204020203" pitchFamily="34" charset="0"/>
            </a:endParaRPr>
          </a:p>
          <a:p>
            <a:pPr marL="0" indent="0" algn="ctr">
              <a:buNone/>
            </a:pPr>
            <a:r>
              <a:rPr lang="en-GB" b="1" dirty="0">
                <a:solidFill>
                  <a:srgbClr val="050505"/>
                </a:solidFill>
                <a:latin typeface="Segoe UI Historic" panose="020B0502040204020203" pitchFamily="34" charset="0"/>
                <a:hlinkClick r:id="rId4"/>
              </a:rPr>
              <a:t>bernard.genge@gmail.com</a:t>
            </a:r>
            <a:r>
              <a:rPr lang="en-GB" b="1" dirty="0">
                <a:solidFill>
                  <a:srgbClr val="050505"/>
                </a:solidFill>
                <a:latin typeface="Segoe UI Historic" panose="020B0502040204020203" pitchFamily="34" charset="0"/>
              </a:rPr>
              <a:t> </a:t>
            </a:r>
            <a:endParaRPr lang="en-GB" dirty="0"/>
          </a:p>
        </p:txBody>
      </p:sp>
    </p:spTree>
    <p:extLst>
      <p:ext uri="{BB962C8B-B14F-4D97-AF65-F5344CB8AC3E}">
        <p14:creationId xmlns:p14="http://schemas.microsoft.com/office/powerpoint/2010/main" val="2283657060"/>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1CBC25-D3EA-496B-9AE4-B73D67D512BE}"/>
              </a:ext>
            </a:extLst>
          </p:cNvPr>
          <p:cNvSpPr>
            <a:spLocks noGrp="1"/>
          </p:cNvSpPr>
          <p:nvPr>
            <p:ph idx="1"/>
          </p:nvPr>
        </p:nvSpPr>
        <p:spPr>
          <a:xfrm>
            <a:off x="107504" y="794035"/>
            <a:ext cx="8856984" cy="2778982"/>
          </a:xfrm>
        </p:spPr>
        <p:txBody>
          <a:bodyPr/>
          <a:lstStyle/>
          <a:p>
            <a:pPr marL="0" indent="0">
              <a:lnSpc>
                <a:spcPct val="107000"/>
              </a:lnSpc>
              <a:spcAft>
                <a:spcPts val="800"/>
              </a:spcAft>
              <a:buNone/>
            </a:pPr>
            <a:r>
              <a:rPr lang="en-GB" sz="24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2"/>
              </a:rPr>
              <a:t>https://www.youtube.com/watch?v=8jPQjjsBbIc</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2400" b="0" dirty="0">
                <a:solidFill>
                  <a:srgbClr val="000000"/>
                </a:solidFill>
                <a:effectLst/>
                <a:latin typeface="Calibri" panose="020F0502020204030204" pitchFamily="34" charset="0"/>
                <a:ea typeface="Times New Roman" panose="02020603050405020304" pitchFamily="18" charset="0"/>
              </a:rPr>
              <a:t>How to stay calm when you know you'll be stressed | Daniel Levitin 12 mins 20 </a:t>
            </a:r>
            <a:endParaRPr lang="en-GB" sz="2400" b="1" dirty="0">
              <a:effectLst/>
              <a:latin typeface="Times New Roman" panose="02020603050405020304" pitchFamily="18" charset="0"/>
              <a:ea typeface="Times New Roman" panose="02020603050405020304" pitchFamily="18" charset="0"/>
            </a:endParaRPr>
          </a:p>
          <a:p>
            <a:pPr marL="0" indent="0">
              <a:buNone/>
            </a:pPr>
            <a:r>
              <a:rPr lang="en-GB" sz="2400" b="0" dirty="0">
                <a:effectLst/>
                <a:latin typeface="Calibri" panose="020F0502020204030204" pitchFamily="34" charset="0"/>
                <a:ea typeface="Times New Roman" panose="02020603050405020304" pitchFamily="18" charset="0"/>
              </a:rPr>
              <a:t> </a:t>
            </a:r>
            <a:endParaRPr lang="en-GB" sz="2400" b="1" dirty="0">
              <a:effectLst/>
              <a:latin typeface="Times New Roman" panose="02020603050405020304" pitchFamily="18" charset="0"/>
              <a:ea typeface="Times New Roman" panose="02020603050405020304" pitchFamily="18" charset="0"/>
            </a:endParaRPr>
          </a:p>
          <a:p>
            <a:pPr marL="0" indent="0">
              <a:buNone/>
            </a:pPr>
            <a:r>
              <a:rPr lang="en-GB" sz="2400" b="0" dirty="0">
                <a:solidFill>
                  <a:srgbClr val="030303"/>
                </a:solidFill>
                <a:effectLst/>
                <a:latin typeface="Calibri" panose="020F0502020204030204" pitchFamily="34" charset="0"/>
                <a:ea typeface="Times New Roman" panose="02020603050405020304" pitchFamily="18" charset="0"/>
              </a:rPr>
              <a:t>You're not at your best when you're stressed. In fact, your brain has evolved over millennia to release cortisol in stressful situations, inhibiting rational, logical thinking but potentially helping you survive, say, being attacked by a lion. Neuroscientist Daniel Levitin thinks there's a way to avoid making critical mistakes in stressful situations, when your thinking becomes clouded — the pre-mortem. "We all are going to fail now and then," he says. "The idea is to think ahead to what those failures might be."</a:t>
            </a:r>
            <a:endParaRPr lang="en-GB" sz="2400" b="1" dirty="0">
              <a:effectLst/>
              <a:latin typeface="Times New Roman" panose="02020603050405020304" pitchFamily="18" charset="0"/>
              <a:ea typeface="Times New Roman" panose="02020603050405020304" pitchFamily="18" charset="0"/>
            </a:endParaRPr>
          </a:p>
          <a:p>
            <a:pPr marL="0" indent="0">
              <a:buNone/>
            </a:pPr>
            <a:r>
              <a:rPr lang="en-GB" sz="2400" b="0" dirty="0">
                <a:solidFill>
                  <a:srgbClr val="030303"/>
                </a:solidFill>
                <a:effectLst/>
                <a:latin typeface="Calibri" panose="020F0502020204030204" pitchFamily="34" charset="0"/>
                <a:ea typeface="Times New Roman" panose="02020603050405020304" pitchFamily="18" charset="0"/>
              </a:rPr>
              <a:t> </a:t>
            </a:r>
            <a:endParaRPr lang="en-GB" sz="2400" b="1" dirty="0">
              <a:effectLst/>
              <a:latin typeface="Times New Roman" panose="02020603050405020304" pitchFamily="18" charset="0"/>
              <a:ea typeface="Times New Roman" panose="02020603050405020304" pitchFamily="18" charset="0"/>
            </a:endParaRPr>
          </a:p>
          <a:p>
            <a:pPr marL="0" indent="0">
              <a:buNone/>
            </a:pPr>
            <a:r>
              <a:rPr lang="en-GB" sz="2400" b="0" dirty="0">
                <a:solidFill>
                  <a:srgbClr val="030303"/>
                </a:solidFill>
                <a:effectLst/>
                <a:latin typeface="Calibri" panose="020F0502020204030204" pitchFamily="34" charset="0"/>
                <a:ea typeface="Times New Roman" panose="02020603050405020304" pitchFamily="18" charset="0"/>
              </a:rPr>
              <a:t>This video also relates to the importance of taking control of our health and making it a top priority. </a:t>
            </a:r>
            <a:endParaRPr lang="en-GB" sz="2400" b="1" dirty="0">
              <a:effectLst/>
              <a:latin typeface="Times New Roman" panose="02020603050405020304" pitchFamily="18" charset="0"/>
              <a:ea typeface="Times New Roman" panose="02020603050405020304" pitchFamily="18" charset="0"/>
            </a:endParaRPr>
          </a:p>
          <a:p>
            <a:pPr marL="0" indent="0">
              <a:lnSpc>
                <a:spcPct val="107000"/>
              </a:lnSpc>
              <a:spcAft>
                <a:spcPts val="800"/>
              </a:spcAft>
              <a:buNone/>
            </a:pPr>
            <a:endParaRPr lang="en-GB" dirty="0"/>
          </a:p>
        </p:txBody>
      </p:sp>
      <p:sp>
        <p:nvSpPr>
          <p:cNvPr id="5" name="Rectangle 4">
            <a:extLst>
              <a:ext uri="{FF2B5EF4-FFF2-40B4-BE49-F238E27FC236}">
                <a16:creationId xmlns:a16="http://schemas.microsoft.com/office/drawing/2014/main" id="{88B90588-D03B-45EB-A0B9-D45CF8AB054A}"/>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3600" dirty="0">
                <a:solidFill>
                  <a:schemeClr val="bg1"/>
                </a:solidFill>
                <a:latin typeface="Arial" charset="0"/>
                <a:cs typeface="Arial" charset="0"/>
              </a:rPr>
              <a:t> Further information/watching</a:t>
            </a:r>
            <a:endParaRPr lang="en-US" sz="3600" dirty="0">
              <a:solidFill>
                <a:schemeClr val="bg1"/>
              </a:solidFill>
              <a:cs typeface="Arial" charset="0"/>
            </a:endParaRPr>
          </a:p>
        </p:txBody>
      </p:sp>
    </p:spTree>
    <p:extLst>
      <p:ext uri="{BB962C8B-B14F-4D97-AF65-F5344CB8AC3E}">
        <p14:creationId xmlns:p14="http://schemas.microsoft.com/office/powerpoint/2010/main" val="23290693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ontrol Systems - Introduction - Tutorialspoint">
            <a:extLst>
              <a:ext uri="{FF2B5EF4-FFF2-40B4-BE49-F238E27FC236}">
                <a16:creationId xmlns:a16="http://schemas.microsoft.com/office/drawing/2014/main" id="{99FA9557-8358-4B5C-9193-2F4B16254B9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332656"/>
            <a:ext cx="8784976" cy="62646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786823"/>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spcAft>
                <a:spcPct val="25000"/>
              </a:spcAft>
            </a:pPr>
            <a:r>
              <a:rPr lang="en-GB" sz="3600" dirty="0">
                <a:solidFill>
                  <a:srgbClr val="FFFFFF"/>
                </a:solidFill>
                <a:cs typeface="Arial" charset="0"/>
              </a:rPr>
              <a:t>Set scene</a:t>
            </a:r>
          </a:p>
        </p:txBody>
      </p:sp>
      <p:sp>
        <p:nvSpPr>
          <p:cNvPr id="9" name="Rectangle 4">
            <a:extLst>
              <a:ext uri="{FF2B5EF4-FFF2-40B4-BE49-F238E27FC236}">
                <a16:creationId xmlns:a16="http://schemas.microsoft.com/office/drawing/2014/main" id="{171CD7DA-7624-43C8-A3F3-CE7F6445BB57}"/>
              </a:ext>
            </a:extLst>
          </p:cNvPr>
          <p:cNvSpPr>
            <a:spLocks noChangeArrowheads="1"/>
          </p:cNvSpPr>
          <p:nvPr/>
        </p:nvSpPr>
        <p:spPr bwMode="auto">
          <a:xfrm>
            <a:off x="0" y="620688"/>
            <a:ext cx="9144000" cy="6986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hangingPunct="0"/>
            <a:r>
              <a:rPr lang="en-US" sz="2000" dirty="0"/>
              <a:t>We can frequently find ourselves in the position of having to react/respond to </a:t>
            </a:r>
            <a:r>
              <a:rPr lang="en-US" sz="2000" dirty="0" err="1"/>
              <a:t>behaviours</a:t>
            </a:r>
            <a:r>
              <a:rPr lang="en-US" sz="2000" dirty="0"/>
              <a:t> that are difficult to understand. These </a:t>
            </a:r>
            <a:r>
              <a:rPr lang="en-US" sz="2000" dirty="0" err="1"/>
              <a:t>behaviours</a:t>
            </a:r>
            <a:r>
              <a:rPr lang="en-US" sz="2000" dirty="0"/>
              <a:t> can be stressful and can trigger a fight or flight reaction. By improving our skills in </a:t>
            </a:r>
            <a:r>
              <a:rPr lang="en-US" sz="2000" dirty="0" err="1"/>
              <a:t>recognising</a:t>
            </a:r>
            <a:r>
              <a:rPr lang="en-US" sz="2000" dirty="0"/>
              <a:t> the need behind the </a:t>
            </a:r>
            <a:r>
              <a:rPr lang="en-US" sz="2000" dirty="0" err="1"/>
              <a:t>behaviour</a:t>
            </a:r>
            <a:r>
              <a:rPr lang="en-US" sz="2000" dirty="0"/>
              <a:t> and taking control of how we respond in a calm and non-judgmental manner, we will become more successful to the challenges we encounter. </a:t>
            </a:r>
          </a:p>
          <a:p>
            <a:pPr lvl="0" eaLnBrk="0" hangingPunct="0"/>
            <a:endParaRPr lang="en-US" sz="2000" dirty="0"/>
          </a:p>
          <a:p>
            <a:pPr lvl="0" eaLnBrk="0" hangingPunct="0"/>
            <a:r>
              <a:rPr lang="en-US" sz="2000" dirty="0"/>
              <a:t>Unfortunately, most of us react to a challenging situation in a way that can actually make it worst. If you have someone talk to you aggressively or inappropriately we basically have a choice to either courageously respond to their aggression or thoughtfully and considerately listen to them, what do you do? By responding with courage, although it sounds good can often be like throwing petrol on a fire and inflaming it, whereas thoughtfully and considerately listening can also sound good but it can give off the message to the other person that ‘you can walk all over me’!</a:t>
            </a:r>
          </a:p>
          <a:p>
            <a:pPr lvl="0" eaLnBrk="0" hangingPunct="0"/>
            <a:endParaRPr lang="en-US" sz="2000" dirty="0"/>
          </a:p>
          <a:p>
            <a:pPr lvl="0" eaLnBrk="0" hangingPunct="0"/>
            <a:r>
              <a:rPr lang="en-US" sz="2000" dirty="0"/>
              <a:t>What we will learn here is how to create a balance between being thoughtful and considerate to diffuse the situation, and knowing when the time is right to courageously state your own boundaries of what is acceptable and unacceptable in the way the other person speaks to you. </a:t>
            </a:r>
          </a:p>
          <a:p>
            <a:pPr lvl="0" eaLnBrk="0" hangingPunct="0"/>
            <a:endParaRPr lang="en-US" sz="2400" b="0" i="0" dirty="0">
              <a:solidFill>
                <a:srgbClr val="333333"/>
              </a:solidFill>
              <a:effectLst/>
              <a:latin typeface="Arial" panose="020B0604020202020204" pitchFamily="34" charset="0"/>
              <a:cs typeface="Arial" panose="020B0604020202020204" pitchFamily="34" charset="0"/>
            </a:endParaRPr>
          </a:p>
          <a:p>
            <a:pPr lvl="0" eaLnBrk="0" hangingPunct="0"/>
            <a:endParaRPr lang="en-US" sz="2400" b="0" i="0" dirty="0">
              <a:solidFill>
                <a:srgbClr val="333333"/>
              </a:solidFill>
              <a:effectLst/>
              <a:latin typeface="Arial" panose="020B0604020202020204" pitchFamily="34" charset="0"/>
              <a:cs typeface="Arial" panose="020B0604020202020204" pitchFamily="34" charset="0"/>
            </a:endParaRPr>
          </a:p>
        </p:txBody>
      </p:sp>
      <p:sp>
        <p:nvSpPr>
          <p:cNvPr id="10" name="Rectangle 5">
            <a:extLst>
              <a:ext uri="{FF2B5EF4-FFF2-40B4-BE49-F238E27FC236}">
                <a16:creationId xmlns:a16="http://schemas.microsoft.com/office/drawing/2014/main" id="{315A67B0-97B6-49DB-8709-3C5CF1652BBA}"/>
              </a:ext>
            </a:extLst>
          </p:cNvPr>
          <p:cNvSpPr>
            <a:spLocks noChangeArrowheads="1"/>
          </p:cNvSpPr>
          <p:nvPr/>
        </p:nvSpPr>
        <p:spPr bwMode="auto">
          <a:xfrm>
            <a:off x="0" y="2348880"/>
            <a:ext cx="9144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222222"/>
                </a:solidFill>
                <a:effectLst/>
                <a:latin typeface="Rubik"/>
              </a:rPr>
              <a:t>﻿</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57511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spcAft>
                <a:spcPct val="25000"/>
              </a:spcAft>
            </a:pPr>
            <a:r>
              <a:rPr lang="en-GB" altLang="en-US" sz="3600" dirty="0"/>
              <a:t>Why its difficult – fight or flight</a:t>
            </a:r>
            <a:endParaRPr lang="en-GB" sz="3600" b="1" dirty="0">
              <a:solidFill>
                <a:srgbClr val="FFFFFF"/>
              </a:solidFill>
              <a:cs typeface="Arial" charset="0"/>
            </a:endParaRPr>
          </a:p>
        </p:txBody>
      </p:sp>
      <p:sp>
        <p:nvSpPr>
          <p:cNvPr id="5" name="Content Placeholder 2"/>
          <p:cNvSpPr>
            <a:spLocks noGrp="1"/>
          </p:cNvSpPr>
          <p:nvPr>
            <p:ph idx="1"/>
          </p:nvPr>
        </p:nvSpPr>
        <p:spPr>
          <a:xfrm>
            <a:off x="0" y="1268760"/>
            <a:ext cx="9157379" cy="1441450"/>
          </a:xfrm>
        </p:spPr>
        <p:txBody>
          <a:bodyPr/>
          <a:lstStyle/>
          <a:p>
            <a:pPr marL="0" indent="0">
              <a:buNone/>
            </a:pPr>
            <a:r>
              <a:rPr lang="en-US" sz="2000" dirty="0"/>
              <a:t>The fight-or-flight response (also known as the acute stress response), refers to a physiological reaction that occurs when we are in the presence of something that is mentally or physically terrifying.</a:t>
            </a:r>
            <a:r>
              <a:rPr lang="en-GB" sz="2000" dirty="0"/>
              <a:t> </a:t>
            </a:r>
          </a:p>
          <a:p>
            <a:pPr marL="0" indent="0">
              <a:buNone/>
            </a:pPr>
            <a:endParaRPr lang="en-GB" sz="2000" dirty="0"/>
          </a:p>
          <a:p>
            <a:pPr marL="0" indent="0">
              <a:buNone/>
            </a:pPr>
            <a:r>
              <a:rPr lang="en-US" sz="2000" dirty="0"/>
              <a:t>It is triggered by the release of hormones that prepare your body to either stay and deal with a threat or to run away to safety. We can also freeze which is to hide away.</a:t>
            </a:r>
          </a:p>
          <a:p>
            <a:pPr marL="0" indent="0">
              <a:buNone/>
            </a:pPr>
            <a:endParaRPr lang="en-US" sz="2000" dirty="0"/>
          </a:p>
          <a:p>
            <a:pPr marL="0" indent="0">
              <a:buNone/>
            </a:pPr>
            <a:r>
              <a:rPr lang="en-US" sz="2000" dirty="0"/>
              <a:t>The term "fight-or-flight" represents the choices that our ancient ancestors had when faced with danger in their environment. They could either fight, flee or freeze. In either case, the physiological and psychological response to stress prepares the body to react to the danger.</a:t>
            </a:r>
          </a:p>
          <a:p>
            <a:pPr marL="0" indent="0">
              <a:buNone/>
            </a:pPr>
            <a:endParaRPr lang="en-US" sz="2000" dirty="0"/>
          </a:p>
          <a:p>
            <a:pPr marL="0" indent="0">
              <a:buNone/>
            </a:pPr>
            <a:r>
              <a:rPr lang="en-US" sz="2000" dirty="0"/>
              <a:t>The fight-or-flight response can happen in the face of an imminent physical danger (growling dog when out running) or as a result of a psychological threat (such as preparing an important presentation).</a:t>
            </a:r>
            <a:endParaRPr lang="en-GB"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Fight or Flight Response And Stress: A Complete Guide">
            <a:extLst>
              <a:ext uri="{FF2B5EF4-FFF2-40B4-BE49-F238E27FC236}">
                <a16:creationId xmlns:a16="http://schemas.microsoft.com/office/drawing/2014/main" id="{12862CBB-FCC0-4076-AE4F-A76DBB6C30E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2767615"/>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10+ Best Fight or Flight Response images in 2020 | fight or flight, fight  or flight response, therapy tools">
            <a:extLst>
              <a:ext uri="{FF2B5EF4-FFF2-40B4-BE49-F238E27FC236}">
                <a16:creationId xmlns:a16="http://schemas.microsoft.com/office/drawing/2014/main" id="{16982367-C544-4214-9FB5-A67F3EE9695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520" y="1"/>
            <a:ext cx="9252520"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31">
            <a:extLst>
              <a:ext uri="{FF2B5EF4-FFF2-40B4-BE49-F238E27FC236}">
                <a16:creationId xmlns:a16="http://schemas.microsoft.com/office/drawing/2014/main" id="{A7A5546C-0677-4E68-85FA-99D1DA65AAAD}"/>
              </a:ext>
            </a:extLst>
          </p:cNvPr>
          <p:cNvSpPr txBox="1">
            <a:spLocks noChangeArrowheads="1"/>
          </p:cNvSpPr>
          <p:nvPr/>
        </p:nvSpPr>
        <p:spPr>
          <a:xfrm>
            <a:off x="215900" y="215900"/>
            <a:ext cx="7772400" cy="762000"/>
          </a:xfrm>
          <a:prstGeom prst="rect">
            <a:avLst/>
          </a:prstGeom>
        </p:spPr>
        <p:txBody>
          <a:bodyPr/>
          <a:lstStyle/>
          <a:p>
            <a:pPr marL="342900" indent="-342900" eaLnBrk="1" hangingPunct="1">
              <a:spcBef>
                <a:spcPct val="20000"/>
              </a:spcBef>
              <a:buClr>
                <a:srgbClr val="006666"/>
              </a:buClr>
              <a:buSzPct val="130000"/>
              <a:defRPr/>
            </a:pPr>
            <a:endParaRPr lang="en-GB" sz="2400" kern="0" dirty="0">
              <a:solidFill>
                <a:schemeClr val="bg1"/>
              </a:solidFill>
            </a:endParaRPr>
          </a:p>
        </p:txBody>
      </p:sp>
      <p:sp>
        <p:nvSpPr>
          <p:cNvPr id="10246" name="Rectangle 12">
            <a:extLst>
              <a:ext uri="{FF2B5EF4-FFF2-40B4-BE49-F238E27FC236}">
                <a16:creationId xmlns:a16="http://schemas.microsoft.com/office/drawing/2014/main" id="{203307CF-CCD3-42ED-958B-3F207B3EC4FC}"/>
              </a:ext>
            </a:extLst>
          </p:cNvPr>
          <p:cNvSpPr>
            <a:spLocks noChangeArrowheads="1"/>
          </p:cNvSpPr>
          <p:nvPr/>
        </p:nvSpPr>
        <p:spPr bwMode="auto">
          <a:xfrm>
            <a:off x="2286000" y="1844675"/>
            <a:ext cx="4572000"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a:p>
            <a:pPr eaLnBrk="1" hangingPunct="1">
              <a:spcBef>
                <a:spcPct val="0"/>
              </a:spcBef>
              <a:buFontTx/>
              <a:buNone/>
            </a:pPr>
            <a:r>
              <a:rPr lang="en-US" altLang="en-US" sz="1800">
                <a:latin typeface="Arial" panose="020B0604020202020204" pitchFamily="34" charset="0"/>
              </a:rPr>
              <a:t> </a:t>
            </a:r>
          </a:p>
          <a:p>
            <a:pPr eaLnBrk="1" hangingPunct="1">
              <a:spcBef>
                <a:spcPct val="50000"/>
              </a:spcBef>
              <a:buFontTx/>
              <a:buNone/>
            </a:pPr>
            <a:endParaRPr lang="en-US" altLang="en-US" sz="1800">
              <a:latin typeface="Arial" panose="020B0604020202020204" pitchFamily="34" charset="0"/>
            </a:endParaRPr>
          </a:p>
        </p:txBody>
      </p:sp>
      <p:pic>
        <p:nvPicPr>
          <p:cNvPr id="2050" name="Picture 2" descr="Fight or Flight? - what's the alternative?">
            <a:extLst>
              <a:ext uri="{FF2B5EF4-FFF2-40B4-BE49-F238E27FC236}">
                <a16:creationId xmlns:a16="http://schemas.microsoft.com/office/drawing/2014/main" id="{0E7DD31F-6A99-4610-8E5D-A5D8E0446B5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Oval 4">
            <a:extLst>
              <a:ext uri="{FF2B5EF4-FFF2-40B4-BE49-F238E27FC236}">
                <a16:creationId xmlns:a16="http://schemas.microsoft.com/office/drawing/2014/main" id="{36168BD3-C1B1-4569-8CA5-2EA46C080BFE}"/>
              </a:ext>
            </a:extLst>
          </p:cNvPr>
          <p:cNvSpPr>
            <a:spLocks noChangeArrowheads="1"/>
          </p:cNvSpPr>
          <p:nvPr/>
        </p:nvSpPr>
        <p:spPr bwMode="auto">
          <a:xfrm>
            <a:off x="4398963" y="3205163"/>
            <a:ext cx="481012" cy="26511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41" name="Oval 5">
            <a:extLst>
              <a:ext uri="{FF2B5EF4-FFF2-40B4-BE49-F238E27FC236}">
                <a16:creationId xmlns:a16="http://schemas.microsoft.com/office/drawing/2014/main" id="{1F07C263-C243-4F0C-A823-C522A5E6F8E3}"/>
              </a:ext>
            </a:extLst>
          </p:cNvPr>
          <p:cNvSpPr>
            <a:spLocks noChangeArrowheads="1"/>
          </p:cNvSpPr>
          <p:nvPr/>
        </p:nvSpPr>
        <p:spPr bwMode="auto">
          <a:xfrm>
            <a:off x="4800600" y="3181350"/>
            <a:ext cx="387350" cy="21272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42" name="Oval 6">
            <a:extLst>
              <a:ext uri="{FF2B5EF4-FFF2-40B4-BE49-F238E27FC236}">
                <a16:creationId xmlns:a16="http://schemas.microsoft.com/office/drawing/2014/main" id="{8305B8C6-95CD-4677-9514-5B882459FCE9}"/>
              </a:ext>
            </a:extLst>
          </p:cNvPr>
          <p:cNvSpPr>
            <a:spLocks noChangeArrowheads="1"/>
          </p:cNvSpPr>
          <p:nvPr/>
        </p:nvSpPr>
        <p:spPr bwMode="auto">
          <a:xfrm>
            <a:off x="5156200" y="3398838"/>
            <a:ext cx="612775" cy="33972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43" name="Oval 7">
            <a:extLst>
              <a:ext uri="{FF2B5EF4-FFF2-40B4-BE49-F238E27FC236}">
                <a16:creationId xmlns:a16="http://schemas.microsoft.com/office/drawing/2014/main" id="{E9BE42C2-8A8B-4677-B3CA-F7F927F3A453}"/>
              </a:ext>
            </a:extLst>
          </p:cNvPr>
          <p:cNvSpPr>
            <a:spLocks noChangeArrowheads="1"/>
          </p:cNvSpPr>
          <p:nvPr/>
        </p:nvSpPr>
        <p:spPr bwMode="auto">
          <a:xfrm>
            <a:off x="3997325" y="3548063"/>
            <a:ext cx="703263" cy="38576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44" name="Oval 8">
            <a:extLst>
              <a:ext uri="{FF2B5EF4-FFF2-40B4-BE49-F238E27FC236}">
                <a16:creationId xmlns:a16="http://schemas.microsoft.com/office/drawing/2014/main" id="{C0CBE335-1CEB-4689-98D7-8EF6299C7EE2}"/>
              </a:ext>
            </a:extLst>
          </p:cNvPr>
          <p:cNvSpPr>
            <a:spLocks noChangeArrowheads="1"/>
          </p:cNvSpPr>
          <p:nvPr/>
        </p:nvSpPr>
        <p:spPr bwMode="auto">
          <a:xfrm>
            <a:off x="4976813" y="3595688"/>
            <a:ext cx="525462" cy="28892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45" name="Oval 9">
            <a:extLst>
              <a:ext uri="{FF2B5EF4-FFF2-40B4-BE49-F238E27FC236}">
                <a16:creationId xmlns:a16="http://schemas.microsoft.com/office/drawing/2014/main" id="{83644DA7-FE3B-4CD8-9B8A-037ECB2F8CAE}"/>
              </a:ext>
            </a:extLst>
          </p:cNvPr>
          <p:cNvSpPr>
            <a:spLocks noChangeArrowheads="1"/>
          </p:cNvSpPr>
          <p:nvPr/>
        </p:nvSpPr>
        <p:spPr bwMode="auto">
          <a:xfrm>
            <a:off x="3819525" y="3619500"/>
            <a:ext cx="390525" cy="217488"/>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46" name="Oval 10">
            <a:extLst>
              <a:ext uri="{FF2B5EF4-FFF2-40B4-BE49-F238E27FC236}">
                <a16:creationId xmlns:a16="http://schemas.microsoft.com/office/drawing/2014/main" id="{BB89C914-346D-444D-91F9-CFEA90886BD2}"/>
              </a:ext>
            </a:extLst>
          </p:cNvPr>
          <p:cNvSpPr>
            <a:spLocks noChangeArrowheads="1"/>
          </p:cNvSpPr>
          <p:nvPr/>
        </p:nvSpPr>
        <p:spPr bwMode="auto">
          <a:xfrm>
            <a:off x="3776663" y="3449638"/>
            <a:ext cx="388937" cy="215900"/>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48" name="Oval 12">
            <a:extLst>
              <a:ext uri="{FF2B5EF4-FFF2-40B4-BE49-F238E27FC236}">
                <a16:creationId xmlns:a16="http://schemas.microsoft.com/office/drawing/2014/main" id="{096704D1-AC5B-46C2-878B-A0AB8DE8F5ED}"/>
              </a:ext>
            </a:extLst>
          </p:cNvPr>
          <p:cNvSpPr>
            <a:spLocks noChangeArrowheads="1"/>
          </p:cNvSpPr>
          <p:nvPr/>
        </p:nvSpPr>
        <p:spPr bwMode="auto">
          <a:xfrm>
            <a:off x="4484688" y="3644900"/>
            <a:ext cx="617537" cy="338138"/>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49" name="Oval 13">
            <a:extLst>
              <a:ext uri="{FF2B5EF4-FFF2-40B4-BE49-F238E27FC236}">
                <a16:creationId xmlns:a16="http://schemas.microsoft.com/office/drawing/2014/main" id="{14F919E2-03E9-4E09-8252-57F151E5EAD2}"/>
              </a:ext>
            </a:extLst>
          </p:cNvPr>
          <p:cNvSpPr>
            <a:spLocks noChangeArrowheads="1"/>
          </p:cNvSpPr>
          <p:nvPr/>
        </p:nvSpPr>
        <p:spPr bwMode="auto">
          <a:xfrm>
            <a:off x="5241925" y="3278188"/>
            <a:ext cx="482600" cy="26511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50" name="Oval 14">
            <a:extLst>
              <a:ext uri="{FF2B5EF4-FFF2-40B4-BE49-F238E27FC236}">
                <a16:creationId xmlns:a16="http://schemas.microsoft.com/office/drawing/2014/main" id="{774F4C79-4C14-458C-AE6A-24E6CF35CB48}"/>
              </a:ext>
            </a:extLst>
          </p:cNvPr>
          <p:cNvSpPr>
            <a:spLocks noChangeArrowheads="1"/>
          </p:cNvSpPr>
          <p:nvPr/>
        </p:nvSpPr>
        <p:spPr bwMode="auto">
          <a:xfrm>
            <a:off x="5110163" y="3181350"/>
            <a:ext cx="436562" cy="2397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52" name="Oval 16">
            <a:extLst>
              <a:ext uri="{FF2B5EF4-FFF2-40B4-BE49-F238E27FC236}">
                <a16:creationId xmlns:a16="http://schemas.microsoft.com/office/drawing/2014/main" id="{75645F27-44D5-418B-96DF-1E5692E1CFBA}"/>
              </a:ext>
            </a:extLst>
          </p:cNvPr>
          <p:cNvSpPr>
            <a:spLocks noChangeArrowheads="1"/>
          </p:cNvSpPr>
          <p:nvPr/>
        </p:nvSpPr>
        <p:spPr bwMode="auto">
          <a:xfrm>
            <a:off x="5575300" y="4575175"/>
            <a:ext cx="438150" cy="209550"/>
          </a:xfrm>
          <a:prstGeom prst="ellipse">
            <a:avLst/>
          </a:prstGeom>
          <a:solidFill>
            <a:schemeClr val="bg1"/>
          </a:solidFill>
          <a:ln>
            <a:noFill/>
          </a:ln>
          <a:extLst>
            <a:ext uri="{91240B29-F687-4F45-9708-019B960494DF}">
              <a14:hiddenLine xmlns:a14="http://schemas.microsoft.com/office/drawing/2010/main" w="1270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53" name="Oval 17">
            <a:extLst>
              <a:ext uri="{FF2B5EF4-FFF2-40B4-BE49-F238E27FC236}">
                <a16:creationId xmlns:a16="http://schemas.microsoft.com/office/drawing/2014/main" id="{2A3E0A63-1ACE-4C56-BA31-65D52DB653AB}"/>
              </a:ext>
            </a:extLst>
          </p:cNvPr>
          <p:cNvSpPr>
            <a:spLocks noChangeArrowheads="1"/>
          </p:cNvSpPr>
          <p:nvPr/>
        </p:nvSpPr>
        <p:spPr bwMode="auto">
          <a:xfrm>
            <a:off x="5940425" y="4556125"/>
            <a:ext cx="354013" cy="168275"/>
          </a:xfrm>
          <a:prstGeom prst="ellipse">
            <a:avLst/>
          </a:prstGeom>
          <a:solidFill>
            <a:schemeClr val="bg1"/>
          </a:solidFill>
          <a:ln>
            <a:noFill/>
          </a:ln>
          <a:extLst>
            <a:ext uri="{91240B29-F687-4F45-9708-019B960494DF}">
              <a14:hiddenLine xmlns:a14="http://schemas.microsoft.com/office/drawing/2010/main" w="1270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54" name="Oval 18">
            <a:extLst>
              <a:ext uri="{FF2B5EF4-FFF2-40B4-BE49-F238E27FC236}">
                <a16:creationId xmlns:a16="http://schemas.microsoft.com/office/drawing/2014/main" id="{34D2D862-3A85-4484-A902-1BA8B2347935}"/>
              </a:ext>
            </a:extLst>
          </p:cNvPr>
          <p:cNvSpPr>
            <a:spLocks noChangeArrowheads="1"/>
          </p:cNvSpPr>
          <p:nvPr/>
        </p:nvSpPr>
        <p:spPr bwMode="auto">
          <a:xfrm>
            <a:off x="6264275" y="4729163"/>
            <a:ext cx="560388" cy="266700"/>
          </a:xfrm>
          <a:prstGeom prst="ellipse">
            <a:avLst/>
          </a:prstGeom>
          <a:solidFill>
            <a:schemeClr val="bg1"/>
          </a:solidFill>
          <a:ln>
            <a:noFill/>
          </a:ln>
          <a:extLst>
            <a:ext uri="{91240B29-F687-4F45-9708-019B960494DF}">
              <a14:hiddenLine xmlns:a14="http://schemas.microsoft.com/office/drawing/2010/main" w="1270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55" name="Oval 19">
            <a:extLst>
              <a:ext uri="{FF2B5EF4-FFF2-40B4-BE49-F238E27FC236}">
                <a16:creationId xmlns:a16="http://schemas.microsoft.com/office/drawing/2014/main" id="{6053839F-F46F-412F-A7C2-CE8588BF4E4C}"/>
              </a:ext>
            </a:extLst>
          </p:cNvPr>
          <p:cNvSpPr>
            <a:spLocks noChangeArrowheads="1"/>
          </p:cNvSpPr>
          <p:nvPr/>
        </p:nvSpPr>
        <p:spPr bwMode="auto">
          <a:xfrm>
            <a:off x="5208588" y="4845050"/>
            <a:ext cx="641350" cy="304800"/>
          </a:xfrm>
          <a:prstGeom prst="ellipse">
            <a:avLst/>
          </a:prstGeom>
          <a:solidFill>
            <a:schemeClr val="bg1"/>
          </a:solidFill>
          <a:ln>
            <a:noFill/>
          </a:ln>
          <a:extLst>
            <a:ext uri="{91240B29-F687-4F45-9708-019B960494DF}">
              <a14:hiddenLine xmlns:a14="http://schemas.microsoft.com/office/drawing/2010/main" w="1270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56" name="Oval 20">
            <a:extLst>
              <a:ext uri="{FF2B5EF4-FFF2-40B4-BE49-F238E27FC236}">
                <a16:creationId xmlns:a16="http://schemas.microsoft.com/office/drawing/2014/main" id="{1FB58C98-ED10-4981-BA7B-4AA278835B77}"/>
              </a:ext>
            </a:extLst>
          </p:cNvPr>
          <p:cNvSpPr>
            <a:spLocks noChangeArrowheads="1"/>
          </p:cNvSpPr>
          <p:nvPr/>
        </p:nvSpPr>
        <p:spPr bwMode="auto">
          <a:xfrm>
            <a:off x="6102350" y="4883150"/>
            <a:ext cx="479425" cy="227013"/>
          </a:xfrm>
          <a:prstGeom prst="ellipse">
            <a:avLst/>
          </a:prstGeom>
          <a:solidFill>
            <a:schemeClr val="bg1"/>
          </a:solidFill>
          <a:ln>
            <a:noFill/>
          </a:ln>
          <a:extLst>
            <a:ext uri="{91240B29-F687-4F45-9708-019B960494DF}">
              <a14:hiddenLine xmlns:a14="http://schemas.microsoft.com/office/drawing/2010/main" w="1270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57" name="Oval 21">
            <a:extLst>
              <a:ext uri="{FF2B5EF4-FFF2-40B4-BE49-F238E27FC236}">
                <a16:creationId xmlns:a16="http://schemas.microsoft.com/office/drawing/2014/main" id="{51577806-6460-4162-AFCA-EA9193C78673}"/>
              </a:ext>
            </a:extLst>
          </p:cNvPr>
          <p:cNvSpPr>
            <a:spLocks noChangeArrowheads="1"/>
          </p:cNvSpPr>
          <p:nvPr/>
        </p:nvSpPr>
        <p:spPr bwMode="auto">
          <a:xfrm>
            <a:off x="5046663" y="4902200"/>
            <a:ext cx="355600" cy="169863"/>
          </a:xfrm>
          <a:prstGeom prst="ellipse">
            <a:avLst/>
          </a:prstGeom>
          <a:solidFill>
            <a:schemeClr val="bg1"/>
          </a:solidFill>
          <a:ln>
            <a:noFill/>
          </a:ln>
          <a:extLst>
            <a:ext uri="{91240B29-F687-4F45-9708-019B960494DF}">
              <a14:hiddenLine xmlns:a14="http://schemas.microsoft.com/office/drawing/2010/main" w="1270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58" name="Oval 22">
            <a:extLst>
              <a:ext uri="{FF2B5EF4-FFF2-40B4-BE49-F238E27FC236}">
                <a16:creationId xmlns:a16="http://schemas.microsoft.com/office/drawing/2014/main" id="{190ED9D4-0C8F-47B4-84B0-D3CFB383FA19}"/>
              </a:ext>
            </a:extLst>
          </p:cNvPr>
          <p:cNvSpPr>
            <a:spLocks noChangeArrowheads="1"/>
          </p:cNvSpPr>
          <p:nvPr/>
        </p:nvSpPr>
        <p:spPr bwMode="auto">
          <a:xfrm>
            <a:off x="5006975" y="4768850"/>
            <a:ext cx="355600" cy="168275"/>
          </a:xfrm>
          <a:prstGeom prst="ellipse">
            <a:avLst/>
          </a:prstGeom>
          <a:solidFill>
            <a:schemeClr val="bg1"/>
          </a:solidFill>
          <a:ln>
            <a:noFill/>
          </a:ln>
          <a:extLst>
            <a:ext uri="{91240B29-F687-4F45-9708-019B960494DF}">
              <a14:hiddenLine xmlns:a14="http://schemas.microsoft.com/office/drawing/2010/main" w="1270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59" name="Oval 23">
            <a:extLst>
              <a:ext uri="{FF2B5EF4-FFF2-40B4-BE49-F238E27FC236}">
                <a16:creationId xmlns:a16="http://schemas.microsoft.com/office/drawing/2014/main" id="{33FFC7BB-7AB8-427E-8C0B-00749D096606}"/>
              </a:ext>
            </a:extLst>
          </p:cNvPr>
          <p:cNvSpPr>
            <a:spLocks noChangeArrowheads="1"/>
          </p:cNvSpPr>
          <p:nvPr/>
        </p:nvSpPr>
        <p:spPr bwMode="auto">
          <a:xfrm>
            <a:off x="5168900" y="4613275"/>
            <a:ext cx="560388" cy="266700"/>
          </a:xfrm>
          <a:prstGeom prst="ellipse">
            <a:avLst/>
          </a:prstGeom>
          <a:solidFill>
            <a:schemeClr val="bg1"/>
          </a:solidFill>
          <a:ln>
            <a:noFill/>
          </a:ln>
          <a:extLst>
            <a:ext uri="{91240B29-F687-4F45-9708-019B960494DF}">
              <a14:hiddenLine xmlns:a14="http://schemas.microsoft.com/office/drawing/2010/main" w="1270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60" name="Oval 24">
            <a:extLst>
              <a:ext uri="{FF2B5EF4-FFF2-40B4-BE49-F238E27FC236}">
                <a16:creationId xmlns:a16="http://schemas.microsoft.com/office/drawing/2014/main" id="{F2D28033-37B9-4DCE-BD18-ED9DC9B4BC6B}"/>
              </a:ext>
            </a:extLst>
          </p:cNvPr>
          <p:cNvSpPr>
            <a:spLocks noChangeArrowheads="1"/>
          </p:cNvSpPr>
          <p:nvPr/>
        </p:nvSpPr>
        <p:spPr bwMode="auto">
          <a:xfrm>
            <a:off x="5654675" y="4921250"/>
            <a:ext cx="561975" cy="266700"/>
          </a:xfrm>
          <a:prstGeom prst="ellipse">
            <a:avLst/>
          </a:prstGeom>
          <a:solidFill>
            <a:schemeClr val="bg1"/>
          </a:solidFill>
          <a:ln>
            <a:noFill/>
          </a:ln>
          <a:extLst>
            <a:ext uri="{91240B29-F687-4F45-9708-019B960494DF}">
              <a14:hiddenLine xmlns:a14="http://schemas.microsoft.com/office/drawing/2010/main" w="1270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61" name="Oval 25">
            <a:extLst>
              <a:ext uri="{FF2B5EF4-FFF2-40B4-BE49-F238E27FC236}">
                <a16:creationId xmlns:a16="http://schemas.microsoft.com/office/drawing/2014/main" id="{1C911AEC-4735-4B16-BC6B-A4C31C803882}"/>
              </a:ext>
            </a:extLst>
          </p:cNvPr>
          <p:cNvSpPr>
            <a:spLocks noChangeArrowheads="1"/>
          </p:cNvSpPr>
          <p:nvPr/>
        </p:nvSpPr>
        <p:spPr bwMode="auto">
          <a:xfrm>
            <a:off x="6342063" y="4633913"/>
            <a:ext cx="441325" cy="206375"/>
          </a:xfrm>
          <a:prstGeom prst="ellipse">
            <a:avLst/>
          </a:prstGeom>
          <a:solidFill>
            <a:schemeClr val="bg1"/>
          </a:solidFill>
          <a:ln>
            <a:noFill/>
          </a:ln>
          <a:extLst>
            <a:ext uri="{91240B29-F687-4F45-9708-019B960494DF}">
              <a14:hiddenLine xmlns:a14="http://schemas.microsoft.com/office/drawing/2010/main" w="1270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62" name="Oval 26">
            <a:extLst>
              <a:ext uri="{FF2B5EF4-FFF2-40B4-BE49-F238E27FC236}">
                <a16:creationId xmlns:a16="http://schemas.microsoft.com/office/drawing/2014/main" id="{AE04182C-23D8-4C68-A09C-9F1AE74FBD85}"/>
              </a:ext>
            </a:extLst>
          </p:cNvPr>
          <p:cNvSpPr>
            <a:spLocks noChangeArrowheads="1"/>
          </p:cNvSpPr>
          <p:nvPr/>
        </p:nvSpPr>
        <p:spPr bwMode="auto">
          <a:xfrm>
            <a:off x="6223000" y="4556125"/>
            <a:ext cx="398463" cy="188913"/>
          </a:xfrm>
          <a:prstGeom prst="ellipse">
            <a:avLst/>
          </a:prstGeom>
          <a:solidFill>
            <a:schemeClr val="bg1"/>
          </a:solidFill>
          <a:ln>
            <a:noFill/>
          </a:ln>
          <a:extLst>
            <a:ext uri="{91240B29-F687-4F45-9708-019B960494DF}">
              <a14:hiddenLine xmlns:a14="http://schemas.microsoft.com/office/drawing/2010/main" w="1270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63" name="Freeform 27">
            <a:extLst>
              <a:ext uri="{FF2B5EF4-FFF2-40B4-BE49-F238E27FC236}">
                <a16:creationId xmlns:a16="http://schemas.microsoft.com/office/drawing/2014/main" id="{2AC6CD4C-B4B9-4059-9BB2-FF0956AE092E}"/>
              </a:ext>
            </a:extLst>
          </p:cNvPr>
          <p:cNvSpPr>
            <a:spLocks/>
          </p:cNvSpPr>
          <p:nvPr/>
        </p:nvSpPr>
        <p:spPr bwMode="auto">
          <a:xfrm>
            <a:off x="5153025" y="4603750"/>
            <a:ext cx="1570038" cy="506413"/>
          </a:xfrm>
          <a:custGeom>
            <a:avLst/>
            <a:gdLst>
              <a:gd name="T0" fmla="*/ 2147483646 w 1979"/>
              <a:gd name="T1" fmla="*/ 2147483646 h 638"/>
              <a:gd name="T2" fmla="*/ 2147483646 w 1979"/>
              <a:gd name="T3" fmla="*/ 2147483646 h 638"/>
              <a:gd name="T4" fmla="*/ 2147483646 w 1979"/>
              <a:gd name="T5" fmla="*/ 2147483646 h 638"/>
              <a:gd name="T6" fmla="*/ 2147483646 w 1979"/>
              <a:gd name="T7" fmla="*/ 0 h 638"/>
              <a:gd name="T8" fmla="*/ 2147483646 w 1979"/>
              <a:gd name="T9" fmla="*/ 2147483646 h 638"/>
              <a:gd name="T10" fmla="*/ 2147483646 w 1979"/>
              <a:gd name="T11" fmla="*/ 2147483646 h 638"/>
              <a:gd name="T12" fmla="*/ 2147483646 w 1979"/>
              <a:gd name="T13" fmla="*/ 2147483646 h 638"/>
              <a:gd name="T14" fmla="*/ 2147483646 w 1979"/>
              <a:gd name="T15" fmla="*/ 2147483646 h 638"/>
              <a:gd name="T16" fmla="*/ 2147483646 w 1979"/>
              <a:gd name="T17" fmla="*/ 2147483646 h 638"/>
              <a:gd name="T18" fmla="*/ 2147483646 w 1979"/>
              <a:gd name="T19" fmla="*/ 2147483646 h 638"/>
              <a:gd name="T20" fmla="*/ 2147483646 w 1979"/>
              <a:gd name="T21" fmla="*/ 2147483646 h 638"/>
              <a:gd name="T22" fmla="*/ 2147483646 w 1979"/>
              <a:gd name="T23" fmla="*/ 2147483646 h 638"/>
              <a:gd name="T24" fmla="*/ 2147483646 w 1979"/>
              <a:gd name="T25" fmla="*/ 2147483646 h 638"/>
              <a:gd name="T26" fmla="*/ 2147483646 w 1979"/>
              <a:gd name="T27" fmla="*/ 2147483646 h 638"/>
              <a:gd name="T28" fmla="*/ 2147483646 w 1979"/>
              <a:gd name="T29" fmla="*/ 2147483646 h 638"/>
              <a:gd name="T30" fmla="*/ 2147483646 w 1979"/>
              <a:gd name="T31" fmla="*/ 2147483646 h 638"/>
              <a:gd name="T32" fmla="*/ 2147483646 w 1979"/>
              <a:gd name="T33" fmla="*/ 2147483646 h 638"/>
              <a:gd name="T34" fmla="*/ 0 w 1979"/>
              <a:gd name="T35" fmla="*/ 2147483646 h 638"/>
              <a:gd name="T36" fmla="*/ 2147483646 w 1979"/>
              <a:gd name="T37" fmla="*/ 2147483646 h 63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979"/>
              <a:gd name="T58" fmla="*/ 0 h 638"/>
              <a:gd name="T59" fmla="*/ 1979 w 1979"/>
              <a:gd name="T60" fmla="*/ 638 h 63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979" h="638">
                <a:moveTo>
                  <a:pt x="609" y="65"/>
                </a:moveTo>
                <a:lnTo>
                  <a:pt x="694" y="18"/>
                </a:lnTo>
                <a:lnTo>
                  <a:pt x="1063" y="21"/>
                </a:lnTo>
                <a:lnTo>
                  <a:pt x="1323" y="0"/>
                </a:lnTo>
                <a:lnTo>
                  <a:pt x="1654" y="77"/>
                </a:lnTo>
                <a:lnTo>
                  <a:pt x="1820" y="55"/>
                </a:lnTo>
                <a:lnTo>
                  <a:pt x="1908" y="65"/>
                </a:lnTo>
                <a:lnTo>
                  <a:pt x="1928" y="253"/>
                </a:lnTo>
                <a:lnTo>
                  <a:pt x="1979" y="285"/>
                </a:lnTo>
                <a:lnTo>
                  <a:pt x="1826" y="431"/>
                </a:lnTo>
                <a:lnTo>
                  <a:pt x="1660" y="330"/>
                </a:lnTo>
                <a:lnTo>
                  <a:pt x="1615" y="381"/>
                </a:lnTo>
                <a:lnTo>
                  <a:pt x="1382" y="583"/>
                </a:lnTo>
                <a:lnTo>
                  <a:pt x="597" y="638"/>
                </a:lnTo>
                <a:lnTo>
                  <a:pt x="192" y="599"/>
                </a:lnTo>
                <a:lnTo>
                  <a:pt x="63" y="473"/>
                </a:lnTo>
                <a:lnTo>
                  <a:pt x="63" y="345"/>
                </a:lnTo>
                <a:lnTo>
                  <a:pt x="0" y="238"/>
                </a:lnTo>
                <a:lnTo>
                  <a:pt x="609" y="65"/>
                </a:lnTo>
                <a:close/>
              </a:path>
            </a:pathLst>
          </a:custGeom>
          <a:solidFill>
            <a:schemeClr val="bg1"/>
          </a:solidFill>
          <a:ln>
            <a:noFill/>
          </a:ln>
          <a:extLst>
            <a:ext uri="{91240B29-F687-4F45-9708-019B960494DF}">
              <a14:hiddenLine xmlns:a14="http://schemas.microsoft.com/office/drawing/2010/main" w="12700">
                <a:solidFill>
                  <a:srgbClr val="000000"/>
                </a:solidFill>
                <a:round/>
                <a:headEnd/>
                <a:tailEnd/>
              </a14:hiddenLine>
            </a:ext>
          </a:extLst>
        </p:spPr>
        <p:txBody>
          <a:bodyPr/>
          <a:lstStyle/>
          <a:p>
            <a:endParaRPr lang="en-GB"/>
          </a:p>
        </p:txBody>
      </p:sp>
      <p:sp>
        <p:nvSpPr>
          <p:cNvPr id="14365" name="Oval 29">
            <a:extLst>
              <a:ext uri="{FF2B5EF4-FFF2-40B4-BE49-F238E27FC236}">
                <a16:creationId xmlns:a16="http://schemas.microsoft.com/office/drawing/2014/main" id="{11F74C56-ADA8-4FB4-812D-1954A7E0EE08}"/>
              </a:ext>
            </a:extLst>
          </p:cNvPr>
          <p:cNvSpPr>
            <a:spLocks noChangeArrowheads="1"/>
          </p:cNvSpPr>
          <p:nvPr/>
        </p:nvSpPr>
        <p:spPr bwMode="auto">
          <a:xfrm>
            <a:off x="3830638" y="4556125"/>
            <a:ext cx="354012" cy="168275"/>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66" name="Oval 30">
            <a:extLst>
              <a:ext uri="{FF2B5EF4-FFF2-40B4-BE49-F238E27FC236}">
                <a16:creationId xmlns:a16="http://schemas.microsoft.com/office/drawing/2014/main" id="{A22B5DC1-1297-44CC-899D-73EA76715B82}"/>
              </a:ext>
            </a:extLst>
          </p:cNvPr>
          <p:cNvSpPr>
            <a:spLocks noChangeArrowheads="1"/>
          </p:cNvSpPr>
          <p:nvPr/>
        </p:nvSpPr>
        <p:spPr bwMode="auto">
          <a:xfrm>
            <a:off x="4154488" y="4729163"/>
            <a:ext cx="558800" cy="266700"/>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67" name="Oval 31">
            <a:extLst>
              <a:ext uri="{FF2B5EF4-FFF2-40B4-BE49-F238E27FC236}">
                <a16:creationId xmlns:a16="http://schemas.microsoft.com/office/drawing/2014/main" id="{649DAFAC-42ED-4D59-8051-660309075E4B}"/>
              </a:ext>
            </a:extLst>
          </p:cNvPr>
          <p:cNvSpPr>
            <a:spLocks noChangeArrowheads="1"/>
          </p:cNvSpPr>
          <p:nvPr/>
        </p:nvSpPr>
        <p:spPr bwMode="auto">
          <a:xfrm>
            <a:off x="3098800" y="4845050"/>
            <a:ext cx="641350" cy="304800"/>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68" name="Oval 32">
            <a:extLst>
              <a:ext uri="{FF2B5EF4-FFF2-40B4-BE49-F238E27FC236}">
                <a16:creationId xmlns:a16="http://schemas.microsoft.com/office/drawing/2014/main" id="{5E43E3B8-7214-44CE-912E-D2FFAEBFB421}"/>
              </a:ext>
            </a:extLst>
          </p:cNvPr>
          <p:cNvSpPr>
            <a:spLocks noChangeArrowheads="1"/>
          </p:cNvSpPr>
          <p:nvPr/>
        </p:nvSpPr>
        <p:spPr bwMode="auto">
          <a:xfrm>
            <a:off x="3992563" y="4883150"/>
            <a:ext cx="477837" cy="227013"/>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69" name="Oval 33">
            <a:extLst>
              <a:ext uri="{FF2B5EF4-FFF2-40B4-BE49-F238E27FC236}">
                <a16:creationId xmlns:a16="http://schemas.microsoft.com/office/drawing/2014/main" id="{E3E73F77-A35E-42FB-B299-0AA7FB1C2624}"/>
              </a:ext>
            </a:extLst>
          </p:cNvPr>
          <p:cNvSpPr>
            <a:spLocks noChangeArrowheads="1"/>
          </p:cNvSpPr>
          <p:nvPr/>
        </p:nvSpPr>
        <p:spPr bwMode="auto">
          <a:xfrm>
            <a:off x="2936875" y="4902200"/>
            <a:ext cx="355600" cy="169863"/>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70" name="Oval 34">
            <a:extLst>
              <a:ext uri="{FF2B5EF4-FFF2-40B4-BE49-F238E27FC236}">
                <a16:creationId xmlns:a16="http://schemas.microsoft.com/office/drawing/2014/main" id="{E30EC4C4-8EB8-4B42-8933-31E7D1538994}"/>
              </a:ext>
            </a:extLst>
          </p:cNvPr>
          <p:cNvSpPr>
            <a:spLocks noChangeArrowheads="1"/>
          </p:cNvSpPr>
          <p:nvPr/>
        </p:nvSpPr>
        <p:spPr bwMode="auto">
          <a:xfrm>
            <a:off x="2897188" y="4768850"/>
            <a:ext cx="355600" cy="168275"/>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71" name="Oval 35">
            <a:extLst>
              <a:ext uri="{FF2B5EF4-FFF2-40B4-BE49-F238E27FC236}">
                <a16:creationId xmlns:a16="http://schemas.microsoft.com/office/drawing/2014/main" id="{81928E58-AF60-4B95-8CD0-4ED69347FFF1}"/>
              </a:ext>
            </a:extLst>
          </p:cNvPr>
          <p:cNvSpPr>
            <a:spLocks noChangeArrowheads="1"/>
          </p:cNvSpPr>
          <p:nvPr/>
        </p:nvSpPr>
        <p:spPr bwMode="auto">
          <a:xfrm>
            <a:off x="3059113" y="4613275"/>
            <a:ext cx="560387" cy="266700"/>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73" name="Oval 37">
            <a:extLst>
              <a:ext uri="{FF2B5EF4-FFF2-40B4-BE49-F238E27FC236}">
                <a16:creationId xmlns:a16="http://schemas.microsoft.com/office/drawing/2014/main" id="{85364AB2-E097-4D7A-BAFD-F4F97DA39C1A}"/>
              </a:ext>
            </a:extLst>
          </p:cNvPr>
          <p:cNvSpPr>
            <a:spLocks noChangeArrowheads="1"/>
          </p:cNvSpPr>
          <p:nvPr/>
        </p:nvSpPr>
        <p:spPr bwMode="auto">
          <a:xfrm>
            <a:off x="4232275" y="4633913"/>
            <a:ext cx="439738" cy="206375"/>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74" name="Oval 38">
            <a:extLst>
              <a:ext uri="{FF2B5EF4-FFF2-40B4-BE49-F238E27FC236}">
                <a16:creationId xmlns:a16="http://schemas.microsoft.com/office/drawing/2014/main" id="{567D0E93-BD59-44AD-BB43-89AE5168F7B6}"/>
              </a:ext>
            </a:extLst>
          </p:cNvPr>
          <p:cNvSpPr>
            <a:spLocks noChangeArrowheads="1"/>
          </p:cNvSpPr>
          <p:nvPr/>
        </p:nvSpPr>
        <p:spPr bwMode="auto">
          <a:xfrm>
            <a:off x="4113213" y="4556125"/>
            <a:ext cx="398462" cy="188913"/>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76" name="Oval 40">
            <a:extLst>
              <a:ext uri="{FF2B5EF4-FFF2-40B4-BE49-F238E27FC236}">
                <a16:creationId xmlns:a16="http://schemas.microsoft.com/office/drawing/2014/main" id="{A96BA120-02AB-4A4C-8EE8-1EFE3FCF4A60}"/>
              </a:ext>
            </a:extLst>
          </p:cNvPr>
          <p:cNvSpPr>
            <a:spLocks noChangeArrowheads="1"/>
          </p:cNvSpPr>
          <p:nvPr/>
        </p:nvSpPr>
        <p:spPr bwMode="auto">
          <a:xfrm>
            <a:off x="5511800" y="1825625"/>
            <a:ext cx="482600" cy="227013"/>
          </a:xfrm>
          <a:prstGeom prst="ellipse">
            <a:avLst/>
          </a:prstGeom>
          <a:solidFill>
            <a:schemeClr val="bg1"/>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77" name="Oval 41">
            <a:extLst>
              <a:ext uri="{FF2B5EF4-FFF2-40B4-BE49-F238E27FC236}">
                <a16:creationId xmlns:a16="http://schemas.microsoft.com/office/drawing/2014/main" id="{935D94D9-3C82-45FD-9964-DD88A80014E6}"/>
              </a:ext>
            </a:extLst>
          </p:cNvPr>
          <p:cNvSpPr>
            <a:spLocks noChangeArrowheads="1"/>
          </p:cNvSpPr>
          <p:nvPr/>
        </p:nvSpPr>
        <p:spPr bwMode="auto">
          <a:xfrm>
            <a:off x="5913438" y="1804988"/>
            <a:ext cx="387350" cy="182562"/>
          </a:xfrm>
          <a:prstGeom prst="ellipse">
            <a:avLst/>
          </a:prstGeom>
          <a:solidFill>
            <a:schemeClr val="bg1"/>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78" name="Oval 42">
            <a:extLst>
              <a:ext uri="{FF2B5EF4-FFF2-40B4-BE49-F238E27FC236}">
                <a16:creationId xmlns:a16="http://schemas.microsoft.com/office/drawing/2014/main" id="{250375D6-0007-4E7F-B66B-C0F981DD9528}"/>
              </a:ext>
            </a:extLst>
          </p:cNvPr>
          <p:cNvSpPr>
            <a:spLocks noChangeArrowheads="1"/>
          </p:cNvSpPr>
          <p:nvPr/>
        </p:nvSpPr>
        <p:spPr bwMode="auto">
          <a:xfrm>
            <a:off x="6269038" y="1992313"/>
            <a:ext cx="614362" cy="290512"/>
          </a:xfrm>
          <a:prstGeom prst="ellipse">
            <a:avLst/>
          </a:prstGeom>
          <a:solidFill>
            <a:schemeClr val="bg1"/>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79" name="Oval 43">
            <a:extLst>
              <a:ext uri="{FF2B5EF4-FFF2-40B4-BE49-F238E27FC236}">
                <a16:creationId xmlns:a16="http://schemas.microsoft.com/office/drawing/2014/main" id="{6731E9D0-5174-4D8D-B17E-56DA898897E7}"/>
              </a:ext>
            </a:extLst>
          </p:cNvPr>
          <p:cNvSpPr>
            <a:spLocks noChangeArrowheads="1"/>
          </p:cNvSpPr>
          <p:nvPr/>
        </p:nvSpPr>
        <p:spPr bwMode="auto">
          <a:xfrm>
            <a:off x="5110163" y="2119313"/>
            <a:ext cx="704850" cy="331787"/>
          </a:xfrm>
          <a:prstGeom prst="ellipse">
            <a:avLst/>
          </a:prstGeom>
          <a:solidFill>
            <a:schemeClr val="bg1"/>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80" name="Oval 44">
            <a:extLst>
              <a:ext uri="{FF2B5EF4-FFF2-40B4-BE49-F238E27FC236}">
                <a16:creationId xmlns:a16="http://schemas.microsoft.com/office/drawing/2014/main" id="{9551AF97-8502-4246-8411-46478FB62264}"/>
              </a:ext>
            </a:extLst>
          </p:cNvPr>
          <p:cNvSpPr>
            <a:spLocks noChangeArrowheads="1"/>
          </p:cNvSpPr>
          <p:nvPr/>
        </p:nvSpPr>
        <p:spPr bwMode="auto">
          <a:xfrm>
            <a:off x="6091238" y="2159000"/>
            <a:ext cx="525462" cy="249238"/>
          </a:xfrm>
          <a:prstGeom prst="ellipse">
            <a:avLst/>
          </a:prstGeom>
          <a:solidFill>
            <a:schemeClr val="bg1"/>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81" name="Oval 45">
            <a:extLst>
              <a:ext uri="{FF2B5EF4-FFF2-40B4-BE49-F238E27FC236}">
                <a16:creationId xmlns:a16="http://schemas.microsoft.com/office/drawing/2014/main" id="{36BCC006-32B8-4398-9E82-1EC44729E79E}"/>
              </a:ext>
            </a:extLst>
          </p:cNvPr>
          <p:cNvSpPr>
            <a:spLocks noChangeArrowheads="1"/>
          </p:cNvSpPr>
          <p:nvPr/>
        </p:nvSpPr>
        <p:spPr bwMode="auto">
          <a:xfrm>
            <a:off x="4933950" y="2181225"/>
            <a:ext cx="388938" cy="185738"/>
          </a:xfrm>
          <a:prstGeom prst="ellipse">
            <a:avLst/>
          </a:prstGeom>
          <a:solidFill>
            <a:schemeClr val="bg1"/>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82" name="Oval 46">
            <a:extLst>
              <a:ext uri="{FF2B5EF4-FFF2-40B4-BE49-F238E27FC236}">
                <a16:creationId xmlns:a16="http://schemas.microsoft.com/office/drawing/2014/main" id="{4B6DA243-7FB5-4947-8A2A-598F2D2B3154}"/>
              </a:ext>
            </a:extLst>
          </p:cNvPr>
          <p:cNvSpPr>
            <a:spLocks noChangeArrowheads="1"/>
          </p:cNvSpPr>
          <p:nvPr/>
        </p:nvSpPr>
        <p:spPr bwMode="auto">
          <a:xfrm>
            <a:off x="4889500" y="2035175"/>
            <a:ext cx="390525" cy="185738"/>
          </a:xfrm>
          <a:prstGeom prst="ellipse">
            <a:avLst/>
          </a:prstGeom>
          <a:solidFill>
            <a:schemeClr val="bg1"/>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83" name="Oval 47">
            <a:extLst>
              <a:ext uri="{FF2B5EF4-FFF2-40B4-BE49-F238E27FC236}">
                <a16:creationId xmlns:a16="http://schemas.microsoft.com/office/drawing/2014/main" id="{710C17B5-40B7-42B5-AD10-4FEAC239E99A}"/>
              </a:ext>
            </a:extLst>
          </p:cNvPr>
          <p:cNvSpPr>
            <a:spLocks noChangeArrowheads="1"/>
          </p:cNvSpPr>
          <p:nvPr/>
        </p:nvSpPr>
        <p:spPr bwMode="auto">
          <a:xfrm>
            <a:off x="5067300" y="1866900"/>
            <a:ext cx="614363" cy="290513"/>
          </a:xfrm>
          <a:prstGeom prst="ellipse">
            <a:avLst/>
          </a:prstGeom>
          <a:solidFill>
            <a:schemeClr val="bg1"/>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84" name="Oval 48">
            <a:extLst>
              <a:ext uri="{FF2B5EF4-FFF2-40B4-BE49-F238E27FC236}">
                <a16:creationId xmlns:a16="http://schemas.microsoft.com/office/drawing/2014/main" id="{C2D9E23C-68AD-4145-82F3-E7466CCE2843}"/>
              </a:ext>
            </a:extLst>
          </p:cNvPr>
          <p:cNvSpPr>
            <a:spLocks noChangeArrowheads="1"/>
          </p:cNvSpPr>
          <p:nvPr/>
        </p:nvSpPr>
        <p:spPr bwMode="auto">
          <a:xfrm>
            <a:off x="5599113" y="2201863"/>
            <a:ext cx="617537" cy="290512"/>
          </a:xfrm>
          <a:prstGeom prst="ellipse">
            <a:avLst/>
          </a:prstGeom>
          <a:solidFill>
            <a:schemeClr val="bg1"/>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85" name="Oval 49">
            <a:extLst>
              <a:ext uri="{FF2B5EF4-FFF2-40B4-BE49-F238E27FC236}">
                <a16:creationId xmlns:a16="http://schemas.microsoft.com/office/drawing/2014/main" id="{E065540A-46B6-4228-9965-9E3B3E76B40F}"/>
              </a:ext>
            </a:extLst>
          </p:cNvPr>
          <p:cNvSpPr>
            <a:spLocks noChangeArrowheads="1"/>
          </p:cNvSpPr>
          <p:nvPr/>
        </p:nvSpPr>
        <p:spPr bwMode="auto">
          <a:xfrm>
            <a:off x="6354763" y="1887538"/>
            <a:ext cx="482600" cy="227012"/>
          </a:xfrm>
          <a:prstGeom prst="ellipse">
            <a:avLst/>
          </a:prstGeom>
          <a:solidFill>
            <a:schemeClr val="bg1"/>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86" name="Oval 50">
            <a:extLst>
              <a:ext uri="{FF2B5EF4-FFF2-40B4-BE49-F238E27FC236}">
                <a16:creationId xmlns:a16="http://schemas.microsoft.com/office/drawing/2014/main" id="{72678EAC-6C1F-499E-AA05-90BFDBC410B2}"/>
              </a:ext>
            </a:extLst>
          </p:cNvPr>
          <p:cNvSpPr>
            <a:spLocks noChangeArrowheads="1"/>
          </p:cNvSpPr>
          <p:nvPr/>
        </p:nvSpPr>
        <p:spPr bwMode="auto">
          <a:xfrm>
            <a:off x="6223000" y="1804988"/>
            <a:ext cx="438150" cy="204787"/>
          </a:xfrm>
          <a:prstGeom prst="ellipse">
            <a:avLst/>
          </a:prstGeom>
          <a:solidFill>
            <a:schemeClr val="bg1"/>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88" name="Oval 52">
            <a:extLst>
              <a:ext uri="{FF2B5EF4-FFF2-40B4-BE49-F238E27FC236}">
                <a16:creationId xmlns:a16="http://schemas.microsoft.com/office/drawing/2014/main" id="{34E6DF7D-34E6-4D92-B762-5A5A4C0BA667}"/>
              </a:ext>
            </a:extLst>
          </p:cNvPr>
          <p:cNvSpPr>
            <a:spLocks noChangeArrowheads="1"/>
          </p:cNvSpPr>
          <p:nvPr/>
        </p:nvSpPr>
        <p:spPr bwMode="auto">
          <a:xfrm>
            <a:off x="3522663" y="1770063"/>
            <a:ext cx="439737" cy="247650"/>
          </a:xfrm>
          <a:prstGeom prst="ellipse">
            <a:avLst/>
          </a:prstGeom>
          <a:solidFill>
            <a:srgbClr val="FFFFFF"/>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89" name="Oval 53">
            <a:extLst>
              <a:ext uri="{FF2B5EF4-FFF2-40B4-BE49-F238E27FC236}">
                <a16:creationId xmlns:a16="http://schemas.microsoft.com/office/drawing/2014/main" id="{FC57097A-6D6D-4FAC-AC35-85ED9EB97E92}"/>
              </a:ext>
            </a:extLst>
          </p:cNvPr>
          <p:cNvSpPr>
            <a:spLocks noChangeArrowheads="1"/>
          </p:cNvSpPr>
          <p:nvPr/>
        </p:nvSpPr>
        <p:spPr bwMode="auto">
          <a:xfrm>
            <a:off x="3889375" y="1747838"/>
            <a:ext cx="354013" cy="198437"/>
          </a:xfrm>
          <a:prstGeom prst="ellipse">
            <a:avLst/>
          </a:prstGeom>
          <a:solidFill>
            <a:srgbClr val="FFFFFF"/>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90" name="Oval 54">
            <a:extLst>
              <a:ext uri="{FF2B5EF4-FFF2-40B4-BE49-F238E27FC236}">
                <a16:creationId xmlns:a16="http://schemas.microsoft.com/office/drawing/2014/main" id="{D92843BC-FD6A-48B7-9535-5493B3259C47}"/>
              </a:ext>
            </a:extLst>
          </p:cNvPr>
          <p:cNvSpPr>
            <a:spLocks noChangeArrowheads="1"/>
          </p:cNvSpPr>
          <p:nvPr/>
        </p:nvSpPr>
        <p:spPr bwMode="auto">
          <a:xfrm>
            <a:off x="4213225" y="1951038"/>
            <a:ext cx="558800" cy="314325"/>
          </a:xfrm>
          <a:prstGeom prst="ellipse">
            <a:avLst/>
          </a:prstGeom>
          <a:solidFill>
            <a:srgbClr val="FFFFFF"/>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91" name="Oval 55">
            <a:extLst>
              <a:ext uri="{FF2B5EF4-FFF2-40B4-BE49-F238E27FC236}">
                <a16:creationId xmlns:a16="http://schemas.microsoft.com/office/drawing/2014/main" id="{24C242A6-0FC4-43A5-A3D5-11C60056E468}"/>
              </a:ext>
            </a:extLst>
          </p:cNvPr>
          <p:cNvSpPr>
            <a:spLocks noChangeArrowheads="1"/>
          </p:cNvSpPr>
          <p:nvPr/>
        </p:nvSpPr>
        <p:spPr bwMode="auto">
          <a:xfrm>
            <a:off x="3157538" y="2087563"/>
            <a:ext cx="641350" cy="360362"/>
          </a:xfrm>
          <a:prstGeom prst="ellipse">
            <a:avLst/>
          </a:prstGeom>
          <a:solidFill>
            <a:srgbClr val="FFFFFF"/>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92" name="Oval 56">
            <a:extLst>
              <a:ext uri="{FF2B5EF4-FFF2-40B4-BE49-F238E27FC236}">
                <a16:creationId xmlns:a16="http://schemas.microsoft.com/office/drawing/2014/main" id="{26804243-1D97-4471-942B-676CC43264A8}"/>
              </a:ext>
            </a:extLst>
          </p:cNvPr>
          <p:cNvSpPr>
            <a:spLocks noChangeArrowheads="1"/>
          </p:cNvSpPr>
          <p:nvPr/>
        </p:nvSpPr>
        <p:spPr bwMode="auto">
          <a:xfrm>
            <a:off x="4051300" y="2133600"/>
            <a:ext cx="477838" cy="266700"/>
          </a:xfrm>
          <a:prstGeom prst="ellipse">
            <a:avLst/>
          </a:prstGeom>
          <a:solidFill>
            <a:srgbClr val="FFFFFF"/>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93" name="Oval 57">
            <a:extLst>
              <a:ext uri="{FF2B5EF4-FFF2-40B4-BE49-F238E27FC236}">
                <a16:creationId xmlns:a16="http://schemas.microsoft.com/office/drawing/2014/main" id="{2D00D523-4DB5-45DA-B318-D8C6A69C2FA8}"/>
              </a:ext>
            </a:extLst>
          </p:cNvPr>
          <p:cNvSpPr>
            <a:spLocks noChangeArrowheads="1"/>
          </p:cNvSpPr>
          <p:nvPr/>
        </p:nvSpPr>
        <p:spPr bwMode="auto">
          <a:xfrm>
            <a:off x="2995613" y="2155825"/>
            <a:ext cx="355600" cy="200025"/>
          </a:xfrm>
          <a:prstGeom prst="ellipse">
            <a:avLst/>
          </a:prstGeom>
          <a:solidFill>
            <a:srgbClr val="FFFFFF"/>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94" name="Oval 58">
            <a:extLst>
              <a:ext uri="{FF2B5EF4-FFF2-40B4-BE49-F238E27FC236}">
                <a16:creationId xmlns:a16="http://schemas.microsoft.com/office/drawing/2014/main" id="{D8D7D7A2-A032-4B23-A216-176D28CE4757}"/>
              </a:ext>
            </a:extLst>
          </p:cNvPr>
          <p:cNvSpPr>
            <a:spLocks noChangeArrowheads="1"/>
          </p:cNvSpPr>
          <p:nvPr/>
        </p:nvSpPr>
        <p:spPr bwMode="auto">
          <a:xfrm>
            <a:off x="2955925" y="1997075"/>
            <a:ext cx="355600" cy="200025"/>
          </a:xfrm>
          <a:prstGeom prst="ellipse">
            <a:avLst/>
          </a:prstGeom>
          <a:solidFill>
            <a:srgbClr val="FFFFFF"/>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95" name="Oval 59">
            <a:extLst>
              <a:ext uri="{FF2B5EF4-FFF2-40B4-BE49-F238E27FC236}">
                <a16:creationId xmlns:a16="http://schemas.microsoft.com/office/drawing/2014/main" id="{1270251B-7EFB-4D4E-BF99-C7FAC8C00271}"/>
              </a:ext>
            </a:extLst>
          </p:cNvPr>
          <p:cNvSpPr>
            <a:spLocks noChangeArrowheads="1"/>
          </p:cNvSpPr>
          <p:nvPr/>
        </p:nvSpPr>
        <p:spPr bwMode="auto">
          <a:xfrm>
            <a:off x="3117850" y="1816100"/>
            <a:ext cx="558800" cy="312738"/>
          </a:xfrm>
          <a:prstGeom prst="ellipse">
            <a:avLst/>
          </a:prstGeom>
          <a:solidFill>
            <a:srgbClr val="FFFFFF"/>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96" name="Oval 60">
            <a:extLst>
              <a:ext uri="{FF2B5EF4-FFF2-40B4-BE49-F238E27FC236}">
                <a16:creationId xmlns:a16="http://schemas.microsoft.com/office/drawing/2014/main" id="{94C5F300-83AB-4A04-BF6B-A1AE7CE1A748}"/>
              </a:ext>
            </a:extLst>
          </p:cNvPr>
          <p:cNvSpPr>
            <a:spLocks noChangeArrowheads="1"/>
          </p:cNvSpPr>
          <p:nvPr/>
        </p:nvSpPr>
        <p:spPr bwMode="auto">
          <a:xfrm>
            <a:off x="3602038" y="2178050"/>
            <a:ext cx="561975" cy="314325"/>
          </a:xfrm>
          <a:prstGeom prst="ellipse">
            <a:avLst/>
          </a:prstGeom>
          <a:solidFill>
            <a:srgbClr val="FFFFFF"/>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97" name="Oval 61">
            <a:extLst>
              <a:ext uri="{FF2B5EF4-FFF2-40B4-BE49-F238E27FC236}">
                <a16:creationId xmlns:a16="http://schemas.microsoft.com/office/drawing/2014/main" id="{F6CCE311-9312-44AB-B748-7392DD1E9585}"/>
              </a:ext>
            </a:extLst>
          </p:cNvPr>
          <p:cNvSpPr>
            <a:spLocks noChangeArrowheads="1"/>
          </p:cNvSpPr>
          <p:nvPr/>
        </p:nvSpPr>
        <p:spPr bwMode="auto">
          <a:xfrm>
            <a:off x="4291013" y="1838325"/>
            <a:ext cx="439737" cy="244475"/>
          </a:xfrm>
          <a:prstGeom prst="ellipse">
            <a:avLst/>
          </a:prstGeom>
          <a:solidFill>
            <a:srgbClr val="FFFFFF"/>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98" name="Oval 62">
            <a:extLst>
              <a:ext uri="{FF2B5EF4-FFF2-40B4-BE49-F238E27FC236}">
                <a16:creationId xmlns:a16="http://schemas.microsoft.com/office/drawing/2014/main" id="{B1FCD200-420F-4977-A89D-4164D0E5D6B2}"/>
              </a:ext>
            </a:extLst>
          </p:cNvPr>
          <p:cNvSpPr>
            <a:spLocks noChangeArrowheads="1"/>
          </p:cNvSpPr>
          <p:nvPr/>
        </p:nvSpPr>
        <p:spPr bwMode="auto">
          <a:xfrm>
            <a:off x="4171950" y="1747838"/>
            <a:ext cx="398463" cy="222250"/>
          </a:xfrm>
          <a:prstGeom prst="ellipse">
            <a:avLst/>
          </a:prstGeom>
          <a:solidFill>
            <a:srgbClr val="FFFFFF"/>
          </a:solidFill>
          <a:ln>
            <a:noFill/>
          </a:ln>
          <a:extLst>
            <a:ext uri="{91240B29-F687-4F45-9708-019B960494DF}">
              <a14:hiddenLine xmlns:a14="http://schemas.microsoft.com/office/drawing/2010/main" w="19050">
                <a:solidFill>
                  <a:srgbClr val="000000"/>
                </a:solidFill>
                <a:round/>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14399" name="Freeform 63">
            <a:extLst>
              <a:ext uri="{FF2B5EF4-FFF2-40B4-BE49-F238E27FC236}">
                <a16:creationId xmlns:a16="http://schemas.microsoft.com/office/drawing/2014/main" id="{A0823941-7CF5-42FF-A57A-5DDE4EDC0E10}"/>
              </a:ext>
            </a:extLst>
          </p:cNvPr>
          <p:cNvSpPr>
            <a:spLocks/>
          </p:cNvSpPr>
          <p:nvPr/>
        </p:nvSpPr>
        <p:spPr bwMode="auto">
          <a:xfrm>
            <a:off x="3203575" y="1773238"/>
            <a:ext cx="1570038" cy="595312"/>
          </a:xfrm>
          <a:custGeom>
            <a:avLst/>
            <a:gdLst>
              <a:gd name="T0" fmla="*/ 2147483646 w 1978"/>
              <a:gd name="T1" fmla="*/ 2147483646 h 751"/>
              <a:gd name="T2" fmla="*/ 2147483646 w 1978"/>
              <a:gd name="T3" fmla="*/ 2147483646 h 751"/>
              <a:gd name="T4" fmla="*/ 2147483646 w 1978"/>
              <a:gd name="T5" fmla="*/ 2147483646 h 751"/>
              <a:gd name="T6" fmla="*/ 2147483646 w 1978"/>
              <a:gd name="T7" fmla="*/ 0 h 751"/>
              <a:gd name="T8" fmla="*/ 2147483646 w 1978"/>
              <a:gd name="T9" fmla="*/ 2147483646 h 751"/>
              <a:gd name="T10" fmla="*/ 2147483646 w 1978"/>
              <a:gd name="T11" fmla="*/ 2147483646 h 751"/>
              <a:gd name="T12" fmla="*/ 2147483646 w 1978"/>
              <a:gd name="T13" fmla="*/ 2147483646 h 751"/>
              <a:gd name="T14" fmla="*/ 2147483646 w 1978"/>
              <a:gd name="T15" fmla="*/ 2147483646 h 751"/>
              <a:gd name="T16" fmla="*/ 2147483646 w 1978"/>
              <a:gd name="T17" fmla="*/ 2147483646 h 751"/>
              <a:gd name="T18" fmla="*/ 2147483646 w 1978"/>
              <a:gd name="T19" fmla="*/ 2147483646 h 751"/>
              <a:gd name="T20" fmla="*/ 2147483646 w 1978"/>
              <a:gd name="T21" fmla="*/ 2147483646 h 751"/>
              <a:gd name="T22" fmla="*/ 2147483646 w 1978"/>
              <a:gd name="T23" fmla="*/ 2147483646 h 751"/>
              <a:gd name="T24" fmla="*/ 2147483646 w 1978"/>
              <a:gd name="T25" fmla="*/ 2147483646 h 751"/>
              <a:gd name="T26" fmla="*/ 2147483646 w 1978"/>
              <a:gd name="T27" fmla="*/ 2147483646 h 751"/>
              <a:gd name="T28" fmla="*/ 2147483646 w 1978"/>
              <a:gd name="T29" fmla="*/ 2147483646 h 751"/>
              <a:gd name="T30" fmla="*/ 2147483646 w 1978"/>
              <a:gd name="T31" fmla="*/ 2147483646 h 751"/>
              <a:gd name="T32" fmla="*/ 2147483646 w 1978"/>
              <a:gd name="T33" fmla="*/ 2147483646 h 751"/>
              <a:gd name="T34" fmla="*/ 0 w 1978"/>
              <a:gd name="T35" fmla="*/ 2147483646 h 751"/>
              <a:gd name="T36" fmla="*/ 2147483646 w 1978"/>
              <a:gd name="T37" fmla="*/ 2147483646 h 75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978"/>
              <a:gd name="T58" fmla="*/ 0 h 751"/>
              <a:gd name="T59" fmla="*/ 1978 w 1978"/>
              <a:gd name="T60" fmla="*/ 751 h 75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978" h="751">
                <a:moveTo>
                  <a:pt x="609" y="75"/>
                </a:moveTo>
                <a:lnTo>
                  <a:pt x="693" y="23"/>
                </a:lnTo>
                <a:lnTo>
                  <a:pt x="1063" y="26"/>
                </a:lnTo>
                <a:lnTo>
                  <a:pt x="1323" y="0"/>
                </a:lnTo>
                <a:lnTo>
                  <a:pt x="1653" y="90"/>
                </a:lnTo>
                <a:lnTo>
                  <a:pt x="1820" y="65"/>
                </a:lnTo>
                <a:lnTo>
                  <a:pt x="1907" y="75"/>
                </a:lnTo>
                <a:lnTo>
                  <a:pt x="1927" y="298"/>
                </a:lnTo>
                <a:lnTo>
                  <a:pt x="1978" y="334"/>
                </a:lnTo>
                <a:lnTo>
                  <a:pt x="1826" y="507"/>
                </a:lnTo>
                <a:lnTo>
                  <a:pt x="1660" y="387"/>
                </a:lnTo>
                <a:lnTo>
                  <a:pt x="1615" y="449"/>
                </a:lnTo>
                <a:lnTo>
                  <a:pt x="1381" y="685"/>
                </a:lnTo>
                <a:lnTo>
                  <a:pt x="596" y="751"/>
                </a:lnTo>
                <a:lnTo>
                  <a:pt x="192" y="704"/>
                </a:lnTo>
                <a:lnTo>
                  <a:pt x="63" y="557"/>
                </a:lnTo>
                <a:lnTo>
                  <a:pt x="63" y="406"/>
                </a:lnTo>
                <a:lnTo>
                  <a:pt x="0" y="280"/>
                </a:lnTo>
                <a:lnTo>
                  <a:pt x="609" y="75"/>
                </a:lnTo>
                <a:close/>
              </a:path>
            </a:pathLst>
          </a:custGeom>
          <a:solidFill>
            <a:srgbClr val="FFFFFF"/>
          </a:solidFill>
          <a:ln>
            <a:noFill/>
          </a:ln>
          <a:extLst>
            <a:ext uri="{91240B29-F687-4F45-9708-019B960494DF}">
              <a14:hiddenLine xmlns:a14="http://schemas.microsoft.com/office/drawing/2010/main" w="19050">
                <a:solidFill>
                  <a:srgbClr val="000000"/>
                </a:solidFill>
                <a:round/>
                <a:headEnd/>
                <a:tailEnd/>
              </a14:hiddenLine>
            </a:ext>
          </a:extLst>
        </p:spPr>
        <p:txBody>
          <a:bodyPr/>
          <a:lstStyle/>
          <a:p>
            <a:endParaRPr lang="en-GB"/>
          </a:p>
        </p:txBody>
      </p:sp>
      <p:sp>
        <p:nvSpPr>
          <p:cNvPr id="14415" name="Rectangle 79">
            <a:extLst>
              <a:ext uri="{FF2B5EF4-FFF2-40B4-BE49-F238E27FC236}">
                <a16:creationId xmlns:a16="http://schemas.microsoft.com/office/drawing/2014/main" id="{0E6ED537-BD96-4F1B-93B8-E76D5577827B}"/>
              </a:ext>
            </a:extLst>
          </p:cNvPr>
          <p:cNvSpPr>
            <a:spLocks noChangeArrowheads="1"/>
          </p:cNvSpPr>
          <p:nvPr/>
        </p:nvSpPr>
        <p:spPr bwMode="auto">
          <a:xfrm>
            <a:off x="7134225" y="6005513"/>
            <a:ext cx="0" cy="365125"/>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Tx/>
              <a:buNone/>
            </a:pPr>
            <a:endParaRPr lang="en-US" altLang="en-US" sz="2400"/>
          </a:p>
        </p:txBody>
      </p:sp>
      <p:sp>
        <p:nvSpPr>
          <p:cNvPr id="95" name="Rectangle 31">
            <a:extLst>
              <a:ext uri="{FF2B5EF4-FFF2-40B4-BE49-F238E27FC236}">
                <a16:creationId xmlns:a16="http://schemas.microsoft.com/office/drawing/2014/main" id="{F9DC2FDB-56EB-4DB8-9D85-E147E4FE09A4}"/>
              </a:ext>
            </a:extLst>
          </p:cNvPr>
          <p:cNvSpPr txBox="1">
            <a:spLocks noChangeArrowheads="1"/>
          </p:cNvSpPr>
          <p:nvPr/>
        </p:nvSpPr>
        <p:spPr>
          <a:xfrm>
            <a:off x="0" y="0"/>
            <a:ext cx="7772400" cy="762000"/>
          </a:xfrm>
          <a:prstGeom prst="rect">
            <a:avLst/>
          </a:prstGeom>
        </p:spPr>
        <p:txBody>
          <a:bodyPr/>
          <a:lstStyle/>
          <a:p>
            <a:pPr marL="342900" indent="-342900" eaLnBrk="1" hangingPunct="1">
              <a:spcBef>
                <a:spcPct val="20000"/>
              </a:spcBef>
              <a:buClr>
                <a:srgbClr val="006666"/>
              </a:buClr>
              <a:buSzPct val="130000"/>
              <a:defRPr/>
            </a:pPr>
            <a:endParaRPr lang="en-GB" sz="2400" kern="0" dirty="0">
              <a:solidFill>
                <a:schemeClr val="bg1"/>
              </a:solidFill>
            </a:endParaRPr>
          </a:p>
        </p:txBody>
      </p:sp>
      <p:sp>
        <p:nvSpPr>
          <p:cNvPr id="14417" name="Slide Number Placeholder 81">
            <a:extLst>
              <a:ext uri="{FF2B5EF4-FFF2-40B4-BE49-F238E27FC236}">
                <a16:creationId xmlns:a16="http://schemas.microsoft.com/office/drawing/2014/main" id="{39FDB71B-205F-42C4-A005-5C81384A0508}"/>
              </a:ext>
            </a:extLst>
          </p:cNvPr>
          <p:cNvSpPr>
            <a:spLocks noGrp="1"/>
          </p:cNvSpPr>
          <p:nvPr>
            <p:ph type="sldNum" sz="quarter" idx="12"/>
          </p:nvPr>
        </p:nvSpPr>
        <p:spPr bwMode="auto">
          <a:xfrm>
            <a:off x="3124200" y="6356350"/>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fld id="{C2139834-0309-4DEC-89EA-297464605ABA}" type="slidenum">
              <a:rPr lang="en-GB" altLang="en-US" sz="1200">
                <a:solidFill>
                  <a:srgbClr val="898989"/>
                </a:solidFill>
              </a:rPr>
              <a:pPr algn="ctr">
                <a:spcBef>
                  <a:spcPct val="0"/>
                </a:spcBef>
                <a:buFontTx/>
                <a:buNone/>
              </a:pPr>
              <a:t>9</a:t>
            </a:fld>
            <a:endParaRPr lang="en-GB" altLang="en-US" sz="1200">
              <a:solidFill>
                <a:srgbClr val="898989"/>
              </a:solidFill>
            </a:endParaRPr>
          </a:p>
        </p:txBody>
      </p:sp>
      <p:pic>
        <p:nvPicPr>
          <p:cNvPr id="3074" name="Picture 2" descr="Chill Out. Your Life Depends on It | Eblin Group">
            <a:extLst>
              <a:ext uri="{FF2B5EF4-FFF2-40B4-BE49-F238E27FC236}">
                <a16:creationId xmlns:a16="http://schemas.microsoft.com/office/drawing/2014/main" id="{DC56D709-8038-4046-9E79-40685F7DC01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034459"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3164</TotalTime>
  <Words>2081</Words>
  <Application>Microsoft Office PowerPoint</Application>
  <PresentationFormat>On-screen Show (4:3)</PresentationFormat>
  <Paragraphs>153</Paragraphs>
  <Slides>25</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Rubik</vt:lpstr>
      <vt:lpstr>Segoe UI Historic</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Further opportunities </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Shaun Byrne</dc:creator>
  <cp:lastModifiedBy>Bernard Genge</cp:lastModifiedBy>
  <cp:revision>178</cp:revision>
  <dcterms:created xsi:type="dcterms:W3CDTF">2011-03-16T20:26:35Z</dcterms:created>
  <dcterms:modified xsi:type="dcterms:W3CDTF">2020-12-03T13:46:54Z</dcterms:modified>
</cp:coreProperties>
</file>