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42" r:id="rId3"/>
    <p:sldId id="371" r:id="rId4"/>
    <p:sldId id="480" r:id="rId5"/>
    <p:sldId id="358" r:id="rId6"/>
    <p:sldId id="258" r:id="rId7"/>
    <p:sldId id="259" r:id="rId8"/>
    <p:sldId id="490" r:id="rId9"/>
    <p:sldId id="484" r:id="rId10"/>
    <p:sldId id="485" r:id="rId11"/>
    <p:sldId id="486" r:id="rId12"/>
    <p:sldId id="376" r:id="rId13"/>
    <p:sldId id="483" r:id="rId14"/>
    <p:sldId id="487" r:id="rId15"/>
    <p:sldId id="488" r:id="rId16"/>
    <p:sldId id="379" r:id="rId17"/>
    <p:sldId id="308" r:id="rId18"/>
    <p:sldId id="380" r:id="rId19"/>
    <p:sldId id="377" r:id="rId20"/>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77" autoAdjust="0"/>
  </p:normalViewPr>
  <p:slideViewPr>
    <p:cSldViewPr>
      <p:cViewPr varScale="1">
        <p:scale>
          <a:sx n="91" d="100"/>
          <a:sy n="91" d="100"/>
        </p:scale>
        <p:origin x="1128" y="68"/>
      </p:cViewPr>
      <p:guideLst>
        <p:guide orient="horz" pos="1071"/>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smtClean="0"/>
            </a:lvl1pPr>
          </a:lstStyle>
          <a:p>
            <a:pPr>
              <a:defRPr/>
            </a:pPr>
            <a:fld id="{B34FC769-9877-4B7A-A7A1-BDD67F94A5AB}" type="datetimeFigureOut">
              <a:rPr lang="en-US"/>
              <a:pPr>
                <a:defRPr/>
              </a:pPr>
              <a:t>6/25/2021</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smtClean="0"/>
            </a:lvl1pPr>
          </a:lstStyle>
          <a:p>
            <a:pPr>
              <a:defRPr/>
            </a:pPr>
            <a:fld id="{200A56D9-0423-4FF7-8AA3-958A7A36BA3F}" type="slidenum">
              <a:rPr lang="en-GB"/>
              <a:pPr>
                <a:defRPr/>
              </a:pPr>
              <a:t>‹#›</a:t>
            </a:fld>
            <a:endParaRPr lang="en-GB"/>
          </a:p>
        </p:txBody>
      </p:sp>
    </p:spTree>
    <p:extLst>
      <p:ext uri="{BB962C8B-B14F-4D97-AF65-F5344CB8AC3E}">
        <p14:creationId xmlns:p14="http://schemas.microsoft.com/office/powerpoint/2010/main" val="153292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a:defRPr/>
            </a:pPr>
            <a:fld id="{C15C3BE8-C476-441C-9643-49F8D217B681}" type="datetimeFigureOut">
              <a:rPr lang="en-US"/>
              <a:pPr>
                <a:defRPr/>
              </a:pPr>
              <a:t>6/25/2021</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a:latin typeface="+mn-lt"/>
                <a:cs typeface="+mn-cs"/>
              </a:defRPr>
            </a:lvl1pPr>
          </a:lstStyle>
          <a:p>
            <a:pPr>
              <a:defRPr/>
            </a:pPr>
            <a:fld id="{9AA6B6CB-155C-4A66-82EC-9CA2EABE57B9}" type="slidenum">
              <a:rPr lang="en-GB"/>
              <a:pPr>
                <a:defRPr/>
              </a:pPr>
              <a:t>‹#›</a:t>
            </a:fld>
            <a:endParaRPr lang="en-GB"/>
          </a:p>
        </p:txBody>
      </p:sp>
    </p:spTree>
    <p:extLst>
      <p:ext uri="{BB962C8B-B14F-4D97-AF65-F5344CB8AC3E}">
        <p14:creationId xmlns:p14="http://schemas.microsoft.com/office/powerpoint/2010/main" val="258272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DBB11-9E37-4B3E-A83E-F34AAE29040F}" type="slidenum">
              <a:rPr lang="en-GB">
                <a:cs typeface="Arial" charset="0"/>
              </a:rPr>
              <a:pPr fontAlgn="base">
                <a:spcBef>
                  <a:spcPct val="0"/>
                </a:spcBef>
                <a:spcAft>
                  <a:spcPct val="0"/>
                </a:spcAft>
                <a:defRPr/>
              </a:pPr>
              <a:t>1</a:t>
            </a:fld>
            <a:endParaRPr lang="en-GB" dirty="0">
              <a:cs typeface="Arial" charset="0"/>
            </a:endParaRPr>
          </a:p>
        </p:txBody>
      </p:sp>
    </p:spTree>
    <p:extLst>
      <p:ext uri="{BB962C8B-B14F-4D97-AF65-F5344CB8AC3E}">
        <p14:creationId xmlns:p14="http://schemas.microsoft.com/office/powerpoint/2010/main" val="243281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Test this theory and see whether you </a:t>
            </a:r>
            <a:r>
              <a:rPr lang="en-US" dirty="0" err="1"/>
              <a:t>vere</a:t>
            </a:r>
            <a:r>
              <a:rPr lang="en-US" dirty="0"/>
              <a:t> towards the upper or lower limit</a:t>
            </a:r>
            <a:endParaRPr lang="en-GB" dirty="0"/>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11</a:t>
            </a:fld>
            <a:endParaRPr lang="en-GB"/>
          </a:p>
        </p:txBody>
      </p:sp>
    </p:spTree>
    <p:extLst>
      <p:ext uri="{BB962C8B-B14F-4D97-AF65-F5344CB8AC3E}">
        <p14:creationId xmlns:p14="http://schemas.microsoft.com/office/powerpoint/2010/main" val="322916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i="0" dirty="0">
                <a:solidFill>
                  <a:srgbClr val="323232"/>
                </a:solidFill>
                <a:effectLst/>
                <a:latin typeface="Georgia" panose="02040502050405020303" pitchFamily="18" charset="0"/>
              </a:rPr>
              <a:t>In many areas of life, there is a </a:t>
            </a:r>
            <a:r>
              <a:rPr lang="en-US" b="0" i="0" u="none" strike="noStrike" dirty="0">
                <a:solidFill>
                  <a:srgbClr val="3A90EF"/>
                </a:solidFill>
                <a:effectLst/>
                <a:latin typeface="Georgia" panose="02040502050405020303" pitchFamily="18" charset="0"/>
              </a:rPr>
              <a:t>magical zone of long-term growth</a:t>
            </a:r>
            <a:r>
              <a:rPr lang="en-US" b="0" i="0" dirty="0">
                <a:solidFill>
                  <a:srgbClr val="323232"/>
                </a:solidFill>
                <a:effectLst/>
                <a:latin typeface="Georgia" panose="02040502050405020303" pitchFamily="18" charset="0"/>
              </a:rPr>
              <a:t>. You want to push hard enough to make progress, but not so much that it is unsustainable. This is where setting an upper limit can be useful. Upper limits make it easier for you to sustain your progress and continue showing up.</a:t>
            </a:r>
          </a:p>
          <a:p>
            <a:pPr algn="l"/>
            <a:r>
              <a:rPr lang="en-US" b="0" i="0" dirty="0">
                <a:solidFill>
                  <a:srgbClr val="323232"/>
                </a:solidFill>
                <a:effectLst/>
                <a:latin typeface="Georgia" panose="02040502050405020303" pitchFamily="18" charset="0"/>
              </a:rPr>
              <a:t>This is especially critical in the beginning. Whenever you set a new goal and begin working toward it, the single most important thing is showing up. In the beginning, </a:t>
            </a:r>
            <a:r>
              <a:rPr lang="en-US" b="0" i="0" u="none" strike="noStrike" dirty="0">
                <a:solidFill>
                  <a:srgbClr val="3A90EF"/>
                </a:solidFill>
                <a:effectLst/>
                <a:latin typeface="Georgia" panose="02040502050405020303" pitchFamily="18" charset="0"/>
              </a:rPr>
              <a:t>showing up is even more important than succeeding</a:t>
            </a:r>
            <a:r>
              <a:rPr lang="en-US" b="0" i="0" dirty="0">
                <a:solidFill>
                  <a:srgbClr val="323232"/>
                </a:solidFill>
                <a:effectLst/>
                <a:latin typeface="Georgia" panose="02040502050405020303" pitchFamily="18" charset="0"/>
              </a:rPr>
              <a:t> because if you don't build the habit of showing up, then you'll never have anything to improve in the future.</a:t>
            </a:r>
          </a:p>
          <a:p>
            <a:r>
              <a:rPr lang="en-GB" dirty="0"/>
              <a:t>This aligns to the principle of personal continuous improvement, something highly resilient people embrace</a:t>
            </a:r>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12</a:t>
            </a:fld>
            <a:endParaRPr lang="en-GB"/>
          </a:p>
        </p:txBody>
      </p:sp>
    </p:spTree>
    <p:extLst>
      <p:ext uri="{BB962C8B-B14F-4D97-AF65-F5344CB8AC3E}">
        <p14:creationId xmlns:p14="http://schemas.microsoft.com/office/powerpoint/2010/main" val="84569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b="0" i="0" dirty="0">
                <a:solidFill>
                  <a:srgbClr val="333333"/>
                </a:solidFill>
                <a:effectLst/>
                <a:latin typeface="Caladea"/>
              </a:rPr>
              <a:t>Seinfeld Strategy:</a:t>
            </a:r>
          </a:p>
          <a:p>
            <a:pPr algn="l"/>
            <a:r>
              <a:rPr lang="en-GB" i="1" dirty="0">
                <a:solidFill>
                  <a:srgbClr val="333333"/>
                </a:solidFill>
                <a:effectLst/>
                <a:latin typeface="Caladea"/>
              </a:rPr>
              <a:t>He told me to get a big wall calendar that has a whole year on one page and hang it on a prominent wall. The next step was to get a big red magic marker.</a:t>
            </a:r>
          </a:p>
          <a:p>
            <a:pPr algn="l"/>
            <a:r>
              <a:rPr lang="en-GB" i="1" dirty="0">
                <a:solidFill>
                  <a:srgbClr val="333333"/>
                </a:solidFill>
                <a:effectLst/>
                <a:latin typeface="Caladea"/>
              </a:rPr>
              <a:t>He said for each day that I do my task of writing, I get to put a big red X over that day. “After a few days you’ll have a chain. Just keep at it and the chain will grow longer every day. You’ll like seeing that chain, especially when you get a few weeks under your belt. Your only job next is to not break the chain.”</a:t>
            </a:r>
          </a:p>
          <a:p>
            <a:pPr algn="l"/>
            <a:r>
              <a:rPr lang="en-GB" i="1" dirty="0">
                <a:solidFill>
                  <a:srgbClr val="333333"/>
                </a:solidFill>
                <a:effectLst/>
                <a:latin typeface="Caladea"/>
              </a:rPr>
              <a:t>“Don’t break the chain,” he said again for emphasis.</a:t>
            </a:r>
          </a:p>
          <a:p>
            <a:endParaRPr lang="en-GB" dirty="0"/>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13</a:t>
            </a:fld>
            <a:endParaRPr lang="en-GB"/>
          </a:p>
        </p:txBody>
      </p:sp>
    </p:spTree>
    <p:extLst>
      <p:ext uri="{BB962C8B-B14F-4D97-AF65-F5344CB8AC3E}">
        <p14:creationId xmlns:p14="http://schemas.microsoft.com/office/powerpoint/2010/main" val="168205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23232"/>
                </a:solidFill>
                <a:effectLst/>
                <a:latin typeface="Lato"/>
              </a:rPr>
              <a:t>2 The Paper Clip Strategy</a:t>
            </a:r>
          </a:p>
          <a:p>
            <a:pPr algn="l"/>
            <a:r>
              <a:rPr lang="en-US" b="0" i="0" dirty="0" err="1">
                <a:solidFill>
                  <a:srgbClr val="323232"/>
                </a:solidFill>
                <a:effectLst/>
                <a:latin typeface="Georgia" panose="02040502050405020303" pitchFamily="18" charset="0"/>
              </a:rPr>
              <a:t>Dyrsmid</a:t>
            </a:r>
            <a:r>
              <a:rPr lang="en-US" b="0" i="0" dirty="0">
                <a:solidFill>
                  <a:srgbClr val="323232"/>
                </a:solidFill>
                <a:effectLst/>
                <a:latin typeface="Georgia" panose="02040502050405020303" pitchFamily="18" charset="0"/>
              </a:rPr>
              <a:t> began each morning with two jars on his desk. One was filled with 120 paper clips. The other was empty. As soon as he settled in each day, he would make a sales call. Immediately after, he would move one paper clip from the full jar to the empty jar and the process would begin again. “Every morning I would start with 120 paper clips in one jar and I would keep dialing the phone until I had moved them all to the second jar,” he told me.</a:t>
            </a:r>
          </a:p>
          <a:p>
            <a:pPr algn="l"/>
            <a:r>
              <a:rPr lang="en-US" b="0" i="0" dirty="0">
                <a:solidFill>
                  <a:srgbClr val="323232"/>
                </a:solidFill>
                <a:effectLst/>
                <a:latin typeface="Georgia" panose="02040502050405020303" pitchFamily="18" charset="0"/>
              </a:rPr>
              <a:t>Within eighteen months, </a:t>
            </a:r>
            <a:r>
              <a:rPr lang="en-US" b="0" i="0" dirty="0" err="1">
                <a:solidFill>
                  <a:srgbClr val="323232"/>
                </a:solidFill>
                <a:effectLst/>
                <a:latin typeface="Georgia" panose="02040502050405020303" pitchFamily="18" charset="0"/>
              </a:rPr>
              <a:t>Dyrsmid</a:t>
            </a:r>
            <a:r>
              <a:rPr lang="en-US" b="0" i="0" dirty="0">
                <a:solidFill>
                  <a:srgbClr val="323232"/>
                </a:solidFill>
                <a:effectLst/>
                <a:latin typeface="Georgia" panose="02040502050405020303" pitchFamily="18" charset="0"/>
              </a:rPr>
              <a:t> was bringing in $5 million to the firm. By age twenty-four, he was making $75,000 per year—the equivalent of $125,000 today. Not long after, he landed a six-figure job with another company.</a:t>
            </a:r>
          </a:p>
          <a:p>
            <a:r>
              <a:rPr lang="en-GB" dirty="0"/>
              <a:t>4 – </a:t>
            </a:r>
            <a:r>
              <a:rPr lang="en-GB" dirty="0" err="1"/>
              <a:t>seinfield</a:t>
            </a:r>
            <a:r>
              <a:rPr lang="en-GB" dirty="0"/>
              <a:t> strategy put a cross on each day you complete your action</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15</a:t>
            </a:fld>
            <a:endParaRPr lang="en-GB"/>
          </a:p>
        </p:txBody>
      </p:sp>
    </p:spTree>
    <p:extLst>
      <p:ext uri="{BB962C8B-B14F-4D97-AF65-F5344CB8AC3E}">
        <p14:creationId xmlns:p14="http://schemas.microsoft.com/office/powerpoint/2010/main" val="358953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t>54321 decide/do</a:t>
            </a:r>
            <a:endParaRPr lang="en-GB" dirty="0"/>
          </a:p>
        </p:txBody>
      </p:sp>
      <p:sp>
        <p:nvSpPr>
          <p:cNvPr id="4" name="Slide Number Placeholder 3"/>
          <p:cNvSpPr>
            <a:spLocks noGrp="1"/>
          </p:cNvSpPr>
          <p:nvPr>
            <p:ph type="sldNum" sz="quarter" idx="5"/>
          </p:nvPr>
        </p:nvSpPr>
        <p:spPr/>
        <p:txBody>
          <a:bodyPr/>
          <a:lstStyle/>
          <a:p>
            <a:pPr>
              <a:defRPr/>
            </a:pPr>
            <a:fld id="{F7654BE5-7825-4627-BD35-366FD279151A}" type="slidenum">
              <a:rPr lang="en-GB" smtClean="0"/>
              <a:pPr>
                <a:defRPr/>
              </a:pPr>
              <a:t>17</a:t>
            </a:fld>
            <a:endParaRPr lang="en-GB"/>
          </a:p>
        </p:txBody>
      </p:sp>
    </p:spTree>
    <p:extLst>
      <p:ext uri="{BB962C8B-B14F-4D97-AF65-F5344CB8AC3E}">
        <p14:creationId xmlns:p14="http://schemas.microsoft.com/office/powerpoint/2010/main" val="133283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19</a:t>
            </a:fld>
            <a:endParaRPr lang="en-GB"/>
          </a:p>
        </p:txBody>
      </p:sp>
    </p:spTree>
    <p:extLst>
      <p:ext uri="{BB962C8B-B14F-4D97-AF65-F5344CB8AC3E}">
        <p14:creationId xmlns:p14="http://schemas.microsoft.com/office/powerpoint/2010/main" val="331322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2</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On these masterclasses as we all learn in different ways there will be spoken words from me, written words on the ppt, pictures, quotes and for those that are very visual </a:t>
            </a:r>
            <a:r>
              <a:rPr lang="en-US" dirty="0" err="1"/>
              <a:t>youtube</a:t>
            </a:r>
            <a:r>
              <a:rPr lang="en-US" dirty="0"/>
              <a:t> clips to watch afterward. </a:t>
            </a:r>
            <a:r>
              <a:rPr lang="en-US"/>
              <a:t>The key to learning however is doing and teaching – 54321 DD</a:t>
            </a:r>
          </a:p>
          <a:p>
            <a:pPr eaLnBrk="1" hangingPunct="1">
              <a:spcBef>
                <a:spcPct val="0"/>
              </a:spcBef>
            </a:pPr>
            <a:endParaRPr lang="en-US" dirty="0"/>
          </a:p>
        </p:txBody>
      </p:sp>
    </p:spTree>
    <p:extLst>
      <p:ext uri="{BB962C8B-B14F-4D97-AF65-F5344CB8AC3E}">
        <p14:creationId xmlns:p14="http://schemas.microsoft.com/office/powerpoint/2010/main" val="344028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3</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9842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23232"/>
                </a:solidFill>
                <a:effectLst/>
                <a:latin typeface="Georgia" panose="02040502050405020303" pitchFamily="18" charset="0"/>
              </a:rPr>
              <a:t>Your goals are like the rudder on the boat. They set the direction and determine where you go. If you commit to one goal, then the rudder stays put and you continue moving forward. If you flip-flop between goals, then the rudder moves all around and it is easy to find yourself rowing in circles.</a:t>
            </a:r>
          </a:p>
          <a:p>
            <a:pPr algn="l"/>
            <a:r>
              <a:rPr lang="en-US" b="0" i="0" dirty="0">
                <a:solidFill>
                  <a:srgbClr val="323232"/>
                </a:solidFill>
                <a:effectLst/>
                <a:latin typeface="Georgia" panose="02040502050405020303" pitchFamily="18" charset="0"/>
              </a:rPr>
              <a:t>However, there is another part of the boat that is even more important than the rudder: The oars. If the rudder is your goal, then the oars are your process for achieving it. While the rudder determines your direction, it is the oars that determine your progress.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23232"/>
                </a:solidFill>
                <a:effectLst/>
                <a:latin typeface="Georgia" panose="02040502050405020303" pitchFamily="18" charset="0"/>
              </a:rPr>
              <a:t>If you’re a runner,</a:t>
            </a:r>
            <a:r>
              <a:rPr lang="en-US" b="0" i="0" dirty="0">
                <a:solidFill>
                  <a:srgbClr val="323232"/>
                </a:solidFill>
                <a:effectLst/>
                <a:latin typeface="Georgia" panose="02040502050405020303" pitchFamily="18" charset="0"/>
              </a:rPr>
              <a:t> your goal is to run a marathon. Your system is your training schedule for the month.</a:t>
            </a:r>
          </a:p>
          <a:p>
            <a:pPr algn="l"/>
            <a:r>
              <a:rPr lang="en-US" b="0" i="0" dirty="0">
                <a:solidFill>
                  <a:srgbClr val="323232"/>
                </a:solidFill>
                <a:effectLst/>
                <a:latin typeface="Georgia" panose="02040502050405020303" pitchFamily="18" charset="0"/>
              </a:rPr>
              <a:t>Goals determine your direction. Systems determine your progress. You'll never get anywhere just by holding the rudder. You have to row.</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a:t>
            </a:fld>
            <a:endParaRPr lang="en-GB"/>
          </a:p>
        </p:txBody>
      </p:sp>
    </p:spTree>
    <p:extLst>
      <p:ext uri="{BB962C8B-B14F-4D97-AF65-F5344CB8AC3E}">
        <p14:creationId xmlns:p14="http://schemas.microsoft.com/office/powerpoint/2010/main" val="138102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 -  cathedral = compelling vision. GOALS – SMARTER = marathon, Roger Bannister, goals v new years resolutions (a wish that people talk about), something red</a:t>
            </a:r>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5</a:t>
            </a:fld>
            <a:endParaRPr lang="en-GB"/>
          </a:p>
        </p:txBody>
      </p:sp>
    </p:spTree>
    <p:extLst>
      <p:ext uri="{BB962C8B-B14F-4D97-AF65-F5344CB8AC3E}">
        <p14:creationId xmlns:p14="http://schemas.microsoft.com/office/powerpoint/2010/main" val="411930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spoke about vision and mission in the previous module now lets talk about our roles </a:t>
            </a:r>
            <a:endParaRPr lang="en-GB" dirty="0"/>
          </a:p>
        </p:txBody>
      </p:sp>
      <p:sp>
        <p:nvSpPr>
          <p:cNvPr id="4" name="Slide Number Placeholder 3"/>
          <p:cNvSpPr>
            <a:spLocks noGrp="1"/>
          </p:cNvSpPr>
          <p:nvPr>
            <p:ph type="sldNum" sz="quarter" idx="10"/>
          </p:nvPr>
        </p:nvSpPr>
        <p:spPr/>
        <p:txBody>
          <a:bodyPr/>
          <a:lstStyle/>
          <a:p>
            <a:fld id="{42060768-713A-4001-914D-3E58A717AEC1}" type="slidenum">
              <a:rPr lang="en-GB" smtClean="0"/>
              <a:t>6</a:t>
            </a:fld>
            <a:endParaRPr lang="en-GB"/>
          </a:p>
        </p:txBody>
      </p:sp>
    </p:spTree>
    <p:extLst>
      <p:ext uri="{BB962C8B-B14F-4D97-AF65-F5344CB8AC3E}">
        <p14:creationId xmlns:p14="http://schemas.microsoft.com/office/powerpoint/2010/main" val="338615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Extended family role as well as mum/dad, brother/sister, son/daughter etc. </a:t>
            </a:r>
          </a:p>
          <a:p>
            <a:r>
              <a:rPr lang="en-US" dirty="0"/>
              <a:t>3 – your role in your community and as a global citizen</a:t>
            </a:r>
          </a:p>
          <a:p>
            <a:r>
              <a:rPr lang="en-US" dirty="0"/>
              <a:t>4 – what is your role at work and what responsibilities that come with that role? What responsibilities come with the other roles you have</a:t>
            </a:r>
          </a:p>
          <a:p>
            <a:r>
              <a:rPr lang="en-US" dirty="0"/>
              <a:t>5 – sports teams have clear roles, what is your role within your team at work? </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7</a:t>
            </a:fld>
            <a:endParaRPr lang="en-GB"/>
          </a:p>
        </p:txBody>
      </p:sp>
    </p:spTree>
    <p:extLst>
      <p:ext uri="{BB962C8B-B14F-4D97-AF65-F5344CB8AC3E}">
        <p14:creationId xmlns:p14="http://schemas.microsoft.com/office/powerpoint/2010/main" val="158883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9</a:t>
            </a:fld>
            <a:endParaRPr lang="en-GB"/>
          </a:p>
        </p:txBody>
      </p:sp>
    </p:spTree>
    <p:extLst>
      <p:ext uri="{BB962C8B-B14F-4D97-AF65-F5344CB8AC3E}">
        <p14:creationId xmlns:p14="http://schemas.microsoft.com/office/powerpoint/2010/main" val="426484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10</a:t>
            </a:fld>
            <a:endParaRPr lang="en-GB"/>
          </a:p>
        </p:txBody>
      </p:sp>
    </p:spTree>
    <p:extLst>
      <p:ext uri="{BB962C8B-B14F-4D97-AF65-F5344CB8AC3E}">
        <p14:creationId xmlns:p14="http://schemas.microsoft.com/office/powerpoint/2010/main" val="417462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272563-A52E-41EA-9EA4-EF544A31FDDC}" type="datetimeFigureOut">
              <a:rPr lang="en-US"/>
              <a:pPr>
                <a:defRPr/>
              </a:pPr>
              <a:t>6/25/2021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58F201-3084-4394-8416-198D03FDA5D3}"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61BE41-5520-4511-9022-2EE6E3024C64}" type="datetimeFigureOut">
              <a:rPr lang="en-US"/>
              <a:pPr>
                <a:defRPr/>
              </a:pPr>
              <a:t>6/25/2021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B139CF-1197-4FDA-BA90-B56F28FD1C7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B73B5F1-3F3F-4DDF-874B-D46756F88A25}" type="datetimeFigureOut">
              <a:rPr lang="en-US"/>
              <a:pPr>
                <a:defRPr/>
              </a:pPr>
              <a:t>6/25/2021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4BCA93-BF32-444F-AE37-9D897A3CD813}" type="slidenum">
              <a:rPr lang="en-GB"/>
              <a:pPr>
                <a:defRPr/>
              </a:pPr>
              <a:t>‹#›</a:t>
            </a:fld>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p:cNvSpPr>
            <a:spLocks noGrp="1"/>
          </p:cNvSpPr>
          <p:nvPr>
            <p:ph type="dt" sz="half" idx="10"/>
          </p:nvPr>
        </p:nvSpPr>
        <p:spPr/>
        <p:txBody>
          <a:bodyPr/>
          <a:lstStyle>
            <a:lvl1pPr>
              <a:defRPr/>
            </a:lvl1pPr>
          </a:lstStyle>
          <a:p>
            <a:pPr>
              <a:defRPr/>
            </a:pPr>
            <a:fld id="{D0EDFFD2-DC0C-405B-B1D0-B51BAA768481}" type="datetimeFigureOut">
              <a:rPr lang="en-GB">
                <a:solidFill>
                  <a:prstClr val="black">
                    <a:tint val="75000"/>
                  </a:prstClr>
                </a:solidFill>
              </a:rPr>
              <a:pPr>
                <a:defRPr/>
              </a:pPr>
              <a:t>25/06/2021</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11F4DA1-4AA7-4435-BF7A-29CB8267CF46}" type="slidenum">
              <a:rPr lang="en-GB" altLang="en-US"/>
              <a:pPr>
                <a:defRPr/>
              </a:pPr>
              <a:t>‹#›</a:t>
            </a:fld>
            <a:endParaRPr lang="en-GB" altLang="en-US"/>
          </a:p>
        </p:txBody>
      </p:sp>
    </p:spTree>
    <p:extLst>
      <p:ext uri="{BB962C8B-B14F-4D97-AF65-F5344CB8AC3E}">
        <p14:creationId xmlns:p14="http://schemas.microsoft.com/office/powerpoint/2010/main" val="8933250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531362-5ED1-4476-BA6E-B23CBE5B6428}" type="datetimeFigureOut">
              <a:rPr lang="en-US"/>
              <a:pPr>
                <a:defRPr/>
              </a:pPr>
              <a:t>6/25/2021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181AC8-3AAD-4DCE-8CA2-1B35A2862C69}"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7BEC3-0875-4594-AB3A-5F9698243E53}" type="datetimeFigureOut">
              <a:rPr lang="en-US"/>
              <a:pPr>
                <a:defRPr/>
              </a:pPr>
              <a:t>6/25/2021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D6378F-F400-4F58-BC28-7D918B150E68}"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3F6D0BC-696A-47CF-9DAB-96AC15BB5FFC}" type="datetimeFigureOut">
              <a:rPr lang="en-US"/>
              <a:pPr>
                <a:defRPr/>
              </a:pPr>
              <a:t>6/25/2021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E32085-EC40-498C-A16C-374C3305C3A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94A7549-61DF-492C-8F26-19F2B1991DC0}" type="datetimeFigureOut">
              <a:rPr lang="en-US"/>
              <a:pPr>
                <a:defRPr/>
              </a:pPr>
              <a:t>6/25/2021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199C74-7E6C-4EC2-AECF-5EBB9668506B}"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740808-C20D-47F4-AF8D-5358BE675D4F}" type="datetimeFigureOut">
              <a:rPr lang="en-US"/>
              <a:pPr>
                <a:defRPr/>
              </a:pPr>
              <a:t>6/25/2021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5A08882-56A1-4805-9B4B-B1B69FE4582C}"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138183-6ADE-48F1-9224-6302457899FD}" type="datetimeFigureOut">
              <a:rPr lang="en-US"/>
              <a:pPr>
                <a:defRPr/>
              </a:pPr>
              <a:t>6/25/2021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FF2841-E415-4681-8CDE-981F9976707A}"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8593EA-A3F5-4CD8-BF7A-9DBFFFEC5666}" type="datetimeFigureOut">
              <a:rPr lang="en-US"/>
              <a:pPr>
                <a:defRPr/>
              </a:pPr>
              <a:t>6/25/2021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DFF112-77AA-47BA-B420-3427790D9E5B}"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5D68BF-FAB1-408C-B4E7-67368D62464E}" type="datetimeFigureOut">
              <a:rPr lang="en-US"/>
              <a:pPr>
                <a:defRPr/>
              </a:pPr>
              <a:t>6/25/2021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AE2F9C-3A58-4ABA-A34E-A01101C4C0A0}"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E253FD-428C-4DD8-A243-1333149B89CB}" type="datetimeFigureOut">
              <a:rPr lang="en-US"/>
              <a:pPr>
                <a:defRPr/>
              </a:pPr>
              <a:t>6/25/2021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D7F32E-1DDF-47F9-BC65-D51BD56F089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bernard.genge@gmail.com" TargetMode="External"/><Relationship Id="rId2" Type="http://schemas.openxmlformats.org/officeDocument/2006/relationships/hyperlink" Target="https://eur02.safelinks.protection.outlook.com/?url=https%3A%2F%2Fwww.facebook.com%2Fgroups%2F216645969611627%2F%3Fref%3Dshare&amp;data=02%7C01%7C%7C9f2bb0b5f70d4f12c69708d86c2c7235%7C84df9e7fe9f640afb435aaaaaaaaaaaa%7C1%7C0%7C637378285429415973&amp;sdata=OUd%2FJQAaEfvMVmMAIgvJ65qfx1iv3HIYyTwusNHbhig%3D&amp;reserved=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S4rYDUVJ_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cdiApKj3QPg" TargetMode="External"/><Relationship Id="rId4" Type="http://schemas.openxmlformats.org/officeDocument/2006/relationships/hyperlink" Target="https://www.youtube.com/watch?v=lkqOZgVLC8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7463" y="0"/>
            <a:ext cx="9178926" cy="6858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sz="4400" b="1" dirty="0">
                <a:solidFill>
                  <a:srgbClr val="FFFFFF"/>
                </a:solidFill>
                <a:cs typeface="Arial" charset="0"/>
              </a:rPr>
              <a:t>How to set goals that propel you towards your vision  </a:t>
            </a:r>
          </a:p>
          <a:p>
            <a:pPr algn="ctr"/>
            <a:r>
              <a:rPr lang="en-US" sz="3200" b="1" dirty="0">
                <a:solidFill>
                  <a:srgbClr val="FFFFFF"/>
                </a:solidFill>
                <a:cs typeface="Arial" charset="0"/>
              </a:rPr>
              <a:t>With</a:t>
            </a:r>
          </a:p>
          <a:p>
            <a:pPr algn="ctr"/>
            <a:r>
              <a:rPr lang="en-US" sz="3200" b="1" dirty="0">
                <a:solidFill>
                  <a:srgbClr val="FFFFFF"/>
                </a:solidFill>
                <a:cs typeface="Arial" charset="0"/>
              </a:rPr>
              <a:t>Bernard Genge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600" dirty="0">
                <a:solidFill>
                  <a:schemeClr val="bg1"/>
                </a:solidFill>
                <a:cs typeface="Arial" charset="0"/>
              </a:rPr>
              <a:t> Tips for setting your goals – 2 stack your goals</a:t>
            </a:r>
          </a:p>
        </p:txBody>
      </p:sp>
      <p:sp>
        <p:nvSpPr>
          <p:cNvPr id="2" name="TextBox 1">
            <a:extLst>
              <a:ext uri="{FF2B5EF4-FFF2-40B4-BE49-F238E27FC236}">
                <a16:creationId xmlns:a16="http://schemas.microsoft.com/office/drawing/2014/main" id="{FC5ACCE1-43A0-41B8-A498-CB3891C5B67A}"/>
              </a:ext>
            </a:extLst>
          </p:cNvPr>
          <p:cNvSpPr txBox="1"/>
          <p:nvPr/>
        </p:nvSpPr>
        <p:spPr>
          <a:xfrm>
            <a:off x="251520" y="765175"/>
            <a:ext cx="8640960" cy="830997"/>
          </a:xfrm>
          <a:prstGeom prst="rect">
            <a:avLst/>
          </a:prstGeom>
          <a:noFill/>
        </p:spPr>
        <p:txBody>
          <a:bodyPr wrap="square" rtlCol="0">
            <a:spAutoFit/>
          </a:bodyPr>
          <a:lstStyle/>
          <a:p>
            <a:endParaRPr lang="en-GB" sz="2400" dirty="0"/>
          </a:p>
          <a:p>
            <a:endParaRPr lang="en-GB" sz="2400" dirty="0"/>
          </a:p>
        </p:txBody>
      </p:sp>
      <p:sp>
        <p:nvSpPr>
          <p:cNvPr id="3" name="TextBox 2">
            <a:extLst>
              <a:ext uri="{FF2B5EF4-FFF2-40B4-BE49-F238E27FC236}">
                <a16:creationId xmlns:a16="http://schemas.microsoft.com/office/drawing/2014/main" id="{CA443991-601A-47C7-A905-9DDCD7B19E30}"/>
              </a:ext>
            </a:extLst>
          </p:cNvPr>
          <p:cNvSpPr txBox="1"/>
          <p:nvPr/>
        </p:nvSpPr>
        <p:spPr>
          <a:xfrm>
            <a:off x="179512" y="1268760"/>
            <a:ext cx="9036496" cy="5262979"/>
          </a:xfrm>
          <a:prstGeom prst="rect">
            <a:avLst/>
          </a:prstGeom>
          <a:noFill/>
        </p:spPr>
        <p:txBody>
          <a:bodyPr wrap="square" rtlCol="0">
            <a:spAutoFit/>
          </a:bodyPr>
          <a:lstStyle/>
          <a:p>
            <a:pPr algn="l"/>
            <a:r>
              <a:rPr lang="en-US" sz="1600" b="0" i="0" dirty="0">
                <a:effectLst/>
                <a:latin typeface="Arial" panose="020B0604020202020204" pitchFamily="34" charset="0"/>
                <a:cs typeface="Arial" panose="020B0604020202020204" pitchFamily="34" charset="0"/>
              </a:rPr>
              <a:t>Research has shown that you are 3x more likely to stick to your goals if you make a specific plan for when, where, and how you will </a:t>
            </a:r>
            <a:r>
              <a:rPr lang="en-US" sz="1600" dirty="0">
                <a:latin typeface="Arial" panose="020B0604020202020204" pitchFamily="34" charset="0"/>
                <a:cs typeface="Arial" panose="020B0604020202020204" pitchFamily="34" charset="0"/>
              </a:rPr>
              <a:t>take action</a:t>
            </a:r>
            <a:r>
              <a:rPr lang="en-US" sz="1600" b="0" i="0" dirty="0">
                <a:effectLst/>
                <a:latin typeface="Arial" panose="020B0604020202020204" pitchFamily="34" charset="0"/>
                <a:cs typeface="Arial" panose="020B0604020202020204" pitchFamily="34" charset="0"/>
              </a:rPr>
              <a:t>. For example, in one study scientists asked people to fill out this sentence: “During the next week, I will partake in at least 20 minutes of vigorous exercise on [DAY] at [TIME OF DAY] at/in [PLACE].”</a:t>
            </a:r>
          </a:p>
          <a:p>
            <a:pPr algn="l"/>
            <a:endParaRPr lang="en-US" sz="1600" b="0" i="0" dirty="0">
              <a:effectLst/>
              <a:latin typeface="Arial" panose="020B0604020202020204" pitchFamily="34" charset="0"/>
              <a:cs typeface="Arial" panose="020B0604020202020204" pitchFamily="34" charset="0"/>
            </a:endParaRPr>
          </a:p>
          <a:p>
            <a:pPr algn="l"/>
            <a:r>
              <a:rPr lang="en-US" sz="1600" b="0" i="0" dirty="0">
                <a:effectLst/>
                <a:latin typeface="Arial" panose="020B0604020202020204" pitchFamily="34" charset="0"/>
                <a:cs typeface="Arial" panose="020B0604020202020204" pitchFamily="34" charset="0"/>
              </a:rPr>
              <a:t>Researchers found that people who filled out this sentence were </a:t>
            </a:r>
            <a:r>
              <a:rPr lang="en-US" sz="1600" dirty="0">
                <a:latin typeface="Arial" panose="020B0604020202020204" pitchFamily="34" charset="0"/>
                <a:cs typeface="Arial" panose="020B0604020202020204" pitchFamily="34" charset="0"/>
              </a:rPr>
              <a:t>2x to 3x more likely to actually exercise</a:t>
            </a:r>
            <a:r>
              <a:rPr lang="en-US" sz="1600" b="0" i="0" dirty="0">
                <a:effectLst/>
                <a:latin typeface="Arial" panose="020B0604020202020204" pitchFamily="34" charset="0"/>
                <a:cs typeface="Arial" panose="020B0604020202020204" pitchFamily="34" charset="0"/>
              </a:rPr>
              <a:t> compared to a control group who did not make such plans. </a:t>
            </a:r>
            <a:endParaRPr lang="en-US" sz="1600" dirty="0">
              <a:latin typeface="Arial" panose="020B0604020202020204" pitchFamily="34" charset="0"/>
              <a:cs typeface="Arial" panose="020B0604020202020204" pitchFamily="34" charset="0"/>
            </a:endParaRPr>
          </a:p>
          <a:p>
            <a:pPr algn="l"/>
            <a:endParaRPr lang="en-US" sz="1600" b="0" i="0" dirty="0">
              <a:effectLst/>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rPr>
              <a:t>A great way to</a:t>
            </a:r>
            <a:r>
              <a:rPr lang="en-US" sz="1600" b="0" i="0" dirty="0">
                <a:effectLst/>
                <a:latin typeface="Arial" panose="020B0604020202020204" pitchFamily="34" charset="0"/>
                <a:cs typeface="Arial" panose="020B0604020202020204" pitchFamily="34" charset="0"/>
              </a:rPr>
              <a:t> </a:t>
            </a:r>
            <a:r>
              <a:rPr lang="en-US" sz="1600" b="0" i="0" dirty="0" err="1">
                <a:effectLst/>
                <a:latin typeface="Arial" panose="020B0604020202020204" pitchFamily="34" charset="0"/>
                <a:cs typeface="Arial" panose="020B0604020202020204" pitchFamily="34" charset="0"/>
              </a:rPr>
              <a:t>utilise</a:t>
            </a:r>
            <a:r>
              <a:rPr lang="en-US" sz="1600" b="0" i="0" dirty="0">
                <a:effectLst/>
                <a:latin typeface="Arial" panose="020B0604020202020204" pitchFamily="34" charset="0"/>
                <a:cs typeface="Arial" panose="020B0604020202020204" pitchFamily="34" charset="0"/>
              </a:rPr>
              <a:t> this finding is with a strategy </a:t>
            </a:r>
            <a:r>
              <a:rPr lang="en-US" sz="1600" dirty="0">
                <a:latin typeface="Arial" panose="020B0604020202020204" pitchFamily="34" charset="0"/>
                <a:cs typeface="Arial" panose="020B0604020202020204" pitchFamily="34" charset="0"/>
              </a:rPr>
              <a:t>called habit stacking by</a:t>
            </a:r>
            <a:r>
              <a:rPr lang="en-US" sz="1600" b="0" i="0" dirty="0">
                <a:effectLst/>
                <a:latin typeface="Arial" panose="020B0604020202020204" pitchFamily="34" charset="0"/>
                <a:cs typeface="Arial" panose="020B0604020202020204" pitchFamily="34" charset="0"/>
              </a:rPr>
              <a:t> just filling out this sentence</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After/Before [CURRENT HABIT], I will [NEW HABIT].</a:t>
            </a:r>
          </a:p>
          <a:p>
            <a:pPr algn="l"/>
            <a:r>
              <a:rPr lang="en-US" sz="1600" b="0" i="0" dirty="0">
                <a:effectLst/>
                <a:latin typeface="Arial" panose="020B0604020202020204" pitchFamily="34" charset="0"/>
                <a:cs typeface="Arial" panose="020B0604020202020204" pitchFamily="34" charset="0"/>
              </a:rPr>
              <a:t>Here are some examples:</a:t>
            </a:r>
          </a:p>
          <a:p>
            <a:pPr algn="l"/>
            <a:endParaRPr lang="en-US" sz="1600" b="0"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1" i="0" dirty="0">
                <a:effectLst/>
                <a:latin typeface="Arial" panose="020B0604020202020204" pitchFamily="34" charset="0"/>
                <a:cs typeface="Arial" panose="020B0604020202020204" pitchFamily="34" charset="0"/>
              </a:rPr>
              <a:t>Meditation:</a:t>
            </a:r>
            <a:r>
              <a:rPr lang="en-US" sz="1600" b="0" i="0" dirty="0">
                <a:effectLst/>
                <a:latin typeface="Arial" panose="020B0604020202020204" pitchFamily="34" charset="0"/>
                <a:cs typeface="Arial" panose="020B0604020202020204" pitchFamily="34" charset="0"/>
              </a:rPr>
              <a:t> After I brew my morning coffee, I will meditate for one minute.</a:t>
            </a:r>
          </a:p>
          <a:p>
            <a:pPr algn="l">
              <a:buFont typeface="Arial" panose="020B0604020202020204" pitchFamily="34" charset="0"/>
              <a:buChar char="•"/>
            </a:pPr>
            <a:r>
              <a:rPr lang="en-US" sz="1600" b="1" i="0" dirty="0">
                <a:effectLst/>
                <a:latin typeface="Arial" panose="020B0604020202020204" pitchFamily="34" charset="0"/>
                <a:cs typeface="Arial" panose="020B0604020202020204" pitchFamily="34" charset="0"/>
              </a:rPr>
              <a:t>Press-ups:</a:t>
            </a:r>
            <a:r>
              <a:rPr lang="en-US" sz="1600" b="0" i="0" dirty="0">
                <a:effectLst/>
                <a:latin typeface="Arial" panose="020B0604020202020204" pitchFamily="34" charset="0"/>
                <a:cs typeface="Arial" panose="020B0604020202020204" pitchFamily="34" charset="0"/>
              </a:rPr>
              <a:t> Before I take my morning shower, I will do 10 press-ups.</a:t>
            </a:r>
          </a:p>
          <a:p>
            <a:pPr algn="l">
              <a:buFont typeface="Arial" panose="020B0604020202020204" pitchFamily="34" charset="0"/>
              <a:buChar char="•"/>
            </a:pPr>
            <a:r>
              <a:rPr lang="en-US" sz="1600" b="1" dirty="0">
                <a:latin typeface="Arial" panose="020B0604020202020204" pitchFamily="34" charset="0"/>
                <a:cs typeface="Arial" panose="020B0604020202020204" pitchFamily="34" charset="0"/>
              </a:rPr>
              <a:t>Positive emotion of the day</a:t>
            </a:r>
            <a:r>
              <a:rPr lang="en-US" sz="1600" b="1" i="0" dirty="0">
                <a:effectLst/>
                <a:latin typeface="Arial" panose="020B0604020202020204" pitchFamily="34" charset="0"/>
                <a:cs typeface="Arial" panose="020B0604020202020204" pitchFamily="34" charset="0"/>
              </a:rPr>
              <a:t>:</a:t>
            </a:r>
            <a:r>
              <a:rPr lang="en-US" sz="1600" b="0" i="0" dirty="0">
                <a:effectLst/>
                <a:latin typeface="Arial" panose="020B0604020202020204" pitchFamily="34" charset="0"/>
                <a:cs typeface="Arial" panose="020B0604020202020204" pitchFamily="34" charset="0"/>
              </a:rPr>
              <a:t> After I </a:t>
            </a:r>
            <a:r>
              <a:rPr lang="en-US" sz="1600" dirty="0">
                <a:latin typeface="Arial" panose="020B0604020202020204" pitchFamily="34" charset="0"/>
                <a:cs typeface="Arial" panose="020B0604020202020204" pitchFamily="34" charset="0"/>
              </a:rPr>
              <a:t>clean my teeth, I will repeat my positive emotion of the day three times. </a:t>
            </a:r>
            <a:endParaRPr lang="en-US" sz="1600" b="0"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1" i="0" dirty="0">
                <a:effectLst/>
                <a:latin typeface="Arial" panose="020B0604020202020204" pitchFamily="34" charset="0"/>
                <a:cs typeface="Arial" panose="020B0604020202020204" pitchFamily="34" charset="0"/>
              </a:rPr>
              <a:t>Gratitude:</a:t>
            </a:r>
            <a:r>
              <a:rPr lang="en-US" sz="1600" b="0" i="0" dirty="0">
                <a:effectLst/>
                <a:latin typeface="Arial" panose="020B0604020202020204" pitchFamily="34" charset="0"/>
                <a:cs typeface="Arial" panose="020B0604020202020204" pitchFamily="34" charset="0"/>
              </a:rPr>
              <a:t> Before I eat dinner, I will say one thing I am grateful for that day.</a:t>
            </a:r>
          </a:p>
          <a:p>
            <a:pPr algn="l">
              <a:buFont typeface="Arial" panose="020B0604020202020204" pitchFamily="34" charset="0"/>
              <a:buChar char="•"/>
            </a:pPr>
            <a:r>
              <a:rPr lang="en-US" sz="1600" b="1" i="0" dirty="0">
                <a:effectLst/>
                <a:latin typeface="Arial" panose="020B0604020202020204" pitchFamily="34" charset="0"/>
                <a:cs typeface="Arial" panose="020B0604020202020204" pitchFamily="34" charset="0"/>
              </a:rPr>
              <a:t>Networking:</a:t>
            </a:r>
            <a:r>
              <a:rPr lang="en-US" sz="1600" b="0" i="0" dirty="0">
                <a:effectLst/>
                <a:latin typeface="Arial" panose="020B0604020202020204" pitchFamily="34" charset="0"/>
                <a:cs typeface="Arial" panose="020B0604020202020204" pitchFamily="34" charset="0"/>
              </a:rPr>
              <a:t> After I return from my lunch break, I will send one email to someone I want to meet.</a:t>
            </a:r>
          </a:p>
          <a:p>
            <a:pPr algn="l"/>
            <a:endParaRPr lang="en-US" sz="1600" b="0" i="0" dirty="0">
              <a:effectLst/>
              <a:latin typeface="Arial" panose="020B0604020202020204" pitchFamily="34" charset="0"/>
              <a:cs typeface="Arial" panose="020B0604020202020204" pitchFamily="34" charset="0"/>
            </a:endParaRPr>
          </a:p>
          <a:p>
            <a:pPr algn="l"/>
            <a:r>
              <a:rPr lang="en-US" sz="1600" b="0" i="0" dirty="0">
                <a:effectLst/>
                <a:latin typeface="Arial" panose="020B0604020202020204" pitchFamily="34" charset="0"/>
                <a:cs typeface="Arial" panose="020B0604020202020204" pitchFamily="34" charset="0"/>
              </a:rPr>
              <a:t>Habit stacking works well because you not only create a specific plan for when and where you will implement your goals, but also link your new goals to something you are already doing each day. </a:t>
            </a:r>
          </a:p>
        </p:txBody>
      </p:sp>
    </p:spTree>
    <p:extLst>
      <p:ext uri="{BB962C8B-B14F-4D97-AF65-F5344CB8AC3E}">
        <p14:creationId xmlns:p14="http://schemas.microsoft.com/office/powerpoint/2010/main" val="4202513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443991-601A-47C7-A905-9DDCD7B19E30}"/>
              </a:ext>
            </a:extLst>
          </p:cNvPr>
          <p:cNvSpPr txBox="1"/>
          <p:nvPr/>
        </p:nvSpPr>
        <p:spPr>
          <a:xfrm>
            <a:off x="611560" y="765175"/>
            <a:ext cx="7992888" cy="5632311"/>
          </a:xfrm>
          <a:prstGeom prst="rect">
            <a:avLst/>
          </a:prstGeom>
          <a:noFill/>
        </p:spPr>
        <p:txBody>
          <a:bodyPr wrap="square" rtlCol="0">
            <a:spAutoFit/>
          </a:bodyPr>
          <a:lstStyle/>
          <a:p>
            <a:pPr algn="l"/>
            <a:r>
              <a:rPr lang="en-US" sz="2000" b="0" i="0" dirty="0">
                <a:effectLst/>
                <a:latin typeface="Arial" panose="020B0604020202020204" pitchFamily="34" charset="0"/>
                <a:cs typeface="Arial" panose="020B0604020202020204" pitchFamily="34" charset="0"/>
              </a:rPr>
              <a:t>Whenever we set goals, we almost always focus on the lower </a:t>
            </a:r>
            <a:r>
              <a:rPr lang="en-US" sz="2000" dirty="0">
                <a:latin typeface="Arial" panose="020B0604020202020204" pitchFamily="34" charset="0"/>
                <a:cs typeface="Arial" panose="020B0604020202020204" pitchFamily="34" charset="0"/>
              </a:rPr>
              <a:t>limit</a:t>
            </a:r>
            <a:r>
              <a:rPr lang="en-US" sz="2000" b="0" i="0" dirty="0">
                <a:effectLst/>
                <a:latin typeface="Arial" panose="020B0604020202020204" pitchFamily="34" charset="0"/>
                <a:cs typeface="Arial" panose="020B0604020202020204" pitchFamily="34" charset="0"/>
              </a:rPr>
              <a:t>. That is, we think about the minimum threshold we want to hit. The implicit assumption is, “</a:t>
            </a:r>
            <a:r>
              <a:rPr lang="en-US" sz="2000" dirty="0">
                <a:latin typeface="Arial" panose="020B0604020202020204" pitchFamily="34" charset="0"/>
                <a:cs typeface="Arial" panose="020B0604020202020204" pitchFamily="34" charset="0"/>
              </a:rPr>
              <a:t>I</a:t>
            </a:r>
            <a:r>
              <a:rPr lang="en-US" sz="2000" b="0" i="0" dirty="0">
                <a:effectLst/>
                <a:latin typeface="Arial" panose="020B0604020202020204" pitchFamily="34" charset="0"/>
                <a:cs typeface="Arial" panose="020B0604020202020204" pitchFamily="34" charset="0"/>
              </a:rPr>
              <a:t>f I can do more than the minimum, I’ll go for it.”</a:t>
            </a:r>
          </a:p>
          <a:p>
            <a:pPr algn="l"/>
            <a:endParaRPr lang="en-US" sz="2000" b="0"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An individual might say, “I want to lose </a:t>
            </a:r>
            <a:r>
              <a:rPr lang="en-US" sz="2000" b="0" i="1" dirty="0">
                <a:effectLst/>
                <a:latin typeface="Arial" panose="020B0604020202020204" pitchFamily="34" charset="0"/>
                <a:cs typeface="Arial" panose="020B0604020202020204" pitchFamily="34" charset="0"/>
              </a:rPr>
              <a:t>at least</a:t>
            </a:r>
            <a:r>
              <a:rPr lang="en-US" sz="2000" b="0" i="0" dirty="0">
                <a:effectLst/>
                <a:latin typeface="Arial" panose="020B0604020202020204" pitchFamily="34" charset="0"/>
                <a:cs typeface="Arial" panose="020B0604020202020204" pitchFamily="34" charset="0"/>
              </a:rPr>
              <a:t> 5 pounds this month.”</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An entrepreneur might say, “I want to make </a:t>
            </a:r>
            <a:r>
              <a:rPr lang="en-US" sz="2000" b="0" i="1" dirty="0">
                <a:effectLst/>
                <a:latin typeface="Arial" panose="020B0604020202020204" pitchFamily="34" charset="0"/>
                <a:cs typeface="Arial" panose="020B0604020202020204" pitchFamily="34" charset="0"/>
              </a:rPr>
              <a:t>at least</a:t>
            </a:r>
            <a:r>
              <a:rPr lang="en-US" sz="2000" b="0" i="0" dirty="0">
                <a:effectLst/>
                <a:latin typeface="Arial" panose="020B0604020202020204" pitchFamily="34" charset="0"/>
                <a:cs typeface="Arial" panose="020B0604020202020204" pitchFamily="34" charset="0"/>
              </a:rPr>
              <a:t> 10 sales calls today.”</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An artist might say, “I want to write </a:t>
            </a:r>
            <a:r>
              <a:rPr lang="en-US" sz="2000" b="0" i="1" dirty="0">
                <a:effectLst/>
                <a:latin typeface="Arial" panose="020B0604020202020204" pitchFamily="34" charset="0"/>
                <a:cs typeface="Arial" panose="020B0604020202020204" pitchFamily="34" charset="0"/>
              </a:rPr>
              <a:t>at least</a:t>
            </a:r>
            <a:r>
              <a:rPr lang="en-US" sz="2000" b="0" i="0" dirty="0">
                <a:effectLst/>
                <a:latin typeface="Arial" panose="020B0604020202020204" pitchFamily="34" charset="0"/>
                <a:cs typeface="Arial" panose="020B0604020202020204" pitchFamily="34" charset="0"/>
              </a:rPr>
              <a:t> 500 words today.”</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runner</a:t>
            </a:r>
            <a:r>
              <a:rPr lang="en-US" sz="2000" b="0" i="0" dirty="0">
                <a:effectLst/>
                <a:latin typeface="Arial" panose="020B0604020202020204" pitchFamily="34" charset="0"/>
                <a:cs typeface="Arial" panose="020B0604020202020204" pitchFamily="34" charset="0"/>
              </a:rPr>
              <a:t> might say, “I want to </a:t>
            </a:r>
            <a:r>
              <a:rPr lang="en-US" sz="2000" dirty="0">
                <a:latin typeface="Arial" panose="020B0604020202020204" pitchFamily="34" charset="0"/>
                <a:cs typeface="Arial" panose="020B0604020202020204" pitchFamily="34" charset="0"/>
              </a:rPr>
              <a:t>run at least 3 miles today</a:t>
            </a:r>
            <a:r>
              <a:rPr lang="en-US" sz="2000" b="0" i="0" dirty="0">
                <a:effectLst/>
                <a:latin typeface="Arial" panose="020B0604020202020204" pitchFamily="34" charset="0"/>
                <a:cs typeface="Arial" panose="020B0604020202020204" pitchFamily="34" charset="0"/>
              </a:rPr>
              <a:t>.”</a:t>
            </a:r>
          </a:p>
          <a:p>
            <a:pPr algn="l"/>
            <a:endParaRPr lang="en-US" sz="2000" b="0" i="0" dirty="0">
              <a:effectLst/>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But what would it look like if we added an upper </a:t>
            </a:r>
            <a:r>
              <a:rPr lang="en-US" sz="2000" dirty="0">
                <a:latin typeface="Arial" panose="020B0604020202020204" pitchFamily="34" charset="0"/>
                <a:cs typeface="Arial" panose="020B0604020202020204" pitchFamily="34" charset="0"/>
              </a:rPr>
              <a:t>limit</a:t>
            </a:r>
            <a:r>
              <a:rPr lang="en-US" sz="2000" b="0" i="0" dirty="0">
                <a:effectLst/>
                <a:latin typeface="Arial" panose="020B0604020202020204" pitchFamily="34" charset="0"/>
                <a:cs typeface="Arial" panose="020B0604020202020204" pitchFamily="34" charset="0"/>
              </a:rPr>
              <a:t> to our goals and behaviors?</a:t>
            </a:r>
          </a:p>
          <a:p>
            <a:pPr algn="l"/>
            <a:endParaRPr lang="en-US" sz="2000" b="0"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 want to lose at least 5 pounds this month, but </a:t>
            </a:r>
            <a:r>
              <a:rPr lang="en-US" sz="2000" b="0" i="1" dirty="0">
                <a:effectLst/>
                <a:latin typeface="Arial" panose="020B0604020202020204" pitchFamily="34" charset="0"/>
                <a:cs typeface="Arial" panose="020B0604020202020204" pitchFamily="34" charset="0"/>
              </a:rPr>
              <a:t>not more</a:t>
            </a:r>
            <a:r>
              <a:rPr lang="en-US" sz="2000" b="0" i="0" dirty="0">
                <a:effectLst/>
                <a:latin typeface="Arial" panose="020B0604020202020204" pitchFamily="34" charset="0"/>
                <a:cs typeface="Arial" panose="020B0604020202020204" pitchFamily="34" charset="0"/>
              </a:rPr>
              <a:t> than 10.”</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 want to make at least 10 sales calls today, but </a:t>
            </a:r>
            <a:r>
              <a:rPr lang="en-US" sz="2000" b="0" i="1" dirty="0">
                <a:effectLst/>
                <a:latin typeface="Arial" panose="020B0604020202020204" pitchFamily="34" charset="0"/>
                <a:cs typeface="Arial" panose="020B0604020202020204" pitchFamily="34" charset="0"/>
              </a:rPr>
              <a:t>not more</a:t>
            </a:r>
            <a:r>
              <a:rPr lang="en-US" sz="2000" b="0" i="0" dirty="0">
                <a:effectLst/>
                <a:latin typeface="Arial" panose="020B0604020202020204" pitchFamily="34" charset="0"/>
                <a:cs typeface="Arial" panose="020B0604020202020204" pitchFamily="34" charset="0"/>
              </a:rPr>
              <a:t> than 20.”</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 want to write at least 500 words today, but </a:t>
            </a:r>
            <a:r>
              <a:rPr lang="en-US" sz="2000" b="0" i="1" dirty="0">
                <a:effectLst/>
                <a:latin typeface="Arial" panose="020B0604020202020204" pitchFamily="34" charset="0"/>
                <a:cs typeface="Arial" panose="020B0604020202020204" pitchFamily="34" charset="0"/>
              </a:rPr>
              <a:t>not more</a:t>
            </a:r>
            <a:r>
              <a:rPr lang="en-US" sz="2000" b="0" i="0" dirty="0">
                <a:effectLst/>
                <a:latin typeface="Arial" panose="020B0604020202020204" pitchFamily="34" charset="0"/>
                <a:cs typeface="Arial" panose="020B0604020202020204" pitchFamily="34" charset="0"/>
              </a:rPr>
              <a:t> than 1,500.”</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 want to run at least 3 miles today, but </a:t>
            </a:r>
            <a:r>
              <a:rPr lang="en-US" sz="2000" b="0" i="1" dirty="0">
                <a:effectLst/>
                <a:latin typeface="Arial" panose="020B0604020202020204" pitchFamily="34" charset="0"/>
                <a:cs typeface="Arial" panose="020B0604020202020204" pitchFamily="34" charset="0"/>
              </a:rPr>
              <a:t>not more </a:t>
            </a:r>
            <a:r>
              <a:rPr lang="en-US" sz="2000" b="0" dirty="0">
                <a:effectLst/>
                <a:latin typeface="Arial" panose="020B0604020202020204" pitchFamily="34" charset="0"/>
                <a:cs typeface="Arial" panose="020B0604020202020204" pitchFamily="34" charset="0"/>
              </a:rPr>
              <a:t>than 6 miles</a:t>
            </a:r>
            <a:r>
              <a:rPr lang="en-US" sz="2000" b="0" i="0" dirty="0">
                <a:effectLst/>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C04BA706-7C6B-4D1D-848A-AFD145CF46E5}"/>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600" dirty="0">
                <a:solidFill>
                  <a:schemeClr val="bg1"/>
                </a:solidFill>
                <a:cs typeface="Arial" charset="0"/>
              </a:rPr>
              <a:t> Tips for setting your goals – 3 Set an upper limit</a:t>
            </a:r>
          </a:p>
        </p:txBody>
      </p:sp>
    </p:spTree>
    <p:extLst>
      <p:ext uri="{BB962C8B-B14F-4D97-AF65-F5344CB8AC3E}">
        <p14:creationId xmlns:p14="http://schemas.microsoft.com/office/powerpoint/2010/main" val="1730761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600" dirty="0">
                <a:solidFill>
                  <a:schemeClr val="bg1"/>
                </a:solidFill>
                <a:cs typeface="Arial" charset="0"/>
              </a:rPr>
              <a:t>   The zone of long-term growth</a:t>
            </a:r>
          </a:p>
        </p:txBody>
      </p:sp>
      <p:sp>
        <p:nvSpPr>
          <p:cNvPr id="2" name="TextBox 1">
            <a:extLst>
              <a:ext uri="{FF2B5EF4-FFF2-40B4-BE49-F238E27FC236}">
                <a16:creationId xmlns:a16="http://schemas.microsoft.com/office/drawing/2014/main" id="{FC5ACCE1-43A0-41B8-A498-CB3891C5B67A}"/>
              </a:ext>
            </a:extLst>
          </p:cNvPr>
          <p:cNvSpPr txBox="1"/>
          <p:nvPr/>
        </p:nvSpPr>
        <p:spPr>
          <a:xfrm>
            <a:off x="251520" y="765175"/>
            <a:ext cx="8640960" cy="830997"/>
          </a:xfrm>
          <a:prstGeom prst="rect">
            <a:avLst/>
          </a:prstGeom>
          <a:noFill/>
        </p:spPr>
        <p:txBody>
          <a:bodyPr wrap="square" rtlCol="0">
            <a:spAutoFit/>
          </a:bodyPr>
          <a:lstStyle/>
          <a:p>
            <a:endParaRPr lang="en-GB" sz="2400" dirty="0"/>
          </a:p>
          <a:p>
            <a:endParaRPr lang="en-GB" sz="2400" dirty="0"/>
          </a:p>
        </p:txBody>
      </p:sp>
      <p:sp>
        <p:nvSpPr>
          <p:cNvPr id="3" name="TextBox 2">
            <a:extLst>
              <a:ext uri="{FF2B5EF4-FFF2-40B4-BE49-F238E27FC236}">
                <a16:creationId xmlns:a16="http://schemas.microsoft.com/office/drawing/2014/main" id="{CA443991-601A-47C7-A905-9DDCD7B19E30}"/>
              </a:ext>
            </a:extLst>
          </p:cNvPr>
          <p:cNvSpPr txBox="1"/>
          <p:nvPr/>
        </p:nvSpPr>
        <p:spPr>
          <a:xfrm>
            <a:off x="107504" y="783580"/>
            <a:ext cx="9036496" cy="923330"/>
          </a:xfrm>
          <a:prstGeom prst="rect">
            <a:avLst/>
          </a:prstGeom>
          <a:noFill/>
        </p:spPr>
        <p:txBody>
          <a:bodyPr wrap="square" rtlCol="0">
            <a:spAutoFit/>
          </a:bodyPr>
          <a:lstStyle/>
          <a:p>
            <a:pPr algn="l"/>
            <a:endParaRPr lang="en-US" b="0" i="0" dirty="0">
              <a:solidFill>
                <a:srgbClr val="29335C"/>
              </a:solidFill>
              <a:effectLst/>
              <a:latin typeface="Roboto-Regular"/>
            </a:endParaRPr>
          </a:p>
          <a:p>
            <a:br>
              <a:rPr lang="en-US" dirty="0"/>
            </a:br>
            <a:endParaRPr lang="en-GB" dirty="0"/>
          </a:p>
        </p:txBody>
      </p:sp>
      <p:pic>
        <p:nvPicPr>
          <p:cNvPr id="2050" name="Picture 2" descr="sustain your habits and set an upper bound when goal setting">
            <a:extLst>
              <a:ext uri="{FF2B5EF4-FFF2-40B4-BE49-F238E27FC236}">
                <a16:creationId xmlns:a16="http://schemas.microsoft.com/office/drawing/2014/main" id="{FE860CB0-F6E6-401A-9402-976C6FB8C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8208912"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250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2400" dirty="0">
                <a:solidFill>
                  <a:schemeClr val="bg1"/>
                </a:solidFill>
                <a:cs typeface="Arial" charset="0"/>
              </a:rPr>
              <a:t> Tips for setting your goals - 4  Achieving consistency with your goals</a:t>
            </a:r>
          </a:p>
        </p:txBody>
      </p:sp>
      <p:sp>
        <p:nvSpPr>
          <p:cNvPr id="2" name="TextBox 1">
            <a:extLst>
              <a:ext uri="{FF2B5EF4-FFF2-40B4-BE49-F238E27FC236}">
                <a16:creationId xmlns:a16="http://schemas.microsoft.com/office/drawing/2014/main" id="{FC5ACCE1-43A0-41B8-A498-CB3891C5B67A}"/>
              </a:ext>
            </a:extLst>
          </p:cNvPr>
          <p:cNvSpPr txBox="1"/>
          <p:nvPr/>
        </p:nvSpPr>
        <p:spPr>
          <a:xfrm>
            <a:off x="107504" y="765175"/>
            <a:ext cx="9036496" cy="6001643"/>
          </a:xfrm>
          <a:prstGeom prst="rect">
            <a:avLst/>
          </a:prstGeom>
          <a:noFill/>
        </p:spPr>
        <p:txBody>
          <a:bodyPr wrap="square" rtlCol="0">
            <a:spAutoFit/>
          </a:bodyPr>
          <a:lstStyle/>
          <a:p>
            <a:pPr algn="l"/>
            <a:r>
              <a:rPr lang="en-US" sz="1600" b="0" i="0" dirty="0">
                <a:effectLst/>
                <a:latin typeface="Arial" panose="020B0604020202020204" pitchFamily="34" charset="0"/>
                <a:cs typeface="Arial" panose="020B0604020202020204" pitchFamily="34" charset="0"/>
              </a:rPr>
              <a:t>Too often, we set the right goals inside the wrong system. If you're fighting your system each day to make progress, then it's going to be really hard to make consistent progress. There are all kinds of hidden forces that make our goals easier or harder to achieve. You need to align your environment with your ambitions if you wish to make progress for the long-run. </a:t>
            </a:r>
            <a:br>
              <a:rPr lang="en-US" sz="1600" b="0" i="0" dirty="0">
                <a:effectLst/>
                <a:latin typeface="Arial" panose="020B0604020202020204" pitchFamily="34" charset="0"/>
                <a:cs typeface="Arial" panose="020B0604020202020204" pitchFamily="34" charset="0"/>
              </a:rPr>
            </a:br>
            <a:endParaRPr lang="en-US" sz="1600" b="0" i="0" dirty="0">
              <a:effectLst/>
              <a:latin typeface="Arial" panose="020B0604020202020204" pitchFamily="34" charset="0"/>
              <a:cs typeface="Arial" panose="020B0604020202020204" pitchFamily="34" charset="0"/>
            </a:endParaRPr>
          </a:p>
          <a:p>
            <a:pPr algn="l"/>
            <a:r>
              <a:rPr lang="en-US" sz="1600" b="1" i="0" dirty="0">
                <a:effectLst/>
                <a:latin typeface="Arial" panose="020B0604020202020204" pitchFamily="34" charset="0"/>
                <a:cs typeface="Arial" panose="020B0604020202020204" pitchFamily="34" charset="0"/>
              </a:rPr>
              <a:t>Aligning Your Environment With Your Goals</a:t>
            </a:r>
          </a:p>
          <a:p>
            <a:pPr algn="l"/>
            <a:r>
              <a:rPr lang="en-US" sz="1600" b="0" i="0" dirty="0">
                <a:effectLst/>
                <a:latin typeface="Arial" panose="020B0604020202020204" pitchFamily="34" charset="0"/>
                <a:cs typeface="Arial" panose="020B0604020202020204" pitchFamily="34" charset="0"/>
              </a:rPr>
              <a:t>Although most of us have the freedom to make a wide range of choices at any given moment, we often make decisions based on the environment we find ourselves in. </a:t>
            </a:r>
          </a:p>
          <a:p>
            <a:pPr algn="l">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If you sleep with your phone next to your bed, then checking social media and email as soon as you wake up is likely to be the default decision.</a:t>
            </a:r>
          </a:p>
          <a:p>
            <a:pPr algn="l">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If you keep alcohol in your kitchen, then drinking consistently is more likely to be the default decision.</a:t>
            </a:r>
          </a:p>
          <a:p>
            <a:pPr algn="l"/>
            <a:r>
              <a:rPr lang="en-US" sz="1600" b="0" i="0" dirty="0">
                <a:effectLst/>
                <a:latin typeface="Arial" panose="020B0604020202020204" pitchFamily="34" charset="0"/>
                <a:cs typeface="Arial" panose="020B0604020202020204" pitchFamily="34" charset="0"/>
              </a:rPr>
              <a:t>Of course, defaults can be positive as well.</a:t>
            </a:r>
          </a:p>
          <a:p>
            <a:pPr algn="l">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If you keep a dumbbell next to your desk at work, then pumping out some quick curls is more likely to be the default decision.</a:t>
            </a:r>
          </a:p>
          <a:p>
            <a:pPr algn="l">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If you keep a water bottle with you throughout the day, then drinking water rather than </a:t>
            </a:r>
            <a:r>
              <a:rPr lang="en-US" sz="1600" dirty="0">
                <a:latin typeface="Arial" panose="020B0604020202020204" pitchFamily="34" charset="0"/>
                <a:cs typeface="Arial" panose="020B0604020202020204" pitchFamily="34" charset="0"/>
              </a:rPr>
              <a:t>a fizzy drink</a:t>
            </a:r>
            <a:r>
              <a:rPr lang="en-US" sz="1600" b="0" i="0" dirty="0">
                <a:effectLst/>
                <a:latin typeface="Arial" panose="020B0604020202020204" pitchFamily="34" charset="0"/>
                <a:cs typeface="Arial" panose="020B0604020202020204" pitchFamily="34" charset="0"/>
              </a:rPr>
              <a:t> is more likely to be the default decision. It's very hard to stick with positive habits in a negative environment.</a:t>
            </a:r>
          </a:p>
          <a:p>
            <a:pPr algn="l"/>
            <a:endParaRPr lang="en-US" sz="1600" dirty="0">
              <a:latin typeface="Arial" panose="020B0604020202020204" pitchFamily="34" charset="0"/>
              <a:cs typeface="Arial" panose="020B0604020202020204" pitchFamily="34" charset="0"/>
            </a:endParaRPr>
          </a:p>
          <a:p>
            <a:pPr algn="l"/>
            <a:r>
              <a:rPr lang="en-US" sz="1600" b="0" i="0" dirty="0">
                <a:effectLst/>
                <a:latin typeface="Arial" panose="020B0604020202020204" pitchFamily="34" charset="0"/>
                <a:cs typeface="Arial" panose="020B0604020202020204" pitchFamily="34" charset="0"/>
              </a:rPr>
              <a:t>Use visual cues that help to nudge you in the right direction.  Use the </a:t>
            </a:r>
            <a:r>
              <a:rPr lang="en-US" sz="1600" b="0" i="0" dirty="0" err="1">
                <a:effectLst/>
                <a:latin typeface="Arial" panose="020B0604020202020204" pitchFamily="34" charset="0"/>
                <a:cs typeface="Arial" panose="020B0604020202020204" pitchFamily="34" charset="0"/>
              </a:rPr>
              <a:t>Seinfield</a:t>
            </a:r>
            <a:r>
              <a:rPr lang="en-US" sz="1600" b="0" i="0" dirty="0">
                <a:effectLst/>
                <a:latin typeface="Arial" panose="020B0604020202020204" pitchFamily="34" charset="0"/>
                <a:cs typeface="Arial" panose="020B0604020202020204" pitchFamily="34" charset="0"/>
              </a:rPr>
              <a:t> strategy. </a:t>
            </a:r>
            <a:endParaRPr lang="en-US" sz="1600" dirty="0">
              <a:latin typeface="Arial" panose="020B0604020202020204" pitchFamily="34" charset="0"/>
              <a:cs typeface="Arial" panose="020B0604020202020204" pitchFamily="34" charset="0"/>
            </a:endParaRPr>
          </a:p>
          <a:p>
            <a:pPr algn="l"/>
            <a:endParaRPr lang="en-US" sz="1600" b="0" i="0" dirty="0">
              <a:effectLst/>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rPr>
              <a:t>Opt-out (its what organ donation do effectively) - </a:t>
            </a:r>
            <a:r>
              <a:rPr lang="en-US" sz="1600" b="0" i="0" dirty="0">
                <a:effectLst/>
                <a:latin typeface="Arial" panose="020B0604020202020204" pitchFamily="34" charset="0"/>
                <a:cs typeface="Arial" panose="020B0604020202020204" pitchFamily="34" charset="0"/>
              </a:rPr>
              <a:t>opt your future self into better habits ahead of time. </a:t>
            </a:r>
            <a:r>
              <a:rPr lang="en-US" sz="1600" dirty="0">
                <a:latin typeface="Arial" panose="020B0604020202020204" pitchFamily="34" charset="0"/>
                <a:cs typeface="Arial" panose="020B0604020202020204" pitchFamily="34" charset="0"/>
              </a:rPr>
              <a:t>S</a:t>
            </a:r>
            <a:r>
              <a:rPr lang="en-US" sz="1600" b="0" i="0" dirty="0">
                <a:effectLst/>
                <a:latin typeface="Arial" panose="020B0604020202020204" pitchFamily="34" charset="0"/>
                <a:cs typeface="Arial" panose="020B0604020202020204" pitchFamily="34" charset="0"/>
              </a:rPr>
              <a:t>chedule your yoga session for next week while you are feeling motivated today. Then you have to opt-out and justify it!! </a:t>
            </a:r>
          </a:p>
        </p:txBody>
      </p:sp>
    </p:spTree>
    <p:extLst>
      <p:ext uri="{BB962C8B-B14F-4D97-AF65-F5344CB8AC3E}">
        <p14:creationId xmlns:p14="http://schemas.microsoft.com/office/powerpoint/2010/main" val="791520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FC74A-CA46-4CFA-96EC-8D08F5D252FC}"/>
              </a:ext>
            </a:extLst>
          </p:cNvPr>
          <p:cNvSpPr>
            <a:spLocks noGrp="1"/>
          </p:cNvSpPr>
          <p:nvPr>
            <p:ph idx="1"/>
          </p:nvPr>
        </p:nvSpPr>
        <p:spPr>
          <a:xfrm>
            <a:off x="89756" y="548680"/>
            <a:ext cx="8964488" cy="4525963"/>
          </a:xfrm>
        </p:spPr>
        <p:txBody>
          <a:bodyPr/>
          <a:lstStyle/>
          <a:p>
            <a:pPr marL="0" indent="0" algn="l">
              <a:buNone/>
            </a:pPr>
            <a:endParaRPr lang="en-US" sz="1800" b="1" i="0" dirty="0">
              <a:solidFill>
                <a:srgbClr val="323232"/>
              </a:solidFill>
              <a:effectLst/>
              <a:latin typeface="Arial" panose="020B0604020202020204" pitchFamily="34" charset="0"/>
              <a:cs typeface="Arial" panose="020B0604020202020204" pitchFamily="34" charset="0"/>
            </a:endParaRPr>
          </a:p>
          <a:p>
            <a:pPr marL="0" indent="0" algn="l">
              <a:buNone/>
            </a:pPr>
            <a:r>
              <a:rPr lang="en-US" sz="1800" b="0" i="0" dirty="0">
                <a:solidFill>
                  <a:srgbClr val="323232"/>
                </a:solidFill>
                <a:effectLst/>
                <a:latin typeface="Arial" panose="020B0604020202020204" pitchFamily="34" charset="0"/>
                <a:cs typeface="Arial" panose="020B0604020202020204" pitchFamily="34" charset="0"/>
              </a:rPr>
              <a:t>Another key to making long-term progress on your goals is measurement. One of the most motivating things we can experience is evidence of our progress. This is why measurement is so critical for effective goal setting. By measuring your results, you get insight on whether or not you are making progress.</a:t>
            </a:r>
          </a:p>
          <a:p>
            <a:pPr marL="0" indent="0" algn="l">
              <a:buNone/>
            </a:pPr>
            <a:endParaRPr lang="en-US" sz="1800" b="0" i="0" dirty="0">
              <a:solidFill>
                <a:srgbClr val="323232"/>
              </a:solidFill>
              <a:effectLst/>
              <a:latin typeface="Arial" panose="020B0604020202020204" pitchFamily="34" charset="0"/>
              <a:cs typeface="Arial" panose="020B0604020202020204" pitchFamily="34" charset="0"/>
            </a:endParaRPr>
          </a:p>
          <a:p>
            <a:pPr marL="0" indent="0" algn="l">
              <a:buNone/>
            </a:pPr>
            <a:r>
              <a:rPr lang="en-US" sz="1800" b="0" i="0" dirty="0">
                <a:solidFill>
                  <a:srgbClr val="323232"/>
                </a:solidFill>
                <a:effectLst/>
                <a:latin typeface="Arial" panose="020B0604020202020204" pitchFamily="34" charset="0"/>
                <a:cs typeface="Arial" panose="020B0604020202020204" pitchFamily="34" charset="0"/>
              </a:rPr>
              <a:t>The things we measure are the things we improve. It is only through numbers and clear tracking that we have any idea if we are getting better or worse:</a:t>
            </a:r>
          </a:p>
          <a:p>
            <a:pPr algn="l">
              <a:buFont typeface="Arial" panose="020B0604020202020204" pitchFamily="34" charset="0"/>
              <a:buChar char="•"/>
            </a:pPr>
            <a:r>
              <a:rPr lang="en-US" sz="1800" b="0" i="0" dirty="0">
                <a:solidFill>
                  <a:srgbClr val="323232"/>
                </a:solidFill>
                <a:effectLst/>
                <a:latin typeface="Arial" panose="020B0604020202020204" pitchFamily="34" charset="0"/>
                <a:cs typeface="Arial" panose="020B0604020202020204" pitchFamily="34" charset="0"/>
              </a:rPr>
              <a:t>When you measure how many press-ups you do you get stronger.</a:t>
            </a:r>
          </a:p>
          <a:p>
            <a:pPr algn="l">
              <a:buFont typeface="Arial" panose="020B0604020202020204" pitchFamily="34" charset="0"/>
              <a:buChar char="•"/>
            </a:pPr>
            <a:r>
              <a:rPr lang="en-US" sz="1800" b="0" i="0" dirty="0">
                <a:solidFill>
                  <a:srgbClr val="323232"/>
                </a:solidFill>
                <a:effectLst/>
                <a:latin typeface="Arial" panose="020B0604020202020204" pitchFamily="34" charset="0"/>
                <a:cs typeface="Arial" panose="020B0604020202020204" pitchFamily="34" charset="0"/>
              </a:rPr>
              <a:t>When </a:t>
            </a:r>
            <a:r>
              <a:rPr lang="en-US" sz="1800" dirty="0">
                <a:solidFill>
                  <a:srgbClr val="323232"/>
                </a:solidFill>
                <a:latin typeface="Arial" panose="020B0604020202020204" pitchFamily="34" charset="0"/>
                <a:cs typeface="Arial" panose="020B0604020202020204" pitchFamily="34" charset="0"/>
              </a:rPr>
              <a:t>you track reading 20 pages a day, you will read more books.</a:t>
            </a:r>
            <a:endParaRPr lang="en-US" sz="1800" b="0" i="0" dirty="0">
              <a:solidFill>
                <a:srgbClr val="32323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800" b="0" i="0" dirty="0">
                <a:solidFill>
                  <a:srgbClr val="323232"/>
                </a:solidFill>
                <a:effectLst/>
                <a:latin typeface="Arial" panose="020B0604020202020204" pitchFamily="34" charset="0"/>
                <a:cs typeface="Arial" panose="020B0604020202020204" pitchFamily="34" charset="0"/>
              </a:rPr>
              <a:t>When </a:t>
            </a:r>
            <a:r>
              <a:rPr lang="en-US" sz="1800" dirty="0">
                <a:solidFill>
                  <a:srgbClr val="323232"/>
                </a:solidFill>
                <a:latin typeface="Arial" panose="020B0604020202020204" pitchFamily="34" charset="0"/>
                <a:cs typeface="Arial" panose="020B0604020202020204" pitchFamily="34" charset="0"/>
              </a:rPr>
              <a:t>you record your values and commit to reading them twice every day for the next month</a:t>
            </a:r>
            <a:r>
              <a:rPr lang="en-US" sz="1800" b="0" i="0" dirty="0">
                <a:solidFill>
                  <a:srgbClr val="323232"/>
                </a:solidFill>
                <a:effectLst/>
                <a:latin typeface="Arial" panose="020B0604020202020204" pitchFamily="34" charset="0"/>
                <a:cs typeface="Arial" panose="020B0604020202020204" pitchFamily="34" charset="0"/>
              </a:rPr>
              <a:t>, you perhaps start living with more integrity.</a:t>
            </a:r>
          </a:p>
          <a:p>
            <a:pPr marL="0" indent="0" algn="l">
              <a:buNone/>
            </a:pPr>
            <a:endParaRPr lang="en-US" sz="1800" b="0" i="0" dirty="0">
              <a:solidFill>
                <a:srgbClr val="323232"/>
              </a:solidFill>
              <a:effectLst/>
              <a:latin typeface="Arial" panose="020B0604020202020204" pitchFamily="34" charset="0"/>
              <a:cs typeface="Arial" panose="020B0604020202020204" pitchFamily="34" charset="0"/>
            </a:endParaRPr>
          </a:p>
          <a:p>
            <a:pPr marL="0" indent="0" algn="l">
              <a:buNone/>
            </a:pPr>
            <a:r>
              <a:rPr lang="en-US" sz="1800" b="0" i="0" dirty="0">
                <a:solidFill>
                  <a:srgbClr val="323232"/>
                </a:solidFill>
                <a:effectLst/>
                <a:latin typeface="Arial" panose="020B0604020202020204" pitchFamily="34" charset="0"/>
                <a:cs typeface="Arial" panose="020B0604020202020204" pitchFamily="34" charset="0"/>
              </a:rPr>
              <a:t>The trick is to </a:t>
            </a:r>
            <a:r>
              <a:rPr lang="en-US" sz="1800" b="0" i="0" dirty="0" err="1">
                <a:solidFill>
                  <a:srgbClr val="323232"/>
                </a:solidFill>
                <a:effectLst/>
                <a:latin typeface="Arial" panose="020B0604020202020204" pitchFamily="34" charset="0"/>
                <a:cs typeface="Arial" panose="020B0604020202020204" pitchFamily="34" charset="0"/>
              </a:rPr>
              <a:t>realise</a:t>
            </a:r>
            <a:r>
              <a:rPr lang="en-US" sz="1800" b="0" i="0" dirty="0">
                <a:solidFill>
                  <a:srgbClr val="323232"/>
                </a:solidFill>
                <a:effectLst/>
                <a:latin typeface="Arial" panose="020B0604020202020204" pitchFamily="34" charset="0"/>
                <a:cs typeface="Arial" panose="020B0604020202020204" pitchFamily="34" charset="0"/>
              </a:rPr>
              <a:t> that counting, measuring, and tracking is not about the result. Measure to discover, to find out, to understand. Measure to see if you are </a:t>
            </a:r>
            <a:r>
              <a:rPr lang="en-US" sz="1800" dirty="0">
                <a:solidFill>
                  <a:srgbClr val="323232"/>
                </a:solidFill>
                <a:latin typeface="Arial" panose="020B0604020202020204" pitchFamily="34" charset="0"/>
                <a:cs typeface="Arial" panose="020B0604020202020204" pitchFamily="34" charset="0"/>
              </a:rPr>
              <a:t>committed</a:t>
            </a:r>
            <a:r>
              <a:rPr lang="en-US" sz="1800" b="0" i="0" dirty="0">
                <a:solidFill>
                  <a:srgbClr val="323232"/>
                </a:solidFill>
                <a:effectLst/>
                <a:latin typeface="Arial" panose="020B0604020202020204" pitchFamily="34" charset="0"/>
                <a:cs typeface="Arial" panose="020B0604020202020204" pitchFamily="34" charset="0"/>
              </a:rPr>
              <a:t>. Measure to see if you're actually spending time on the things that are important to you</a:t>
            </a:r>
          </a:p>
          <a:p>
            <a:endParaRPr lang="en-GB" sz="18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3E1BA36-0A28-4F9B-80F5-8239848211DC}"/>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200" dirty="0">
                <a:solidFill>
                  <a:schemeClr val="bg1"/>
                </a:solidFill>
                <a:cs typeface="Arial" charset="0"/>
              </a:rPr>
              <a:t> Tips for setting your goals – 5 Measuring your goals</a:t>
            </a:r>
          </a:p>
        </p:txBody>
      </p:sp>
      <p:pic>
        <p:nvPicPr>
          <p:cNvPr id="7" name="Picture 2" descr="Home - Measure Backwards">
            <a:extLst>
              <a:ext uri="{FF2B5EF4-FFF2-40B4-BE49-F238E27FC236}">
                <a16:creationId xmlns:a16="http://schemas.microsoft.com/office/drawing/2014/main" id="{9202562F-F4E9-4C89-BF4A-2FA2D33D1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5623323"/>
            <a:ext cx="38100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19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Many Paper Clips are in this Jar? | EMAC professor David… | Flickr">
            <a:extLst>
              <a:ext uri="{FF2B5EF4-FFF2-40B4-BE49-F238E27FC236}">
                <a16:creationId xmlns:a16="http://schemas.microsoft.com/office/drawing/2014/main" id="{17947571-1E2F-4946-A906-77D2D130A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624"/>
            <a:ext cx="19335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To Stick With Good Habits Easily Using Paper Clips">
            <a:extLst>
              <a:ext uri="{FF2B5EF4-FFF2-40B4-BE49-F238E27FC236}">
                <a16:creationId xmlns:a16="http://schemas.microsoft.com/office/drawing/2014/main" id="{B3BCE532-E344-4840-87BF-475654FCB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841" y="1236750"/>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8 Examples of How to Use Visual Cues with Visual Learners - Child1st  Publications">
            <a:extLst>
              <a:ext uri="{FF2B5EF4-FFF2-40B4-BE49-F238E27FC236}">
                <a16:creationId xmlns:a16="http://schemas.microsoft.com/office/drawing/2014/main" id="{D151D84F-1E5B-4692-AF34-51CA1D59D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31221"/>
            <a:ext cx="37528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n't Break the Chain: The “Seinfeld Strategy”">
            <a:extLst>
              <a:ext uri="{FF2B5EF4-FFF2-40B4-BE49-F238E27FC236}">
                <a16:creationId xmlns:a16="http://schemas.microsoft.com/office/drawing/2014/main" id="{C8FEB0BE-1487-4A68-B273-0BDBEEA9A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1663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Set Goals - Verbal To Visual">
            <a:extLst>
              <a:ext uri="{FF2B5EF4-FFF2-40B4-BE49-F238E27FC236}">
                <a16:creationId xmlns:a16="http://schemas.microsoft.com/office/drawing/2014/main" id="{2924D845-A759-4820-8E73-CBD194B370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287" y="2917455"/>
            <a:ext cx="6876256" cy="39081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crastination: A Brief Guide on How to Stop Procrastinating">
            <a:extLst>
              <a:ext uri="{FF2B5EF4-FFF2-40B4-BE49-F238E27FC236}">
                <a16:creationId xmlns:a16="http://schemas.microsoft.com/office/drawing/2014/main" id="{D81DF8CE-EDC7-452B-9923-B0B9E46C37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1537" y="2406824"/>
            <a:ext cx="3131840" cy="423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237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1D048-75BF-4D6D-8E93-3C666F37DBB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600" dirty="0">
                <a:solidFill>
                  <a:schemeClr val="bg1"/>
                </a:solidFill>
                <a:latin typeface="Arial" charset="0"/>
                <a:cs typeface="Arial" charset="0"/>
              </a:rPr>
              <a:t> 30-day challenge </a:t>
            </a:r>
            <a:endParaRPr lang="en-US" sz="3600" dirty="0">
              <a:solidFill>
                <a:schemeClr val="bg1"/>
              </a:solidFill>
              <a:cs typeface="Arial" charset="0"/>
            </a:endParaRPr>
          </a:p>
        </p:txBody>
      </p:sp>
      <p:pic>
        <p:nvPicPr>
          <p:cNvPr id="4" name="Picture 2" descr="S.T.O.P.: Stop, Think, Observe, Plan">
            <a:extLst>
              <a:ext uri="{FF2B5EF4-FFF2-40B4-BE49-F238E27FC236}">
                <a16:creationId xmlns:a16="http://schemas.microsoft.com/office/drawing/2014/main" id="{99AA2B2E-68D8-4BF8-8092-807F3789D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3456384"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0C14F5-6084-40B1-9CE8-65F6525E6E45}"/>
              </a:ext>
            </a:extLst>
          </p:cNvPr>
          <p:cNvSpPr txBox="1"/>
          <p:nvPr/>
        </p:nvSpPr>
        <p:spPr>
          <a:xfrm>
            <a:off x="4283968" y="2887682"/>
            <a:ext cx="4536504" cy="3970318"/>
          </a:xfrm>
          <a:prstGeom prst="rect">
            <a:avLst/>
          </a:prstGeom>
          <a:noFill/>
        </p:spPr>
        <p:txBody>
          <a:bodyPr wrap="square" rtlCol="0">
            <a:spAutoFit/>
          </a:bodyPr>
          <a:lstStyle/>
          <a:p>
            <a:r>
              <a:rPr lang="en-GB" dirty="0"/>
              <a:t>Set yourself 1 (or more) SMARTER goals to achieve in the next 30 days. </a:t>
            </a:r>
          </a:p>
          <a:p>
            <a:endParaRPr lang="en-GB" dirty="0"/>
          </a:p>
          <a:p>
            <a:r>
              <a:rPr lang="en-GB" dirty="0"/>
              <a:t>Remember the 5 tips:</a:t>
            </a:r>
          </a:p>
          <a:p>
            <a:pPr marL="342900" indent="-342900">
              <a:buFont typeface="+mj-lt"/>
              <a:buAutoNum type="arabicPeriod"/>
            </a:pPr>
            <a:r>
              <a:rPr lang="en-GB" dirty="0"/>
              <a:t>Eliminate goal competition</a:t>
            </a:r>
          </a:p>
          <a:p>
            <a:pPr marL="342900" indent="-342900">
              <a:buFont typeface="+mj-lt"/>
              <a:buAutoNum type="arabicPeriod"/>
            </a:pPr>
            <a:r>
              <a:rPr lang="en-GB" dirty="0"/>
              <a:t>Stack your goals</a:t>
            </a:r>
          </a:p>
          <a:p>
            <a:pPr marL="342900" indent="-342900">
              <a:buFont typeface="+mj-lt"/>
              <a:buAutoNum type="arabicPeriod"/>
            </a:pPr>
            <a:r>
              <a:rPr lang="en-GB" dirty="0"/>
              <a:t>Set an upper (as well as a lower limit) to your goals</a:t>
            </a:r>
          </a:p>
          <a:p>
            <a:pPr marL="342900" indent="-342900">
              <a:buFont typeface="+mj-lt"/>
              <a:buAutoNum type="arabicPeriod"/>
            </a:pPr>
            <a:r>
              <a:rPr lang="en-GB" dirty="0"/>
              <a:t>Achieve consistency</a:t>
            </a:r>
          </a:p>
          <a:p>
            <a:pPr marL="342900" indent="-342900">
              <a:buFont typeface="+mj-lt"/>
              <a:buAutoNum type="arabicPeriod"/>
            </a:pPr>
            <a:r>
              <a:rPr lang="en-GB" dirty="0"/>
              <a:t>Find a way of measuring them</a:t>
            </a:r>
          </a:p>
          <a:p>
            <a:pPr marL="342900" indent="-342900">
              <a:buFont typeface="+mj-lt"/>
              <a:buAutoNum type="arabicPeriod"/>
            </a:pPr>
            <a:endParaRPr lang="en-GB" dirty="0"/>
          </a:p>
          <a:p>
            <a:r>
              <a:rPr lang="en-GB" dirty="0"/>
              <a:t>And also make your goal setting system visual</a:t>
            </a:r>
          </a:p>
          <a:p>
            <a:endParaRPr lang="en-GB" dirty="0"/>
          </a:p>
        </p:txBody>
      </p:sp>
      <p:pic>
        <p:nvPicPr>
          <p:cNvPr id="5" name="Picture 20" descr="Know Your Role Stock Photo, Picture And Royalty Free Image. Image 33059230.">
            <a:extLst>
              <a:ext uri="{FF2B5EF4-FFF2-40B4-BE49-F238E27FC236}">
                <a16:creationId xmlns:a16="http://schemas.microsoft.com/office/drawing/2014/main" id="{C7C5C500-F3DB-442D-B86D-EEECD92BE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149080"/>
            <a:ext cx="2705099" cy="23042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3B30FB-BFD4-4517-90A0-F4984CAA0B87}"/>
              </a:ext>
            </a:extLst>
          </p:cNvPr>
          <p:cNvSpPr txBox="1"/>
          <p:nvPr/>
        </p:nvSpPr>
        <p:spPr>
          <a:xfrm>
            <a:off x="4355976" y="1340768"/>
            <a:ext cx="4680521" cy="923330"/>
          </a:xfrm>
          <a:prstGeom prst="rect">
            <a:avLst/>
          </a:prstGeom>
          <a:noFill/>
        </p:spPr>
        <p:txBody>
          <a:bodyPr wrap="square" rtlCol="0">
            <a:spAutoFit/>
          </a:bodyPr>
          <a:lstStyle/>
          <a:p>
            <a:r>
              <a:rPr lang="en-GB" dirty="0"/>
              <a:t>Have your vision and mission as your north star, before identifying your key roles, before in turn identifying your SMARTER goals</a:t>
            </a:r>
          </a:p>
        </p:txBody>
      </p:sp>
    </p:spTree>
    <p:extLst>
      <p:ext uri="{BB962C8B-B14F-4D97-AF65-F5344CB8AC3E}">
        <p14:creationId xmlns:p14="http://schemas.microsoft.com/office/powerpoint/2010/main" val="1391796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600" dirty="0">
                <a:solidFill>
                  <a:schemeClr val="bg1"/>
                </a:solidFill>
                <a:latin typeface="Arial" charset="0"/>
                <a:cs typeface="Arial" charset="0"/>
              </a:rPr>
              <a:t> Action plan</a:t>
            </a:r>
            <a:endParaRPr lang="en-US" sz="3600" dirty="0">
              <a:solidFill>
                <a:schemeClr val="bg1"/>
              </a:solidFill>
              <a:cs typeface="Arial" charset="0"/>
            </a:endParaRPr>
          </a:p>
        </p:txBody>
      </p:sp>
      <p:sp>
        <p:nvSpPr>
          <p:cNvPr id="75781"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75782" name="Rectangle 6"/>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2" name="TextBox 1"/>
          <p:cNvSpPr txBox="1"/>
          <p:nvPr/>
        </p:nvSpPr>
        <p:spPr>
          <a:xfrm>
            <a:off x="193580" y="1484784"/>
            <a:ext cx="8964488" cy="4524315"/>
          </a:xfrm>
          <a:prstGeom prst="rect">
            <a:avLst/>
          </a:prstGeom>
          <a:noFill/>
        </p:spPr>
        <p:txBody>
          <a:bodyPr wrap="square" rtlCol="0">
            <a:spAutoFit/>
          </a:bodyPr>
          <a:lstStyle/>
          <a:p>
            <a:r>
              <a:rPr lang="en-GB" sz="3600" dirty="0"/>
              <a:t>As a result of todays masterclass what will you:</a:t>
            </a:r>
          </a:p>
          <a:p>
            <a:endParaRPr lang="en-GB" sz="3600" dirty="0"/>
          </a:p>
          <a:p>
            <a:r>
              <a:rPr lang="en-GB" sz="3600" dirty="0"/>
              <a:t>START DOING</a:t>
            </a:r>
          </a:p>
          <a:p>
            <a:endParaRPr lang="en-GB" sz="3600" dirty="0"/>
          </a:p>
          <a:p>
            <a:r>
              <a:rPr lang="en-GB" sz="3600" dirty="0"/>
              <a:t>STOP DOING</a:t>
            </a:r>
          </a:p>
          <a:p>
            <a:endParaRPr lang="en-GB" sz="3600" dirty="0"/>
          </a:p>
          <a:p>
            <a:r>
              <a:rPr lang="en-GB" sz="3600" dirty="0"/>
              <a:t>CONTINUE DOING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B7BB-730F-4D06-8C62-1672EAB762DD}"/>
              </a:ext>
            </a:extLst>
          </p:cNvPr>
          <p:cNvSpPr>
            <a:spLocks noGrp="1"/>
          </p:cNvSpPr>
          <p:nvPr>
            <p:ph type="title"/>
          </p:nvPr>
        </p:nvSpPr>
        <p:spPr/>
        <p:txBody>
          <a:bodyPr/>
          <a:lstStyle/>
          <a:p>
            <a:r>
              <a:rPr lang="en-GB" dirty="0"/>
              <a:t>Further opportunities </a:t>
            </a:r>
          </a:p>
        </p:txBody>
      </p:sp>
      <p:sp>
        <p:nvSpPr>
          <p:cNvPr id="3" name="Content Placeholder 2">
            <a:extLst>
              <a:ext uri="{FF2B5EF4-FFF2-40B4-BE49-F238E27FC236}">
                <a16:creationId xmlns:a16="http://schemas.microsoft.com/office/drawing/2014/main" id="{CE8CCB76-727B-43DD-A2E5-153C40C2D8B7}"/>
              </a:ext>
            </a:extLst>
          </p:cNvPr>
          <p:cNvSpPr>
            <a:spLocks noGrp="1"/>
          </p:cNvSpPr>
          <p:nvPr>
            <p:ph idx="1"/>
          </p:nvPr>
        </p:nvSpPr>
        <p:spPr>
          <a:xfrm>
            <a:off x="457200" y="1916832"/>
            <a:ext cx="8229600" cy="4525963"/>
          </a:xfrm>
        </p:spPr>
        <p:txBody>
          <a:bodyPr/>
          <a:lstStyle/>
          <a:p>
            <a:pPr marL="0" indent="0">
              <a:buNone/>
            </a:pPr>
            <a:r>
              <a:rPr lang="en-GB" sz="2400" b="1" i="0" dirty="0">
                <a:solidFill>
                  <a:srgbClr val="050505"/>
                </a:solidFill>
                <a:effectLst/>
                <a:latin typeface="Segoe UI Historic" panose="020B0502040204020203" pitchFamily="34" charset="0"/>
              </a:rPr>
              <a:t>Personal Resilience </a:t>
            </a:r>
            <a:r>
              <a:rPr lang="en-GB" sz="2400" b="1" i="0" dirty="0" err="1">
                <a:solidFill>
                  <a:srgbClr val="050505"/>
                </a:solidFill>
                <a:effectLst/>
                <a:latin typeface="Segoe UI Historic" panose="020B0502040204020203" pitchFamily="34" charset="0"/>
              </a:rPr>
              <a:t>facebook</a:t>
            </a:r>
            <a:r>
              <a:rPr lang="en-GB" sz="2400" b="1" i="0" dirty="0">
                <a:solidFill>
                  <a:srgbClr val="050505"/>
                </a:solidFill>
                <a:effectLst/>
                <a:latin typeface="Segoe UI Historic" panose="020B0502040204020203" pitchFamily="34" charset="0"/>
              </a:rPr>
              <a:t> group.</a:t>
            </a:r>
          </a:p>
          <a:p>
            <a:pPr marL="0" indent="0">
              <a:buNone/>
            </a:pPr>
            <a:r>
              <a:rPr lang="en-GB" sz="2400" b="1" i="0" dirty="0">
                <a:solidFill>
                  <a:srgbClr val="050505"/>
                </a:solidFill>
                <a:effectLst/>
                <a:latin typeface="Segoe UI Historic" panose="020B0502040204020203" pitchFamily="34" charset="0"/>
              </a:rPr>
              <a:t>Ignite: Find Your Passion, Live Your Purpose &amp; Re-Write Your Future</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2"/>
              </a:rPr>
              <a:t>https://www.facebook.com/groups/216645969611627/?ref=share</a:t>
            </a:r>
            <a:endParaRPr lang="en-GB" sz="1800" dirty="0">
              <a:effectLst/>
              <a:latin typeface="Calibri" panose="020F0502020204030204" pitchFamily="34" charset="0"/>
              <a:ea typeface="Calibri" panose="020F0502020204030204" pitchFamily="34" charset="0"/>
            </a:endParaRPr>
          </a:p>
          <a:p>
            <a:pPr marL="0" indent="0">
              <a:buNone/>
            </a:pPr>
            <a:endParaRPr lang="en-GB" sz="2400" b="1" dirty="0">
              <a:solidFill>
                <a:srgbClr val="050505"/>
              </a:solidFill>
              <a:latin typeface="Segoe UI Historic" panose="020B0502040204020203" pitchFamily="34" charset="0"/>
            </a:endParaRPr>
          </a:p>
          <a:p>
            <a:pPr marL="0" indent="0" algn="ctr">
              <a:buNone/>
            </a:pPr>
            <a:r>
              <a:rPr lang="en-GB" b="1" dirty="0">
                <a:solidFill>
                  <a:srgbClr val="050505"/>
                </a:solidFill>
                <a:latin typeface="Segoe UI Historic" panose="020B0502040204020203" pitchFamily="34" charset="0"/>
                <a:hlinkClick r:id="rId3"/>
              </a:rPr>
              <a:t>bernard.genge@gmail.com</a:t>
            </a:r>
            <a:r>
              <a:rPr lang="en-GB" b="1" dirty="0">
                <a:solidFill>
                  <a:srgbClr val="050505"/>
                </a:solidFill>
                <a:latin typeface="Segoe UI Historic" panose="020B0502040204020203" pitchFamily="34" charset="0"/>
              </a:rPr>
              <a:t> </a:t>
            </a:r>
            <a:endParaRPr lang="en-GB" dirty="0"/>
          </a:p>
        </p:txBody>
      </p:sp>
    </p:spTree>
    <p:extLst>
      <p:ext uri="{BB962C8B-B14F-4D97-AF65-F5344CB8AC3E}">
        <p14:creationId xmlns:p14="http://schemas.microsoft.com/office/powerpoint/2010/main" val="22836570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B90588-D03B-45EB-A0B9-D45CF8AB054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600" dirty="0">
                <a:solidFill>
                  <a:schemeClr val="bg1"/>
                </a:solidFill>
                <a:latin typeface="Arial" charset="0"/>
                <a:cs typeface="Arial" charset="0"/>
              </a:rPr>
              <a:t> Further information/watching</a:t>
            </a:r>
            <a:endParaRPr lang="en-US" sz="3600" dirty="0">
              <a:solidFill>
                <a:schemeClr val="bg1"/>
              </a:solidFill>
              <a:cs typeface="Arial" charset="0"/>
            </a:endParaRPr>
          </a:p>
        </p:txBody>
      </p:sp>
      <p:sp>
        <p:nvSpPr>
          <p:cNvPr id="2" name="Content Placeholder 1">
            <a:extLst>
              <a:ext uri="{FF2B5EF4-FFF2-40B4-BE49-F238E27FC236}">
                <a16:creationId xmlns:a16="http://schemas.microsoft.com/office/drawing/2014/main" id="{CD50B1A3-D612-4836-B61A-B1FA9FBEB1D4}"/>
              </a:ext>
            </a:extLst>
          </p:cNvPr>
          <p:cNvSpPr>
            <a:spLocks noGrp="1"/>
          </p:cNvSpPr>
          <p:nvPr>
            <p:ph idx="1"/>
          </p:nvPr>
        </p:nvSpPr>
        <p:spPr>
          <a:xfrm>
            <a:off x="179512" y="908720"/>
            <a:ext cx="8784976" cy="5217443"/>
          </a:xfrm>
        </p:spPr>
        <p:txBody>
          <a:bodyPr/>
          <a:lstStyle/>
          <a:p>
            <a:pPr marL="0" indent="0">
              <a:lnSpc>
                <a:spcPct val="115000"/>
              </a:lnSpc>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https://www.youtube.com/watch?v=yS4rYDUVJ_Y</a:t>
            </a:r>
            <a:endParaRPr lang="en-GB"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15000"/>
              </a:lnSpc>
              <a:buNone/>
            </a:pPr>
            <a:r>
              <a:rPr lang="en-GB"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5/25 Rule - How Warren Buffett Sets His Goals (animated)</a:t>
            </a:r>
            <a:endParaRPr lang="en-GB" sz="1800"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buNone/>
            </a:pPr>
            <a:endParaRPr lang="en-GB" sz="1800" kern="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https://www.youtube.com/watch?v=lkqOZgVLC88</a:t>
            </a:r>
            <a:endParaRPr lang="en-GB" sz="1800" u="sng"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SETTING GOALS THAT MATTER | Samantha Kris | </a:t>
            </a:r>
            <a:r>
              <a:rPr lang="en-GB"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TEDxLaval</a:t>
            </a:r>
            <a:endParaRPr lang="en-GB" sz="180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GB" sz="1800" dirty="0">
                <a:solidFill>
                  <a:srgbClr val="030303"/>
                </a:solidFill>
                <a:effectLst/>
                <a:latin typeface="Calibri" panose="020F0502020204030204" pitchFamily="34" charset="0"/>
                <a:ea typeface="Calibri" panose="020F0502020204030204" pitchFamily="34" charset="0"/>
                <a:cs typeface="Calibri" panose="020F0502020204030204" pitchFamily="34" charset="0"/>
              </a:rPr>
              <a:t>As a success coach with a background in marketing, I understand the necessity of emotion to move people towards a desired outcome. Capitalizing on research into the effect that emotions have on accountability, I will share my proprietary way of goal setting that challenges us to put our feelings at the core of our goals.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https://www.youtube.com/watch?v=cdiApKj3QPg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1200"/>
              </a:spcBef>
              <a:buNone/>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to Set Goals: 80/20 Rule for Goal Setting | Brian Tracy</a:t>
            </a:r>
            <a:endParaRPr lang="en-GB" sz="180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GB" sz="1800" dirty="0">
                <a:solidFill>
                  <a:srgbClr val="030303"/>
                </a:solidFill>
                <a:effectLst/>
                <a:latin typeface="Calibri" panose="020F0502020204030204" pitchFamily="34" charset="0"/>
                <a:ea typeface="Calibri" panose="020F0502020204030204" pitchFamily="34" charset="0"/>
                <a:cs typeface="Calibri" panose="020F0502020204030204" pitchFamily="34" charset="0"/>
              </a:rPr>
              <a:t>The 80/20 Rule, also known as Pareto's Principle, a wonderful tool in time and life management. In this video, I explain the 80/20 Rule and share how you can apply that rule to setting and achieving any goal you set for yourself.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spTree>
    <p:extLst>
      <p:ext uri="{BB962C8B-B14F-4D97-AF65-F5344CB8AC3E}">
        <p14:creationId xmlns:p14="http://schemas.microsoft.com/office/powerpoint/2010/main" val="2329069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dirty="0">
                <a:solidFill>
                  <a:srgbClr val="FFFFFF"/>
                </a:solidFill>
                <a:cs typeface="Arial" charset="0"/>
              </a:rPr>
              <a:t>Aims &amp; desired outcomes</a:t>
            </a:r>
          </a:p>
        </p:txBody>
      </p:sp>
      <p:sp>
        <p:nvSpPr>
          <p:cNvPr id="2" name="TextBox 1"/>
          <p:cNvSpPr txBox="1"/>
          <p:nvPr/>
        </p:nvSpPr>
        <p:spPr>
          <a:xfrm>
            <a:off x="79173" y="955738"/>
            <a:ext cx="9036496" cy="4401205"/>
          </a:xfrm>
          <a:prstGeom prst="rect">
            <a:avLst/>
          </a:prstGeom>
          <a:noFill/>
        </p:spPr>
        <p:txBody>
          <a:bodyPr wrap="square" rtlCol="0">
            <a:spAutoFit/>
          </a:bodyPr>
          <a:lstStyle/>
          <a:p>
            <a:pPr algn="ctr"/>
            <a:r>
              <a:rPr lang="en-GB" altLang="en-US" sz="2800" dirty="0">
                <a:latin typeface="Arial" panose="020B0604020202020204" pitchFamily="34" charset="0"/>
              </a:rPr>
              <a:t>Aims – How to set meaningful goals that you can make a 100% commitment to.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Outcomes – To have goals in place that link to your vision and mission and gives you a yardstick for weekly action that makes incremental and significant progress in life.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As we go through this masterclass decide what you will START, STOP &amp; CONTINUE doing </a:t>
            </a:r>
          </a:p>
        </p:txBody>
      </p:sp>
      <p:pic>
        <p:nvPicPr>
          <p:cNvPr id="1026" name="Picture 2" descr="How To Make A Mind Map | MindMapping.com">
            <a:extLst>
              <a:ext uri="{FF2B5EF4-FFF2-40B4-BE49-F238E27FC236}">
                <a16:creationId xmlns:a16="http://schemas.microsoft.com/office/drawing/2014/main" id="{D9D2ECB5-DB7E-4531-9FDB-26E712AC4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5429250"/>
            <a:ext cx="320040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dirty="0">
                <a:solidFill>
                  <a:srgbClr val="FFFFFF"/>
                </a:solidFill>
                <a:cs typeface="Arial" charset="0"/>
              </a:rPr>
              <a:t>Set scene</a:t>
            </a:r>
          </a:p>
        </p:txBody>
      </p:sp>
      <p:sp>
        <p:nvSpPr>
          <p:cNvPr id="10" name="Rectangle 5">
            <a:extLst>
              <a:ext uri="{FF2B5EF4-FFF2-40B4-BE49-F238E27FC236}">
                <a16:creationId xmlns:a16="http://schemas.microsoft.com/office/drawing/2014/main" id="{315A67B0-97B6-49DB-8709-3C5CF1652BBA}"/>
              </a:ext>
            </a:extLst>
          </p:cNvPr>
          <p:cNvSpPr>
            <a:spLocks noChangeArrowheads="1"/>
          </p:cNvSpPr>
          <p:nvPr/>
        </p:nvSpPr>
        <p:spPr bwMode="auto">
          <a:xfrm>
            <a:off x="0" y="234888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22222"/>
                </a:solidFill>
                <a:effectLst/>
                <a:latin typeface="Rubik"/>
              </a:rPr>
              <a:t>﻿</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C3AAD72E-DF63-4969-A3B0-199E2833B598}"/>
              </a:ext>
            </a:extLst>
          </p:cNvPr>
          <p:cNvSpPr txBox="1"/>
          <p:nvPr/>
        </p:nvSpPr>
        <p:spPr>
          <a:xfrm>
            <a:off x="503548" y="908720"/>
            <a:ext cx="8136904" cy="646331"/>
          </a:xfrm>
          <a:prstGeom prst="rect">
            <a:avLst/>
          </a:prstGeom>
          <a:noFill/>
        </p:spPr>
        <p:txBody>
          <a:bodyPr wrap="square" rtlCol="0">
            <a:spAutoFit/>
          </a:bodyPr>
          <a:lstStyle/>
          <a:p>
            <a:br>
              <a:rPr lang="en-US" b="0" i="0" dirty="0">
                <a:solidFill>
                  <a:srgbClr val="222222"/>
                </a:solidFill>
                <a:effectLst/>
                <a:latin typeface="arial" panose="020B0604020202020204" pitchFamily="34" charset="0"/>
              </a:rPr>
            </a:br>
            <a:endParaRPr lang="en-GB" dirty="0"/>
          </a:p>
        </p:txBody>
      </p:sp>
      <p:sp>
        <p:nvSpPr>
          <p:cNvPr id="3" name="TextBox 2">
            <a:extLst>
              <a:ext uri="{FF2B5EF4-FFF2-40B4-BE49-F238E27FC236}">
                <a16:creationId xmlns:a16="http://schemas.microsoft.com/office/drawing/2014/main" id="{D961288C-1561-41FB-B32A-9DF73A838C19}"/>
              </a:ext>
            </a:extLst>
          </p:cNvPr>
          <p:cNvSpPr txBox="1"/>
          <p:nvPr/>
        </p:nvSpPr>
        <p:spPr>
          <a:xfrm>
            <a:off x="341530" y="941194"/>
            <a:ext cx="8622958" cy="6186309"/>
          </a:xfrm>
          <a:prstGeom prst="rect">
            <a:avLst/>
          </a:prstGeom>
          <a:noFill/>
        </p:spPr>
        <p:txBody>
          <a:bodyPr wrap="square" rtlCol="0">
            <a:spAutoFit/>
          </a:bodyPr>
          <a:lstStyle/>
          <a:p>
            <a:pPr algn="l" fontAlgn="base"/>
            <a:r>
              <a:rPr lang="en-US" dirty="0">
                <a:latin typeface="Arial" panose="020B0604020202020204" pitchFamily="34" charset="0"/>
                <a:cs typeface="Arial" panose="020B0604020202020204" pitchFamily="34" charset="0"/>
              </a:rPr>
              <a:t>Goals help you to think about and then go after the things you really want in life, rather than</a:t>
            </a:r>
            <a:r>
              <a:rPr lang="en-US" i="0" dirty="0">
                <a:effectLst/>
                <a:latin typeface="Arial" panose="020B0604020202020204" pitchFamily="34" charset="0"/>
                <a:cs typeface="Arial" panose="020B0604020202020204" pitchFamily="34" charset="0"/>
              </a:rPr>
              <a:t> feel as if </a:t>
            </a:r>
            <a:r>
              <a:rPr lang="en-US" dirty="0" err="1">
                <a:latin typeface="Arial" panose="020B0604020202020204" pitchFamily="34" charset="0"/>
                <a:cs typeface="Arial" panose="020B0604020202020204" pitchFamily="34" charset="0"/>
              </a:rPr>
              <a:t>your</a:t>
            </a:r>
            <a:r>
              <a:rPr lang="en-US" i="0" dirty="0" err="1">
                <a:effectLst/>
                <a:latin typeface="Arial" panose="020B0604020202020204" pitchFamily="34" charset="0"/>
                <a:cs typeface="Arial" panose="020B0604020202020204" pitchFamily="34" charset="0"/>
              </a:rPr>
              <a:t>'re</a:t>
            </a:r>
            <a:r>
              <a:rPr lang="en-US" i="0" dirty="0">
                <a:effectLst/>
                <a:latin typeface="Arial" panose="020B0604020202020204" pitchFamily="34" charset="0"/>
                <a:cs typeface="Arial" panose="020B0604020202020204" pitchFamily="34" charset="0"/>
              </a:rPr>
              <a:t> adrift in the world. </a:t>
            </a:r>
            <a:r>
              <a:rPr lang="en-US" dirty="0">
                <a:latin typeface="Arial" panose="020B0604020202020204" pitchFamily="34" charset="0"/>
                <a:cs typeface="Arial" panose="020B0604020202020204" pitchFamily="34" charset="0"/>
              </a:rPr>
              <a:t>So many people</a:t>
            </a:r>
            <a:r>
              <a:rPr lang="en-US" i="0" dirty="0">
                <a:effectLst/>
                <a:latin typeface="Arial" panose="020B0604020202020204" pitchFamily="34" charset="0"/>
                <a:cs typeface="Arial" panose="020B0604020202020204" pitchFamily="34" charset="0"/>
              </a:rPr>
              <a:t> work hard, but they don't seem to get anywhere worthwhile, goals help you set out on this journey called ‘life’ with a clear idea of the destination, after all we wouldn’t go on a major car journey without knowing the destination.</a:t>
            </a:r>
          </a:p>
          <a:p>
            <a:pPr algn="l" fontAlgn="base"/>
            <a:endParaRPr lang="en-US" dirty="0">
              <a:latin typeface="Arial" panose="020B0604020202020204" pitchFamily="34" charset="0"/>
              <a:cs typeface="Arial" panose="020B0604020202020204" pitchFamily="34" charset="0"/>
            </a:endParaRPr>
          </a:p>
          <a:p>
            <a:pPr algn="l" fontAlgn="base"/>
            <a:r>
              <a:rPr lang="en-US" i="0" dirty="0">
                <a:effectLst/>
                <a:latin typeface="Arial" panose="020B0604020202020204" pitchFamily="34" charset="0"/>
                <a:cs typeface="Arial" panose="020B0604020202020204" pitchFamily="34" charset="0"/>
              </a:rPr>
              <a:t>Setting goals should link to your long-term vision and give you short-term motivation. It focuses your acquisition of knowledge and helps you to </a:t>
            </a:r>
            <a:r>
              <a:rPr lang="en-US" i="0" dirty="0" err="1">
                <a:effectLst/>
                <a:latin typeface="Arial" panose="020B0604020202020204" pitchFamily="34" charset="0"/>
                <a:cs typeface="Arial" panose="020B0604020202020204" pitchFamily="34" charset="0"/>
              </a:rPr>
              <a:t>organise</a:t>
            </a:r>
            <a:r>
              <a:rPr lang="en-US" i="0" dirty="0">
                <a:effectLst/>
                <a:latin typeface="Arial" panose="020B0604020202020204" pitchFamily="34" charset="0"/>
                <a:cs typeface="Arial" panose="020B0604020202020204" pitchFamily="34" charset="0"/>
              </a:rPr>
              <a:t> your time and your resources so that you can make the most of your life.</a:t>
            </a:r>
          </a:p>
          <a:p>
            <a:pPr algn="l" fontAlgn="base"/>
            <a:endParaRPr lang="en-US" dirty="0">
              <a:latin typeface="Arial" panose="020B0604020202020204" pitchFamily="34" charset="0"/>
              <a:cs typeface="Arial" panose="020B0604020202020204" pitchFamily="34" charset="0"/>
            </a:endParaRPr>
          </a:p>
          <a:p>
            <a:pPr algn="l" fontAlgn="base"/>
            <a:r>
              <a:rPr lang="en-US" b="0" i="0" dirty="0">
                <a:effectLst/>
                <a:latin typeface="Arial" panose="020B0604020202020204" pitchFamily="34" charset="0"/>
                <a:cs typeface="Arial" panose="020B0604020202020204" pitchFamily="34" charset="0"/>
              </a:rPr>
              <a:t>Have you thought about what you want to be doing in five years' time? Are you clear about what your main objective at work is at the moment? Do you know what you want to have achieved by the end of today?</a:t>
            </a:r>
          </a:p>
          <a:p>
            <a:pPr algn="l" fontAlgn="base"/>
            <a:endParaRPr lang="en-US" b="0" i="0" dirty="0">
              <a:effectLst/>
              <a:latin typeface="Arial" panose="020B0604020202020204" pitchFamily="34" charset="0"/>
              <a:cs typeface="Arial" panose="020B0604020202020204" pitchFamily="34" charset="0"/>
            </a:endParaRPr>
          </a:p>
          <a:p>
            <a:pPr algn="l" fontAlgn="base"/>
            <a:r>
              <a:rPr lang="en-US" b="0" i="0" dirty="0">
                <a:effectLst/>
                <a:latin typeface="Arial" panose="020B0604020202020204" pitchFamily="34" charset="0"/>
                <a:cs typeface="Arial" panose="020B0604020202020204" pitchFamily="34" charset="0"/>
              </a:rPr>
              <a:t>If you want to succeed, you need to set goals. Without goals you lack focus and direction. Goal setting not only allows you to take control of your life's direction; it also provides you a benchmark for determining whether you are actually succeeding. </a:t>
            </a:r>
            <a:r>
              <a:rPr lang="en-US" dirty="0">
                <a:latin typeface="Arial" panose="020B0604020202020204" pitchFamily="34" charset="0"/>
                <a:cs typeface="Arial" panose="020B0604020202020204" pitchFamily="34" charset="0"/>
              </a:rPr>
              <a:t>But what is success? This is personal to you and should be revealed clearly in your personal vision and mission. </a:t>
            </a:r>
          </a:p>
          <a:p>
            <a:pPr algn="l" fontAlgn="base"/>
            <a:endParaRPr lang="en-US" b="0" i="0" dirty="0">
              <a:effectLst/>
              <a:latin typeface="Arial" panose="020B0604020202020204" pitchFamily="34" charset="0"/>
              <a:cs typeface="Arial" panose="020B0604020202020204" pitchFamily="34" charset="0"/>
            </a:endParaRPr>
          </a:p>
          <a:p>
            <a:pPr algn="l" fontAlgn="base"/>
            <a:r>
              <a:rPr lang="en-US" dirty="0">
                <a:latin typeface="Arial" panose="020B0604020202020204" pitchFamily="34" charset="0"/>
                <a:cs typeface="Arial" panose="020B0604020202020204" pitchFamily="34" charset="0"/>
              </a:rPr>
              <a:t>With goal setting comes pain, the pain of self-sacrifice of easy and pleasant things.</a:t>
            </a:r>
            <a:endParaRPr lang="en-US" b="0" i="0" dirty="0">
              <a:effectLst/>
              <a:latin typeface="Arial" panose="020B0604020202020204" pitchFamily="34" charset="0"/>
              <a:cs typeface="Arial" panose="020B0604020202020204" pitchFamily="34" charset="0"/>
            </a:endParaRPr>
          </a:p>
          <a:p>
            <a:pPr algn="l" fontAlgn="base"/>
            <a:endParaRPr lang="en-US"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5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422" y="4046139"/>
            <a:ext cx="6172200" cy="549266"/>
          </a:xfrm>
        </p:spPr>
        <p:txBody>
          <a:bodyPr>
            <a:normAutofit/>
          </a:bodyPr>
          <a:lstStyle/>
          <a:p>
            <a:pPr marL="0" indent="0">
              <a:buNone/>
            </a:pPr>
            <a:endParaRPr lang="en-GB" sz="1350" dirty="0">
              <a:latin typeface="Arial"/>
              <a:cs typeface="Arial"/>
            </a:endParaRPr>
          </a:p>
          <a:p>
            <a:pPr marL="0" indent="0">
              <a:buNone/>
            </a:pPr>
            <a:r>
              <a:rPr lang="en-US" sz="1350" dirty="0">
                <a:latin typeface="Arial"/>
                <a:cs typeface="Arial"/>
              </a:rPr>
              <a:t> </a:t>
            </a:r>
            <a:r>
              <a:rPr lang="en-GB" sz="1350" dirty="0">
                <a:latin typeface="Arial"/>
                <a:cs typeface="Arial"/>
              </a:rPr>
              <a:t> </a:t>
            </a:r>
          </a:p>
          <a:p>
            <a:pPr marL="0" indent="0">
              <a:buNone/>
            </a:pPr>
            <a:endParaRPr lang="en-GB" sz="1350" dirty="0">
              <a:latin typeface="Arial"/>
              <a:cs typeface="Arial"/>
            </a:endParaRPr>
          </a:p>
          <a:p>
            <a:pPr marL="0" indent="0">
              <a:buNone/>
            </a:pPr>
            <a:endParaRPr lang="en-GB" sz="1350" dirty="0">
              <a:latin typeface="Arial"/>
              <a:cs typeface="Arial"/>
            </a:endParaRPr>
          </a:p>
          <a:p>
            <a:endParaRPr lang="en-US" dirty="0"/>
          </a:p>
        </p:txBody>
      </p:sp>
      <p:sp>
        <p:nvSpPr>
          <p:cNvPr id="10" name="Rectangle 9"/>
          <p:cNvSpPr/>
          <p:nvPr/>
        </p:nvSpPr>
        <p:spPr>
          <a:xfrm>
            <a:off x="984422" y="1412776"/>
            <a:ext cx="7525752" cy="323165"/>
          </a:xfrm>
          <a:prstGeom prst="rect">
            <a:avLst/>
          </a:prstGeom>
        </p:spPr>
        <p:txBody>
          <a:bodyPr wrap="square">
            <a:spAutoFit/>
          </a:bodyPr>
          <a:lstStyle/>
          <a:p>
            <a:pPr lvl="0"/>
            <a:endParaRPr lang="en-GB" sz="1500" dirty="0">
              <a:latin typeface="Arial"/>
              <a:cs typeface="Arial"/>
            </a:endParaRPr>
          </a:p>
        </p:txBody>
      </p:sp>
      <p:sp>
        <p:nvSpPr>
          <p:cNvPr id="2" name="Rectangle 1">
            <a:extLst>
              <a:ext uri="{FF2B5EF4-FFF2-40B4-BE49-F238E27FC236}">
                <a16:creationId xmlns:a16="http://schemas.microsoft.com/office/drawing/2014/main" id="{E1BFA676-7E16-45D0-A926-44EBF828323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dirty="0">
                <a:solidFill>
                  <a:srgbClr val="FFFFFF"/>
                </a:solidFill>
                <a:cs typeface="Arial" charset="0"/>
              </a:rPr>
              <a:t>Rudders and oars</a:t>
            </a:r>
          </a:p>
        </p:txBody>
      </p:sp>
      <p:pic>
        <p:nvPicPr>
          <p:cNvPr id="1026" name="Picture 2" descr="The technology behind rowing boats - YouTube">
            <a:extLst>
              <a:ext uri="{FF2B5EF4-FFF2-40B4-BE49-F238E27FC236}">
                <a16:creationId xmlns:a16="http://schemas.microsoft.com/office/drawing/2014/main" id="{1C2EB55B-A426-453A-AF53-A3C686564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56245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256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200" dirty="0">
                <a:solidFill>
                  <a:schemeClr val="bg1"/>
                </a:solidFill>
                <a:latin typeface="Arial" charset="0"/>
                <a:cs typeface="Arial" charset="0"/>
              </a:rPr>
              <a:t> Linking goals to your vision and mission </a:t>
            </a:r>
            <a:endParaRPr lang="en-US" sz="3200" dirty="0">
              <a:solidFill>
                <a:schemeClr val="bg1"/>
              </a:solidFill>
              <a:cs typeface="Arial" charset="0"/>
            </a:endParaRPr>
          </a:p>
        </p:txBody>
      </p:sp>
      <p:sp>
        <p:nvSpPr>
          <p:cNvPr id="6" name="Rectangle 3"/>
          <p:cNvSpPr txBox="1">
            <a:spLocks noChangeArrowheads="1"/>
          </p:cNvSpPr>
          <p:nvPr/>
        </p:nvSpPr>
        <p:spPr>
          <a:xfrm>
            <a:off x="395288" y="1557338"/>
            <a:ext cx="8229600" cy="45259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GB"/>
          </a:p>
          <a:p>
            <a:pPr>
              <a:buFontTx/>
              <a:buNone/>
            </a:pPr>
            <a:endParaRPr lang="en-GB"/>
          </a:p>
        </p:txBody>
      </p:sp>
      <p:sp>
        <p:nvSpPr>
          <p:cNvPr id="7" name="AutoShape 14"/>
          <p:cNvSpPr>
            <a:spLocks noChangeArrowheads="1"/>
          </p:cNvSpPr>
          <p:nvPr/>
        </p:nvSpPr>
        <p:spPr bwMode="auto">
          <a:xfrm>
            <a:off x="758825" y="2111416"/>
            <a:ext cx="863600" cy="10080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AutoShape 18"/>
          <p:cNvSpPr>
            <a:spLocks noChangeArrowheads="1"/>
          </p:cNvSpPr>
          <p:nvPr/>
        </p:nvSpPr>
        <p:spPr bwMode="auto">
          <a:xfrm rot="4548182">
            <a:off x="1756570" y="3075781"/>
            <a:ext cx="2303462" cy="993775"/>
          </a:xfrm>
          <a:custGeom>
            <a:avLst/>
            <a:gdLst>
              <a:gd name="G0" fmla="+- 15778 0 0"/>
              <a:gd name="G1" fmla="+- 8858 0 0"/>
              <a:gd name="G2" fmla="+- 21600 0 8858"/>
              <a:gd name="G3" fmla="+- 10800 0 8858"/>
              <a:gd name="G4" fmla="+- 21600 0 15778"/>
              <a:gd name="G5" fmla="*/ G4 G3 10800"/>
              <a:gd name="G6" fmla="+- 21600 0 G5"/>
              <a:gd name="T0" fmla="*/ 15778 w 21600"/>
              <a:gd name="T1" fmla="*/ 0 h 21600"/>
              <a:gd name="T2" fmla="*/ 0 w 21600"/>
              <a:gd name="T3" fmla="*/ 10800 h 21600"/>
              <a:gd name="T4" fmla="*/ 1577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778" y="0"/>
                </a:moveTo>
                <a:lnTo>
                  <a:pt x="15778" y="8858"/>
                </a:lnTo>
                <a:lnTo>
                  <a:pt x="3375" y="8858"/>
                </a:lnTo>
                <a:lnTo>
                  <a:pt x="3375" y="12742"/>
                </a:lnTo>
                <a:lnTo>
                  <a:pt x="15778" y="12742"/>
                </a:lnTo>
                <a:lnTo>
                  <a:pt x="15778" y="21600"/>
                </a:lnTo>
                <a:lnTo>
                  <a:pt x="21600" y="10800"/>
                </a:lnTo>
                <a:close/>
              </a:path>
              <a:path w="21600" h="21600">
                <a:moveTo>
                  <a:pt x="1350" y="8858"/>
                </a:moveTo>
                <a:lnTo>
                  <a:pt x="1350" y="12742"/>
                </a:lnTo>
                <a:lnTo>
                  <a:pt x="2700" y="12742"/>
                </a:lnTo>
                <a:lnTo>
                  <a:pt x="2700" y="8858"/>
                </a:lnTo>
                <a:close/>
              </a:path>
              <a:path w="21600" h="21600">
                <a:moveTo>
                  <a:pt x="0" y="8858"/>
                </a:moveTo>
                <a:lnTo>
                  <a:pt x="0" y="12742"/>
                </a:lnTo>
                <a:lnTo>
                  <a:pt x="675" y="12742"/>
                </a:lnTo>
                <a:lnTo>
                  <a:pt x="675" y="88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Text Box 15"/>
          <p:cNvSpPr txBox="1">
            <a:spLocks noChangeArrowheads="1"/>
          </p:cNvSpPr>
          <p:nvPr/>
        </p:nvSpPr>
        <p:spPr bwMode="auto">
          <a:xfrm>
            <a:off x="1658665" y="2060575"/>
            <a:ext cx="16693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dirty="0"/>
              <a:t>Evaluate</a:t>
            </a:r>
          </a:p>
        </p:txBody>
      </p:sp>
      <p:sp>
        <p:nvSpPr>
          <p:cNvPr id="10" name="AutoShape 16"/>
          <p:cNvSpPr>
            <a:spLocks noChangeArrowheads="1"/>
          </p:cNvSpPr>
          <p:nvPr/>
        </p:nvSpPr>
        <p:spPr bwMode="auto">
          <a:xfrm rot="10800000">
            <a:off x="3492500" y="1989138"/>
            <a:ext cx="1152525" cy="503237"/>
          </a:xfrm>
          <a:prstGeom prst="leftArrow">
            <a:avLst>
              <a:gd name="adj1" fmla="val 39435"/>
              <a:gd name="adj2" fmla="val 577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Text Box 4"/>
          <p:cNvSpPr txBox="1">
            <a:spLocks noChangeArrowheads="1"/>
          </p:cNvSpPr>
          <p:nvPr/>
        </p:nvSpPr>
        <p:spPr bwMode="auto">
          <a:xfrm>
            <a:off x="4643438" y="1989138"/>
            <a:ext cx="187166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b="1" dirty="0"/>
              <a:t>VISION</a:t>
            </a:r>
          </a:p>
          <a:p>
            <a:pPr>
              <a:spcBef>
                <a:spcPct val="50000"/>
              </a:spcBef>
            </a:pPr>
            <a:r>
              <a:rPr lang="en-GB" sz="2800" b="1" dirty="0"/>
              <a:t>MISSION</a:t>
            </a:r>
          </a:p>
        </p:txBody>
      </p:sp>
      <p:sp>
        <p:nvSpPr>
          <p:cNvPr id="12" name="AutoShape 5"/>
          <p:cNvSpPr>
            <a:spLocks noChangeArrowheads="1"/>
          </p:cNvSpPr>
          <p:nvPr/>
        </p:nvSpPr>
        <p:spPr bwMode="auto">
          <a:xfrm rot="5400000">
            <a:off x="6876257" y="2348706"/>
            <a:ext cx="863600" cy="10080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Text Box 6"/>
          <p:cNvSpPr txBox="1">
            <a:spLocks noChangeArrowheads="1"/>
          </p:cNvSpPr>
          <p:nvPr/>
        </p:nvSpPr>
        <p:spPr bwMode="auto">
          <a:xfrm>
            <a:off x="6804025" y="3500438"/>
            <a:ext cx="1296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dirty="0"/>
              <a:t>Roles</a:t>
            </a:r>
          </a:p>
        </p:txBody>
      </p:sp>
      <p:sp>
        <p:nvSpPr>
          <p:cNvPr id="14" name="AutoShape 7"/>
          <p:cNvSpPr>
            <a:spLocks noChangeArrowheads="1"/>
          </p:cNvSpPr>
          <p:nvPr/>
        </p:nvSpPr>
        <p:spPr bwMode="auto">
          <a:xfrm rot="10800000">
            <a:off x="6804025" y="4005263"/>
            <a:ext cx="863600" cy="100806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Text Box 8"/>
          <p:cNvSpPr txBox="1">
            <a:spLocks noChangeArrowheads="1"/>
          </p:cNvSpPr>
          <p:nvPr/>
        </p:nvSpPr>
        <p:spPr bwMode="auto">
          <a:xfrm>
            <a:off x="5364163" y="4941888"/>
            <a:ext cx="1150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dirty="0"/>
              <a:t>Goals</a:t>
            </a:r>
          </a:p>
        </p:txBody>
      </p:sp>
      <p:sp>
        <p:nvSpPr>
          <p:cNvPr id="16" name="AutoShape 10"/>
          <p:cNvSpPr>
            <a:spLocks noChangeArrowheads="1"/>
          </p:cNvSpPr>
          <p:nvPr/>
        </p:nvSpPr>
        <p:spPr bwMode="auto">
          <a:xfrm>
            <a:off x="4140200" y="4868863"/>
            <a:ext cx="1152525" cy="503237"/>
          </a:xfrm>
          <a:prstGeom prst="leftArrow">
            <a:avLst>
              <a:gd name="adj1" fmla="val 50000"/>
              <a:gd name="adj2" fmla="val 572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Text Box 11"/>
          <p:cNvSpPr txBox="1">
            <a:spLocks noChangeArrowheads="1"/>
          </p:cNvSpPr>
          <p:nvPr/>
        </p:nvSpPr>
        <p:spPr bwMode="auto">
          <a:xfrm>
            <a:off x="2483768" y="4797425"/>
            <a:ext cx="13675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dirty="0"/>
              <a:t>Plan Weekly</a:t>
            </a:r>
          </a:p>
        </p:txBody>
      </p:sp>
      <p:sp>
        <p:nvSpPr>
          <p:cNvPr id="18" name="AutoShape 12"/>
          <p:cNvSpPr>
            <a:spLocks noChangeArrowheads="1"/>
          </p:cNvSpPr>
          <p:nvPr/>
        </p:nvSpPr>
        <p:spPr bwMode="auto">
          <a:xfrm rot="16200000">
            <a:off x="1022591" y="4712474"/>
            <a:ext cx="1223591" cy="100806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Text Box 13"/>
          <p:cNvSpPr txBox="1">
            <a:spLocks noChangeArrowheads="1"/>
          </p:cNvSpPr>
          <p:nvPr/>
        </p:nvSpPr>
        <p:spPr bwMode="auto">
          <a:xfrm>
            <a:off x="468313" y="3213100"/>
            <a:ext cx="2425079"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b="1" u="sng" dirty="0"/>
              <a:t>Take Action with commitment </a:t>
            </a:r>
          </a:p>
          <a:p>
            <a:pPr>
              <a:spcBef>
                <a:spcPct val="50000"/>
              </a:spcBef>
            </a:pPr>
            <a:endParaRPr lang="en-GB" dirty="0"/>
          </a:p>
        </p:txBody>
      </p:sp>
      <p:sp>
        <p:nvSpPr>
          <p:cNvPr id="2" name="TextBox 1"/>
          <p:cNvSpPr txBox="1"/>
          <p:nvPr/>
        </p:nvSpPr>
        <p:spPr>
          <a:xfrm>
            <a:off x="5003180" y="5476117"/>
            <a:ext cx="2017092" cy="523220"/>
          </a:xfrm>
          <a:prstGeom prst="rect">
            <a:avLst/>
          </a:prstGeom>
          <a:noFill/>
        </p:spPr>
        <p:txBody>
          <a:bodyPr wrap="square" rtlCol="0">
            <a:spAutoFit/>
          </a:bodyPr>
          <a:lstStyle/>
          <a:p>
            <a:r>
              <a:rPr lang="en-GB" sz="2800" dirty="0"/>
              <a:t>SMARTER</a:t>
            </a:r>
          </a:p>
        </p:txBody>
      </p:sp>
    </p:spTree>
    <p:extLst>
      <p:ext uri="{BB962C8B-B14F-4D97-AF65-F5344CB8AC3E}">
        <p14:creationId xmlns:p14="http://schemas.microsoft.com/office/powerpoint/2010/main" val="573676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FDFE8-1040-4B49-B1BD-244F27482561}"/>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dirty="0">
                <a:solidFill>
                  <a:srgbClr val="FFFFFF"/>
                </a:solidFill>
                <a:cs typeface="Arial" charset="0"/>
              </a:rPr>
              <a:t>Roles</a:t>
            </a:r>
          </a:p>
        </p:txBody>
      </p:sp>
      <p:sp>
        <p:nvSpPr>
          <p:cNvPr id="4" name="TextBox 3">
            <a:extLst>
              <a:ext uri="{FF2B5EF4-FFF2-40B4-BE49-F238E27FC236}">
                <a16:creationId xmlns:a16="http://schemas.microsoft.com/office/drawing/2014/main" id="{85B740F2-52A8-412E-B4F3-4D919D7A53C5}"/>
              </a:ext>
            </a:extLst>
          </p:cNvPr>
          <p:cNvSpPr txBox="1"/>
          <p:nvPr/>
        </p:nvSpPr>
        <p:spPr>
          <a:xfrm>
            <a:off x="251520" y="783827"/>
            <a:ext cx="8496944" cy="5909310"/>
          </a:xfrm>
          <a:prstGeom prst="rect">
            <a:avLst/>
          </a:prstGeom>
          <a:noFill/>
        </p:spPr>
        <p:txBody>
          <a:bodyPr wrap="square" rtlCol="0">
            <a:spAutoFit/>
          </a:bodyPr>
          <a:lstStyle/>
          <a:p>
            <a:r>
              <a:rPr lang="en-US" dirty="0"/>
              <a:t>As you go through life, you have a range of roles: employee, provider, caregiver, spouse or partner, parent, grandparent. Each of these roles comes with different expectations.</a:t>
            </a:r>
          </a:p>
          <a:p>
            <a:br>
              <a:rPr lang="en-US" dirty="0"/>
            </a:br>
            <a:r>
              <a:rPr lang="en-US" dirty="0"/>
              <a:t>Typically, we experience changes in roles during significant events in life, such as a child moving away from home or retirement from a long career. While these can be changes for the good, they can also bring with them all sorts of new pressures and challenges. Sometimes we find that what’s important to us changes and we set new goals.</a:t>
            </a:r>
          </a:p>
          <a:p>
            <a:endParaRPr lang="en-US" dirty="0">
              <a:effectLst/>
              <a:latin typeface="Arial" panose="020B0604020202020204" pitchFamily="34" charset="0"/>
              <a:cs typeface="Arial" panose="020B0604020202020204" pitchFamily="34" charset="0"/>
            </a:endParaRPr>
          </a:p>
          <a:p>
            <a:r>
              <a:rPr lang="en-US" dirty="0"/>
              <a:t>Over the course of a day, you might help a </a:t>
            </a:r>
            <a:r>
              <a:rPr lang="en-US" dirty="0" err="1"/>
              <a:t>neighbour</a:t>
            </a:r>
            <a:r>
              <a:rPr lang="en-US" dirty="0"/>
              <a:t>, lead a meeting at the office, help a friend in need over lunch, drive your son to rugby practice, and do and say a number of other things that illustrate the many roles you play in life. After all, most of us hold several titles—boss/employee, parent, child and so on—each of which requires us to give of ourselves in different ways. While you may enjoy many of the moments that result, juggling it all “perfectly” can be demanding—and, truth be told, unrealistic.</a:t>
            </a:r>
          </a:p>
          <a:p>
            <a:endParaRPr lang="en-US" dirty="0">
              <a:effectLst/>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roles also change, I’m a Dad today and a grandad tomorrow! </a:t>
            </a:r>
          </a:p>
          <a:p>
            <a:endParaRPr lang="en-US" dirty="0">
              <a:effectLst/>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 the question is what are your roles right now? </a:t>
            </a: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051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NHS crisis – the role of the extended family | CMF Blogs">
            <a:extLst>
              <a:ext uri="{FF2B5EF4-FFF2-40B4-BE49-F238E27FC236}">
                <a16:creationId xmlns:a16="http://schemas.microsoft.com/office/drawing/2014/main" id="{ED68C966-60C0-44EE-8FA5-3B92CBC45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4682827" cy="32775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7 Ways to Say “Friend” in German">
            <a:extLst>
              <a:ext uri="{FF2B5EF4-FFF2-40B4-BE49-F238E27FC236}">
                <a16:creationId xmlns:a16="http://schemas.microsoft.com/office/drawing/2014/main" id="{E73EEE4A-DB51-483B-B1C3-289A8D6D5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88640"/>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od Citizenship &amp; Social Skills for Kids | Being a Good Citizen | Kids  Academy - YouTube">
            <a:extLst>
              <a:ext uri="{FF2B5EF4-FFF2-40B4-BE49-F238E27FC236}">
                <a16:creationId xmlns:a16="http://schemas.microsoft.com/office/drawing/2014/main" id="{CBEEEE18-E80A-4531-BFE6-50FC1A7FE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300" y="220486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ow to facilitate a team roles and responsibilities workshop | by Monica  Viggars | The Startup | Medium">
            <a:extLst>
              <a:ext uri="{FF2B5EF4-FFF2-40B4-BE49-F238E27FC236}">
                <a16:creationId xmlns:a16="http://schemas.microsoft.com/office/drawing/2014/main" id="{65ADD0E4-51FA-483D-91F7-02EFD40316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05064"/>
            <a:ext cx="3152453" cy="305293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ngland's Rugby World Cup 2019 player ratings: Who impressed most and who  stumbled in the biggest moments?">
            <a:extLst>
              <a:ext uri="{FF2B5EF4-FFF2-40B4-BE49-F238E27FC236}">
                <a16:creationId xmlns:a16="http://schemas.microsoft.com/office/drawing/2014/main" id="{F2DF220E-F4EB-4D74-9066-AF450A5A2A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7462" y="3805064"/>
            <a:ext cx="2705100" cy="25762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now Your Role Stock Photo, Picture And Royalty Free Image. Image 33059230.">
            <a:extLst>
              <a:ext uri="{FF2B5EF4-FFF2-40B4-BE49-F238E27FC236}">
                <a16:creationId xmlns:a16="http://schemas.microsoft.com/office/drawing/2014/main" id="{99EB32D3-99FC-409A-9C9F-B59E057058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6084" y="4077072"/>
            <a:ext cx="2705099" cy="230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802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MARTER goals - Thesis Writing &amp; Dissertation | Academic Writing Help for  Those Feeling Stuck">
            <a:extLst>
              <a:ext uri="{FF2B5EF4-FFF2-40B4-BE49-F238E27FC236}">
                <a16:creationId xmlns:a16="http://schemas.microsoft.com/office/drawing/2014/main" id="{39719EB2-6308-4154-BB72-7FD09C507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762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2800" dirty="0">
                <a:solidFill>
                  <a:schemeClr val="bg1"/>
                </a:solidFill>
                <a:cs typeface="Arial" charset="0"/>
              </a:rPr>
              <a:t>   Tips for setting your goals – 1 eliminate goal competition</a:t>
            </a:r>
          </a:p>
        </p:txBody>
      </p:sp>
      <p:sp>
        <p:nvSpPr>
          <p:cNvPr id="2" name="TextBox 1">
            <a:extLst>
              <a:ext uri="{FF2B5EF4-FFF2-40B4-BE49-F238E27FC236}">
                <a16:creationId xmlns:a16="http://schemas.microsoft.com/office/drawing/2014/main" id="{FC5ACCE1-43A0-41B8-A498-CB3891C5B67A}"/>
              </a:ext>
            </a:extLst>
          </p:cNvPr>
          <p:cNvSpPr txBox="1"/>
          <p:nvPr/>
        </p:nvSpPr>
        <p:spPr>
          <a:xfrm>
            <a:off x="251520" y="765175"/>
            <a:ext cx="8640960" cy="830997"/>
          </a:xfrm>
          <a:prstGeom prst="rect">
            <a:avLst/>
          </a:prstGeom>
          <a:noFill/>
        </p:spPr>
        <p:txBody>
          <a:bodyPr wrap="square" rtlCol="0">
            <a:spAutoFit/>
          </a:bodyPr>
          <a:lstStyle/>
          <a:p>
            <a:endParaRPr lang="en-GB" sz="2400" dirty="0"/>
          </a:p>
          <a:p>
            <a:endParaRPr lang="en-GB" sz="2400" dirty="0"/>
          </a:p>
        </p:txBody>
      </p:sp>
      <p:sp>
        <p:nvSpPr>
          <p:cNvPr id="3" name="TextBox 2">
            <a:extLst>
              <a:ext uri="{FF2B5EF4-FFF2-40B4-BE49-F238E27FC236}">
                <a16:creationId xmlns:a16="http://schemas.microsoft.com/office/drawing/2014/main" id="{CA443991-601A-47C7-A905-9DDCD7B19E30}"/>
              </a:ext>
            </a:extLst>
          </p:cNvPr>
          <p:cNvSpPr txBox="1"/>
          <p:nvPr/>
        </p:nvSpPr>
        <p:spPr>
          <a:xfrm>
            <a:off x="755576" y="783580"/>
            <a:ext cx="7920880" cy="6001643"/>
          </a:xfrm>
          <a:prstGeom prst="rect">
            <a:avLst/>
          </a:prstGeom>
          <a:noFill/>
        </p:spPr>
        <p:txBody>
          <a:bodyPr wrap="square" rtlCol="0">
            <a:spAutoFit/>
          </a:bodyPr>
          <a:lstStyle/>
          <a:p>
            <a:pPr algn="l"/>
            <a:r>
              <a:rPr lang="en-US" sz="1600" dirty="0">
                <a:solidFill>
                  <a:srgbClr val="323232"/>
                </a:solidFill>
                <a:latin typeface="Arial" panose="020B0604020202020204" pitchFamily="34" charset="0"/>
                <a:cs typeface="Arial" panose="020B0604020202020204" pitchFamily="34" charset="0"/>
              </a:rPr>
              <a:t>O</a:t>
            </a:r>
            <a:r>
              <a:rPr lang="en-US" sz="1600" b="0" i="0" dirty="0">
                <a:solidFill>
                  <a:srgbClr val="323232"/>
                </a:solidFill>
                <a:effectLst/>
                <a:latin typeface="Arial" panose="020B0604020202020204" pitchFamily="34" charset="0"/>
                <a:cs typeface="Arial" panose="020B0604020202020204" pitchFamily="34" charset="0"/>
              </a:rPr>
              <a:t>ne of the greatest barriers to achieving your goals is the other goals you have. In other words, your goals are competing with one another for your time and attention. Whenever you chase a new goal, you have to pull focus and energy from your other pursuits. This is basically </a:t>
            </a:r>
            <a:r>
              <a:rPr lang="en-US" sz="1600" i="1" dirty="0">
                <a:latin typeface="Arial" panose="020B0604020202020204" pitchFamily="34" charset="0"/>
                <a:cs typeface="Arial" panose="020B0604020202020204" pitchFamily="34" charset="0"/>
              </a:rPr>
              <a:t>The Four Burners Theory</a:t>
            </a:r>
            <a:r>
              <a:rPr lang="en-US" sz="1600" i="1" dirty="0">
                <a:effectLst/>
                <a:latin typeface="Arial" panose="020B0604020202020204" pitchFamily="34" charset="0"/>
                <a:cs typeface="Arial" panose="020B0604020202020204" pitchFamily="34" charset="0"/>
              </a:rPr>
              <a:t> </a:t>
            </a:r>
            <a:r>
              <a:rPr lang="en-US" sz="1600" b="0" i="0" dirty="0">
                <a:solidFill>
                  <a:srgbClr val="323232"/>
                </a:solidFill>
                <a:effectLst/>
                <a:latin typeface="Arial" panose="020B0604020202020204" pitchFamily="34" charset="0"/>
                <a:cs typeface="Arial" panose="020B0604020202020204" pitchFamily="34" charset="0"/>
              </a:rPr>
              <a:t>in action. When you turn one burner up, you have to turn others down.</a:t>
            </a:r>
          </a:p>
          <a:p>
            <a:pPr algn="l"/>
            <a:endParaRPr lang="en-US" sz="1600" b="0" i="0" dirty="0">
              <a:solidFill>
                <a:srgbClr val="323232"/>
              </a:solidFill>
              <a:effectLst/>
              <a:latin typeface="Arial" panose="020B0604020202020204" pitchFamily="34" charset="0"/>
              <a:cs typeface="Arial" panose="020B0604020202020204" pitchFamily="34" charset="0"/>
            </a:endParaRPr>
          </a:p>
          <a:p>
            <a:pPr algn="l"/>
            <a:r>
              <a:rPr lang="en-US" sz="1600" b="0" i="0" dirty="0">
                <a:solidFill>
                  <a:srgbClr val="323232"/>
                </a:solidFill>
                <a:effectLst/>
                <a:latin typeface="Arial" panose="020B0604020202020204" pitchFamily="34" charset="0"/>
                <a:cs typeface="Arial" panose="020B0604020202020204" pitchFamily="34" charset="0"/>
              </a:rPr>
              <a:t>One of the fastest ways to make progress on your goals is to simply press pause on less important things </a:t>
            </a:r>
            <a:r>
              <a:rPr lang="en-US" sz="1600" dirty="0">
                <a:solidFill>
                  <a:srgbClr val="323232"/>
                </a:solidFill>
                <a:latin typeface="Arial" panose="020B0604020202020204" pitchFamily="34" charset="0"/>
                <a:cs typeface="Arial" panose="020B0604020202020204" pitchFamily="34" charset="0"/>
              </a:rPr>
              <a:t>so you can focus on the most important goal right now. </a:t>
            </a:r>
            <a:r>
              <a:rPr lang="en-US" sz="1600" b="0" i="0" dirty="0">
                <a:solidFill>
                  <a:srgbClr val="323232"/>
                </a:solidFill>
                <a:effectLst/>
                <a:latin typeface="Arial" panose="020B0604020202020204" pitchFamily="34" charset="0"/>
                <a:cs typeface="Arial" panose="020B0604020202020204" pitchFamily="34" charset="0"/>
              </a:rPr>
              <a:t> Sometimes you just need to </a:t>
            </a:r>
            <a:r>
              <a:rPr lang="en-US" sz="1600" b="0" i="0" dirty="0" err="1">
                <a:solidFill>
                  <a:srgbClr val="323232"/>
                </a:solidFill>
                <a:effectLst/>
                <a:latin typeface="Arial" panose="020B0604020202020204" pitchFamily="34" charset="0"/>
                <a:cs typeface="Arial" panose="020B0604020202020204" pitchFamily="34" charset="0"/>
              </a:rPr>
              <a:t>reorganise</a:t>
            </a:r>
            <a:r>
              <a:rPr lang="en-US" sz="1600" b="0" i="0" dirty="0">
                <a:solidFill>
                  <a:srgbClr val="323232"/>
                </a:solidFill>
                <a:effectLst/>
                <a:latin typeface="Arial" panose="020B0604020202020204" pitchFamily="34" charset="0"/>
                <a:cs typeface="Arial" panose="020B0604020202020204" pitchFamily="34" charset="0"/>
              </a:rPr>
              <a:t> your priorities a little bit and suddenly progress comes much more quickly because you are now fully committed to a goal that was only getting moderate attention previously.</a:t>
            </a:r>
          </a:p>
          <a:p>
            <a:pPr algn="l"/>
            <a:endParaRPr lang="en-US" sz="1600" b="0" i="0" dirty="0">
              <a:solidFill>
                <a:srgbClr val="323232"/>
              </a:solidFill>
              <a:effectLst/>
              <a:latin typeface="Arial" panose="020B0604020202020204" pitchFamily="34" charset="0"/>
              <a:cs typeface="Arial" panose="020B0604020202020204" pitchFamily="34" charset="0"/>
            </a:endParaRPr>
          </a:p>
          <a:p>
            <a:pPr algn="l"/>
            <a:r>
              <a:rPr lang="en-US" sz="1600" b="0" i="0" dirty="0">
                <a:solidFill>
                  <a:srgbClr val="323232"/>
                </a:solidFill>
                <a:effectLst/>
                <a:latin typeface="Arial" panose="020B0604020202020204" pitchFamily="34" charset="0"/>
                <a:cs typeface="Arial" panose="020B0604020202020204" pitchFamily="34" charset="0"/>
              </a:rPr>
              <a:t>This is an important insight. Typically, when we fail to reach our goals, we think something was wrong with our goal or our approach.</a:t>
            </a:r>
            <a:r>
              <a:rPr lang="en-US" sz="1600" dirty="0">
                <a:solidFill>
                  <a:srgbClr val="323232"/>
                </a:solidFill>
                <a:latin typeface="Arial" panose="020B0604020202020204" pitchFamily="34" charset="0"/>
                <a:cs typeface="Arial" panose="020B0604020202020204" pitchFamily="34" charset="0"/>
              </a:rPr>
              <a:t> </a:t>
            </a:r>
            <a:r>
              <a:rPr lang="en-US" sz="1600" b="0" i="0" dirty="0">
                <a:solidFill>
                  <a:srgbClr val="323232"/>
                </a:solidFill>
                <a:effectLst/>
                <a:latin typeface="Arial" panose="020B0604020202020204" pitchFamily="34" charset="0"/>
                <a:cs typeface="Arial" panose="020B0604020202020204" pitchFamily="34" charset="0"/>
              </a:rPr>
              <a:t>What often looks like a problem of goal </a:t>
            </a:r>
            <a:r>
              <a:rPr lang="en-US" sz="1600" b="0" i="1" dirty="0">
                <a:solidFill>
                  <a:srgbClr val="323232"/>
                </a:solidFill>
                <a:effectLst/>
                <a:latin typeface="Arial" panose="020B0604020202020204" pitchFamily="34" charset="0"/>
                <a:cs typeface="Arial" panose="020B0604020202020204" pitchFamily="34" charset="0"/>
              </a:rPr>
              <a:t>setting</a:t>
            </a:r>
            <a:r>
              <a:rPr lang="en-US" sz="1600" b="0" i="0" dirty="0">
                <a:solidFill>
                  <a:srgbClr val="323232"/>
                </a:solidFill>
                <a:effectLst/>
                <a:latin typeface="Arial" panose="020B0604020202020204" pitchFamily="34" charset="0"/>
                <a:cs typeface="Arial" panose="020B0604020202020204" pitchFamily="34" charset="0"/>
              </a:rPr>
              <a:t> is actually a problem of goal </a:t>
            </a:r>
            <a:r>
              <a:rPr lang="en-US" sz="1600" b="0" i="1" dirty="0">
                <a:solidFill>
                  <a:srgbClr val="323232"/>
                </a:solidFill>
                <a:effectLst/>
                <a:latin typeface="Arial" panose="020B0604020202020204" pitchFamily="34" charset="0"/>
                <a:cs typeface="Arial" panose="020B0604020202020204" pitchFamily="34" charset="0"/>
              </a:rPr>
              <a:t>selection</a:t>
            </a:r>
            <a:r>
              <a:rPr lang="en-US" sz="1600" b="0" i="0" dirty="0">
                <a:solidFill>
                  <a:srgbClr val="323232"/>
                </a:solidFill>
                <a:effectLst/>
                <a:latin typeface="Arial" panose="020B0604020202020204" pitchFamily="34" charset="0"/>
                <a:cs typeface="Arial" panose="020B0604020202020204" pitchFamily="34" charset="0"/>
              </a:rPr>
              <a:t>. What we really need is not bigger goals, but better focus. You need to choose one thing and ruthlessly eliminate everything else. You don't need more time, you just need to </a:t>
            </a:r>
            <a:r>
              <a:rPr lang="en-US" sz="1600" b="1" i="1" dirty="0">
                <a:solidFill>
                  <a:srgbClr val="323232"/>
                </a:solidFill>
                <a:effectLst/>
                <a:latin typeface="Arial" panose="020B0604020202020204" pitchFamily="34" charset="0"/>
                <a:cs typeface="Arial" panose="020B0604020202020204" pitchFamily="34" charset="0"/>
              </a:rPr>
              <a:t>decide</a:t>
            </a:r>
            <a:r>
              <a:rPr lang="en-US" sz="1600" b="0" i="0" dirty="0">
                <a:solidFill>
                  <a:srgbClr val="323232"/>
                </a:solidFill>
                <a:effectLst/>
                <a:latin typeface="Arial" panose="020B0604020202020204" pitchFamily="34" charset="0"/>
                <a:cs typeface="Arial" panose="020B0604020202020204" pitchFamily="34" charset="0"/>
              </a:rPr>
              <a:t>.</a:t>
            </a:r>
          </a:p>
          <a:p>
            <a:pPr algn="l"/>
            <a:endParaRPr lang="en-US" sz="1600" b="0" i="0" dirty="0">
              <a:solidFill>
                <a:srgbClr val="323232"/>
              </a:solidFill>
              <a:effectLst/>
              <a:latin typeface="Arial" panose="020B0604020202020204" pitchFamily="34" charset="0"/>
              <a:cs typeface="Arial" panose="020B0604020202020204" pitchFamily="34" charset="0"/>
            </a:endParaRPr>
          </a:p>
          <a:p>
            <a:pPr algn="l"/>
            <a:r>
              <a:rPr lang="en-US" sz="1600" b="0" i="0" dirty="0">
                <a:solidFill>
                  <a:srgbClr val="323232"/>
                </a:solidFill>
                <a:effectLst/>
                <a:latin typeface="Arial" panose="020B0604020202020204" pitchFamily="34" charset="0"/>
                <a:cs typeface="Arial" panose="020B0604020202020204" pitchFamily="34" charset="0"/>
              </a:rPr>
              <a:t>Our lives are like rose bushes. As a rose bush grows, it creates more buds than it can sustain. If you talk to an experienced gardener, they will tell you that rose bushes need to be pruned to bring out the best in both their appearance and their performance. In other words, if you want a rose bush to thrive, then you need to cut away some of the good buds so the great ones can fully blossom. Full growth and optimal living require pruning.</a:t>
            </a:r>
          </a:p>
        </p:txBody>
      </p:sp>
    </p:spTree>
    <p:extLst>
      <p:ext uri="{BB962C8B-B14F-4D97-AF65-F5344CB8AC3E}">
        <p14:creationId xmlns:p14="http://schemas.microsoft.com/office/powerpoint/2010/main" val="375765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3111</Words>
  <Application>Microsoft Office PowerPoint</Application>
  <PresentationFormat>On-screen Show (4:3)</PresentationFormat>
  <Paragraphs>182</Paragraphs>
  <Slides>19</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vt:lpstr>
      <vt:lpstr>Caladea</vt:lpstr>
      <vt:lpstr>Calibri</vt:lpstr>
      <vt:lpstr>Calibri Light</vt:lpstr>
      <vt:lpstr>Georgia</vt:lpstr>
      <vt:lpstr>Lato</vt:lpstr>
      <vt:lpstr>Roboto-Regular</vt:lpstr>
      <vt:lpstr>Rubik</vt:lpstr>
      <vt:lpstr>Segoe UI Historic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opportunities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Byrne</dc:creator>
  <cp:lastModifiedBy>Bernard Genge</cp:lastModifiedBy>
  <cp:revision>249</cp:revision>
  <dcterms:created xsi:type="dcterms:W3CDTF">2011-03-16T20:26:35Z</dcterms:created>
  <dcterms:modified xsi:type="dcterms:W3CDTF">2021-06-25T11:17:47Z</dcterms:modified>
</cp:coreProperties>
</file>