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58" r:id="rId5"/>
    <p:sldId id="257" r:id="rId6"/>
    <p:sldId id="261" r:id="rId7"/>
    <p:sldId id="262" r:id="rId8"/>
    <p:sldId id="263" r:id="rId9"/>
    <p:sldId id="265" r:id="rId10"/>
    <p:sldId id="266" r:id="rId11"/>
    <p:sldId id="268" r:id="rId12"/>
    <p:sldId id="269" r:id="rId13"/>
    <p:sldId id="270" r:id="rId14"/>
    <p:sldId id="271" r:id="rId15"/>
    <p:sldId id="272" r:id="rId16"/>
    <p:sldId id="274" r:id="rId17"/>
    <p:sldId id="273"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47B864-7F1B-472B-814C-73964CC424A5}"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2692769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847B864-7F1B-472B-814C-73964CC424A5}" type="datetimeFigureOut">
              <a:rPr lang="en-GB" smtClean="0"/>
              <a:t>16/07/2020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449291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C847B864-7F1B-472B-814C-73964CC424A5}"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737250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C847B864-7F1B-472B-814C-73964CC424A5}"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221204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47B864-7F1B-472B-814C-73964CC424A5}"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175064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847B864-7F1B-472B-814C-73964CC424A5}" type="datetimeFigureOut">
              <a:rPr lang="en-GB" smtClean="0"/>
              <a:t>16/07/2020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61354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847B864-7F1B-472B-814C-73964CC424A5}" type="datetimeFigureOut">
              <a:rPr lang="en-GB" smtClean="0"/>
              <a:t>16/07/2020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75220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47B864-7F1B-472B-814C-73964CC424A5}"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617960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47B864-7F1B-472B-814C-73964CC424A5}"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3773050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C847B864-7F1B-472B-814C-73964CC424A5}"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2287019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47B864-7F1B-472B-814C-73964CC424A5}"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2863426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47B864-7F1B-472B-814C-73964CC424A5}" type="datetimeFigureOut">
              <a:rPr lang="en-GB" smtClean="0"/>
              <a:t>16/07/2020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1296121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47B864-7F1B-472B-814C-73964CC424A5}" type="datetimeFigureOut">
              <a:rPr lang="en-GB" smtClean="0"/>
              <a:t>16/07/2020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2528300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C847B864-7F1B-472B-814C-73964CC424A5}" type="datetimeFigureOut">
              <a:rPr lang="en-GB" smtClean="0"/>
              <a:t>16/07/2020</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1352021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847B864-7F1B-472B-814C-73964CC424A5}" type="datetimeFigureOut">
              <a:rPr lang="en-GB" smtClean="0"/>
              <a:t>16/07/2020</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3891186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C847B864-7F1B-472B-814C-73964CC424A5}" type="datetimeFigureOut">
              <a:rPr lang="en-GB" smtClean="0"/>
              <a:t>16/07/2020</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62122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847B864-7F1B-472B-814C-73964CC424A5}" type="datetimeFigureOut">
              <a:rPr lang="en-GB" smtClean="0"/>
              <a:t>16/07/2020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1591455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847B864-7F1B-472B-814C-73964CC424A5}" type="datetimeFigureOut">
              <a:rPr lang="en-GB" smtClean="0"/>
              <a:t>16/07/2020</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A2E7F32-5B8A-44DC-A77E-86D4A2C442D9}" type="slidenum">
              <a:rPr lang="en-GB" smtClean="0"/>
              <a:t>‹#›</a:t>
            </a:fld>
            <a:endParaRPr lang="en-GB"/>
          </a:p>
        </p:txBody>
      </p:sp>
    </p:spTree>
    <p:extLst>
      <p:ext uri="{BB962C8B-B14F-4D97-AF65-F5344CB8AC3E}">
        <p14:creationId xmlns:p14="http://schemas.microsoft.com/office/powerpoint/2010/main" val="20098143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bupa.co.uk/newsroom/ourviews/manage-post-lockdown-anxiety"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verywellmind.com/how-to-practice-loving-kindness-meditation-3144786"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verywellmind.com/managing-coronavirus-anxiety-4798909" TargetMode="External"/><Relationship Id="rId2" Type="http://schemas.openxmlformats.org/officeDocument/2006/relationships/hyperlink" Target="https://www.verywellmind.com/how-to-practice-loving-kindness-meditation-3144786" TargetMode="External"/><Relationship Id="rId1" Type="http://schemas.openxmlformats.org/officeDocument/2006/relationships/slideLayout" Target="../slideLayouts/slideLayout7.xml"/><Relationship Id="rId6" Type="http://schemas.openxmlformats.org/officeDocument/2006/relationships/hyperlink" Target="https://www.bupa.co.uk/newsroom/ourviews/manage-post-lockdown-anxiety" TargetMode="External"/><Relationship Id="rId5" Type="http://schemas.openxmlformats.org/officeDocument/2006/relationships/hyperlink" Target="http://www.mentalhealth.org.uk/publications/how-manage-and-reduce-stress" TargetMode="External"/><Relationship Id="rId4" Type="http://schemas.openxmlformats.org/officeDocument/2006/relationships/hyperlink" Target="https://www.mentalhealth.org.uk/coronaviru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hyperlink" Target="http://www.mentalhealth.org.uk/publications/how-manage-and-reduce-stress" TargetMode="External"/><Relationship Id="rId4" Type="http://schemas.openxmlformats.org/officeDocument/2006/relationships/hyperlink" Target="http://www.mentalhealth.org.uk/sites/default/files/how-to-manage-and-reduce-stress.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mentalhealth.org.uk/publications/how-to-using-exercise" TargetMode="Externa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hyperlink" Target="https://www.mentalhealth.org.uk/publications/food-thought-mental-health-and-nutrition-briefing" TargetMode="External"/><Relationship Id="rId5" Type="http://schemas.openxmlformats.org/officeDocument/2006/relationships/hyperlink" Target="https://www.mentalhealth.org.uk/a-to-z/d/diet-and-mental-health" TargetMode="External"/><Relationship Id="rId4" Type="http://schemas.openxmlformats.org/officeDocument/2006/relationships/hyperlink" Target="https://www.mentalhealth.org.uk/sites/default/files/How%20to...exercise.pdf" TargetMode="Externa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bupa.co.uk/newsroom/ourviews/manage-post-lockdown-anxiety"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bupa.co.uk/newsroom/ourviews/manage-post-lockdown-anxiety"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bupa.co.uk/newsroom/ourviews/manage-post-lockdown-anxiety"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bupa.co.uk/newsroom/ourviews/manage-post-lockdown-anxiety"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5200" y="894680"/>
            <a:ext cx="7240587" cy="4818282"/>
          </a:xfrm>
          <a:prstGeom prst="rect">
            <a:avLst/>
          </a:prstGeom>
        </p:spPr>
      </p:pic>
      <p:sp>
        <p:nvSpPr>
          <p:cNvPr id="5" name="TextBox 4"/>
          <p:cNvSpPr txBox="1"/>
          <p:nvPr/>
        </p:nvSpPr>
        <p:spPr>
          <a:xfrm>
            <a:off x="3098800" y="3035300"/>
            <a:ext cx="4466836" cy="1384995"/>
          </a:xfrm>
          <a:prstGeom prst="rect">
            <a:avLst/>
          </a:prstGeom>
          <a:noFill/>
        </p:spPr>
        <p:txBody>
          <a:bodyPr wrap="square" rtlCol="0">
            <a:spAutoFit/>
          </a:bodyPr>
          <a:lstStyle/>
          <a:p>
            <a:pPr algn="ctr"/>
            <a:r>
              <a:rPr lang="en-GB" sz="2800" b="1" dirty="0" smtClean="0"/>
              <a:t>Managing Anxiety and Stress During as we Come out of Lockdown</a:t>
            </a:r>
            <a:endParaRPr lang="en-GB" sz="2800" b="1" dirty="0"/>
          </a:p>
        </p:txBody>
      </p:sp>
    </p:spTree>
    <p:extLst>
      <p:ext uri="{BB962C8B-B14F-4D97-AF65-F5344CB8AC3E}">
        <p14:creationId xmlns:p14="http://schemas.microsoft.com/office/powerpoint/2010/main" val="1735353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17688" r="18655"/>
          <a:stretch/>
        </p:blipFill>
        <p:spPr>
          <a:xfrm>
            <a:off x="9003323" y="3586933"/>
            <a:ext cx="3006989" cy="2645295"/>
          </a:xfrm>
          <a:prstGeom prst="rect">
            <a:avLst/>
          </a:prstGeom>
          <a:effectLst>
            <a:softEdge rad="114300"/>
          </a:effectLst>
        </p:spPr>
      </p:pic>
      <p:sp>
        <p:nvSpPr>
          <p:cNvPr id="3" name="Rectangle 2"/>
          <p:cNvSpPr/>
          <p:nvPr/>
        </p:nvSpPr>
        <p:spPr>
          <a:xfrm>
            <a:off x="373695" y="489466"/>
            <a:ext cx="8913942" cy="421653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a:ea typeface="+mn-ea"/>
                <a:cs typeface="+mn-cs"/>
              </a:rPr>
              <a:t>Speak to someone you </a:t>
            </a:r>
            <a:r>
              <a:rPr kumimoji="0" lang="en-GB"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trust*</a:t>
            </a:r>
            <a:endParaRPr kumimoji="0" lang="en-GB"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Share your fears and concerns with someone you feel comfortable talking to. </a:t>
            </a:r>
            <a:endPar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The </a:t>
            </a: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chances are they’re experiencing similar feelings. Sharing how you’re both feeling can help you both to feel supported and understood. </a:t>
            </a:r>
            <a:endPar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If </a:t>
            </a: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you have specific concerns about returning to work, speak to your line manager and colleagues.</a:t>
            </a:r>
          </a:p>
        </p:txBody>
      </p:sp>
      <p:sp>
        <p:nvSpPr>
          <p:cNvPr id="4" name="Rectangle 3"/>
          <p:cNvSpPr/>
          <p:nvPr/>
        </p:nvSpPr>
        <p:spPr>
          <a:xfrm>
            <a:off x="1529101" y="6232228"/>
            <a:ext cx="9512300"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hlinkClick r:id="rId3"/>
              </a:rPr>
              <a:t>www.bupa.co.uk/newsroom/ourviews/manage-post-lockdown-anxiety</a:t>
            </a: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5" name="Rectangle 4"/>
          <p:cNvSpPr/>
          <p:nvPr/>
        </p:nvSpPr>
        <p:spPr>
          <a:xfrm>
            <a:off x="182873" y="6232228"/>
            <a:ext cx="1519968"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rPr>
              <a:t>Bupa (2020)</a:t>
            </a:r>
          </a:p>
        </p:txBody>
      </p:sp>
    </p:spTree>
    <p:extLst>
      <p:ext uri="{BB962C8B-B14F-4D97-AF65-F5344CB8AC3E}">
        <p14:creationId xmlns:p14="http://schemas.microsoft.com/office/powerpoint/2010/main" val="28245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932" y="396270"/>
            <a:ext cx="11977140" cy="544764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Responding to the </a:t>
            </a:r>
            <a:r>
              <a:rPr kumimoji="0" lang="en-GB"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Unfamiliar*</a:t>
            </a:r>
            <a:endParaRPr kumimoji="0" lang="en-GB"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You may witness people around you panicking. On the other hand, you may experience those don't seem concerned at all when a pandemic is on the rise, assured that it won't affect them. You may find yourself feeling all kinds of emotions—or maybe, you are confused and don't know how to feel.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People tend to overreact to unknown threats as easily as they underreact to familiar threats. </a:t>
            </a:r>
            <a:r>
              <a:rPr kumimoji="0" lang="en-GB"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What </a:t>
            </a:r>
            <a:r>
              <a:rPr kumimoji="0" lang="en-GB"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we know less about is more likely to make us nervous.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Being bombarded with news that constantly talks about death tolls, and reports that emphasize how many are sick, can cause people to overestimate the risks they face in contracting the illness.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However, reliable sources of media can also have positive effects during a pandemic.</a:t>
            </a: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Rectangle 2"/>
          <p:cNvSpPr/>
          <p:nvPr/>
        </p:nvSpPr>
        <p:spPr>
          <a:xfrm>
            <a:off x="104932" y="6383248"/>
            <a:ext cx="11907187"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*Very </a:t>
            </a:r>
            <a:r>
              <a:rPr kumimoji="0" lang="en-GB" sz="1600" b="0" i="0" u="none" strike="noStrike" kern="1200" cap="none" spc="0" normalizeH="0" baseline="0" noProof="0" dirty="0">
                <a:ln>
                  <a:noFill/>
                </a:ln>
                <a:solidFill>
                  <a:prstClr val="white"/>
                </a:solidFill>
                <a:effectLst/>
                <a:uLnTx/>
                <a:uFillTx/>
                <a:latin typeface="Century Gothic" panose="020B0502020202020204"/>
                <a:ea typeface="+mn-ea"/>
                <a:cs typeface="+mn-cs"/>
              </a:rPr>
              <a:t>Well Mind (2020) </a:t>
            </a:r>
            <a:r>
              <a:rPr kumimoji="0" lang="en-GB" sz="16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www.verywellmind.com/managing-coronavirus-anxiety-4798909</a:t>
            </a:r>
            <a:endParaRPr kumimoji="0" lang="en-GB" sz="16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74475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08431" y="128367"/>
            <a:ext cx="6002136" cy="6617091"/>
          </a:xfrm>
          <a:prstGeom prst="rect">
            <a:avLst/>
          </a:prstGeom>
        </p:spPr>
      </p:pic>
    </p:spTree>
    <p:extLst>
      <p:ext uri="{BB962C8B-B14F-4D97-AF65-F5344CB8AC3E}">
        <p14:creationId xmlns:p14="http://schemas.microsoft.com/office/powerpoint/2010/main" val="1138813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430978" y="0"/>
            <a:ext cx="4573539" cy="6867015"/>
          </a:xfrm>
          <a:prstGeom prst="rect">
            <a:avLst/>
          </a:prstGeom>
        </p:spPr>
      </p:pic>
    </p:spTree>
    <p:extLst>
      <p:ext uri="{BB962C8B-B14F-4D97-AF65-F5344CB8AC3E}">
        <p14:creationId xmlns:p14="http://schemas.microsoft.com/office/powerpoint/2010/main" val="3619591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99532" y="1"/>
            <a:ext cx="4986339" cy="6867662"/>
          </a:xfrm>
          <a:prstGeom prst="rect">
            <a:avLst/>
          </a:prstGeom>
        </p:spPr>
      </p:pic>
    </p:spTree>
    <p:extLst>
      <p:ext uri="{BB962C8B-B14F-4D97-AF65-F5344CB8AC3E}">
        <p14:creationId xmlns:p14="http://schemas.microsoft.com/office/powerpoint/2010/main" val="3447059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3611" y="379621"/>
            <a:ext cx="8853269" cy="5786199"/>
          </a:xfrm>
          <a:prstGeom prst="rect">
            <a:avLst/>
          </a:prstGeom>
        </p:spPr>
        <p:txBody>
          <a:bodyPr wrap="square">
            <a:spAutoFit/>
          </a:bodyPr>
          <a:lstStyle/>
          <a:p>
            <a:pPr algn="ctr"/>
            <a:r>
              <a:rPr lang="en-GB" sz="2400" b="1" dirty="0"/>
              <a:t>How to Practice Loving Kindness </a:t>
            </a:r>
            <a:r>
              <a:rPr lang="en-GB" sz="2400" b="1" dirty="0" smtClean="0"/>
              <a:t>Meditation*</a:t>
            </a:r>
          </a:p>
          <a:p>
            <a:pPr algn="ctr"/>
            <a:endParaRPr lang="en-GB" sz="2400" b="1" dirty="0"/>
          </a:p>
          <a:p>
            <a:endParaRPr lang="en-GB" dirty="0"/>
          </a:p>
          <a:p>
            <a:r>
              <a:rPr lang="en-GB" sz="2200" dirty="0"/>
              <a:t>The following is a simple and effective loving kindness meditation technique to try.</a:t>
            </a:r>
          </a:p>
          <a:p>
            <a:endParaRPr lang="en-GB" sz="2200" dirty="0"/>
          </a:p>
          <a:p>
            <a:endParaRPr lang="en-GB" sz="2200" dirty="0"/>
          </a:p>
          <a:p>
            <a:r>
              <a:rPr lang="en-GB" sz="2200" dirty="0" smtClean="0"/>
              <a:t>Imagine </a:t>
            </a:r>
            <a:r>
              <a:rPr lang="en-GB" sz="2200" dirty="0"/>
              <a:t>yourself experiencing complete physical and emotional wellness and inner peace. Imagine feeling perfect love for yourself, thanking yourself for all that you are, knowing that you are just right—just as you are. </a:t>
            </a:r>
            <a:endParaRPr lang="en-GB" sz="2200" dirty="0" smtClean="0"/>
          </a:p>
          <a:p>
            <a:endParaRPr lang="en-GB" sz="2200" dirty="0"/>
          </a:p>
          <a:p>
            <a:r>
              <a:rPr lang="en-GB" sz="2200" dirty="0" smtClean="0"/>
              <a:t>Focus </a:t>
            </a:r>
            <a:r>
              <a:rPr lang="en-GB" sz="2200" dirty="0"/>
              <a:t>on this feeling of inner peace, and imagine that you are breathing out tension and breathing in feelings of love</a:t>
            </a:r>
            <a:r>
              <a:rPr lang="en-GB" sz="2200" dirty="0" smtClean="0"/>
              <a:t>.</a:t>
            </a:r>
          </a:p>
          <a:p>
            <a:endParaRPr lang="en-GB" sz="2200" dirty="0"/>
          </a:p>
          <a:p>
            <a:r>
              <a:rPr lang="en-GB" sz="2200" dirty="0"/>
              <a:t>Repeat three or four positive, reassuring phrases to yourself. </a:t>
            </a:r>
          </a:p>
          <a:p>
            <a:endParaRPr lang="en-GB" dirty="0"/>
          </a:p>
        </p:txBody>
      </p:sp>
      <p:sp>
        <p:nvSpPr>
          <p:cNvPr id="3" name="Rectangle 2"/>
          <p:cNvSpPr/>
          <p:nvPr/>
        </p:nvSpPr>
        <p:spPr>
          <a:xfrm>
            <a:off x="318868" y="6285133"/>
            <a:ext cx="11582400" cy="369332"/>
          </a:xfrm>
          <a:prstGeom prst="rect">
            <a:avLst/>
          </a:prstGeom>
        </p:spPr>
        <p:txBody>
          <a:bodyPr wrap="square">
            <a:spAutoFit/>
          </a:bodyPr>
          <a:lstStyle/>
          <a:p>
            <a:r>
              <a:rPr lang="en-GB" dirty="0" smtClean="0">
                <a:hlinkClick r:id="rId2"/>
              </a:rPr>
              <a:t>*www.verywellmind.com/how-to-practice-loving-kindness-meditation-3144786</a:t>
            </a:r>
            <a:endParaRPr lang="en-GB" dirty="0"/>
          </a:p>
        </p:txBody>
      </p:sp>
      <p:pic>
        <p:nvPicPr>
          <p:cNvPr id="5" name="Picture 4"/>
          <p:cNvPicPr>
            <a:picLocks noChangeAspect="1"/>
          </p:cNvPicPr>
          <p:nvPr/>
        </p:nvPicPr>
        <p:blipFill>
          <a:blip r:embed="rId3"/>
          <a:stretch>
            <a:fillRect/>
          </a:stretch>
        </p:blipFill>
        <p:spPr>
          <a:xfrm>
            <a:off x="9196168" y="4479895"/>
            <a:ext cx="2705100" cy="1685925"/>
          </a:xfrm>
          <a:prstGeom prst="rect">
            <a:avLst/>
          </a:prstGeom>
          <a:effectLst>
            <a:softEdge rad="50800"/>
          </a:effectLst>
        </p:spPr>
      </p:pic>
    </p:spTree>
    <p:extLst>
      <p:ext uri="{BB962C8B-B14F-4D97-AF65-F5344CB8AC3E}">
        <p14:creationId xmlns:p14="http://schemas.microsoft.com/office/powerpoint/2010/main" val="875723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948" y="481880"/>
            <a:ext cx="11057206" cy="6063198"/>
          </a:xfrm>
          <a:prstGeom prst="rect">
            <a:avLst/>
          </a:prstGeom>
        </p:spPr>
        <p:txBody>
          <a:bodyPr wrap="square">
            <a:spAutoFit/>
          </a:bodyPr>
          <a:lstStyle/>
          <a:p>
            <a:pPr algn="ctr"/>
            <a:r>
              <a:rPr lang="en-GB" sz="2400" b="1" dirty="0" smtClean="0"/>
              <a:t>Loving Kindness Scripts to Try</a:t>
            </a:r>
            <a:endParaRPr lang="en-GB" sz="2400" b="1" dirty="0"/>
          </a:p>
          <a:p>
            <a:pPr algn="ctr"/>
            <a:endParaRPr lang="en-GB" sz="2400" b="1" dirty="0"/>
          </a:p>
          <a:p>
            <a:r>
              <a:rPr lang="en-GB" sz="2000" dirty="0"/>
              <a:t>May I be happy</a:t>
            </a:r>
          </a:p>
          <a:p>
            <a:r>
              <a:rPr lang="en-GB" sz="2000" dirty="0"/>
              <a:t>May I be safe</a:t>
            </a:r>
          </a:p>
          <a:p>
            <a:r>
              <a:rPr lang="en-GB" sz="2000" dirty="0"/>
              <a:t>May I be healthy, peaceful, and strong</a:t>
            </a:r>
          </a:p>
          <a:p>
            <a:r>
              <a:rPr lang="en-GB" sz="2000" dirty="0"/>
              <a:t>May I give and receive appreciation </a:t>
            </a:r>
            <a:r>
              <a:rPr lang="en-GB" sz="2000" dirty="0" smtClean="0"/>
              <a:t>today</a:t>
            </a:r>
          </a:p>
          <a:p>
            <a:endParaRPr lang="en-GB" sz="2000" dirty="0"/>
          </a:p>
          <a:p>
            <a:endParaRPr lang="en-GB" sz="2000" dirty="0"/>
          </a:p>
          <a:p>
            <a:pPr marL="342900" indent="-342900">
              <a:buFont typeface="Courier New" panose="02070309020205020404" pitchFamily="49" charset="0"/>
              <a:buChar char="o"/>
            </a:pPr>
            <a:r>
              <a:rPr lang="en-GB" sz="2000" dirty="0"/>
              <a:t>Bask in feelings of warmth and self-compassion for a few moments. If your attention drifts, gently redirect it back to these feelings of loving kindness. Let these feelings envelop you</a:t>
            </a:r>
            <a:r>
              <a:rPr lang="en-GB" sz="2000" dirty="0" smtClean="0"/>
              <a:t>.</a:t>
            </a:r>
          </a:p>
          <a:p>
            <a:pPr marL="342900" indent="-342900">
              <a:buFont typeface="Courier New" panose="02070309020205020404" pitchFamily="49" charset="0"/>
              <a:buChar char="o"/>
            </a:pPr>
            <a:endParaRPr lang="en-GB" sz="2000" dirty="0"/>
          </a:p>
          <a:p>
            <a:pPr marL="342900" indent="-342900">
              <a:buFont typeface="Courier New" panose="02070309020205020404" pitchFamily="49" charset="0"/>
              <a:buChar char="o"/>
            </a:pPr>
            <a:r>
              <a:rPr lang="en-GB" sz="2000" dirty="0"/>
              <a:t>You can choose to either stay with this focus for the duration of your meditation or begin to shift your focus to loved ones in your life. </a:t>
            </a:r>
            <a:endParaRPr lang="en-GB" sz="2000" dirty="0" smtClean="0"/>
          </a:p>
          <a:p>
            <a:pPr marL="342900" indent="-342900">
              <a:buFont typeface="Courier New" panose="02070309020205020404" pitchFamily="49" charset="0"/>
              <a:buChar char="o"/>
            </a:pPr>
            <a:endParaRPr lang="en-GB" sz="2000" dirty="0"/>
          </a:p>
          <a:p>
            <a:pPr marL="342900" indent="-342900">
              <a:buFont typeface="Courier New" panose="02070309020205020404" pitchFamily="49" charset="0"/>
              <a:buChar char="o"/>
            </a:pPr>
            <a:r>
              <a:rPr lang="en-GB" sz="2000" dirty="0" smtClean="0"/>
              <a:t>Begin </a:t>
            </a:r>
            <a:r>
              <a:rPr lang="en-GB" sz="2000" dirty="0"/>
              <a:t>with someone who you are very close to, such as a spouse, a child, a parent, or a best friend. Feel your gratitude and love for them. Stay with that feeling. You may want to repeat the following phrases or similar ones that bring about feelings of loving kindness within you:</a:t>
            </a:r>
            <a:endParaRPr lang="en-GB" sz="2000" dirty="0"/>
          </a:p>
        </p:txBody>
      </p:sp>
      <p:pic>
        <p:nvPicPr>
          <p:cNvPr id="3" name="Picture 2"/>
          <p:cNvPicPr>
            <a:picLocks noChangeAspect="1"/>
          </p:cNvPicPr>
          <p:nvPr/>
        </p:nvPicPr>
        <p:blipFill>
          <a:blip r:embed="rId2"/>
          <a:stretch>
            <a:fillRect/>
          </a:stretch>
        </p:blipFill>
        <p:spPr>
          <a:xfrm>
            <a:off x="5962649" y="1376142"/>
            <a:ext cx="5581765" cy="1268583"/>
          </a:xfrm>
          <a:prstGeom prst="rect">
            <a:avLst/>
          </a:prstGeom>
          <a:effectLst>
            <a:softEdge rad="50800"/>
          </a:effectLst>
        </p:spPr>
      </p:pic>
    </p:spTree>
    <p:extLst>
      <p:ext uri="{BB962C8B-B14F-4D97-AF65-F5344CB8AC3E}">
        <p14:creationId xmlns:p14="http://schemas.microsoft.com/office/powerpoint/2010/main" val="1921895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44" y="209236"/>
            <a:ext cx="11901267" cy="5786199"/>
          </a:xfrm>
          <a:prstGeom prst="rect">
            <a:avLst/>
          </a:prstGeom>
        </p:spPr>
        <p:txBody>
          <a:bodyPr wrap="square">
            <a:spAutoFit/>
          </a:bodyPr>
          <a:lstStyle/>
          <a:p>
            <a:pPr algn="ctr"/>
            <a:r>
              <a:rPr lang="en-GB" sz="2400" b="1" dirty="0" smtClean="0"/>
              <a:t>Loving Kindness Meditation Script for Other People</a:t>
            </a:r>
          </a:p>
          <a:p>
            <a:endParaRPr lang="en-GB" dirty="0"/>
          </a:p>
          <a:p>
            <a:r>
              <a:rPr lang="en-GB" sz="2200" dirty="0" smtClean="0"/>
              <a:t>May </a:t>
            </a:r>
            <a:r>
              <a:rPr lang="en-GB" sz="2200" dirty="0"/>
              <a:t>you be happy</a:t>
            </a:r>
          </a:p>
          <a:p>
            <a:r>
              <a:rPr lang="en-GB" sz="2200" dirty="0"/>
              <a:t>May you be safe</a:t>
            </a:r>
          </a:p>
          <a:p>
            <a:r>
              <a:rPr lang="en-GB" sz="2200" dirty="0"/>
              <a:t>May you be healthy, peaceful, and strong</a:t>
            </a:r>
          </a:p>
          <a:p>
            <a:r>
              <a:rPr lang="en-GB" sz="2200" dirty="0"/>
              <a:t>May you give and receive appreciation </a:t>
            </a:r>
            <a:r>
              <a:rPr lang="en-GB" sz="2200" dirty="0" smtClean="0"/>
              <a:t>today</a:t>
            </a:r>
          </a:p>
          <a:p>
            <a:endParaRPr lang="en-GB" sz="2000" dirty="0"/>
          </a:p>
          <a:p>
            <a:pPr marL="342900" indent="-342900">
              <a:buFont typeface="Courier New" panose="02070309020205020404" pitchFamily="49" charset="0"/>
              <a:buChar char="o"/>
            </a:pPr>
            <a:r>
              <a:rPr lang="en-GB" sz="2000" dirty="0"/>
              <a:t>Once you've held these feelings toward that person, bring other important people from your life into your awareness, one by one, and envision them with perfect wellness and inner peace. </a:t>
            </a:r>
            <a:endParaRPr lang="en-GB" sz="2000" dirty="0" smtClean="0"/>
          </a:p>
          <a:p>
            <a:endParaRPr lang="en-GB" sz="2000" dirty="0"/>
          </a:p>
          <a:p>
            <a:pPr marL="342900" indent="-342900">
              <a:buFont typeface="Courier New" panose="02070309020205020404" pitchFamily="49" charset="0"/>
              <a:buChar char="o"/>
            </a:pPr>
            <a:r>
              <a:rPr lang="en-GB" sz="2000" dirty="0" smtClean="0"/>
              <a:t>Then </a:t>
            </a:r>
            <a:r>
              <a:rPr lang="en-GB" sz="2000" dirty="0"/>
              <a:t>branch out to other friends, family members, </a:t>
            </a:r>
            <a:r>
              <a:rPr lang="en-GB" sz="2000" dirty="0" smtClean="0"/>
              <a:t>neighbours, </a:t>
            </a:r>
            <a:r>
              <a:rPr lang="en-GB" sz="2000" dirty="0"/>
              <a:t>and acquaintances. You may even want to include groups of people around the world. Extend feelings of loving kindness to people around the globe and focus on a feeling of connection and compassion. You may even want to include those with whom you are in conflict to help reach a place of forgiveness or greater peace. </a:t>
            </a:r>
          </a:p>
          <a:p>
            <a:endParaRPr lang="en-GB" sz="2000" dirty="0" smtClean="0"/>
          </a:p>
          <a:p>
            <a:pPr marL="342900" indent="-342900">
              <a:buFont typeface="Courier New" panose="02070309020205020404" pitchFamily="49" charset="0"/>
              <a:buChar char="o"/>
            </a:pPr>
            <a:r>
              <a:rPr lang="en-GB" sz="2000" dirty="0" smtClean="0"/>
              <a:t>When </a:t>
            </a:r>
            <a:r>
              <a:rPr lang="en-GB" sz="2000" dirty="0"/>
              <a:t>you feel that your meditation is complete, open your eyes. </a:t>
            </a:r>
            <a:endParaRPr lang="en-GB" sz="2000" dirty="0" smtClean="0"/>
          </a:p>
        </p:txBody>
      </p:sp>
      <p:pic>
        <p:nvPicPr>
          <p:cNvPr id="3" name="Picture 2"/>
          <p:cNvPicPr>
            <a:picLocks noChangeAspect="1"/>
          </p:cNvPicPr>
          <p:nvPr/>
        </p:nvPicPr>
        <p:blipFill>
          <a:blip r:embed="rId2"/>
          <a:stretch>
            <a:fillRect/>
          </a:stretch>
        </p:blipFill>
        <p:spPr>
          <a:xfrm>
            <a:off x="7176281" y="643290"/>
            <a:ext cx="2706859" cy="1688738"/>
          </a:xfrm>
          <a:prstGeom prst="rect">
            <a:avLst/>
          </a:prstGeom>
        </p:spPr>
      </p:pic>
    </p:spTree>
    <p:extLst>
      <p:ext uri="{BB962C8B-B14F-4D97-AF65-F5344CB8AC3E}">
        <p14:creationId xmlns:p14="http://schemas.microsoft.com/office/powerpoint/2010/main" val="3906499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26745" y="309490"/>
            <a:ext cx="1851789" cy="461665"/>
          </a:xfrm>
          <a:prstGeom prst="rect">
            <a:avLst/>
          </a:prstGeom>
          <a:noFill/>
        </p:spPr>
        <p:txBody>
          <a:bodyPr wrap="none" rtlCol="0">
            <a:spAutoFit/>
          </a:bodyPr>
          <a:lstStyle/>
          <a:p>
            <a:r>
              <a:rPr lang="en-GB" sz="2400" b="1" dirty="0" smtClean="0"/>
              <a:t>References</a:t>
            </a:r>
            <a:endParaRPr lang="en-GB" sz="2400" b="1" dirty="0"/>
          </a:p>
        </p:txBody>
      </p:sp>
      <p:sp>
        <p:nvSpPr>
          <p:cNvPr id="3" name="Rectangle 2"/>
          <p:cNvSpPr/>
          <p:nvPr/>
        </p:nvSpPr>
        <p:spPr>
          <a:xfrm>
            <a:off x="14068" y="4500550"/>
            <a:ext cx="11469860" cy="923330"/>
          </a:xfrm>
          <a:prstGeom prst="rect">
            <a:avLst/>
          </a:prstGeom>
        </p:spPr>
        <p:txBody>
          <a:bodyPr wrap="square">
            <a:spAutoFit/>
          </a:bodyPr>
          <a:lstStyle/>
          <a:p>
            <a:r>
              <a:rPr lang="en-GB" dirty="0" smtClean="0"/>
              <a:t>Very Well Mind (2020) </a:t>
            </a:r>
            <a:r>
              <a:rPr lang="en-GB" i="1" dirty="0" smtClean="0"/>
              <a:t>How to Practice Loving Kindness Mediation.</a:t>
            </a:r>
            <a:r>
              <a:rPr lang="en-GB" dirty="0" smtClean="0"/>
              <a:t> Available from: </a:t>
            </a:r>
            <a:r>
              <a:rPr lang="en-GB" dirty="0" smtClean="0">
                <a:hlinkClick r:id="rId2"/>
              </a:rPr>
              <a:t>https</a:t>
            </a:r>
            <a:r>
              <a:rPr lang="en-GB" dirty="0">
                <a:hlinkClick r:id="rId2"/>
              </a:rPr>
              <a:t>://</a:t>
            </a:r>
            <a:r>
              <a:rPr lang="en-GB" dirty="0" smtClean="0">
                <a:hlinkClick r:id="rId2"/>
              </a:rPr>
              <a:t>www.verywellmind.com/how-to-practice-loving-kindness-meditation-3144786</a:t>
            </a:r>
            <a:r>
              <a:rPr lang="en-GB" dirty="0" smtClean="0"/>
              <a:t>. [Accessed on July 14 2020]. </a:t>
            </a:r>
            <a:endParaRPr lang="en-GB" dirty="0"/>
          </a:p>
        </p:txBody>
      </p:sp>
      <p:sp>
        <p:nvSpPr>
          <p:cNvPr id="4" name="Rectangle 3"/>
          <p:cNvSpPr/>
          <p:nvPr/>
        </p:nvSpPr>
        <p:spPr>
          <a:xfrm>
            <a:off x="14068" y="5819977"/>
            <a:ext cx="10583593" cy="646331"/>
          </a:xfrm>
          <a:prstGeom prst="rect">
            <a:avLst/>
          </a:prstGeom>
        </p:spPr>
        <p:txBody>
          <a:bodyPr wrap="square">
            <a:spAutoFit/>
          </a:bodyPr>
          <a:lstStyle/>
          <a:p>
            <a:r>
              <a:rPr lang="en-GB" dirty="0"/>
              <a:t>Very Well Mind (2020) </a:t>
            </a:r>
            <a:r>
              <a:rPr lang="en-GB" i="1" dirty="0" smtClean="0"/>
              <a:t>Managing Coronavirus Anxiety</a:t>
            </a:r>
            <a:r>
              <a:rPr lang="en-GB" dirty="0" smtClean="0"/>
              <a:t>. Available from: </a:t>
            </a:r>
            <a:r>
              <a:rPr lang="en-GB" dirty="0" smtClean="0">
                <a:hlinkClick r:id="rId3"/>
              </a:rPr>
              <a:t>www.verywellmind.com/managing-coronavirus-anxiety-4798909</a:t>
            </a:r>
            <a:r>
              <a:rPr lang="en-GB" dirty="0" smtClean="0"/>
              <a:t>. [Accessed on July 14 2020]. </a:t>
            </a:r>
            <a:endParaRPr lang="en-GB" dirty="0"/>
          </a:p>
        </p:txBody>
      </p:sp>
      <p:sp>
        <p:nvSpPr>
          <p:cNvPr id="5" name="TextBox 4"/>
          <p:cNvSpPr txBox="1"/>
          <p:nvPr/>
        </p:nvSpPr>
        <p:spPr>
          <a:xfrm>
            <a:off x="14068" y="3329025"/>
            <a:ext cx="11977959" cy="646331"/>
          </a:xfrm>
          <a:prstGeom prst="rect">
            <a:avLst/>
          </a:prstGeom>
          <a:noFill/>
        </p:spPr>
        <p:txBody>
          <a:bodyPr wrap="none" rtlCol="0">
            <a:spAutoFit/>
          </a:bodyPr>
          <a:lstStyle/>
          <a:p>
            <a:r>
              <a:rPr lang="en-GB" dirty="0" smtClean="0"/>
              <a:t>Mental Health Foundation (2020</a:t>
            </a:r>
            <a:r>
              <a:rPr lang="en-GB" i="1" dirty="0" smtClean="0"/>
              <a:t>) How to Look After your Mental Health During the Coronavirus Outbreak. </a:t>
            </a:r>
          </a:p>
          <a:p>
            <a:r>
              <a:rPr lang="en-GB" dirty="0" smtClean="0"/>
              <a:t>Available from: </a:t>
            </a:r>
            <a:r>
              <a:rPr lang="en-GB" dirty="0" smtClean="0">
                <a:hlinkClick r:id="rId4"/>
              </a:rPr>
              <a:t>https</a:t>
            </a:r>
            <a:r>
              <a:rPr lang="en-GB" dirty="0">
                <a:hlinkClick r:id="rId4"/>
              </a:rPr>
              <a:t>://</a:t>
            </a:r>
            <a:r>
              <a:rPr lang="en-GB" dirty="0" smtClean="0">
                <a:hlinkClick r:id="rId4"/>
              </a:rPr>
              <a:t>www.mentalhealth.org.uk/coronavirus</a:t>
            </a:r>
            <a:r>
              <a:rPr lang="en-GB" dirty="0" smtClean="0"/>
              <a:t>. [Accessed July 14 2020].</a:t>
            </a:r>
            <a:endParaRPr lang="en-GB" i="1" dirty="0"/>
          </a:p>
        </p:txBody>
      </p:sp>
      <p:sp>
        <p:nvSpPr>
          <p:cNvPr id="6" name="Rectangle 5"/>
          <p:cNvSpPr/>
          <p:nvPr/>
        </p:nvSpPr>
        <p:spPr>
          <a:xfrm>
            <a:off x="14068" y="2239643"/>
            <a:ext cx="11809147" cy="646331"/>
          </a:xfrm>
          <a:prstGeom prst="rect">
            <a:avLst/>
          </a:prstGeom>
        </p:spPr>
        <p:txBody>
          <a:bodyPr wrap="square">
            <a:spAutoFit/>
          </a:bodyPr>
          <a:lstStyle/>
          <a:p>
            <a:pPr defTabSz="457200">
              <a:defRPr/>
            </a:pPr>
            <a:r>
              <a:rPr lang="en-GB" dirty="0" smtClean="0"/>
              <a:t>Mental Health Foundation (2020) </a:t>
            </a:r>
            <a:r>
              <a:rPr lang="en-GB" i="1" dirty="0" smtClean="0"/>
              <a:t>How </a:t>
            </a:r>
            <a:r>
              <a:rPr lang="en-GB" i="1" dirty="0"/>
              <a:t>to manage and reduce </a:t>
            </a:r>
            <a:r>
              <a:rPr lang="en-GB" i="1" dirty="0" smtClean="0"/>
              <a:t>stress. </a:t>
            </a:r>
            <a:r>
              <a:rPr lang="en-GB" dirty="0" smtClean="0"/>
              <a:t>Available from: </a:t>
            </a:r>
            <a:r>
              <a:rPr lang="en-GB" dirty="0" smtClean="0">
                <a:solidFill>
                  <a:prstClr val="white"/>
                </a:solidFill>
                <a:hlinkClick r:id="rId5"/>
              </a:rPr>
              <a:t>www.mentalhealth.org.uk/publications/how-manage-and-reduce-stress</a:t>
            </a:r>
            <a:r>
              <a:rPr lang="en-GB" dirty="0" smtClean="0">
                <a:solidFill>
                  <a:prstClr val="white"/>
                </a:solidFill>
              </a:rPr>
              <a:t>. [Accessed on July 14 2020].</a:t>
            </a:r>
            <a:endParaRPr lang="en-GB" dirty="0">
              <a:solidFill>
                <a:prstClr val="white"/>
              </a:solidFill>
            </a:endParaRPr>
          </a:p>
        </p:txBody>
      </p:sp>
      <p:sp>
        <p:nvSpPr>
          <p:cNvPr id="8" name="Rectangle 7"/>
          <p:cNvSpPr/>
          <p:nvPr/>
        </p:nvSpPr>
        <p:spPr>
          <a:xfrm>
            <a:off x="0" y="1217746"/>
            <a:ext cx="12682086" cy="646331"/>
          </a:xfrm>
          <a:prstGeom prst="rect">
            <a:avLst/>
          </a:prstGeom>
        </p:spPr>
        <p:txBody>
          <a:bodyPr wrap="square">
            <a:spAutoFit/>
          </a:bodyPr>
          <a:lstStyle/>
          <a:p>
            <a:r>
              <a:rPr lang="en-GB" dirty="0" smtClean="0"/>
              <a:t>Bupa (2020) </a:t>
            </a:r>
            <a:r>
              <a:rPr lang="en-GB" i="1" dirty="0" smtClean="0"/>
              <a:t>Six </a:t>
            </a:r>
            <a:r>
              <a:rPr lang="en-GB" i="1" dirty="0"/>
              <a:t>ways to manage post-lockdown </a:t>
            </a:r>
            <a:r>
              <a:rPr lang="en-GB" i="1" dirty="0" smtClean="0"/>
              <a:t>anxiety. </a:t>
            </a:r>
            <a:r>
              <a:rPr lang="en-GB" dirty="0" smtClean="0"/>
              <a:t>Available </a:t>
            </a:r>
            <a:r>
              <a:rPr lang="en-GB" dirty="0" err="1" smtClean="0"/>
              <a:t>from:</a:t>
            </a:r>
            <a:r>
              <a:rPr lang="en-GB" dirty="0" err="1">
                <a:hlinkClick r:id="rId6"/>
              </a:rPr>
              <a:t>https</a:t>
            </a:r>
            <a:r>
              <a:rPr lang="en-GB" dirty="0">
                <a:hlinkClick r:id="rId6"/>
              </a:rPr>
              <a:t>://</a:t>
            </a:r>
            <a:r>
              <a:rPr lang="en-GB" dirty="0" smtClean="0">
                <a:hlinkClick r:id="rId6"/>
              </a:rPr>
              <a:t>www.bupa.co.uk/newsroom/ourviews/manage-post-lockdown-anxiety</a:t>
            </a:r>
            <a:r>
              <a:rPr lang="en-GB" dirty="0" smtClean="0"/>
              <a:t>. [Accessed July 14 2020]. </a:t>
            </a:r>
            <a:endParaRPr lang="en-GB" i="1" dirty="0"/>
          </a:p>
        </p:txBody>
      </p:sp>
    </p:spTree>
    <p:extLst>
      <p:ext uri="{BB962C8B-B14F-4D97-AF65-F5344CB8AC3E}">
        <p14:creationId xmlns:p14="http://schemas.microsoft.com/office/powerpoint/2010/main" val="4017097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151830" y="99229"/>
            <a:ext cx="11812249" cy="646330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Identifying Signs of Stress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Everyone </a:t>
            </a: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rPr>
              <a:t>experiences stress. However, when it is affecting your life, health and wellbeing, it is important to tackle it as soon as possible, and while stress affects everyone differently, there are common signs and symptoms you can look out </a:t>
            </a:r>
            <a:r>
              <a:rPr kumimoji="0" lang="en-GB"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for:</a:t>
            </a:r>
            <a:endParaRPr kumimoji="0" lang="en-GB" sz="1800" b="0" i="0" u="none" strike="noStrike" kern="1200" cap="none" spc="0" normalizeH="0" baseline="3000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rPr>
              <a:t>feelings of constant worry or anxiety</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rPr>
              <a:t>feelings of being overwhelmed</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rPr>
              <a:t>difficulty concentrating</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rPr>
              <a:t>mood swings or changes in </a:t>
            </a:r>
            <a:r>
              <a:rPr kumimoji="0" lang="en-GB"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your mood</a:t>
            </a:r>
            <a:endParaRPr kumimoji="0" lang="en-GB" sz="1800" b="0" i="1"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1"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smtClean="0">
                <a:ln>
                  <a:noFill/>
                </a:ln>
                <a:solidFill>
                  <a:prstClr val="white"/>
                </a:solidFill>
                <a:effectLst/>
                <a:uLnTx/>
                <a:uFillTx/>
                <a:latin typeface="Century Gothic" panose="020B0502020202020204"/>
                <a:ea typeface="+mn-ea"/>
                <a:cs typeface="+mn-cs"/>
              </a:rPr>
              <a:t>irritability </a:t>
            </a:r>
            <a:r>
              <a:rPr kumimoji="0" lang="en-GB" sz="1800" b="0" i="1" u="none" strike="noStrike" kern="1200" cap="none" spc="0" normalizeH="0" baseline="0" noProof="0" dirty="0">
                <a:ln>
                  <a:noFill/>
                </a:ln>
                <a:solidFill>
                  <a:prstClr val="white"/>
                </a:solidFill>
                <a:effectLst/>
                <a:uLnTx/>
                <a:uFillTx/>
                <a:latin typeface="Century Gothic" panose="020B0502020202020204"/>
                <a:ea typeface="+mn-ea"/>
                <a:cs typeface="+mn-cs"/>
              </a:rPr>
              <a:t>or having a short </a:t>
            </a:r>
            <a:r>
              <a:rPr kumimoji="0" lang="en-GB"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temper</a:t>
            </a: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rPr>
              <a:t>difficulty relaxing</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rPr>
              <a:t>depression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rPr>
              <a:t>low self-esteem</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rPr>
              <a:t>eating more or less than usual</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rPr>
              <a:t>changes in your sleeping habits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rPr>
              <a:t>using alcohol, tobacco or illegal drugs to relax</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rPr>
              <a:t>aches and pains, particularly muscle tension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rPr>
              <a:t>diarrhoea and constipation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rPr>
              <a:t>feelings of nausea or dizziness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rPr>
              <a:t>loss of sex drive.</a:t>
            </a:r>
          </a:p>
        </p:txBody>
      </p:sp>
      <p:pic>
        <p:nvPicPr>
          <p:cNvPr id="3" name="Picture 2"/>
          <p:cNvPicPr>
            <a:picLocks noChangeAspect="1"/>
          </p:cNvPicPr>
          <p:nvPr/>
        </p:nvPicPr>
        <p:blipFill>
          <a:blip r:embed="rId2"/>
          <a:stretch>
            <a:fillRect/>
          </a:stretch>
        </p:blipFill>
        <p:spPr>
          <a:xfrm>
            <a:off x="5767063" y="1937299"/>
            <a:ext cx="2766031" cy="3917773"/>
          </a:xfrm>
          <a:prstGeom prst="rect">
            <a:avLst/>
          </a:prstGeom>
        </p:spPr>
      </p:pic>
      <p:pic>
        <p:nvPicPr>
          <p:cNvPr id="4" name="Picture 3"/>
          <p:cNvPicPr>
            <a:picLocks noChangeAspect="1"/>
          </p:cNvPicPr>
          <p:nvPr/>
        </p:nvPicPr>
        <p:blipFill>
          <a:blip r:embed="rId3"/>
          <a:stretch>
            <a:fillRect/>
          </a:stretch>
        </p:blipFill>
        <p:spPr>
          <a:xfrm>
            <a:off x="8533094" y="2166644"/>
            <a:ext cx="3847705" cy="602998"/>
          </a:xfrm>
          <a:prstGeom prst="rect">
            <a:avLst/>
          </a:prstGeom>
        </p:spPr>
      </p:pic>
      <p:sp>
        <p:nvSpPr>
          <p:cNvPr id="6" name="Rectangle 5"/>
          <p:cNvSpPr/>
          <p:nvPr/>
        </p:nvSpPr>
        <p:spPr>
          <a:xfrm>
            <a:off x="8741685" y="3131317"/>
            <a:ext cx="3222394"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hlinkClick r:id="rId4"/>
              </a:rPr>
              <a:t>www.mentalhealth.org.uk/sites/default/files/how-to-manage-and-reduce-stress.pdf</a:t>
            </a: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7" name="Rectangle 6"/>
          <p:cNvSpPr/>
          <p:nvPr/>
        </p:nvSpPr>
        <p:spPr>
          <a:xfrm>
            <a:off x="3747541" y="6362881"/>
            <a:ext cx="10907842"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hlinkClick r:id="rId5"/>
              </a:rPr>
              <a:t>www.mentalhealth.org.uk/publications/how-manage-and-reduce-stress</a:t>
            </a: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9" name="TextBox 8"/>
          <p:cNvSpPr txBox="1"/>
          <p:nvPr/>
        </p:nvSpPr>
        <p:spPr>
          <a:xfrm>
            <a:off x="8741685" y="4700932"/>
            <a:ext cx="3106941"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Mental Health Foundation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(2020)</a:t>
            </a: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21678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7100" y="254000"/>
            <a:ext cx="927048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What are our Anxieties and Causes of Stress During this Time?</a:t>
            </a:r>
            <a:endParaRPr kumimoji="0" lang="en-GB" sz="24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5" name="Rectangle 4"/>
          <p:cNvSpPr/>
          <p:nvPr/>
        </p:nvSpPr>
        <p:spPr>
          <a:xfrm>
            <a:off x="482418" y="1009737"/>
            <a:ext cx="6096000" cy="5170646"/>
          </a:xfrm>
          <a:prstGeom prst="rect">
            <a:avLst/>
          </a:prstGeom>
        </p:spPr>
        <p:txBody>
          <a:bodyPr>
            <a:spAutoFit/>
          </a:bodyPr>
          <a:lstStyle/>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Worries around </a:t>
            </a: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your </a:t>
            </a: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health</a:t>
            </a:r>
            <a:endPar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P</a:t>
            </a: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rotecting </a:t>
            </a: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your loved ones </a:t>
            </a:r>
          </a:p>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Unsure </a:t>
            </a: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how to follow social distancing </a:t>
            </a:r>
            <a:endPar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Following hygiene </a:t>
            </a: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guidelines </a:t>
            </a: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correctly</a:t>
            </a:r>
          </a:p>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Returning </a:t>
            </a: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to work or </a:t>
            </a: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school</a:t>
            </a:r>
          </a:p>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Taking </a:t>
            </a: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public transport </a:t>
            </a:r>
          </a:p>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Being </a:t>
            </a: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in social situations </a:t>
            </a: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again</a:t>
            </a:r>
          </a:p>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 </a:t>
            </a:r>
            <a:endPar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 </a:t>
            </a:r>
            <a:endPar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 </a:t>
            </a:r>
            <a:endPar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 </a:t>
            </a:r>
            <a:endPar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 </a:t>
            </a:r>
            <a:endPar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 </a:t>
            </a:r>
            <a:endPar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 </a:t>
            </a:r>
            <a:endPar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6" name="Picture 5"/>
          <p:cNvPicPr>
            <a:picLocks noChangeAspect="1"/>
          </p:cNvPicPr>
          <p:nvPr/>
        </p:nvPicPr>
        <p:blipFill rotWithShape="1">
          <a:blip r:embed="rId2"/>
          <a:srcRect l="31854"/>
          <a:stretch/>
        </p:blipFill>
        <p:spPr>
          <a:xfrm>
            <a:off x="7045377" y="3238487"/>
            <a:ext cx="4417570" cy="3241245"/>
          </a:xfrm>
          <a:prstGeom prst="rect">
            <a:avLst/>
          </a:prstGeom>
          <a:effectLst>
            <a:softEdge rad="114300"/>
          </a:effectLst>
        </p:spPr>
      </p:pic>
    </p:spTree>
    <p:extLst>
      <p:ext uri="{BB962C8B-B14F-4D97-AF65-F5344CB8AC3E}">
        <p14:creationId xmlns:p14="http://schemas.microsoft.com/office/powerpoint/2010/main" val="634784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5407" t="16035" r="36137" b="12859"/>
          <a:stretch/>
        </p:blipFill>
        <p:spPr>
          <a:xfrm>
            <a:off x="8489430" y="-212733"/>
            <a:ext cx="3702570" cy="5201587"/>
          </a:xfrm>
          <a:prstGeom prst="rect">
            <a:avLst/>
          </a:prstGeom>
          <a:effectLst>
            <a:softEdge rad="177800"/>
          </a:effectLst>
        </p:spPr>
      </p:pic>
      <p:sp>
        <p:nvSpPr>
          <p:cNvPr id="2" name="Rectangle 1"/>
          <p:cNvSpPr/>
          <p:nvPr/>
        </p:nvSpPr>
        <p:spPr>
          <a:xfrm>
            <a:off x="197791" y="1668824"/>
            <a:ext cx="8359515"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hlinkClick r:id="rId3"/>
              </a:rPr>
              <a:t>www.mentalhealth.org.uk/publications/how-to-using-exercise</a:t>
            </a: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Rectangle 2"/>
          <p:cNvSpPr/>
          <p:nvPr/>
        </p:nvSpPr>
        <p:spPr>
          <a:xfrm>
            <a:off x="136312" y="2930747"/>
            <a:ext cx="7854846"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hlinkClick r:id="rId4"/>
              </a:rPr>
              <a:t>www.mentalhealth.org.uk/sites/default/files/How%20to</a:t>
            </a: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hlinkClick r:id="rId4"/>
              </a:rPr>
              <a:t>...exercise.pdf</a:t>
            </a: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5" name="Rectangle 4"/>
          <p:cNvSpPr/>
          <p:nvPr/>
        </p:nvSpPr>
        <p:spPr>
          <a:xfrm>
            <a:off x="289780" y="620840"/>
            <a:ext cx="7827784" cy="830997"/>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a:ea typeface="+mn-ea"/>
                <a:cs typeface="+mn-cs"/>
              </a:rPr>
              <a:t>How to look after your mental health using </a:t>
            </a:r>
            <a:r>
              <a:rPr kumimoji="0" lang="en-GB"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exercise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From the Mental Health Foundation (2020)</a:t>
            </a:r>
            <a:endParaRPr kumimoji="0" lang="en-GB" sz="24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Rectangle 5"/>
          <p:cNvSpPr/>
          <p:nvPr/>
        </p:nvSpPr>
        <p:spPr>
          <a:xfrm>
            <a:off x="136312" y="2299651"/>
            <a:ext cx="3937296"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Down load the PDF Here: </a:t>
            </a: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7" name="Rectangle 6"/>
          <p:cNvSpPr/>
          <p:nvPr/>
        </p:nvSpPr>
        <p:spPr>
          <a:xfrm>
            <a:off x="136312" y="4441163"/>
            <a:ext cx="8134721"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hlinkClick r:id="rId5"/>
              </a:rPr>
              <a:t>https://www.mentalhealth.org.uk/a-to-z/d/diet-and-mental-health</a:t>
            </a: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9" name="Rectangle 8"/>
          <p:cNvSpPr/>
          <p:nvPr/>
        </p:nvSpPr>
        <p:spPr>
          <a:xfrm>
            <a:off x="136312" y="3734053"/>
            <a:ext cx="6096000" cy="461665"/>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Diet </a:t>
            </a:r>
            <a:r>
              <a:rPr kumimoji="0" lang="en-GB" sz="2400" b="1" i="0" u="none" strike="noStrike" kern="1200" cap="none" spc="0" normalizeH="0" baseline="0" noProof="0" dirty="0">
                <a:ln>
                  <a:noFill/>
                </a:ln>
                <a:solidFill>
                  <a:prstClr val="white"/>
                </a:solidFill>
                <a:effectLst/>
                <a:uLnTx/>
                <a:uFillTx/>
                <a:latin typeface="Century Gothic" panose="020B0502020202020204"/>
                <a:ea typeface="+mn-ea"/>
                <a:cs typeface="+mn-cs"/>
              </a:rPr>
              <a:t>and mental </a:t>
            </a:r>
            <a:r>
              <a:rPr kumimoji="0" lang="en-GB"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health</a:t>
            </a:r>
            <a:endParaRPr kumimoji="0" lang="en-GB" sz="24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0" name="Rectangle 9"/>
          <p:cNvSpPr/>
          <p:nvPr/>
        </p:nvSpPr>
        <p:spPr>
          <a:xfrm>
            <a:off x="197791" y="5941410"/>
            <a:ext cx="11734379"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hlinkClick r:id="rId6"/>
              </a:rPr>
              <a:t>https://www.mentalhealth.org.uk/publications/food-thought-mental-health-and-nutrition-briefing</a:t>
            </a: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1" name="Rectangle 10"/>
          <p:cNvSpPr/>
          <p:nvPr/>
        </p:nvSpPr>
        <p:spPr>
          <a:xfrm>
            <a:off x="197791" y="5278303"/>
            <a:ext cx="7310656"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rPr>
              <a:t>Food For Thought: Mental Health And Nutrition Briefing</a:t>
            </a:r>
            <a:endParaRPr kumimoji="0" lang="en-GB"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97314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F6F6F6"/>
              </a:clrFrom>
              <a:clrTo>
                <a:srgbClr val="F6F6F6">
                  <a:alpha val="0"/>
                </a:srgbClr>
              </a:clrTo>
            </a:clrChange>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058237" y="704539"/>
            <a:ext cx="7905920" cy="5246557"/>
          </a:xfrm>
          <a:prstGeom prst="rect">
            <a:avLst/>
          </a:prstGeom>
          <a:effectLst>
            <a:softEdge rad="292100"/>
          </a:effectLst>
        </p:spPr>
      </p:pic>
      <p:sp>
        <p:nvSpPr>
          <p:cNvPr id="4" name="Rectangle 3"/>
          <p:cNvSpPr/>
          <p:nvPr/>
        </p:nvSpPr>
        <p:spPr>
          <a:xfrm>
            <a:off x="3171068" y="2259607"/>
            <a:ext cx="5920100" cy="304698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a:ea typeface="+mn-ea"/>
                <a:cs typeface="+mn-cs"/>
              </a:rPr>
              <a:t>As with any period of intense and unrelieved stress, when the stress is lifted, there is sometimes an impact on physical or mental health. It’s possible that as lockdown eases, you may realise how hard it has been and you may get unwell, or low</a:t>
            </a:r>
            <a:r>
              <a:rPr kumimoji="0" lang="en-GB"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 MHF 2020  </a:t>
            </a:r>
            <a:endParaRPr kumimoji="0" lang="en-GB" sz="2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046036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1027"/>
          <a:stretch/>
        </p:blipFill>
        <p:spPr>
          <a:xfrm>
            <a:off x="8781513" y="4316065"/>
            <a:ext cx="3308887" cy="1959104"/>
          </a:xfrm>
          <a:prstGeom prst="rect">
            <a:avLst/>
          </a:prstGeom>
          <a:effectLst>
            <a:softEdge rad="139700"/>
          </a:effectLst>
        </p:spPr>
      </p:pic>
      <p:sp>
        <p:nvSpPr>
          <p:cNvPr id="2" name="Rectangle 1"/>
          <p:cNvSpPr/>
          <p:nvPr/>
        </p:nvSpPr>
        <p:spPr>
          <a:xfrm>
            <a:off x="284187" y="133189"/>
            <a:ext cx="9177313" cy="5601533"/>
          </a:xfrm>
          <a:prstGeom prst="rect">
            <a:avLst/>
          </a:prstGeom>
        </p:spPr>
        <p:txBody>
          <a:bodyPr wrap="square">
            <a:spAutoFit/>
          </a:bodyPr>
          <a:lstStyle/>
          <a:p>
            <a:pPr algn="ctr" defTabSz="457200">
              <a:defRPr/>
            </a:pPr>
            <a:r>
              <a:rPr kumimoji="0" lang="en-GB" sz="2400" b="1" i="0" u="none" strike="noStrike" kern="1200" cap="none" spc="0" normalizeH="0" baseline="0" noProof="0" dirty="0">
                <a:ln>
                  <a:noFill/>
                </a:ln>
                <a:solidFill>
                  <a:prstClr val="white"/>
                </a:solidFill>
                <a:effectLst/>
                <a:uLnTx/>
                <a:uFillTx/>
                <a:latin typeface="Century Gothic" panose="020B0502020202020204"/>
                <a:ea typeface="+mn-ea"/>
                <a:cs typeface="+mn-cs"/>
              </a:rPr>
              <a:t>Plan </a:t>
            </a:r>
            <a:r>
              <a:rPr kumimoji="0" lang="en-GB"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ahead</a:t>
            </a:r>
            <a:r>
              <a:rPr lang="en-GB" sz="2400" dirty="0" smtClean="0">
                <a:solidFill>
                  <a:prstClr val="white"/>
                </a:solidFill>
              </a:rPr>
              <a:t>*</a:t>
            </a:r>
            <a:endParaRPr kumimoji="0" lang="en-GB"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Consider which situations you’re feeling particularly anxious about and decide what you could do in this situation to help ease your concerns</a:t>
            </a: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If </a:t>
            </a: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you’re anxious about taking public transport, can you find another way to travel? If not, could you travel at a quieter time of day when there may be less people </a:t>
            </a: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around?</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If </a:t>
            </a: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you’re worried about returning to work, could you speak to your manager and ask to compress the hours you spend in the office</a:t>
            </a: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a:t>
            </a:r>
            <a:r>
              <a:rPr kumimoji="0" lang="en-GB" sz="2400" b="0" i="0" u="none" strike="noStrike" kern="1200" cap="none" spc="0" normalizeH="0" baseline="0" noProof="0" dirty="0">
                <a:ln>
                  <a:noFill/>
                </a:ln>
                <a:solidFill>
                  <a:prstClr val="white"/>
                </a:solidFill>
                <a:effectLst/>
                <a:uLnTx/>
                <a:uFillTx/>
                <a:latin typeface="Century Gothic" panose="020B0502020202020204"/>
                <a:ea typeface="+mn-ea"/>
                <a:cs typeface="+mn-cs"/>
              </a:rPr>
              <a:t> </a:t>
            </a:r>
            <a:endParaRPr kumimoji="0" lang="en-GB" sz="24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 </a:t>
            </a: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Plan ahead where possible, and take a positive, problem-solving approach.</a:t>
            </a:r>
          </a:p>
        </p:txBody>
      </p:sp>
      <p:sp>
        <p:nvSpPr>
          <p:cNvPr id="5" name="Rectangle 4"/>
          <p:cNvSpPr/>
          <p:nvPr/>
        </p:nvSpPr>
        <p:spPr>
          <a:xfrm>
            <a:off x="93687" y="6275169"/>
            <a:ext cx="11552213" cy="369332"/>
          </a:xfrm>
          <a:prstGeom prst="rect">
            <a:avLst/>
          </a:prstGeom>
        </p:spPr>
        <p:txBody>
          <a:bodyPr wrap="square">
            <a:spAutoFit/>
          </a:bodyPr>
          <a:lstStyle/>
          <a:p>
            <a:pPr lvl="0" defTabSz="457200">
              <a:defRPr/>
            </a:pPr>
            <a:r>
              <a:rPr lang="en-GB" dirty="0">
                <a:solidFill>
                  <a:prstClr val="white"/>
                </a:solidFill>
              </a:rPr>
              <a:t>Bupa (2020 </a:t>
            </a:r>
            <a:r>
              <a:rPr lang="en-GB" dirty="0" smtClean="0">
                <a:solidFill>
                  <a:prstClr val="white"/>
                </a:solidFill>
              </a:rPr>
              <a:t>)</a:t>
            </a:r>
            <a:r>
              <a:rPr kumimoji="0" lang="en-GB"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hlinkClick r:id="rId3"/>
              </a:rPr>
              <a:t>*</a:t>
            </a: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hlinkClick r:id="rId3"/>
              </a:rPr>
              <a:t>www.bupa.co.uk/newsroom/ourviews/manage-post-lockdown-anxiety</a:t>
            </a: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45715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809" y="410159"/>
            <a:ext cx="10458138" cy="557075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Arm Yourself With Trustworthy </a:t>
            </a:r>
            <a:r>
              <a:rPr kumimoji="0" lang="en-GB"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Information*</a:t>
            </a:r>
            <a:endParaRPr kumimoji="0" lang="en-GB"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The </a:t>
            </a: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guidance on what to do and how to stay safe during coronavirus is constantly evolving. So it’s understandable if you’re feeling unsure what hygiene precautions you should take, or what social distancing measures to </a:t>
            </a: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follow.</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Knowledge </a:t>
            </a: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is power here! Arming yourself with the correct facts will help you feel confident that you know what to do, and can help ease your worries. But if watching or reading the news about coronavirus makes you feel anxious, limit this to once a day. </a:t>
            </a:r>
            <a:endPar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It’s </a:t>
            </a: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important to make sure the information and advice you’re reading comes from sources that are up-to-date, trustworthy and evidence-based. Keep up to-date with the latest guidance on coronavirus at </a:t>
            </a: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gov.uk.</a:t>
            </a: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Rectangle 2"/>
          <p:cNvSpPr/>
          <p:nvPr/>
        </p:nvSpPr>
        <p:spPr>
          <a:xfrm>
            <a:off x="3522689" y="6319469"/>
            <a:ext cx="8814217"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hlinkClick r:id="rId2"/>
              </a:rPr>
              <a:t>*www.bupa.co.uk/newsroom/ourviews/manage-post-lockdown-anxiety</a:t>
            </a: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4" name="Rectangle 3"/>
          <p:cNvSpPr/>
          <p:nvPr/>
        </p:nvSpPr>
        <p:spPr>
          <a:xfrm>
            <a:off x="2002721" y="6319469"/>
            <a:ext cx="1519968"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rPr>
              <a:t>Bupa (2020)</a:t>
            </a:r>
          </a:p>
        </p:txBody>
      </p:sp>
    </p:spTree>
    <p:extLst>
      <p:ext uri="{BB962C8B-B14F-4D97-AF65-F5344CB8AC3E}">
        <p14:creationId xmlns:p14="http://schemas.microsoft.com/office/powerpoint/2010/main" val="3326527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453" y="436316"/>
            <a:ext cx="8734269" cy="489364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a:ea typeface="+mn-ea"/>
                <a:cs typeface="+mn-cs"/>
              </a:rPr>
              <a:t>Look after your </a:t>
            </a:r>
            <a:r>
              <a:rPr kumimoji="0" lang="en-GB"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wellbeing*</a:t>
            </a:r>
            <a:endParaRPr kumimoji="0" lang="en-GB"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Taking care of your physical health can help you to cope with feelings of anxiety and stressful situations when they arise. Try to eat a healthy diet, limit alcohol, exercise regularly and get good-quality sleep. </a:t>
            </a:r>
            <a:endPar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Remember </a:t>
            </a: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to take some time out to look after yourself. Try a few different things until you find what works for you</a:t>
            </a: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 </a:t>
            </a: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You could try reading a book, practise mindfulness, get creative, bake or go outdoors for some exercise. Spending time outside in green, open spaces can have positive effects on your wellbeing.</a:t>
            </a:r>
          </a:p>
        </p:txBody>
      </p:sp>
      <p:sp>
        <p:nvSpPr>
          <p:cNvPr id="3" name="Rectangle 2"/>
          <p:cNvSpPr/>
          <p:nvPr/>
        </p:nvSpPr>
        <p:spPr>
          <a:xfrm>
            <a:off x="933420" y="6199789"/>
            <a:ext cx="1519968"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rPr>
              <a:t>Bupa (2020)</a:t>
            </a:r>
          </a:p>
        </p:txBody>
      </p:sp>
      <p:sp>
        <p:nvSpPr>
          <p:cNvPr id="5" name="Rectangle 4"/>
          <p:cNvSpPr/>
          <p:nvPr/>
        </p:nvSpPr>
        <p:spPr>
          <a:xfrm>
            <a:off x="2453388" y="6199789"/>
            <a:ext cx="9988448"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hlinkClick r:id="rId2"/>
              </a:rPr>
              <a:t>*www.bupa.co.uk/newsroom/ourviews/manage-post-lockdown-anxiety</a:t>
            </a: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4" name="Picture 3"/>
          <p:cNvPicPr>
            <a:picLocks noChangeAspect="1"/>
          </p:cNvPicPr>
          <p:nvPr/>
        </p:nvPicPr>
        <p:blipFill>
          <a:blip r:embed="rId3"/>
          <a:stretch>
            <a:fillRect/>
          </a:stretch>
        </p:blipFill>
        <p:spPr>
          <a:xfrm>
            <a:off x="8994722" y="2310392"/>
            <a:ext cx="2987509" cy="3715807"/>
          </a:xfrm>
          <a:prstGeom prst="rect">
            <a:avLst/>
          </a:prstGeom>
          <a:effectLst>
            <a:softEdge rad="190500"/>
          </a:effectLst>
        </p:spPr>
      </p:pic>
    </p:spTree>
    <p:extLst>
      <p:ext uri="{BB962C8B-B14F-4D97-AF65-F5344CB8AC3E}">
        <p14:creationId xmlns:p14="http://schemas.microsoft.com/office/powerpoint/2010/main" val="3934103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373" y="343239"/>
            <a:ext cx="8250311" cy="544764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a:ea typeface="+mn-ea"/>
                <a:cs typeface="+mn-cs"/>
              </a:rPr>
              <a:t>Practise self-awareness and </a:t>
            </a:r>
            <a:r>
              <a:rPr kumimoji="0" lang="en-GB"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compassion*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It’s </a:t>
            </a:r>
            <a:r>
              <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rPr>
              <a:t>completely understandable to feel a mixture of emotions right now – particularly as the situation continues to change daily. </a:t>
            </a:r>
            <a:endParaRPr kumimoji="0" lang="en-GB"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On </a:t>
            </a:r>
            <a:r>
              <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rPr>
              <a:t>one hand, you might be craving some structure to your day, or looking forward to a socially-distanced catch up outside with a friend. But on the other hand, you might feel concerned or anxious about returning to situations you haven’t been in for some time. </a:t>
            </a:r>
            <a:endParaRPr kumimoji="0" lang="en-GB"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The </a:t>
            </a:r>
            <a:r>
              <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rPr>
              <a:t>key is to recognise this and be kind to yourself. If you find you’re being self-critical – ask yourself – how would I speak to a friend right now? You deserve to show yourself the same care and compassion that you would to someone else.</a:t>
            </a:r>
          </a:p>
        </p:txBody>
      </p:sp>
      <p:sp>
        <p:nvSpPr>
          <p:cNvPr id="3" name="Rectangle 2"/>
          <p:cNvSpPr/>
          <p:nvPr/>
        </p:nvSpPr>
        <p:spPr>
          <a:xfrm>
            <a:off x="1598442" y="6242735"/>
            <a:ext cx="8978900"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hlinkClick r:id="rId2"/>
              </a:rPr>
              <a:t>*www.bupa.co.uk/newsroom/ourviews/manage-post-lockdown-anxiety</a:t>
            </a: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4" name="Rectangle 3"/>
          <p:cNvSpPr/>
          <p:nvPr/>
        </p:nvSpPr>
        <p:spPr>
          <a:xfrm>
            <a:off x="204373" y="6242735"/>
            <a:ext cx="1519968"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Bupa (2020)</a:t>
            </a: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5" name="Picture 4"/>
          <p:cNvPicPr>
            <a:picLocks noChangeAspect="1"/>
          </p:cNvPicPr>
          <p:nvPr/>
        </p:nvPicPr>
        <p:blipFill rotWithShape="1">
          <a:blip r:embed="rId3"/>
          <a:srcRect l="24488" r="19000"/>
          <a:stretch/>
        </p:blipFill>
        <p:spPr>
          <a:xfrm>
            <a:off x="9425354" y="3067061"/>
            <a:ext cx="2531989" cy="2981553"/>
          </a:xfrm>
          <a:prstGeom prst="rect">
            <a:avLst/>
          </a:prstGeom>
          <a:effectLst>
            <a:softEdge rad="165100"/>
          </a:effectLst>
        </p:spPr>
      </p:pic>
    </p:spTree>
    <p:extLst>
      <p:ext uri="{BB962C8B-B14F-4D97-AF65-F5344CB8AC3E}">
        <p14:creationId xmlns:p14="http://schemas.microsoft.com/office/powerpoint/2010/main" val="16117888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
  <TotalTime>234</TotalTime>
  <Words>1514</Words>
  <Application>Microsoft Office PowerPoint</Application>
  <PresentationFormat>Widescreen</PresentationFormat>
  <Paragraphs>156</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Century Gothic</vt:lpstr>
      <vt:lpstr>Courier New</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Somerset Partnership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Strange Emily (Somerset Partnership)</dc:creator>
  <cp:lastModifiedBy>Strange Emily (Somerset Partnership)</cp:lastModifiedBy>
  <cp:revision>8</cp:revision>
  <dcterms:created xsi:type="dcterms:W3CDTF">2020-07-15T16:04:55Z</dcterms:created>
  <dcterms:modified xsi:type="dcterms:W3CDTF">2020-07-16T13:03:36Z</dcterms:modified>
</cp:coreProperties>
</file>