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7" r:id="rId2"/>
    <p:sldId id="342" r:id="rId3"/>
    <p:sldId id="415" r:id="rId4"/>
    <p:sldId id="371" r:id="rId5"/>
    <p:sldId id="410" r:id="rId6"/>
    <p:sldId id="409" r:id="rId7"/>
    <p:sldId id="373" r:id="rId8"/>
    <p:sldId id="314" r:id="rId9"/>
    <p:sldId id="321" r:id="rId10"/>
    <p:sldId id="256" r:id="rId11"/>
    <p:sldId id="381" r:id="rId12"/>
    <p:sldId id="411" r:id="rId13"/>
    <p:sldId id="412" r:id="rId14"/>
    <p:sldId id="413" r:id="rId15"/>
    <p:sldId id="394" r:id="rId16"/>
    <p:sldId id="408" r:id="rId17"/>
    <p:sldId id="379" r:id="rId18"/>
    <p:sldId id="416" r:id="rId19"/>
    <p:sldId id="308" r:id="rId20"/>
    <p:sldId id="328" r:id="rId21"/>
    <p:sldId id="377" r:id="rId22"/>
  </p:sldIdLst>
  <p:sldSz cx="9144000" cy="6858000" type="screen4x3"/>
  <p:notesSz cx="6888163" cy="100203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7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059" autoAdjust="0"/>
  </p:normalViewPr>
  <p:slideViewPr>
    <p:cSldViewPr>
      <p:cViewPr varScale="1">
        <p:scale>
          <a:sx n="59" d="100"/>
          <a:sy n="59" d="100"/>
        </p:scale>
        <p:origin x="1716" y="102"/>
      </p:cViewPr>
      <p:guideLst>
        <p:guide orient="horz" pos="1071"/>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6616" tIns="48308" rIns="96616" bIns="48308" rtlCol="0"/>
          <a:lstStyle>
            <a:lvl1pPr algn="l">
              <a:defRPr sz="1300"/>
            </a:lvl1pPr>
          </a:lstStyle>
          <a:p>
            <a:pPr>
              <a:defRPr/>
            </a:pPr>
            <a:endParaRPr lang="en-GB"/>
          </a:p>
        </p:txBody>
      </p:sp>
      <p:sp>
        <p:nvSpPr>
          <p:cNvPr id="3" name="Date Placeholder 2"/>
          <p:cNvSpPr>
            <a:spLocks noGrp="1"/>
          </p:cNvSpPr>
          <p:nvPr>
            <p:ph type="dt" sz="quarter" idx="1"/>
          </p:nvPr>
        </p:nvSpPr>
        <p:spPr>
          <a:xfrm>
            <a:off x="3902075" y="0"/>
            <a:ext cx="2984500" cy="501650"/>
          </a:xfrm>
          <a:prstGeom prst="rect">
            <a:avLst/>
          </a:prstGeom>
        </p:spPr>
        <p:txBody>
          <a:bodyPr vert="horz" lIns="96616" tIns="48308" rIns="96616" bIns="48308" rtlCol="0"/>
          <a:lstStyle>
            <a:lvl1pPr algn="r">
              <a:defRPr sz="1300" smtClean="0"/>
            </a:lvl1pPr>
          </a:lstStyle>
          <a:p>
            <a:pPr>
              <a:defRPr/>
            </a:pPr>
            <a:fld id="{B34FC769-9877-4B7A-A7A1-BDD67F94A5AB}" type="datetimeFigureOut">
              <a:rPr lang="en-US"/>
              <a:pPr>
                <a:defRPr/>
              </a:pPr>
              <a:t>9/4/2023</a:t>
            </a:fld>
            <a:endParaRPr lang="en-GB"/>
          </a:p>
        </p:txBody>
      </p:sp>
      <p:sp>
        <p:nvSpPr>
          <p:cNvPr id="4" name="Footer Placeholder 3"/>
          <p:cNvSpPr>
            <a:spLocks noGrp="1"/>
          </p:cNvSpPr>
          <p:nvPr>
            <p:ph type="ftr" sz="quarter" idx="2"/>
          </p:nvPr>
        </p:nvSpPr>
        <p:spPr>
          <a:xfrm>
            <a:off x="0" y="9517063"/>
            <a:ext cx="2984500" cy="501650"/>
          </a:xfrm>
          <a:prstGeom prst="rect">
            <a:avLst/>
          </a:prstGeom>
        </p:spPr>
        <p:txBody>
          <a:bodyPr vert="horz" lIns="96616" tIns="48308" rIns="96616" bIns="48308" rtlCol="0" anchor="b"/>
          <a:lstStyle>
            <a:lvl1pPr algn="l">
              <a:defRPr sz="1300"/>
            </a:lvl1pPr>
          </a:lstStyle>
          <a:p>
            <a:pPr>
              <a:defRPr/>
            </a:pPr>
            <a:endParaRPr lang="en-GB"/>
          </a:p>
        </p:txBody>
      </p:sp>
      <p:sp>
        <p:nvSpPr>
          <p:cNvPr id="5" name="Slide Number Placeholder 4"/>
          <p:cNvSpPr>
            <a:spLocks noGrp="1"/>
          </p:cNvSpPr>
          <p:nvPr>
            <p:ph type="sldNum" sz="quarter" idx="3"/>
          </p:nvPr>
        </p:nvSpPr>
        <p:spPr>
          <a:xfrm>
            <a:off x="3902075" y="9517063"/>
            <a:ext cx="2984500" cy="501650"/>
          </a:xfrm>
          <a:prstGeom prst="rect">
            <a:avLst/>
          </a:prstGeom>
        </p:spPr>
        <p:txBody>
          <a:bodyPr vert="horz" lIns="96616" tIns="48308" rIns="96616" bIns="48308" rtlCol="0" anchor="b"/>
          <a:lstStyle>
            <a:lvl1pPr algn="r">
              <a:defRPr sz="1300" smtClean="0"/>
            </a:lvl1pPr>
          </a:lstStyle>
          <a:p>
            <a:pPr>
              <a:defRPr/>
            </a:pPr>
            <a:fld id="{200A56D9-0423-4FF7-8AA3-958A7A36BA3F}" type="slidenum">
              <a:rPr lang="en-GB"/>
              <a:pPr>
                <a:defRPr/>
              </a:pPr>
              <a:t>‹#›</a:t>
            </a:fld>
            <a:endParaRPr lang="en-GB"/>
          </a:p>
        </p:txBody>
      </p:sp>
    </p:spTree>
    <p:extLst>
      <p:ext uri="{BB962C8B-B14F-4D97-AF65-F5344CB8AC3E}">
        <p14:creationId xmlns:p14="http://schemas.microsoft.com/office/powerpoint/2010/main" val="1532924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6616" tIns="48308" rIns="96616" bIns="48308" rtlCol="0"/>
          <a:lstStyle>
            <a:lvl1pPr algn="l" fontAlgn="auto">
              <a:spcBef>
                <a:spcPts val="0"/>
              </a:spcBef>
              <a:spcAft>
                <a:spcPts val="0"/>
              </a:spcAft>
              <a:defRPr sz="1300">
                <a:latin typeface="+mn-lt"/>
                <a:cs typeface="+mn-cs"/>
              </a:defRPr>
            </a:lvl1pPr>
          </a:lstStyle>
          <a:p>
            <a:pPr>
              <a:defRPr/>
            </a:pPr>
            <a:endParaRPr lang="en-GB"/>
          </a:p>
        </p:txBody>
      </p:sp>
      <p:sp>
        <p:nvSpPr>
          <p:cNvPr id="3" name="Date Placeholder 2"/>
          <p:cNvSpPr>
            <a:spLocks noGrp="1"/>
          </p:cNvSpPr>
          <p:nvPr>
            <p:ph type="dt" idx="1"/>
          </p:nvPr>
        </p:nvSpPr>
        <p:spPr>
          <a:xfrm>
            <a:off x="3902075" y="0"/>
            <a:ext cx="2984500" cy="501650"/>
          </a:xfrm>
          <a:prstGeom prst="rect">
            <a:avLst/>
          </a:prstGeom>
        </p:spPr>
        <p:txBody>
          <a:bodyPr vert="horz" lIns="96616" tIns="48308" rIns="96616" bIns="48308" rtlCol="0"/>
          <a:lstStyle>
            <a:lvl1pPr algn="r" fontAlgn="auto">
              <a:spcBef>
                <a:spcPts val="0"/>
              </a:spcBef>
              <a:spcAft>
                <a:spcPts val="0"/>
              </a:spcAft>
              <a:defRPr sz="1300">
                <a:latin typeface="+mn-lt"/>
                <a:cs typeface="+mn-cs"/>
              </a:defRPr>
            </a:lvl1pPr>
          </a:lstStyle>
          <a:p>
            <a:pPr>
              <a:defRPr/>
            </a:pPr>
            <a:fld id="{C15C3BE8-C476-441C-9643-49F8D217B681}" type="datetimeFigureOut">
              <a:rPr lang="en-US"/>
              <a:pPr>
                <a:defRPr/>
              </a:pPr>
              <a:t>9/4/2023</a:t>
            </a:fld>
            <a:endParaRPr lang="en-GB"/>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pPr lvl="0"/>
            <a:endParaRPr lang="en-GB" noProof="0"/>
          </a:p>
        </p:txBody>
      </p:sp>
      <p:sp>
        <p:nvSpPr>
          <p:cNvPr id="5" name="Notes Placeholder 4"/>
          <p:cNvSpPr>
            <a:spLocks noGrp="1"/>
          </p:cNvSpPr>
          <p:nvPr>
            <p:ph type="body" sz="quarter" idx="3"/>
          </p:nvPr>
        </p:nvSpPr>
        <p:spPr>
          <a:xfrm>
            <a:off x="688975" y="4759325"/>
            <a:ext cx="5510213" cy="4510088"/>
          </a:xfrm>
          <a:prstGeom prst="rect">
            <a:avLst/>
          </a:prstGeom>
        </p:spPr>
        <p:txBody>
          <a:bodyPr vert="horz" lIns="96616" tIns="48308" rIns="96616" bIns="4830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517063"/>
            <a:ext cx="2984500" cy="501650"/>
          </a:xfrm>
          <a:prstGeom prst="rect">
            <a:avLst/>
          </a:prstGeom>
        </p:spPr>
        <p:txBody>
          <a:bodyPr vert="horz" lIns="96616" tIns="48308" rIns="96616" bIns="48308" rtlCol="0" anchor="b"/>
          <a:lstStyle>
            <a:lvl1pPr algn="l" fontAlgn="auto">
              <a:spcBef>
                <a:spcPts val="0"/>
              </a:spcBef>
              <a:spcAft>
                <a:spcPts val="0"/>
              </a:spcAft>
              <a:defRPr sz="13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902075" y="9517063"/>
            <a:ext cx="2984500" cy="501650"/>
          </a:xfrm>
          <a:prstGeom prst="rect">
            <a:avLst/>
          </a:prstGeom>
        </p:spPr>
        <p:txBody>
          <a:bodyPr vert="horz" lIns="96616" tIns="48308" rIns="96616" bIns="48308" rtlCol="0" anchor="b"/>
          <a:lstStyle>
            <a:lvl1pPr algn="r" fontAlgn="auto">
              <a:spcBef>
                <a:spcPts val="0"/>
              </a:spcBef>
              <a:spcAft>
                <a:spcPts val="0"/>
              </a:spcAft>
              <a:defRPr sz="1300">
                <a:latin typeface="+mn-lt"/>
                <a:cs typeface="+mn-cs"/>
              </a:defRPr>
            </a:lvl1pPr>
          </a:lstStyle>
          <a:p>
            <a:pPr>
              <a:defRPr/>
            </a:pPr>
            <a:fld id="{9AA6B6CB-155C-4A66-82EC-9CA2EABE57B9}" type="slidenum">
              <a:rPr lang="en-GB"/>
              <a:pPr>
                <a:defRPr/>
              </a:pPr>
              <a:t>‹#›</a:t>
            </a:fld>
            <a:endParaRPr lang="en-GB"/>
          </a:p>
        </p:txBody>
      </p:sp>
    </p:spTree>
    <p:extLst>
      <p:ext uri="{BB962C8B-B14F-4D97-AF65-F5344CB8AC3E}">
        <p14:creationId xmlns:p14="http://schemas.microsoft.com/office/powerpoint/2010/main" val="25827289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4DBB11-9E37-4B3E-A83E-F34AAE29040F}" type="slidenum">
              <a:rPr lang="en-GB">
                <a:cs typeface="Arial" charset="0"/>
              </a:rPr>
              <a:pPr fontAlgn="base">
                <a:spcBef>
                  <a:spcPct val="0"/>
                </a:spcBef>
                <a:spcAft>
                  <a:spcPct val="0"/>
                </a:spcAft>
                <a:defRPr/>
              </a:pPr>
              <a:t>1</a:t>
            </a:fld>
            <a:endParaRPr lang="en-GB" dirty="0">
              <a:cs typeface="Arial" charset="0"/>
            </a:endParaRPr>
          </a:p>
        </p:txBody>
      </p:sp>
    </p:spTree>
    <p:extLst>
      <p:ext uri="{BB962C8B-B14F-4D97-AF65-F5344CB8AC3E}">
        <p14:creationId xmlns:p14="http://schemas.microsoft.com/office/powerpoint/2010/main" val="243281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F4E8A8A3-DC06-4AA9-80C5-5E8CA94B8F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3FAD8DCA-9E65-488B-953C-23B4036769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r>
              <a:rPr lang="en-US" altLang="en-US" dirty="0"/>
              <a:t>Two questions for everyone to consider here: </a:t>
            </a:r>
          </a:p>
          <a:p>
            <a:r>
              <a:rPr lang="en-US" altLang="en-US" dirty="0"/>
              <a:t>1 – of course we react differently to different types of change but use your honest self-awareness to identify where you sit with personal change and organizational?</a:t>
            </a:r>
          </a:p>
          <a:p>
            <a:r>
              <a:rPr lang="en-US" altLang="en-US" dirty="0"/>
              <a:t>2 – what would it take for you to be an innovator in your own life and at least an early adopter (preferable innovator) with organizational change. </a:t>
            </a:r>
          </a:p>
          <a:p>
            <a:r>
              <a:rPr lang="en-US" altLang="en-US" dirty="0"/>
              <a:t> </a:t>
            </a:r>
            <a:r>
              <a:rPr lang="en-US" altLang="en-US" dirty="0" err="1"/>
              <a:t>Innovatiors</a:t>
            </a:r>
            <a:r>
              <a:rPr lang="en-US" altLang="en-US" dirty="0"/>
              <a:t> 2.5%; e adopters 13.5%; early and late majority 34%; laggards 16%</a:t>
            </a:r>
          </a:p>
          <a:p>
            <a:pPr>
              <a:lnSpc>
                <a:spcPct val="115000"/>
              </a:lnSpc>
            </a:pPr>
            <a:r>
              <a:rPr lang="en-GB" sz="12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Self awareness</a:t>
            </a:r>
          </a:p>
          <a:p>
            <a:pPr>
              <a:lnSpc>
                <a:spcPct val="115000"/>
              </a:lnSpc>
            </a:pPr>
            <a:r>
              <a:rPr lang="en-GB" sz="120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This theory seeks to explain why, how and at what rate new ideas/technology spread.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200" u="none"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Everett Rogers</a:t>
            </a:r>
            <a:r>
              <a:rPr lang="en-GB" sz="120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professor of </a:t>
            </a:r>
            <a:r>
              <a:rPr lang="en-GB" sz="1200" u="none"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communication studies</a:t>
            </a:r>
            <a:r>
              <a:rPr lang="en-GB" sz="120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argues that diffusion is the process by which an </a:t>
            </a:r>
            <a:r>
              <a:rPr lang="en-GB" sz="1200" u="none"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innovation</a:t>
            </a:r>
            <a:r>
              <a:rPr lang="en-GB" sz="1200" u="non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is communicated over time among the participants in a social system – use the example of climate change</a:t>
            </a:r>
            <a:endParaRPr lang="en-GB" sz="1200" u="non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500"/>
              </a:spcAft>
            </a:pPr>
            <a:r>
              <a:rPr lang="en-GB" sz="1200" u="non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 can also be useful as a self-reflection tool to ask ourselves, how do I accept new ideas and change, so imagine you are at work and someone suggests a good new idea how do you respond? How good are you with new ideas and suggesting change or improvements? Are you an:</a:t>
            </a:r>
            <a:endParaRPr lang="en-GB" sz="1200" u="non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500"/>
              </a:spcAft>
            </a:pPr>
            <a:r>
              <a:rPr lang="en-GB" sz="1200" u="non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Innovator. They are a small group of people exploring new ideas and technologies. It includes "gadget fetishists!" In an online marketing context there are a lot of specialist blogs and media sites to engage them, </a:t>
            </a:r>
            <a:r>
              <a:rPr lang="en-GB" sz="1200" u="none"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Engadget</a:t>
            </a:r>
            <a:r>
              <a:rPr lang="en-GB" sz="1200" u="non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Gizmodo for examples.</a:t>
            </a:r>
            <a:endParaRPr lang="en-GB" sz="1200" u="non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GB" sz="1200" u="non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Early Adopter. Considered to be Opinion Leaders who may share positive testimonials about new products and services, seeking improvements and efficiency. Engagement requires little persuasion as they're receptive to change. Provide guides on how to use the product/service.</a:t>
            </a:r>
            <a:endParaRPr lang="en-GB" sz="1200" u="non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GB" sz="1200" u="non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Early Majority.  These are Followers who will read reviews by earlier adopters about new products before purchasing. They can be engaged with reviews and via YouTube, where they will look for your products/service.</a:t>
            </a:r>
            <a:endParaRPr lang="en-GB" sz="1200" u="non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GB" sz="1200" u="non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Late Majority. To generalise, these are sceptics who are not keen on change and will only adopt a new product or service if there is a strong feeling of being left behind or missing out. They can be engaged with providing marketing material, evidence, reviews from Opinion Leaders and case studies to show how it works.</a:t>
            </a:r>
            <a:endParaRPr lang="en-GB" sz="1200" u="none"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750"/>
              </a:spcAft>
            </a:pPr>
            <a:r>
              <a:rPr lang="en-GB" sz="1200" u="non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Laggard. The descriptor says it all! Typically they prefer traditional communications and will adopt new products when there are no alternatives. Laggards will come on board when 'others' have written about your products/services, they have research evidence, statistics or felt pressure from others.</a:t>
            </a:r>
            <a:endParaRPr lang="en-GB" sz="1200" u="none"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Key message – know what would it take for you to be an innovator in your own life and at least an early adopter (preferable innovator) with organizational change. </a:t>
            </a:r>
          </a:p>
          <a:p>
            <a:endParaRPr lang="en-GB" dirty="0"/>
          </a:p>
          <a:p>
            <a:endParaRPr lang="en-GB" altLang="en-US" dirty="0"/>
          </a:p>
        </p:txBody>
      </p:sp>
      <p:sp>
        <p:nvSpPr>
          <p:cNvPr id="44036" name="Slide Number Placeholder 3">
            <a:extLst>
              <a:ext uri="{FF2B5EF4-FFF2-40B4-BE49-F238E27FC236}">
                <a16:creationId xmlns:a16="http://schemas.microsoft.com/office/drawing/2014/main" id="{C591DFFD-CC90-42C0-8F6A-D79311EE9A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EA5727-0E2B-4462-A212-429179C0C893}" type="slidenum">
              <a:rPr lang="en-GB" altLang="en-US"/>
              <a:pPr/>
              <a:t>10</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look at these reflect on ones you’ve used when faced with change in the past</a:t>
            </a:r>
          </a:p>
          <a:p>
            <a:r>
              <a:rPr lang="en-US" dirty="0"/>
              <a:t>1 – confusion</a:t>
            </a:r>
          </a:p>
          <a:p>
            <a:r>
              <a:rPr lang="en-US" dirty="0"/>
              <a:t>2 – Denial is a big one</a:t>
            </a:r>
          </a:p>
          <a:p>
            <a:r>
              <a:rPr lang="en-US" dirty="0"/>
              <a:t>5 – Easy agreement </a:t>
            </a:r>
          </a:p>
          <a:p>
            <a:r>
              <a:rPr lang="en-US" b="1" dirty="0"/>
              <a:t>Key message – know how you resist change (we all do to a degree) so you can overcome it</a:t>
            </a:r>
            <a:endParaRPr lang="en-GB" b="1"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11</a:t>
            </a:fld>
            <a:endParaRPr lang="en-GB"/>
          </a:p>
        </p:txBody>
      </p:sp>
    </p:spTree>
    <p:extLst>
      <p:ext uri="{BB962C8B-B14F-4D97-AF65-F5344CB8AC3E}">
        <p14:creationId xmlns:p14="http://schemas.microsoft.com/office/powerpoint/2010/main" val="3654353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 – After being aware of what you want to change and changing the mindset/belief then create your own burning platform to push you away from something you no longer want – no pain, no pleasure. Don’t wait until the crisis is actually with you, the time to repair the roof is when the sun is shining. </a:t>
            </a:r>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12</a:t>
            </a:fld>
            <a:endParaRPr lang="en-GB"/>
          </a:p>
        </p:txBody>
      </p:sp>
    </p:spTree>
    <p:extLst>
      <p:ext uri="{BB962C8B-B14F-4D97-AF65-F5344CB8AC3E}">
        <p14:creationId xmlns:p14="http://schemas.microsoft.com/office/powerpoint/2010/main" val="3664308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Key message – make your vision board so compelling that everytime you look at it you feel excited and burning with desire and hope. </a:t>
            </a:r>
          </a:p>
          <a:p>
            <a:r>
              <a:rPr lang="en-GB" dirty="0"/>
              <a:t>Exeter Uni – reflect on the change you want to make and gather some first thoughts on your burning platform and compelling vision</a:t>
            </a:r>
          </a:p>
          <a:p>
            <a:r>
              <a:rPr lang="en-GB" dirty="0"/>
              <a:t>Break when back from the break go into groups and discuss:</a:t>
            </a:r>
          </a:p>
          <a:p>
            <a:r>
              <a:rPr lang="en-GB" dirty="0"/>
              <a:t>1 – characteristics of a changing person </a:t>
            </a:r>
          </a:p>
          <a:p>
            <a:r>
              <a:rPr lang="en-GB" dirty="0"/>
              <a:t>2 – change readiness (resisters, drowning, quitters &amp; flourishing </a:t>
            </a:r>
          </a:p>
          <a:p>
            <a:r>
              <a:rPr lang="en-GB" dirty="0"/>
              <a:t>3 change curve and emotions we experience when facing change – shock, denial, anger, guilt, acceptance and how the push and pull can help  us </a:t>
            </a:r>
          </a:p>
          <a:p>
            <a:r>
              <a:rPr lang="en-GB" dirty="0"/>
              <a:t>4 the perils of denial</a:t>
            </a:r>
          </a:p>
          <a:p>
            <a:r>
              <a:rPr lang="en-GB" dirty="0"/>
              <a:t>5 can guilt be minimised by not reacting negatively and embracing change? </a:t>
            </a:r>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13</a:t>
            </a:fld>
            <a:endParaRPr lang="en-GB"/>
          </a:p>
        </p:txBody>
      </p:sp>
    </p:spTree>
    <p:extLst>
      <p:ext uri="{BB962C8B-B14F-4D97-AF65-F5344CB8AC3E}">
        <p14:creationId xmlns:p14="http://schemas.microsoft.com/office/powerpoint/2010/main" val="3577744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0" dirty="0"/>
              <a:t>Don’t let problems hold </a:t>
            </a:r>
            <a:r>
              <a:rPr lang="en-GB" b="0"/>
              <a:t>you back. </a:t>
            </a:r>
            <a:r>
              <a:rPr lang="en-GB" dirty="0"/>
              <a:t>If you have a problem and there is no solution make the decision to create one!</a:t>
            </a:r>
          </a:p>
          <a:p>
            <a:r>
              <a:rPr lang="en-GB" b="1" dirty="0"/>
              <a:t>Key message – Decide to be decisive and to embrace change, set STARTER goals then use some tools in the following slides to deepen that commitment. </a:t>
            </a:r>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14</a:t>
            </a:fld>
            <a:endParaRPr lang="en-GB"/>
          </a:p>
        </p:txBody>
      </p:sp>
    </p:spTree>
    <p:extLst>
      <p:ext uri="{BB962C8B-B14F-4D97-AF65-F5344CB8AC3E}">
        <p14:creationId xmlns:p14="http://schemas.microsoft.com/office/powerpoint/2010/main" val="11093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 - Need to use some of these ‘tools’ to deepen our commitment to make the change stick so select at least 3 you will use. </a:t>
            </a:r>
            <a:endParaRPr lang="en-GB" b="1"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15</a:t>
            </a:fld>
            <a:endParaRPr lang="en-GB"/>
          </a:p>
        </p:txBody>
      </p:sp>
    </p:spTree>
    <p:extLst>
      <p:ext uri="{BB962C8B-B14F-4D97-AF65-F5344CB8AC3E}">
        <p14:creationId xmlns:p14="http://schemas.microsoft.com/office/powerpoint/2010/main" val="3416531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16</a:t>
            </a:fld>
            <a:endParaRPr lang="en-GB"/>
          </a:p>
        </p:txBody>
      </p:sp>
    </p:spTree>
    <p:extLst>
      <p:ext uri="{BB962C8B-B14F-4D97-AF65-F5344CB8AC3E}">
        <p14:creationId xmlns:p14="http://schemas.microsoft.com/office/powerpoint/2010/main" val="409500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GB" dirty="0"/>
              <a:t>Its worth reflecting on what is success to each of us, what is our story, is it currently fact, fiction, perception, conditioning or something else? How incomplete and perhaps disempowering is our story? Even worst what if its someone else’s story or written by someone else? If we change our story do we change our lives? Can you be the editor of your own life? Can you be free of any shackles, feelings of being trapped and be a change agent in your own life – too many of us want to change others (conflict over the last 20 years). New stories are uncomfortable, but start today writing it (vision) and let go of the past (burning platform) because if you wait for someone else to write it, its you obituary! </a:t>
            </a:r>
          </a:p>
          <a:p>
            <a:r>
              <a:rPr lang="en-GB" dirty="0"/>
              <a:t>So what is success?</a:t>
            </a:r>
          </a:p>
          <a:p>
            <a:pPr algn="l"/>
            <a:r>
              <a:rPr lang="en-US" sz="1200" b="0" i="0" dirty="0">
                <a:solidFill>
                  <a:srgbClr val="333333"/>
                </a:solidFill>
                <a:effectLst/>
                <a:latin typeface="Noto Sans" panose="020B0502040504020204" pitchFamily="34" charset="0"/>
              </a:rPr>
              <a:t>We all talk about success and the assumption is that most of us want to be successful. But how do we define success and what exactly does it look and feel like to you?</a:t>
            </a:r>
          </a:p>
          <a:p>
            <a:pPr algn="l"/>
            <a:r>
              <a:rPr lang="en-US" sz="1200" b="0" i="0" dirty="0">
                <a:solidFill>
                  <a:srgbClr val="333333"/>
                </a:solidFill>
                <a:effectLst/>
                <a:latin typeface="Noto Sans" panose="020B0502040504020204" pitchFamily="34" charset="0"/>
              </a:rPr>
              <a:t>We often look to those who have achieved financial success as role models, or commercially successful businesses as examples of success.</a:t>
            </a:r>
          </a:p>
          <a:p>
            <a:pPr algn="l"/>
            <a:r>
              <a:rPr lang="en-US" sz="1200" b="0" i="0" dirty="0">
                <a:solidFill>
                  <a:srgbClr val="333333"/>
                </a:solidFill>
                <a:effectLst/>
                <a:latin typeface="Noto Sans" panose="020B0502040504020204" pitchFamily="34" charset="0"/>
              </a:rPr>
              <a:t>Should we really be looking outward when it comes to defining success? Could an inward facing approach be more rewarding – defining success on our own terms?</a:t>
            </a:r>
          </a:p>
          <a:p>
            <a:pPr algn="l"/>
            <a:r>
              <a:rPr lang="en-US" sz="1200" b="0" i="0" dirty="0">
                <a:solidFill>
                  <a:srgbClr val="333333"/>
                </a:solidFill>
                <a:effectLst/>
                <a:latin typeface="Noto Sans" panose="020B0502040504020204" pitchFamily="34" charset="0"/>
              </a:rPr>
              <a:t>The late Maya Angelou, successful author and poet (and much more), once wrote: “Success is liking yourself, liking what you do, and liking how you do it.” Compare this to how Winston Churchill viewed success: “Success is not final, failure is not fatal: it is the courage to continue that counts.” Both Angelou and Churchill were successful in their own right, and while their definitions of success were different, what unites them is that they each chose to define their own success. And the best part? They were both successful based on their definitions.</a:t>
            </a:r>
          </a:p>
          <a:p>
            <a:pPr algn="l"/>
            <a:r>
              <a:rPr lang="en-US" sz="1200" b="0" i="0" dirty="0">
                <a:solidFill>
                  <a:srgbClr val="333333"/>
                </a:solidFill>
                <a:effectLst/>
                <a:latin typeface="Noto Sans" panose="020B0502040504020204" pitchFamily="34" charset="0"/>
              </a:rPr>
              <a:t>Surely that is the key to success – to start with our unique definitions of success which apply at an individual level, and then work towards achieving it. We each need to take the time to look inward and ask ourselves what success looks like for us – not for anyone else. When we come to a definition of personal success, we then need the passion, perseverance and resilience to achieve it.</a:t>
            </a:r>
          </a:p>
          <a:p>
            <a:pPr>
              <a:lnSpc>
                <a:spcPct val="107000"/>
              </a:lnSpc>
              <a:spcAft>
                <a:spcPts val="800"/>
              </a:spcAft>
            </a:pPr>
            <a:r>
              <a:rPr lang="en-US" sz="1200" b="0" i="0" dirty="0">
                <a:solidFill>
                  <a:srgbClr val="333333"/>
                </a:solidFill>
                <a:effectLst/>
                <a:latin typeface="Noto Sans" panose="020B0502040504020204" pitchFamily="34" charset="0"/>
              </a:rPr>
              <a:t>It is clear that the image of success is changing (it was financial, now fulfilment, happiness etc.) and the metrics we use to measure it are varied; this calls for each one of us to develop our own definition. At the most basic level, defining success is similar to setting yourself a goal and maybe that should be one of your goals from today, to define success for yourself. With so many choices, decisions to be made and career paths, it is easy to get distracted and let others’ definitions of success drown ours. Therefore, being clear in your mind about what a positive outcome would look like will provide a strong sense of direction. As Henry Ford said, “[the] whole secret of a successful life is to find out what is one’s destiny to do, and then do it.” The challenge of course is in the first step – defining success.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Do challenge yourself to stretch that comfort zone, because comfort stops us growing, working (even if we turn up), being creative and been the best version of ourself we can be. When you are green you grow, when you ripen you don’t, never allow yourself to be fully ripe, constantly grow. Get busy been born or re-born because if you don’t you could be is busy or slowly dying. Success is buried on the other side of comfort, frustration at times and even rejection so become comfortable with these by experiencing them more and finally give to receive – if you went to the soil to bear fruit on your tree of life it would not matter how persuasive you are, you’ll get nothing back because you haven’t planted the seed, watered it and nurtured it to bearing fruit. </a:t>
            </a:r>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17</a:t>
            </a:fld>
            <a:endParaRPr lang="en-GB"/>
          </a:p>
        </p:txBody>
      </p:sp>
    </p:spTree>
    <p:extLst>
      <p:ext uri="{BB962C8B-B14F-4D97-AF65-F5344CB8AC3E}">
        <p14:creationId xmlns:p14="http://schemas.microsoft.com/office/powerpoint/2010/main" val="16673637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Do remember that habits are hard to change so do commit to a 30-day challenge then do it for another 30 days then another 6 (need 66 days) and identify what you have to gain by staying where you are right now (its called a secondary gain) for example kids who get bullied at school will make and keep themselves sick to gain avoid going to school and be exposed to the bullying. Tie this to creating your own burning platform and compelling vision – you need to create new neuropathways to change habits by really understanding what keeps you where you are, creating a push and pull and practice positive daily habits that you turn into a daily ritual – 4 p’s = performance, psychological safety, purpose and pride. </a:t>
            </a:r>
          </a:p>
          <a:p>
            <a:pPr eaLnBrk="1" hangingPunct="1"/>
            <a:endParaRPr lang="en-GB" dirty="0"/>
          </a:p>
        </p:txBody>
      </p:sp>
      <p:sp>
        <p:nvSpPr>
          <p:cNvPr id="4" name="Slide Number Placeholder 3"/>
          <p:cNvSpPr>
            <a:spLocks noGrp="1"/>
          </p:cNvSpPr>
          <p:nvPr>
            <p:ph type="sldNum" sz="quarter" idx="5"/>
          </p:nvPr>
        </p:nvSpPr>
        <p:spPr/>
        <p:txBody>
          <a:bodyPr/>
          <a:lstStyle/>
          <a:p>
            <a:pPr>
              <a:defRPr/>
            </a:pPr>
            <a:fld id="{F7654BE5-7825-4627-BD35-366FD279151A}" type="slidenum">
              <a:rPr lang="en-GB" smtClean="0"/>
              <a:pPr>
                <a:defRPr/>
              </a:pPr>
              <a:t>19</a:t>
            </a:fld>
            <a:endParaRPr lang="en-GB"/>
          </a:p>
        </p:txBody>
      </p:sp>
    </p:spTree>
    <p:extLst>
      <p:ext uri="{BB962C8B-B14F-4D97-AF65-F5344CB8AC3E}">
        <p14:creationId xmlns:p14="http://schemas.microsoft.com/office/powerpoint/2010/main" val="1332830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05E981-0FBB-45BE-908C-12A4D2F574E4}" type="slidenum">
              <a:rPr lang="en-GB">
                <a:cs typeface="Arial" charset="0"/>
              </a:rPr>
              <a:pPr fontAlgn="base">
                <a:spcBef>
                  <a:spcPct val="0"/>
                </a:spcBef>
                <a:spcAft>
                  <a:spcPct val="0"/>
                </a:spcAft>
                <a:defRPr/>
              </a:pPr>
              <a:t>2</a:t>
            </a:fld>
            <a:endParaRPr lang="en-GB">
              <a:cs typeface="Arial"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On these masterclasses as we all learn in different ways there will be spoken words from me, written words on the ppt, pictures, quotes and for those that are very visual </a:t>
            </a:r>
            <a:r>
              <a:rPr lang="en-US" dirty="0" err="1"/>
              <a:t>youtube</a:t>
            </a:r>
            <a:r>
              <a:rPr lang="en-US" dirty="0"/>
              <a:t> clips to watch today and afterward. Share stories at the end. The key to learning however is doing and teaching – 54321 DD</a:t>
            </a: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Do ask questions – the one who does might feel silly for a few seconds the one who doesn’t appears silly for a lifetime.</a:t>
            </a: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Key message on every slide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Exeter Uni – the videos Did you know 2019; who moved my cheese – any lightbulb moments? </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dirty="0"/>
          </a:p>
          <a:p>
            <a:pPr eaLnBrk="1" hangingPunct="1">
              <a:spcBef>
                <a:spcPct val="0"/>
              </a:spcBef>
            </a:pPr>
            <a:endParaRPr lang="en-US" b="1" dirty="0"/>
          </a:p>
        </p:txBody>
      </p:sp>
    </p:spTree>
    <p:extLst>
      <p:ext uri="{BB962C8B-B14F-4D97-AF65-F5344CB8AC3E}">
        <p14:creationId xmlns:p14="http://schemas.microsoft.com/office/powerpoint/2010/main" val="398437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Key message - think of a change you could make in your life by doing a quick SWOT – what strengths/opportunities can they build on or weaknesses/threats to overcome – 1 in each area</a:t>
            </a:r>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3</a:t>
            </a:fld>
            <a:endParaRPr lang="en-GB"/>
          </a:p>
        </p:txBody>
      </p:sp>
    </p:spTree>
    <p:extLst>
      <p:ext uri="{BB962C8B-B14F-4D97-AF65-F5344CB8AC3E}">
        <p14:creationId xmlns:p14="http://schemas.microsoft.com/office/powerpoint/2010/main" val="638270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05E981-0FBB-45BE-908C-12A4D2F574E4}" type="slidenum">
              <a:rPr lang="en-GB">
                <a:cs typeface="Arial" charset="0"/>
              </a:rPr>
              <a:pPr fontAlgn="base">
                <a:spcBef>
                  <a:spcPct val="0"/>
                </a:spcBef>
                <a:spcAft>
                  <a:spcPct val="0"/>
                </a:spcAft>
                <a:defRPr/>
              </a:pPr>
              <a:t>4</a:t>
            </a:fld>
            <a:endParaRPr lang="en-GB">
              <a:cs typeface="Arial"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r>
              <a:rPr lang="en-US" sz="1200" b="1" dirty="0"/>
              <a:t>Then we can make a Conscious Choice</a:t>
            </a:r>
            <a:r>
              <a:rPr lang="en-US" sz="1200" dirty="0"/>
              <a:t> about the actual change we are going to make. Then we can embrace </a:t>
            </a:r>
            <a:r>
              <a:rPr lang="en-US" sz="1200" b="0" dirty="0"/>
              <a:t> </a:t>
            </a:r>
            <a:r>
              <a:rPr lang="en-US" sz="1200" b="1" dirty="0"/>
              <a:t>Conscious change </a:t>
            </a:r>
            <a:r>
              <a:rPr lang="en-US" sz="1200" b="0" dirty="0"/>
              <a:t>many</a:t>
            </a:r>
            <a:r>
              <a:rPr lang="en-US" sz="1200" dirty="0"/>
              <a:t> people make the big mistake of thinking that having made the decision to change they can make a few steps in the right direction and all will miraculously fall into place. </a:t>
            </a:r>
          </a:p>
          <a:p>
            <a:r>
              <a:rPr lang="en-US" sz="1200" dirty="0"/>
              <a:t>When you make conscious choices/decisions you create the right environment to make conscious/positive changes</a:t>
            </a:r>
          </a:p>
          <a:p>
            <a:r>
              <a:rPr lang="en-US" sz="1200" dirty="0"/>
              <a:t>Change is inevitable (everything changes – economy, weather/climate, our body etc.), growth/learning/personal development or improvement are optional – post traumatic growth. When we learn from our experiences we gain experience.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202124"/>
                </a:solidFill>
                <a:effectLst/>
                <a:latin typeface="arial" panose="020B0604020202020204" pitchFamily="34" charset="0"/>
              </a:rPr>
              <a:t>Commitment comes from rowing your boat in life and not someone else’s, or a boat someone tells you to row, make your own decisions so you are not rowing it downstream and fighting against the current, so row with peace, kindness, gratitude and </a:t>
            </a:r>
            <a:r>
              <a:rPr lang="en-US" b="0" i="0">
                <a:solidFill>
                  <a:srgbClr val="202124"/>
                </a:solidFill>
                <a:effectLst/>
                <a:latin typeface="arial" panose="020B0604020202020204" pitchFamily="34" charset="0"/>
              </a:rPr>
              <a:t>gentle determination</a:t>
            </a:r>
            <a:endParaRPr lang="en-US" sz="1200" dirty="0"/>
          </a:p>
          <a:p>
            <a:r>
              <a:rPr lang="en-US" sz="1200" b="1" dirty="0"/>
              <a:t>Key message – use your self-awareness to understand what needs to change in your life then change your thinking to the end result of the change you want to make, visualize it with positive self-talk as you develop the change skills/habits here to develop an empowering belief regarding the change you will make – it will become conscious. </a:t>
            </a:r>
          </a:p>
        </p:txBody>
      </p:sp>
    </p:spTree>
    <p:extLst>
      <p:ext uri="{BB962C8B-B14F-4D97-AF65-F5344CB8AC3E}">
        <p14:creationId xmlns:p14="http://schemas.microsoft.com/office/powerpoint/2010/main" val="3398425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1" i="0" dirty="0">
                <a:solidFill>
                  <a:srgbClr val="202124"/>
                </a:solidFill>
                <a:effectLst/>
                <a:latin typeface="arial" panose="020B0604020202020204" pitchFamily="34" charset="0"/>
              </a:rPr>
              <a:t>Key message – reflect on what your life will be like when these things are happening to you.</a:t>
            </a:r>
          </a:p>
          <a:p>
            <a:r>
              <a:rPr lang="en-GB" dirty="0"/>
              <a:t>1 – Mongolian nomads move their home 3 times a year in tune with the seasons, they have truly embraced impermanence and interestingly they don’t get depressed. Expand your </a:t>
            </a:r>
            <a:r>
              <a:rPr lang="en-GB" dirty="0" err="1"/>
              <a:t>periphal</a:t>
            </a:r>
            <a:r>
              <a:rPr lang="en-GB" dirty="0"/>
              <a:t> vision to see beyond what is in front of you. </a:t>
            </a:r>
          </a:p>
          <a:p>
            <a:r>
              <a:rPr lang="en-GB" dirty="0"/>
              <a:t>3 - </a:t>
            </a:r>
            <a:r>
              <a:rPr lang="en-GB" b="0" i="0" dirty="0">
                <a:effectLst/>
                <a:latin typeface="-apple-system"/>
              </a:rPr>
              <a:t>Transformation only happens when your desire to change is bigger than your strongest excuse.</a:t>
            </a:r>
            <a:endParaRPr lang="en-GB" dirty="0"/>
          </a:p>
          <a:p>
            <a:r>
              <a:rPr lang="en-GB" dirty="0"/>
              <a:t>4 – ask soul searching questions to find your true purpose (beyond self), have a vision for your future and work towards it with pride but without attachment. </a:t>
            </a:r>
          </a:p>
          <a:p>
            <a:r>
              <a:rPr lang="en-GB" dirty="0"/>
              <a:t>6 – the importance of setting 30-day challenges so you can review progress </a:t>
            </a:r>
          </a:p>
          <a:p>
            <a:pPr algn="l">
              <a:buFont typeface="Arial" panose="020B0604020202020204" pitchFamily="34" charset="0"/>
              <a:buNone/>
            </a:pPr>
            <a:r>
              <a:rPr lang="en-GB" b="0" i="0" dirty="0">
                <a:solidFill>
                  <a:srgbClr val="202124"/>
                </a:solidFill>
                <a:effectLst/>
                <a:latin typeface="arial" panose="020B0604020202020204" pitchFamily="34" charset="0"/>
              </a:rPr>
              <a:t>In addition they will focus on changing their habits. Psychologists have found that people who exhibit positive personality traits (such as kindness and honesty) have developed habitual responses that have stuck. But to change habits we need to challenge and change our beliefs and values</a:t>
            </a:r>
          </a:p>
          <a:p>
            <a:pPr algn="l">
              <a:buFont typeface="Arial" panose="020B0604020202020204" pitchFamily="34" charset="0"/>
              <a:buNone/>
            </a:pPr>
            <a:endParaRPr lang="en-GB" b="0" i="0" dirty="0">
              <a:solidFill>
                <a:srgbClr val="202124"/>
              </a:solidFill>
              <a:effectLst/>
              <a:latin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a:defRPr/>
            </a:pPr>
            <a:fld id="{9AA6B6CB-155C-4A66-82EC-9CA2EABE57B9}" type="slidenum">
              <a:rPr lang="en-GB" smtClean="0"/>
              <a:pPr>
                <a:defRPr/>
              </a:pPr>
              <a:t>5</a:t>
            </a:fld>
            <a:endParaRPr lang="en-GB"/>
          </a:p>
        </p:txBody>
      </p:sp>
    </p:spTree>
    <p:extLst>
      <p:ext uri="{BB962C8B-B14F-4D97-AF65-F5344CB8AC3E}">
        <p14:creationId xmlns:p14="http://schemas.microsoft.com/office/powerpoint/2010/main" val="1962325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05E981-0FBB-45BE-908C-12A4D2F574E4}" type="slidenum">
              <a:rPr lang="en-GB">
                <a:cs typeface="Arial" charset="0"/>
              </a:rPr>
              <a:pPr fontAlgn="base">
                <a:spcBef>
                  <a:spcPct val="0"/>
                </a:spcBef>
                <a:spcAft>
                  <a:spcPct val="0"/>
                </a:spcAft>
                <a:defRPr/>
              </a:pPr>
              <a:t>6</a:t>
            </a:fld>
            <a:endParaRPr lang="en-GB">
              <a:cs typeface="Arial" charset="0"/>
            </a:endParaRPr>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normAutofit/>
          </a:bodyPr>
          <a:lstStyle/>
          <a:p>
            <a:r>
              <a:rPr lang="en-US" dirty="0"/>
              <a:t>The best fire you’ll ever light is the fire from within, not someone else’s. </a:t>
            </a:r>
          </a:p>
          <a:p>
            <a:r>
              <a:rPr lang="en-US" dirty="0"/>
              <a:t>2 change because of your values </a:t>
            </a:r>
          </a:p>
          <a:p>
            <a:r>
              <a:rPr lang="en-US" dirty="0"/>
              <a:t>60 years – one example more info in a week than a lifetime, one constant, </a:t>
            </a:r>
          </a:p>
          <a:p>
            <a:r>
              <a:rPr lang="en-US" b="1" dirty="0"/>
              <a:t>Key message – change either happens to us or we happen to make it happen</a:t>
            </a:r>
          </a:p>
        </p:txBody>
      </p:sp>
    </p:spTree>
    <p:extLst>
      <p:ext uri="{BB962C8B-B14F-4D97-AF65-F5344CB8AC3E}">
        <p14:creationId xmlns:p14="http://schemas.microsoft.com/office/powerpoint/2010/main" val="80962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bwMode="auto">
          <a:xfrm>
            <a:off x="1104900" y="873125"/>
            <a:ext cx="4679950" cy="35115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Rectangle 3"/>
          <p:cNvSpPr>
            <a:spLocks noGrp="1" noChangeArrowheads="1"/>
          </p:cNvSpPr>
          <p:nvPr>
            <p:ph type="body" idx="1"/>
          </p:nvPr>
        </p:nvSpPr>
        <p:spPr bwMode="auto">
          <a:xfrm>
            <a:off x="917575" y="4760913"/>
            <a:ext cx="5049838" cy="4216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This is the relationship between our ability to embrace change and our levels of personal resilience. Talk about self-awareness and honestly reflect on this – if you are a quitter building your personal resilience is a priority, if drowning both resilience and learning how to be confident with change, if a resister focus on learning to embrace change </a:t>
            </a:r>
          </a:p>
          <a:p>
            <a:pPr eaLnBrk="1" hangingPunct="1"/>
            <a:r>
              <a:rPr lang="en-US" altLang="en-US" dirty="0"/>
              <a:t>Resilience related to change = physically, emotionally, psychologically, cellular resilience and even as we will see on the next slide getting past denial and all of this comes down to honest self-awareness of how resilient we are right now. </a:t>
            </a:r>
          </a:p>
          <a:p>
            <a:pPr eaLnBrk="1" hangingPunct="1"/>
            <a:r>
              <a:rPr lang="en-US" altLang="en-US" b="1" dirty="0"/>
              <a:t>Key message – to be flourishing future leader focus on developing high change readiness and personal resilience and embrace change enthusiastically. </a:t>
            </a:r>
          </a:p>
        </p:txBody>
      </p:sp>
    </p:spTree>
    <p:extLst>
      <p:ext uri="{BB962C8B-B14F-4D97-AF65-F5344CB8AC3E}">
        <p14:creationId xmlns:p14="http://schemas.microsoft.com/office/powerpoint/2010/main" val="3879360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7C697B0-8D61-4895-9728-4B3F8B63DBDD}"/>
              </a:ext>
            </a:extLst>
          </p:cNvPr>
          <p:cNvSpPr>
            <a:spLocks noGrp="1" noRot="1" noChangeAspect="1" noChangeArrowheads="1" noTextEdit="1"/>
          </p:cNvSpPr>
          <p:nvPr>
            <p:ph type="sldImg"/>
          </p:nvPr>
        </p:nvSpPr>
        <p:spPr bwMode="auto">
          <a:xfrm>
            <a:off x="1104900" y="873125"/>
            <a:ext cx="4679950" cy="3511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a:extLst>
              <a:ext uri="{FF2B5EF4-FFF2-40B4-BE49-F238E27FC236}">
                <a16:creationId xmlns:a16="http://schemas.microsoft.com/office/drawing/2014/main" id="{2002022D-0D1A-4E23-9283-E5FDA0E36648}"/>
              </a:ext>
            </a:extLst>
          </p:cNvPr>
          <p:cNvSpPr>
            <a:spLocks noGrp="1" noChangeArrowheads="1"/>
          </p:cNvSpPr>
          <p:nvPr>
            <p:ph type="body" idx="1"/>
          </p:nvPr>
        </p:nvSpPr>
        <p:spPr bwMode="auto">
          <a:xfrm>
            <a:off x="917575" y="4760913"/>
            <a:ext cx="5049838" cy="421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Explain my gran and Steph visiting stories ask them to think about times when they’ve faced change and the emotions they experienced? </a:t>
            </a:r>
          </a:p>
          <a:p>
            <a:pPr eaLnBrk="1" hangingPunct="1"/>
            <a:r>
              <a:rPr lang="en-US" altLang="en-US" b="1" dirty="0"/>
              <a:t>Key message – change is a rollercoaster so be comfortable with the emotions you experience and learn how to control negative emotions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69B3A5F-EE7F-4348-AA5C-8F2B322878ED}"/>
              </a:ext>
            </a:extLst>
          </p:cNvPr>
          <p:cNvSpPr>
            <a:spLocks noGrp="1" noRot="1" noChangeAspect="1" noChangeArrowheads="1" noTextEdit="1"/>
          </p:cNvSpPr>
          <p:nvPr>
            <p:ph type="sldImg"/>
          </p:nvPr>
        </p:nvSpPr>
        <p:spPr bwMode="auto">
          <a:xfrm>
            <a:off x="1104900" y="873125"/>
            <a:ext cx="4679950" cy="3511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a:extLst>
              <a:ext uri="{FF2B5EF4-FFF2-40B4-BE49-F238E27FC236}">
                <a16:creationId xmlns:a16="http://schemas.microsoft.com/office/drawing/2014/main" id="{94039A37-FF91-4D71-ADBC-065A1EE4ED25}"/>
              </a:ext>
            </a:extLst>
          </p:cNvPr>
          <p:cNvSpPr>
            <a:spLocks noGrp="1" noChangeArrowheads="1"/>
          </p:cNvSpPr>
          <p:nvPr>
            <p:ph type="body" idx="1"/>
          </p:nvPr>
        </p:nvSpPr>
        <p:spPr bwMode="auto">
          <a:xfrm>
            <a:off x="917575" y="4760913"/>
            <a:ext cx="5049838" cy="421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Refer back to slide 5 we need desperation or inspiration </a:t>
            </a:r>
          </a:p>
          <a:p>
            <a:pPr eaLnBrk="1" hangingPunct="1"/>
            <a:r>
              <a:rPr lang="en-US" altLang="en-US" b="1" dirty="0"/>
              <a:t>Key message – too many people make the mistake of going straight to the neutral zone and make change without a push/pull/change of mindset/belief</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21272563-A52E-41EA-9EA4-EF544A31FDDC}" type="datetimeFigureOut">
              <a:rPr lang="en-US"/>
              <a:pPr>
                <a:defRPr/>
              </a:pPr>
              <a:t>9/4/2023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658F201-3084-4394-8416-198D03FDA5D3}" type="slidenum">
              <a:rPr lang="en-GB"/>
              <a:pPr>
                <a:defRPr/>
              </a:pPr>
              <a:t>‹#›</a:t>
            </a:fld>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F61BE41-5520-4511-9022-2EE6E3024C64}" type="datetimeFigureOut">
              <a:rPr lang="en-US"/>
              <a:pPr>
                <a:defRPr/>
              </a:pPr>
              <a:t>9/4/2023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CB139CF-1197-4FDA-BA90-B56F28FD1C7F}" type="slidenum">
              <a:rPr lang="en-GB"/>
              <a:pPr>
                <a:defRPr/>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0B73B5F1-3F3F-4DDF-874B-D46756F88A25}" type="datetimeFigureOut">
              <a:rPr lang="en-US"/>
              <a:pPr>
                <a:defRPr/>
              </a:pPr>
              <a:t>9/4/2023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B4BCA93-BF32-444F-AE37-9D897A3CD813}" type="slidenum">
              <a:rPr lang="en-GB"/>
              <a:pPr>
                <a:defRPr/>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4531362-5ED1-4476-BA6E-B23CBE5B6428}" type="datetimeFigureOut">
              <a:rPr lang="en-US"/>
              <a:pPr>
                <a:defRPr/>
              </a:pPr>
              <a:t>9/4/2023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B181AC8-3AAD-4DCE-8CA2-1B35A2862C69}" type="slidenum">
              <a:rPr lang="en-GB"/>
              <a:pPr>
                <a:defRPr/>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B7BEC3-0875-4594-AB3A-5F9698243E53}" type="datetimeFigureOut">
              <a:rPr lang="en-US"/>
              <a:pPr>
                <a:defRPr/>
              </a:pPr>
              <a:t>9/4/2023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BD6378F-F400-4F58-BC28-7D918B150E68}"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E3F6D0BC-696A-47CF-9DAB-96AC15BB5FFC}" type="datetimeFigureOut">
              <a:rPr lang="en-US"/>
              <a:pPr>
                <a:defRPr/>
              </a:pPr>
              <a:t>9/4/2023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1E32085-EC40-498C-A16C-374C3305C3A8}" type="slidenum">
              <a:rPr lang="en-GB"/>
              <a:pPr>
                <a:defRPr/>
              </a:pPr>
              <a:t>‹#›</a:t>
            </a:fld>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794A7549-61DF-492C-8F26-19F2B1991DC0}" type="datetimeFigureOut">
              <a:rPr lang="en-US"/>
              <a:pPr>
                <a:defRPr/>
              </a:pPr>
              <a:t>9/4/2023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1C199C74-7E6C-4EC2-AECF-5EBB9668506B}" type="slidenum">
              <a:rPr lang="en-GB"/>
              <a:pPr>
                <a:defRPr/>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62740808-C20D-47F4-AF8D-5358BE675D4F}" type="datetimeFigureOut">
              <a:rPr lang="en-US"/>
              <a:pPr>
                <a:defRPr/>
              </a:pPr>
              <a:t>9/4/2023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45A08882-56A1-4805-9B4B-B1B69FE4582C}" type="slidenum">
              <a:rPr lang="en-GB"/>
              <a:pPr>
                <a:defRPr/>
              </a:pPr>
              <a:t>‹#›</a:t>
            </a:fld>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138183-6ADE-48F1-9224-6302457899FD}" type="datetimeFigureOut">
              <a:rPr lang="en-US"/>
              <a:pPr>
                <a:defRPr/>
              </a:pPr>
              <a:t>9/4/2023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02FF2841-E415-4681-8CDE-981F9976707A}" type="slidenum">
              <a:rPr lang="en-GB"/>
              <a:pPr>
                <a:defRPr/>
              </a:pPr>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8593EA-A3F5-4CD8-BF7A-9DBFFFEC5666}" type="datetimeFigureOut">
              <a:rPr lang="en-US"/>
              <a:pPr>
                <a:defRPr/>
              </a:pPr>
              <a:t>9/4/2023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DDFF112-77AA-47BA-B420-3427790D9E5B}" type="slidenum">
              <a:rPr lang="en-GB"/>
              <a:pPr>
                <a:defRPr/>
              </a:pPr>
              <a:t>‹#›</a:t>
            </a:fld>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E5D68BF-FAB1-408C-B4E7-67368D62464E}" type="datetimeFigureOut">
              <a:rPr lang="en-US"/>
              <a:pPr>
                <a:defRPr/>
              </a:pPr>
              <a:t>9/4/2023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4AE2F9C-3A58-4ABA-A34E-A01101C4C0A0}" type="slidenum">
              <a:rPr lang="en-GB"/>
              <a:pPr>
                <a:defRPr/>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6E253FD-428C-4DD8-A243-1333149B89CB}" type="datetimeFigureOut">
              <a:rPr lang="en-US"/>
              <a:pPr>
                <a:defRPr/>
              </a:pPr>
              <a:t>9/4/2023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1D7F32E-1DDF-47F9-BC65-D51BD56F089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sOA6_xh4neM&amp;t=70s"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mailto:bernard.genge@gmail.com" TargetMode="External"/><Relationship Id="rId2" Type="http://schemas.openxmlformats.org/officeDocument/2006/relationships/hyperlink" Target="https://www.facebook.com/groups/216645969611627/?ref=share" TargetMode="Externa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jOUeHPS8A8g" TargetMode="External"/><Relationship Id="rId2" Type="http://schemas.openxmlformats.org/officeDocument/2006/relationships/hyperlink" Target="https://www.youtube.com/watch?v=bTM06NZOyDQ" TargetMode="External"/><Relationship Id="rId1" Type="http://schemas.openxmlformats.org/officeDocument/2006/relationships/slideLayout" Target="../slideLayouts/slideLayout2.xml"/><Relationship Id="rId5" Type="http://schemas.openxmlformats.org/officeDocument/2006/relationships/hyperlink" Target="https://www.youtube.com/watch?v=vPhM8lxibSU" TargetMode="External"/><Relationship Id="rId4" Type="http://schemas.openxmlformats.org/officeDocument/2006/relationships/hyperlink" Target="https://www.youtube.com/watch?v=hcz1aZ60k7w"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p:nvPr/>
        </p:nvSpPr>
        <p:spPr>
          <a:xfrm>
            <a:off x="-17463" y="0"/>
            <a:ext cx="9178926" cy="685800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r>
              <a:rPr lang="en-US" sz="4400" b="1" dirty="0">
                <a:solidFill>
                  <a:srgbClr val="FFFFFF"/>
                </a:solidFill>
                <a:cs typeface="Arial" charset="0"/>
              </a:rPr>
              <a:t>Making significant positive change  </a:t>
            </a:r>
          </a:p>
          <a:p>
            <a:pPr algn="ctr"/>
            <a:r>
              <a:rPr lang="en-US" sz="3200" b="1" dirty="0">
                <a:solidFill>
                  <a:srgbClr val="FFFFFF"/>
                </a:solidFill>
                <a:cs typeface="Arial" charset="0"/>
              </a:rPr>
              <a:t>With</a:t>
            </a:r>
          </a:p>
          <a:p>
            <a:pPr algn="ctr"/>
            <a:r>
              <a:rPr lang="en-US" sz="3200" b="1" dirty="0">
                <a:solidFill>
                  <a:srgbClr val="FFFFFF"/>
                </a:solidFill>
                <a:cs typeface="Arial" charset="0"/>
              </a:rPr>
              <a:t>Bernard Genge</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D7147828-C2A2-4A0B-B7EE-4938008692DA}"/>
              </a:ext>
            </a:extLst>
          </p:cNvPr>
          <p:cNvSpPr/>
          <p:nvPr/>
        </p:nvSpPr>
        <p:spPr>
          <a:xfrm>
            <a:off x="6985000" y="1785938"/>
            <a:ext cx="26988" cy="3751262"/>
          </a:xfrm>
          <a:prstGeom prst="rect">
            <a:avLst/>
          </a:prstGeom>
          <a:solidFill>
            <a:srgbClr val="F7F4F0"/>
          </a:solidFill>
          <a:ln w="12700" cap="flat" cmpd="sng" algn="ctr">
            <a:noFill/>
            <a:prstDash val="solid"/>
            <a:miter lim="800000"/>
          </a:ln>
          <a:effectLst>
            <a:outerShdw blurRad="50800" dist="38100" algn="l" rotWithShape="0">
              <a:prstClr val="black">
                <a:alpha val="40000"/>
              </a:prstClr>
            </a:outerShdw>
          </a:effectLst>
        </p:spPr>
        <p:txBody>
          <a:bodyPr anchor="ctr"/>
          <a:lstStyle/>
          <a:p>
            <a:pPr algn="ctr" defTabSz="342900" eaLnBrk="1" fontAlgn="auto" hangingPunct="1">
              <a:spcBef>
                <a:spcPts val="0"/>
              </a:spcBef>
              <a:spcAft>
                <a:spcPts val="0"/>
              </a:spcAft>
              <a:defRPr/>
            </a:pPr>
            <a:endParaRPr lang="en-AU" sz="1350" kern="0" dirty="0">
              <a:solidFill>
                <a:prstClr val="white"/>
              </a:solidFill>
              <a:latin typeface="Calibri" panose="020F0502020204030204"/>
              <a:cs typeface="+mn-cs"/>
            </a:endParaRPr>
          </a:p>
        </p:txBody>
      </p:sp>
      <p:grpSp>
        <p:nvGrpSpPr>
          <p:cNvPr id="43011" name="Group 48">
            <a:extLst>
              <a:ext uri="{FF2B5EF4-FFF2-40B4-BE49-F238E27FC236}">
                <a16:creationId xmlns:a16="http://schemas.microsoft.com/office/drawing/2014/main" id="{1287E8AC-85CD-4303-85EA-18662443EB52}"/>
              </a:ext>
            </a:extLst>
          </p:cNvPr>
          <p:cNvGrpSpPr>
            <a:grpSpLocks/>
          </p:cNvGrpSpPr>
          <p:nvPr/>
        </p:nvGrpSpPr>
        <p:grpSpPr bwMode="auto">
          <a:xfrm>
            <a:off x="4384675" y="1000125"/>
            <a:ext cx="698500" cy="4522788"/>
            <a:chOff x="4871977" y="342900"/>
            <a:chExt cx="932305" cy="6515100"/>
          </a:xfrm>
        </p:grpSpPr>
        <p:sp>
          <p:nvSpPr>
            <p:cNvPr id="50" name="Rectangle 49">
              <a:extLst>
                <a:ext uri="{FF2B5EF4-FFF2-40B4-BE49-F238E27FC236}">
                  <a16:creationId xmlns:a16="http://schemas.microsoft.com/office/drawing/2014/main" id="{DF64F6C4-3E14-4810-90C8-78D65D2D7D85}"/>
                </a:ext>
              </a:extLst>
            </p:cNvPr>
            <p:cNvSpPr/>
            <p:nvPr/>
          </p:nvSpPr>
          <p:spPr>
            <a:xfrm>
              <a:off x="4880452" y="1371961"/>
              <a:ext cx="923830" cy="5001237"/>
            </a:xfrm>
            <a:prstGeom prst="rect">
              <a:avLst/>
            </a:prstGeom>
            <a:solidFill>
              <a:srgbClr val="F2F2F2"/>
            </a:solidFill>
            <a:ln w="12700" cap="flat" cmpd="sng" algn="ctr">
              <a:noFill/>
              <a:prstDash val="solid"/>
              <a:miter lim="800000"/>
            </a:ln>
            <a:effectLst>
              <a:outerShdw blurRad="50800" dist="38100" algn="l" rotWithShape="0">
                <a:prstClr val="black">
                  <a:alpha val="40000"/>
                </a:prstClr>
              </a:outerShdw>
            </a:effectLst>
          </p:spPr>
          <p:txBody>
            <a:bodyPr anchor="ctr"/>
            <a:lstStyle/>
            <a:p>
              <a:pPr algn="ctr" defTabSz="342900" eaLnBrk="1" fontAlgn="auto" hangingPunct="1">
                <a:spcBef>
                  <a:spcPts val="0"/>
                </a:spcBef>
                <a:spcAft>
                  <a:spcPts val="0"/>
                </a:spcAft>
                <a:defRPr/>
              </a:pPr>
              <a:endParaRPr lang="en-AU" sz="1350" kern="0" dirty="0">
                <a:solidFill>
                  <a:prstClr val="white"/>
                </a:solidFill>
                <a:latin typeface="Calibri" panose="020F0502020204030204"/>
                <a:cs typeface="+mn-cs"/>
              </a:endParaRPr>
            </a:p>
          </p:txBody>
        </p:sp>
        <p:sp>
          <p:nvSpPr>
            <p:cNvPr id="51" name="Freeform: Shape 71">
              <a:extLst>
                <a:ext uri="{FF2B5EF4-FFF2-40B4-BE49-F238E27FC236}">
                  <a16:creationId xmlns:a16="http://schemas.microsoft.com/office/drawing/2014/main" id="{214DC15A-A0A6-48DE-8507-47119124CD66}"/>
                </a:ext>
              </a:extLst>
            </p:cNvPr>
            <p:cNvSpPr/>
            <p:nvPr/>
          </p:nvSpPr>
          <p:spPr>
            <a:xfrm>
              <a:off x="4871977" y="342900"/>
              <a:ext cx="923830" cy="6515100"/>
            </a:xfrm>
            <a:custGeom>
              <a:avLst/>
              <a:gdLst>
                <a:gd name="connsiteX0" fmla="*/ 0 w 923925"/>
                <a:gd name="connsiteY0" fmla="*/ 0 h 6515100"/>
                <a:gd name="connsiteX1" fmla="*/ 923925 w 923925"/>
                <a:gd name="connsiteY1" fmla="*/ 0 h 6515100"/>
                <a:gd name="connsiteX2" fmla="*/ 923925 w 923925"/>
                <a:gd name="connsiteY2" fmla="*/ 6515100 h 6515100"/>
                <a:gd name="connsiteX3" fmla="*/ 0 w 923925"/>
                <a:gd name="connsiteY3" fmla="*/ 6515100 h 6515100"/>
                <a:gd name="connsiteX4" fmla="*/ 0 w 923925"/>
                <a:gd name="connsiteY4" fmla="*/ 0 h 651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6515100">
                  <a:moveTo>
                    <a:pt x="0" y="0"/>
                  </a:moveTo>
                  <a:lnTo>
                    <a:pt x="923925" y="0"/>
                  </a:lnTo>
                  <a:lnTo>
                    <a:pt x="923925" y="6515100"/>
                  </a:lnTo>
                  <a:lnTo>
                    <a:pt x="0" y="6515100"/>
                  </a:lnTo>
                  <a:lnTo>
                    <a:pt x="0" y="0"/>
                  </a:lnTo>
                  <a:close/>
                </a:path>
              </a:pathLst>
            </a:custGeom>
            <a:solidFill>
              <a:srgbClr val="FFFFFF"/>
            </a:solidFill>
            <a:ln w="12700" cap="flat" cmpd="sng" algn="ctr">
              <a:noFill/>
              <a:prstDash val="solid"/>
              <a:miter lim="800000"/>
            </a:ln>
            <a:effectLst/>
          </p:spPr>
          <p:txBody>
            <a:bodyPr anchor="ctr"/>
            <a:lstStyle/>
            <a:p>
              <a:pPr algn="ctr" defTabSz="342900" eaLnBrk="1" fontAlgn="auto" hangingPunct="1">
                <a:spcBef>
                  <a:spcPts val="0"/>
                </a:spcBef>
                <a:spcAft>
                  <a:spcPts val="0"/>
                </a:spcAft>
                <a:defRPr/>
              </a:pPr>
              <a:endParaRPr lang="en-AU" sz="1350" kern="0" dirty="0">
                <a:solidFill>
                  <a:prstClr val="white"/>
                </a:solidFill>
                <a:latin typeface="Calibri" panose="020F0502020204030204"/>
                <a:cs typeface="+mn-cs"/>
              </a:endParaRPr>
            </a:p>
          </p:txBody>
        </p:sp>
      </p:grpSp>
      <p:grpSp>
        <p:nvGrpSpPr>
          <p:cNvPr id="43012" name="Group 51">
            <a:extLst>
              <a:ext uri="{FF2B5EF4-FFF2-40B4-BE49-F238E27FC236}">
                <a16:creationId xmlns:a16="http://schemas.microsoft.com/office/drawing/2014/main" id="{74ED466D-2561-40E0-A9F9-DA3F6E7C1553}"/>
              </a:ext>
            </a:extLst>
          </p:cNvPr>
          <p:cNvGrpSpPr>
            <a:grpSpLocks/>
          </p:cNvGrpSpPr>
          <p:nvPr/>
        </p:nvGrpSpPr>
        <p:grpSpPr bwMode="auto">
          <a:xfrm>
            <a:off x="2782888" y="1057275"/>
            <a:ext cx="700087" cy="4522788"/>
            <a:chOff x="3229861" y="342900"/>
            <a:chExt cx="932305" cy="6515100"/>
          </a:xfrm>
        </p:grpSpPr>
        <p:sp>
          <p:nvSpPr>
            <p:cNvPr id="53" name="Rectangle 52">
              <a:extLst>
                <a:ext uri="{FF2B5EF4-FFF2-40B4-BE49-F238E27FC236}">
                  <a16:creationId xmlns:a16="http://schemas.microsoft.com/office/drawing/2014/main" id="{6F1C511C-416F-4142-960F-770E07581808}"/>
                </a:ext>
              </a:extLst>
            </p:cNvPr>
            <p:cNvSpPr/>
            <p:nvPr/>
          </p:nvSpPr>
          <p:spPr>
            <a:xfrm>
              <a:off x="3238317" y="1371961"/>
              <a:ext cx="923849" cy="5001237"/>
            </a:xfrm>
            <a:prstGeom prst="rect">
              <a:avLst/>
            </a:prstGeom>
            <a:solidFill>
              <a:srgbClr val="F2F2F2"/>
            </a:solidFill>
            <a:ln w="12700" cap="flat" cmpd="sng" algn="ctr">
              <a:noFill/>
              <a:prstDash val="solid"/>
              <a:miter lim="800000"/>
            </a:ln>
            <a:effectLst>
              <a:outerShdw blurRad="50800" dist="38100" algn="l" rotWithShape="0">
                <a:prstClr val="black">
                  <a:alpha val="40000"/>
                </a:prstClr>
              </a:outerShdw>
            </a:effectLst>
          </p:spPr>
          <p:txBody>
            <a:bodyPr anchor="ctr"/>
            <a:lstStyle/>
            <a:p>
              <a:pPr algn="ctr" defTabSz="342900" eaLnBrk="1" fontAlgn="auto" hangingPunct="1">
                <a:spcBef>
                  <a:spcPts val="0"/>
                </a:spcBef>
                <a:spcAft>
                  <a:spcPts val="0"/>
                </a:spcAft>
                <a:defRPr/>
              </a:pPr>
              <a:endParaRPr lang="en-AU" sz="1350" kern="0" dirty="0">
                <a:solidFill>
                  <a:prstClr val="white"/>
                </a:solidFill>
                <a:latin typeface="Calibri" panose="020F0502020204030204"/>
                <a:cs typeface="+mn-cs"/>
              </a:endParaRPr>
            </a:p>
          </p:txBody>
        </p:sp>
        <p:sp>
          <p:nvSpPr>
            <p:cNvPr id="54" name="Freeform: Shape 70">
              <a:extLst>
                <a:ext uri="{FF2B5EF4-FFF2-40B4-BE49-F238E27FC236}">
                  <a16:creationId xmlns:a16="http://schemas.microsoft.com/office/drawing/2014/main" id="{E4F349C9-41C1-4750-A4AE-A3E03F55AAA4}"/>
                </a:ext>
              </a:extLst>
            </p:cNvPr>
            <p:cNvSpPr/>
            <p:nvPr/>
          </p:nvSpPr>
          <p:spPr>
            <a:xfrm>
              <a:off x="3229861" y="342900"/>
              <a:ext cx="923849" cy="6515100"/>
            </a:xfrm>
            <a:custGeom>
              <a:avLst/>
              <a:gdLst>
                <a:gd name="connsiteX0" fmla="*/ 0 w 923925"/>
                <a:gd name="connsiteY0" fmla="*/ 0 h 6515100"/>
                <a:gd name="connsiteX1" fmla="*/ 923925 w 923925"/>
                <a:gd name="connsiteY1" fmla="*/ 0 h 6515100"/>
                <a:gd name="connsiteX2" fmla="*/ 923925 w 923925"/>
                <a:gd name="connsiteY2" fmla="*/ 6515100 h 6515100"/>
                <a:gd name="connsiteX3" fmla="*/ 0 w 923925"/>
                <a:gd name="connsiteY3" fmla="*/ 6515100 h 6515100"/>
                <a:gd name="connsiteX4" fmla="*/ 0 w 923925"/>
                <a:gd name="connsiteY4" fmla="*/ 0 h 651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6515100">
                  <a:moveTo>
                    <a:pt x="0" y="0"/>
                  </a:moveTo>
                  <a:lnTo>
                    <a:pt x="923925" y="0"/>
                  </a:lnTo>
                  <a:lnTo>
                    <a:pt x="923925" y="6515100"/>
                  </a:lnTo>
                  <a:lnTo>
                    <a:pt x="0" y="6515100"/>
                  </a:lnTo>
                  <a:lnTo>
                    <a:pt x="0" y="0"/>
                  </a:lnTo>
                  <a:close/>
                </a:path>
              </a:pathLst>
            </a:custGeom>
            <a:solidFill>
              <a:srgbClr val="FFFFFF"/>
            </a:solidFill>
            <a:ln w="12700" cap="flat" cmpd="sng" algn="ctr">
              <a:noFill/>
              <a:prstDash val="solid"/>
              <a:miter lim="800000"/>
            </a:ln>
            <a:effectLst/>
          </p:spPr>
          <p:txBody>
            <a:bodyPr anchor="ctr"/>
            <a:lstStyle/>
            <a:p>
              <a:pPr algn="ctr" defTabSz="342900" eaLnBrk="1" fontAlgn="auto" hangingPunct="1">
                <a:spcBef>
                  <a:spcPts val="0"/>
                </a:spcBef>
                <a:spcAft>
                  <a:spcPts val="0"/>
                </a:spcAft>
                <a:defRPr/>
              </a:pPr>
              <a:endParaRPr lang="en-AU" sz="1350" kern="0" dirty="0">
                <a:solidFill>
                  <a:prstClr val="white"/>
                </a:solidFill>
                <a:latin typeface="Calibri" panose="020F0502020204030204"/>
                <a:cs typeface="+mn-cs"/>
              </a:endParaRPr>
            </a:p>
          </p:txBody>
        </p:sp>
      </p:grpSp>
      <p:grpSp>
        <p:nvGrpSpPr>
          <p:cNvPr id="43013" name="Group 54">
            <a:extLst>
              <a:ext uri="{FF2B5EF4-FFF2-40B4-BE49-F238E27FC236}">
                <a16:creationId xmlns:a16="http://schemas.microsoft.com/office/drawing/2014/main" id="{9D3D25DE-68D8-4C45-B210-3224B1633FFB}"/>
              </a:ext>
            </a:extLst>
          </p:cNvPr>
          <p:cNvGrpSpPr>
            <a:grpSpLocks/>
          </p:cNvGrpSpPr>
          <p:nvPr/>
        </p:nvGrpSpPr>
        <p:grpSpPr bwMode="auto">
          <a:xfrm>
            <a:off x="1206500" y="1116013"/>
            <a:ext cx="755650" cy="4521200"/>
            <a:chOff x="1532471" y="342900"/>
            <a:chExt cx="1007379" cy="6515100"/>
          </a:xfrm>
        </p:grpSpPr>
        <p:sp>
          <p:nvSpPr>
            <p:cNvPr id="56" name="Rectangle 55">
              <a:extLst>
                <a:ext uri="{FF2B5EF4-FFF2-40B4-BE49-F238E27FC236}">
                  <a16:creationId xmlns:a16="http://schemas.microsoft.com/office/drawing/2014/main" id="{C4465E3D-4485-425E-8151-40F63496423D}"/>
                </a:ext>
              </a:extLst>
            </p:cNvPr>
            <p:cNvSpPr/>
            <p:nvPr/>
          </p:nvSpPr>
          <p:spPr>
            <a:xfrm>
              <a:off x="1540936" y="1372322"/>
              <a:ext cx="924842" cy="5000705"/>
            </a:xfrm>
            <a:prstGeom prst="rect">
              <a:avLst/>
            </a:prstGeom>
            <a:solidFill>
              <a:srgbClr val="F2F2F2"/>
            </a:solidFill>
            <a:ln w="12700" cap="flat" cmpd="sng" algn="ctr">
              <a:noFill/>
              <a:prstDash val="solid"/>
              <a:miter lim="800000"/>
            </a:ln>
            <a:effectLst>
              <a:outerShdw blurRad="50800" dist="38100" algn="l" rotWithShape="0">
                <a:prstClr val="black">
                  <a:alpha val="40000"/>
                </a:prstClr>
              </a:outerShdw>
            </a:effectLst>
          </p:spPr>
          <p:txBody>
            <a:bodyPr anchor="ctr"/>
            <a:lstStyle/>
            <a:p>
              <a:pPr algn="ctr" defTabSz="342900" eaLnBrk="1" fontAlgn="auto" hangingPunct="1">
                <a:spcBef>
                  <a:spcPts val="0"/>
                </a:spcBef>
                <a:spcAft>
                  <a:spcPts val="0"/>
                </a:spcAft>
                <a:defRPr/>
              </a:pPr>
              <a:endParaRPr lang="en-AU" sz="1350" kern="0" dirty="0">
                <a:solidFill>
                  <a:prstClr val="white"/>
                </a:solidFill>
                <a:latin typeface="Calibri" panose="020F0502020204030204"/>
                <a:cs typeface="+mn-cs"/>
              </a:endParaRPr>
            </a:p>
          </p:txBody>
        </p:sp>
        <p:sp>
          <p:nvSpPr>
            <p:cNvPr id="57" name="TextBox 56">
              <a:extLst>
                <a:ext uri="{FF2B5EF4-FFF2-40B4-BE49-F238E27FC236}">
                  <a16:creationId xmlns:a16="http://schemas.microsoft.com/office/drawing/2014/main" id="{495F1882-501D-4915-A628-F95D2CF398A1}"/>
                </a:ext>
              </a:extLst>
            </p:cNvPr>
            <p:cNvSpPr txBox="1"/>
            <p:nvPr/>
          </p:nvSpPr>
          <p:spPr>
            <a:xfrm>
              <a:off x="1930343" y="5123995"/>
              <a:ext cx="609507" cy="599353"/>
            </a:xfrm>
            <a:prstGeom prst="rect">
              <a:avLst/>
            </a:prstGeom>
            <a:noFill/>
          </p:spPr>
          <p:txBody>
            <a:bodyPr wrap="none">
              <a:spAutoFit/>
            </a:bodyPr>
            <a:lstStyle/>
            <a:p>
              <a:pPr defTabSz="342900" eaLnBrk="1" fontAlgn="auto" hangingPunct="1">
                <a:spcBef>
                  <a:spcPts val="0"/>
                </a:spcBef>
                <a:spcAft>
                  <a:spcPts val="0"/>
                </a:spcAft>
                <a:defRPr/>
              </a:pPr>
              <a:r>
                <a:rPr lang="en-GB" sz="2100" kern="0" dirty="0">
                  <a:solidFill>
                    <a:prstClr val="white">
                      <a:lumMod val="50000"/>
                    </a:prstClr>
                  </a:solidFill>
                  <a:latin typeface="Anton" panose="02000503000000000000" pitchFamily="2" charset="0"/>
                </a:rPr>
                <a:t>01</a:t>
              </a:r>
              <a:endParaRPr lang="en-AU" sz="2100" kern="0" dirty="0">
                <a:solidFill>
                  <a:prstClr val="white">
                    <a:lumMod val="50000"/>
                  </a:prstClr>
                </a:solidFill>
                <a:latin typeface="Anton" panose="02000503000000000000" pitchFamily="2" charset="0"/>
              </a:endParaRPr>
            </a:p>
          </p:txBody>
        </p:sp>
        <p:sp>
          <p:nvSpPr>
            <p:cNvPr id="58" name="Freeform: Shape 69">
              <a:extLst>
                <a:ext uri="{FF2B5EF4-FFF2-40B4-BE49-F238E27FC236}">
                  <a16:creationId xmlns:a16="http://schemas.microsoft.com/office/drawing/2014/main" id="{B819117B-1B67-4451-9BC1-CBAE20DE1490}"/>
                </a:ext>
              </a:extLst>
            </p:cNvPr>
            <p:cNvSpPr/>
            <p:nvPr/>
          </p:nvSpPr>
          <p:spPr>
            <a:xfrm>
              <a:off x="1532471" y="342900"/>
              <a:ext cx="924842" cy="6515100"/>
            </a:xfrm>
            <a:custGeom>
              <a:avLst/>
              <a:gdLst>
                <a:gd name="connsiteX0" fmla="*/ 0 w 923925"/>
                <a:gd name="connsiteY0" fmla="*/ 0 h 6515100"/>
                <a:gd name="connsiteX1" fmla="*/ 923925 w 923925"/>
                <a:gd name="connsiteY1" fmla="*/ 0 h 6515100"/>
                <a:gd name="connsiteX2" fmla="*/ 923925 w 923925"/>
                <a:gd name="connsiteY2" fmla="*/ 6515100 h 6515100"/>
                <a:gd name="connsiteX3" fmla="*/ 0 w 923925"/>
                <a:gd name="connsiteY3" fmla="*/ 6515100 h 6515100"/>
                <a:gd name="connsiteX4" fmla="*/ 0 w 923925"/>
                <a:gd name="connsiteY4" fmla="*/ 0 h 651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6515100">
                  <a:moveTo>
                    <a:pt x="0" y="0"/>
                  </a:moveTo>
                  <a:lnTo>
                    <a:pt x="923925" y="0"/>
                  </a:lnTo>
                  <a:lnTo>
                    <a:pt x="923925" y="6515100"/>
                  </a:lnTo>
                  <a:lnTo>
                    <a:pt x="0" y="6515100"/>
                  </a:lnTo>
                  <a:lnTo>
                    <a:pt x="0" y="0"/>
                  </a:lnTo>
                  <a:close/>
                </a:path>
              </a:pathLst>
            </a:custGeom>
            <a:solidFill>
              <a:srgbClr val="FFFFFF"/>
            </a:solidFill>
            <a:ln w="12700" cap="flat" cmpd="sng" algn="ctr">
              <a:noFill/>
              <a:prstDash val="solid"/>
              <a:miter lim="800000"/>
            </a:ln>
            <a:effectLst/>
          </p:spPr>
          <p:txBody>
            <a:bodyPr anchor="ctr"/>
            <a:lstStyle/>
            <a:p>
              <a:pPr algn="ctr" defTabSz="342900" eaLnBrk="1" fontAlgn="auto" hangingPunct="1">
                <a:spcBef>
                  <a:spcPts val="0"/>
                </a:spcBef>
                <a:spcAft>
                  <a:spcPts val="0"/>
                </a:spcAft>
                <a:defRPr/>
              </a:pPr>
              <a:endParaRPr lang="en-AU" sz="1350" kern="0" dirty="0">
                <a:solidFill>
                  <a:prstClr val="white"/>
                </a:solidFill>
                <a:latin typeface="Calibri" panose="020F0502020204030204"/>
                <a:cs typeface="+mn-cs"/>
              </a:endParaRPr>
            </a:p>
          </p:txBody>
        </p:sp>
      </p:grpSp>
      <p:sp>
        <p:nvSpPr>
          <p:cNvPr id="59" name="Rectangle 58">
            <a:extLst>
              <a:ext uri="{FF2B5EF4-FFF2-40B4-BE49-F238E27FC236}">
                <a16:creationId xmlns:a16="http://schemas.microsoft.com/office/drawing/2014/main" id="{4CDFAB5A-5179-4802-A2EC-A6808E370AC9}"/>
              </a:ext>
            </a:extLst>
          </p:cNvPr>
          <p:cNvSpPr/>
          <p:nvPr/>
        </p:nvSpPr>
        <p:spPr>
          <a:xfrm>
            <a:off x="8489950" y="1822450"/>
            <a:ext cx="26988" cy="3751263"/>
          </a:xfrm>
          <a:prstGeom prst="rect">
            <a:avLst/>
          </a:prstGeom>
          <a:solidFill>
            <a:srgbClr val="FFFFFF"/>
          </a:solidFill>
          <a:ln w="12700" cap="flat" cmpd="sng" algn="ctr">
            <a:noFill/>
            <a:prstDash val="solid"/>
            <a:miter lim="800000"/>
          </a:ln>
          <a:effectLst>
            <a:outerShdw blurRad="50800" dist="38100" algn="l" rotWithShape="0">
              <a:prstClr val="black">
                <a:alpha val="40000"/>
              </a:prstClr>
            </a:outerShdw>
          </a:effectLst>
        </p:spPr>
        <p:txBody>
          <a:bodyPr anchor="ctr"/>
          <a:lstStyle/>
          <a:p>
            <a:pPr algn="ctr" defTabSz="342900" eaLnBrk="1" fontAlgn="auto" hangingPunct="1">
              <a:spcBef>
                <a:spcPts val="0"/>
              </a:spcBef>
              <a:spcAft>
                <a:spcPts val="0"/>
              </a:spcAft>
              <a:defRPr/>
            </a:pPr>
            <a:endParaRPr lang="en-AU" sz="1350" kern="0" dirty="0">
              <a:solidFill>
                <a:prstClr val="white"/>
              </a:solidFill>
              <a:latin typeface="Calibri" panose="020F0502020204030204"/>
              <a:cs typeface="+mn-cs"/>
            </a:endParaRPr>
          </a:p>
        </p:txBody>
      </p:sp>
      <p:sp>
        <p:nvSpPr>
          <p:cNvPr id="60" name="Freeform: Shape 56">
            <a:extLst>
              <a:ext uri="{FF2B5EF4-FFF2-40B4-BE49-F238E27FC236}">
                <a16:creationId xmlns:a16="http://schemas.microsoft.com/office/drawing/2014/main" id="{0DF5C043-04B8-4C10-B1AC-33ED6693185E}"/>
              </a:ext>
            </a:extLst>
          </p:cNvPr>
          <p:cNvSpPr/>
          <p:nvPr/>
        </p:nvSpPr>
        <p:spPr>
          <a:xfrm>
            <a:off x="7146925" y="1114425"/>
            <a:ext cx="26988" cy="4408488"/>
          </a:xfrm>
          <a:custGeom>
            <a:avLst/>
            <a:gdLst>
              <a:gd name="connsiteX0" fmla="*/ 0 w 923925"/>
              <a:gd name="connsiteY0" fmla="*/ 0 h 6515100"/>
              <a:gd name="connsiteX1" fmla="*/ 923925 w 923925"/>
              <a:gd name="connsiteY1" fmla="*/ 0 h 6515100"/>
              <a:gd name="connsiteX2" fmla="*/ 923925 w 923925"/>
              <a:gd name="connsiteY2" fmla="*/ 6515100 h 6515100"/>
              <a:gd name="connsiteX3" fmla="*/ 0 w 923925"/>
              <a:gd name="connsiteY3" fmla="*/ 6515100 h 6515100"/>
              <a:gd name="connsiteX4" fmla="*/ 0 w 923925"/>
              <a:gd name="connsiteY4" fmla="*/ 0 h 6515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6515100">
                <a:moveTo>
                  <a:pt x="0" y="0"/>
                </a:moveTo>
                <a:lnTo>
                  <a:pt x="923925" y="0"/>
                </a:lnTo>
                <a:lnTo>
                  <a:pt x="923925" y="6515100"/>
                </a:lnTo>
                <a:lnTo>
                  <a:pt x="0" y="6515100"/>
                </a:lnTo>
                <a:lnTo>
                  <a:pt x="0" y="0"/>
                </a:lnTo>
                <a:close/>
              </a:path>
            </a:pathLst>
          </a:custGeom>
          <a:solidFill>
            <a:srgbClr val="FFFFFF"/>
          </a:solidFill>
          <a:ln w="12700" cap="flat" cmpd="sng" algn="ctr">
            <a:noFill/>
            <a:prstDash val="solid"/>
            <a:miter lim="800000"/>
          </a:ln>
          <a:effectLst/>
        </p:spPr>
        <p:txBody>
          <a:bodyPr anchor="ctr"/>
          <a:lstStyle/>
          <a:p>
            <a:pPr algn="ctr" defTabSz="342900" eaLnBrk="1" fontAlgn="auto" hangingPunct="1">
              <a:spcBef>
                <a:spcPts val="0"/>
              </a:spcBef>
              <a:spcAft>
                <a:spcPts val="0"/>
              </a:spcAft>
              <a:defRPr/>
            </a:pPr>
            <a:endParaRPr lang="en-AU" sz="1350" kern="0" dirty="0">
              <a:solidFill>
                <a:prstClr val="white"/>
              </a:solidFill>
              <a:latin typeface="Calibri" panose="020F0502020204030204"/>
              <a:cs typeface="+mn-cs"/>
            </a:endParaRPr>
          </a:p>
        </p:txBody>
      </p:sp>
      <p:sp>
        <p:nvSpPr>
          <p:cNvPr id="61" name="Freeform: Shape 20">
            <a:extLst>
              <a:ext uri="{FF2B5EF4-FFF2-40B4-BE49-F238E27FC236}">
                <a16:creationId xmlns:a16="http://schemas.microsoft.com/office/drawing/2014/main" id="{4BB3479D-2A80-4BB2-9472-3BDF2EB898E4}"/>
              </a:ext>
            </a:extLst>
          </p:cNvPr>
          <p:cNvSpPr/>
          <p:nvPr/>
        </p:nvSpPr>
        <p:spPr>
          <a:xfrm>
            <a:off x="461963" y="2798763"/>
            <a:ext cx="1239837" cy="1387475"/>
          </a:xfrm>
          <a:custGeom>
            <a:avLst/>
            <a:gdLst>
              <a:gd name="connsiteX0" fmla="*/ 925486 w 1653736"/>
              <a:gd name="connsiteY0" fmla="*/ 0 h 1850972"/>
              <a:gd name="connsiteX1" fmla="*/ 1579904 w 1653736"/>
              <a:gd name="connsiteY1" fmla="*/ 271069 h 1850972"/>
              <a:gd name="connsiteX2" fmla="*/ 1653736 w 1653736"/>
              <a:gd name="connsiteY2" fmla="*/ 360554 h 1850972"/>
              <a:gd name="connsiteX3" fmla="*/ 1653736 w 1653736"/>
              <a:gd name="connsiteY3" fmla="*/ 1490419 h 1850972"/>
              <a:gd name="connsiteX4" fmla="*/ 1579904 w 1653736"/>
              <a:gd name="connsiteY4" fmla="*/ 1579904 h 1850972"/>
              <a:gd name="connsiteX5" fmla="*/ 925486 w 1653736"/>
              <a:gd name="connsiteY5" fmla="*/ 1850972 h 1850972"/>
              <a:gd name="connsiteX6" fmla="*/ 0 w 1653736"/>
              <a:gd name="connsiteY6" fmla="*/ 925486 h 1850972"/>
              <a:gd name="connsiteX7" fmla="*/ 925486 w 1653736"/>
              <a:gd name="connsiteY7" fmla="*/ 0 h 185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3736" h="1850972">
                <a:moveTo>
                  <a:pt x="925486" y="0"/>
                </a:moveTo>
                <a:cubicBezTo>
                  <a:pt x="1181052" y="0"/>
                  <a:pt x="1412423" y="103588"/>
                  <a:pt x="1579904" y="271069"/>
                </a:cubicBezTo>
                <a:lnTo>
                  <a:pt x="1653736" y="360554"/>
                </a:lnTo>
                <a:lnTo>
                  <a:pt x="1653736" y="1490419"/>
                </a:lnTo>
                <a:lnTo>
                  <a:pt x="1579904" y="1579904"/>
                </a:lnTo>
                <a:cubicBezTo>
                  <a:pt x="1412423" y="1747384"/>
                  <a:pt x="1181052" y="1850972"/>
                  <a:pt x="925486" y="1850972"/>
                </a:cubicBezTo>
                <a:cubicBezTo>
                  <a:pt x="414354" y="1850972"/>
                  <a:pt x="0" y="1436618"/>
                  <a:pt x="0" y="925486"/>
                </a:cubicBezTo>
                <a:cubicBezTo>
                  <a:pt x="0" y="414354"/>
                  <a:pt x="414354" y="0"/>
                  <a:pt x="925486" y="0"/>
                </a:cubicBezTo>
                <a:close/>
              </a:path>
            </a:pathLst>
          </a:custGeom>
          <a:gradFill flip="none" rotWithShape="1">
            <a:gsLst>
              <a:gs pos="0">
                <a:srgbClr val="6D4B7E">
                  <a:shade val="30000"/>
                  <a:satMod val="115000"/>
                </a:srgbClr>
              </a:gs>
              <a:gs pos="50000">
                <a:srgbClr val="6D4B7E">
                  <a:shade val="67500"/>
                  <a:satMod val="115000"/>
                </a:srgbClr>
              </a:gs>
              <a:gs pos="100000">
                <a:srgbClr val="6D4B7E">
                  <a:shade val="100000"/>
                  <a:satMod val="115000"/>
                </a:srgbClr>
              </a:gs>
            </a:gsLst>
            <a:lin ang="8100000" scaled="1"/>
            <a:tileRect/>
          </a:gradFill>
          <a:ln w="12700" cap="flat" cmpd="sng" algn="ctr">
            <a:noFill/>
            <a:prstDash val="solid"/>
            <a:miter lim="800000"/>
          </a:ln>
          <a:effectLst/>
        </p:spPr>
        <p:txBody>
          <a:bodyPr anchor="ctr"/>
          <a:lstStyle/>
          <a:p>
            <a:pPr algn="ctr" defTabSz="342900" eaLnBrk="1" fontAlgn="auto" hangingPunct="1">
              <a:spcBef>
                <a:spcPts val="0"/>
              </a:spcBef>
              <a:spcAft>
                <a:spcPts val="0"/>
              </a:spcAft>
              <a:defRPr/>
            </a:pPr>
            <a:endParaRPr lang="en-AU" sz="1350" kern="0" dirty="0">
              <a:solidFill>
                <a:prstClr val="white"/>
              </a:solidFill>
              <a:latin typeface="Calibri" panose="020F0502020204030204"/>
              <a:cs typeface="+mn-cs"/>
            </a:endParaRPr>
          </a:p>
        </p:txBody>
      </p:sp>
      <p:sp>
        <p:nvSpPr>
          <p:cNvPr id="62" name="Rectangle 61">
            <a:extLst>
              <a:ext uri="{FF2B5EF4-FFF2-40B4-BE49-F238E27FC236}">
                <a16:creationId xmlns:a16="http://schemas.microsoft.com/office/drawing/2014/main" id="{6F8DE391-6071-46E6-8A7E-FAB5C1A41018}"/>
              </a:ext>
            </a:extLst>
          </p:cNvPr>
          <p:cNvSpPr/>
          <p:nvPr/>
        </p:nvSpPr>
        <p:spPr>
          <a:xfrm>
            <a:off x="352425" y="1785938"/>
            <a:ext cx="26988" cy="3751262"/>
          </a:xfrm>
          <a:prstGeom prst="rect">
            <a:avLst/>
          </a:prstGeom>
          <a:solidFill>
            <a:srgbClr val="FFFFFF"/>
          </a:solidFill>
          <a:ln w="12700" cap="flat" cmpd="sng" algn="ctr">
            <a:noFill/>
            <a:prstDash val="solid"/>
            <a:miter lim="800000"/>
          </a:ln>
          <a:effectLst>
            <a:outerShdw blurRad="50800" dist="38100" algn="l" rotWithShape="0">
              <a:prstClr val="black">
                <a:alpha val="40000"/>
              </a:prstClr>
            </a:outerShdw>
          </a:effectLst>
        </p:spPr>
        <p:txBody>
          <a:bodyPr anchor="ctr"/>
          <a:lstStyle/>
          <a:p>
            <a:pPr algn="ctr" defTabSz="342900" eaLnBrk="1" fontAlgn="auto" hangingPunct="1">
              <a:spcBef>
                <a:spcPts val="0"/>
              </a:spcBef>
              <a:spcAft>
                <a:spcPts val="0"/>
              </a:spcAft>
              <a:defRPr/>
            </a:pPr>
            <a:endParaRPr lang="en-AU" sz="1350" kern="0" dirty="0">
              <a:solidFill>
                <a:prstClr val="white"/>
              </a:solidFill>
              <a:latin typeface="Calibri" panose="020F0502020204030204"/>
              <a:cs typeface="+mn-cs"/>
            </a:endParaRPr>
          </a:p>
        </p:txBody>
      </p:sp>
      <p:sp>
        <p:nvSpPr>
          <p:cNvPr id="63" name="Freeform: Shape 30">
            <a:extLst>
              <a:ext uri="{FF2B5EF4-FFF2-40B4-BE49-F238E27FC236}">
                <a16:creationId xmlns:a16="http://schemas.microsoft.com/office/drawing/2014/main" id="{757D62A3-DCFD-42DA-ACD0-E5EB6E45449D}"/>
              </a:ext>
            </a:extLst>
          </p:cNvPr>
          <p:cNvSpPr/>
          <p:nvPr/>
        </p:nvSpPr>
        <p:spPr>
          <a:xfrm>
            <a:off x="2073275" y="2354263"/>
            <a:ext cx="1266825" cy="1387475"/>
          </a:xfrm>
          <a:custGeom>
            <a:avLst/>
            <a:gdLst>
              <a:gd name="connsiteX0" fmla="*/ 925486 w 1689601"/>
              <a:gd name="connsiteY0" fmla="*/ 0 h 1850972"/>
              <a:gd name="connsiteX1" fmla="*/ 1579904 w 1689601"/>
              <a:gd name="connsiteY1" fmla="*/ 271069 h 1850972"/>
              <a:gd name="connsiteX2" fmla="*/ 1689601 w 1689601"/>
              <a:gd name="connsiteY2" fmla="*/ 404023 h 1850972"/>
              <a:gd name="connsiteX3" fmla="*/ 1689601 w 1689601"/>
              <a:gd name="connsiteY3" fmla="*/ 1446950 h 1850972"/>
              <a:gd name="connsiteX4" fmla="*/ 1579904 w 1689601"/>
              <a:gd name="connsiteY4" fmla="*/ 1579904 h 1850972"/>
              <a:gd name="connsiteX5" fmla="*/ 925486 w 1689601"/>
              <a:gd name="connsiteY5" fmla="*/ 1850972 h 1850972"/>
              <a:gd name="connsiteX6" fmla="*/ 0 w 1689601"/>
              <a:gd name="connsiteY6" fmla="*/ 925486 h 1850972"/>
              <a:gd name="connsiteX7" fmla="*/ 925486 w 1689601"/>
              <a:gd name="connsiteY7" fmla="*/ 0 h 185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9601" h="1850972">
                <a:moveTo>
                  <a:pt x="925486" y="0"/>
                </a:moveTo>
                <a:cubicBezTo>
                  <a:pt x="1181052" y="0"/>
                  <a:pt x="1412423" y="103588"/>
                  <a:pt x="1579904" y="271069"/>
                </a:cubicBezTo>
                <a:lnTo>
                  <a:pt x="1689601" y="404023"/>
                </a:lnTo>
                <a:lnTo>
                  <a:pt x="1689601" y="1446950"/>
                </a:lnTo>
                <a:lnTo>
                  <a:pt x="1579904" y="1579904"/>
                </a:lnTo>
                <a:cubicBezTo>
                  <a:pt x="1412423" y="1747384"/>
                  <a:pt x="1181052" y="1850972"/>
                  <a:pt x="925486" y="1850972"/>
                </a:cubicBezTo>
                <a:cubicBezTo>
                  <a:pt x="414354" y="1850972"/>
                  <a:pt x="0" y="1436618"/>
                  <a:pt x="0" y="925486"/>
                </a:cubicBezTo>
                <a:cubicBezTo>
                  <a:pt x="0" y="414354"/>
                  <a:pt x="414354" y="0"/>
                  <a:pt x="925486" y="0"/>
                </a:cubicBezTo>
                <a:close/>
              </a:path>
            </a:pathLst>
          </a:custGeom>
          <a:gradFill flip="none" rotWithShape="1">
            <a:gsLst>
              <a:gs pos="0">
                <a:srgbClr val="378396">
                  <a:shade val="30000"/>
                  <a:satMod val="115000"/>
                </a:srgbClr>
              </a:gs>
              <a:gs pos="50000">
                <a:srgbClr val="378396">
                  <a:shade val="67500"/>
                  <a:satMod val="115000"/>
                </a:srgbClr>
              </a:gs>
              <a:gs pos="100000">
                <a:srgbClr val="378396">
                  <a:shade val="100000"/>
                  <a:satMod val="115000"/>
                </a:srgbClr>
              </a:gs>
            </a:gsLst>
            <a:lin ang="10800000" scaled="1"/>
            <a:tileRect/>
          </a:gradFill>
          <a:ln w="12700" cap="flat" cmpd="sng" algn="ctr">
            <a:noFill/>
            <a:prstDash val="solid"/>
            <a:miter lim="800000"/>
          </a:ln>
          <a:effectLst/>
        </p:spPr>
        <p:txBody>
          <a:bodyPr anchor="ctr"/>
          <a:lstStyle/>
          <a:p>
            <a:pPr algn="ctr" defTabSz="342900" eaLnBrk="1" fontAlgn="auto" hangingPunct="1">
              <a:spcBef>
                <a:spcPts val="0"/>
              </a:spcBef>
              <a:spcAft>
                <a:spcPts val="0"/>
              </a:spcAft>
              <a:defRPr/>
            </a:pPr>
            <a:endParaRPr lang="en-AU" sz="1350" kern="0" dirty="0">
              <a:solidFill>
                <a:prstClr val="white"/>
              </a:solidFill>
              <a:latin typeface="Calibri" panose="020F0502020204030204"/>
              <a:cs typeface="+mn-cs"/>
            </a:endParaRPr>
          </a:p>
        </p:txBody>
      </p:sp>
      <p:sp>
        <p:nvSpPr>
          <p:cNvPr id="64" name="Freeform: Shape 39">
            <a:extLst>
              <a:ext uri="{FF2B5EF4-FFF2-40B4-BE49-F238E27FC236}">
                <a16:creationId xmlns:a16="http://schemas.microsoft.com/office/drawing/2014/main" id="{035BECCB-0CDA-4C01-B087-A0E4B29C5246}"/>
              </a:ext>
            </a:extLst>
          </p:cNvPr>
          <p:cNvSpPr/>
          <p:nvPr/>
        </p:nvSpPr>
        <p:spPr>
          <a:xfrm>
            <a:off x="3594100" y="1655763"/>
            <a:ext cx="1222375" cy="1493837"/>
          </a:xfrm>
          <a:custGeom>
            <a:avLst/>
            <a:gdLst>
              <a:gd name="connsiteX0" fmla="*/ 792712 w 1551375"/>
              <a:gd name="connsiteY0" fmla="*/ 0 h 1850972"/>
              <a:gd name="connsiteX1" fmla="*/ 1447130 w 1551375"/>
              <a:gd name="connsiteY1" fmla="*/ 271069 h 1850972"/>
              <a:gd name="connsiteX2" fmla="*/ 1551375 w 1551375"/>
              <a:gd name="connsiteY2" fmla="*/ 397415 h 1850972"/>
              <a:gd name="connsiteX3" fmla="*/ 1551375 w 1551375"/>
              <a:gd name="connsiteY3" fmla="*/ 1453557 h 1850972"/>
              <a:gd name="connsiteX4" fmla="*/ 1447130 w 1551375"/>
              <a:gd name="connsiteY4" fmla="*/ 1579904 h 1850972"/>
              <a:gd name="connsiteX5" fmla="*/ 792712 w 1551375"/>
              <a:gd name="connsiteY5" fmla="*/ 1850972 h 1850972"/>
              <a:gd name="connsiteX6" fmla="*/ 25284 w 1551375"/>
              <a:gd name="connsiteY6" fmla="*/ 1442934 h 1850972"/>
              <a:gd name="connsiteX7" fmla="*/ 0 w 1551375"/>
              <a:gd name="connsiteY7" fmla="*/ 1401315 h 1850972"/>
              <a:gd name="connsiteX8" fmla="*/ 0 w 1551375"/>
              <a:gd name="connsiteY8" fmla="*/ 449657 h 1850972"/>
              <a:gd name="connsiteX9" fmla="*/ 25284 w 1551375"/>
              <a:gd name="connsiteY9" fmla="*/ 408038 h 1850972"/>
              <a:gd name="connsiteX10" fmla="*/ 792712 w 1551375"/>
              <a:gd name="connsiteY10" fmla="*/ 0 h 1850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1375" h="1850972">
                <a:moveTo>
                  <a:pt x="792712" y="0"/>
                </a:moveTo>
                <a:cubicBezTo>
                  <a:pt x="1048278" y="0"/>
                  <a:pt x="1279649" y="103588"/>
                  <a:pt x="1447130" y="271069"/>
                </a:cubicBezTo>
                <a:lnTo>
                  <a:pt x="1551375" y="397415"/>
                </a:lnTo>
                <a:lnTo>
                  <a:pt x="1551375" y="1453557"/>
                </a:lnTo>
                <a:lnTo>
                  <a:pt x="1447130" y="1579904"/>
                </a:lnTo>
                <a:cubicBezTo>
                  <a:pt x="1279649" y="1747384"/>
                  <a:pt x="1048278" y="1850972"/>
                  <a:pt x="792712" y="1850972"/>
                </a:cubicBezTo>
                <a:cubicBezTo>
                  <a:pt x="473254" y="1850972"/>
                  <a:pt x="191601" y="1689115"/>
                  <a:pt x="25284" y="1442934"/>
                </a:cubicBezTo>
                <a:lnTo>
                  <a:pt x="0" y="1401315"/>
                </a:lnTo>
                <a:lnTo>
                  <a:pt x="0" y="449657"/>
                </a:lnTo>
                <a:lnTo>
                  <a:pt x="25284" y="408038"/>
                </a:lnTo>
                <a:cubicBezTo>
                  <a:pt x="191601" y="161857"/>
                  <a:pt x="473254" y="0"/>
                  <a:pt x="792712" y="0"/>
                </a:cubicBezTo>
                <a:close/>
              </a:path>
            </a:pathLst>
          </a:custGeom>
          <a:gradFill flip="none" rotWithShape="1">
            <a:gsLst>
              <a:gs pos="0">
                <a:srgbClr val="E5A420">
                  <a:shade val="30000"/>
                  <a:satMod val="115000"/>
                </a:srgbClr>
              </a:gs>
              <a:gs pos="50000">
                <a:srgbClr val="E5A420">
                  <a:shade val="67500"/>
                  <a:satMod val="115000"/>
                </a:srgbClr>
              </a:gs>
              <a:gs pos="100000">
                <a:srgbClr val="E5A420">
                  <a:shade val="100000"/>
                  <a:satMod val="115000"/>
                </a:srgbClr>
              </a:gs>
            </a:gsLst>
            <a:lin ang="10800000" scaled="1"/>
            <a:tileRect/>
          </a:gradFill>
          <a:ln w="12700" cap="flat" cmpd="sng" algn="ctr">
            <a:noFill/>
            <a:prstDash val="solid"/>
            <a:miter lim="800000"/>
          </a:ln>
          <a:effectLst/>
        </p:spPr>
        <p:txBody>
          <a:bodyPr anchor="ctr"/>
          <a:lstStyle/>
          <a:p>
            <a:pPr algn="ctr" defTabSz="342900" eaLnBrk="1" fontAlgn="auto" hangingPunct="1">
              <a:spcBef>
                <a:spcPts val="0"/>
              </a:spcBef>
              <a:spcAft>
                <a:spcPts val="0"/>
              </a:spcAft>
              <a:defRPr/>
            </a:pPr>
            <a:endParaRPr lang="en-AU" sz="1350" kern="0" dirty="0">
              <a:solidFill>
                <a:prstClr val="white"/>
              </a:solidFill>
              <a:latin typeface="Calibri" panose="020F0502020204030204"/>
              <a:cs typeface="+mn-cs"/>
            </a:endParaRPr>
          </a:p>
        </p:txBody>
      </p:sp>
      <p:sp>
        <p:nvSpPr>
          <p:cNvPr id="65" name="Freeform: Shape 49">
            <a:extLst>
              <a:ext uri="{FF2B5EF4-FFF2-40B4-BE49-F238E27FC236}">
                <a16:creationId xmlns:a16="http://schemas.microsoft.com/office/drawing/2014/main" id="{F82A83AC-3CA0-4BE3-A361-EA08205A9AA6}"/>
              </a:ext>
            </a:extLst>
          </p:cNvPr>
          <p:cNvSpPr/>
          <p:nvPr/>
        </p:nvSpPr>
        <p:spPr>
          <a:xfrm>
            <a:off x="5487988" y="1697038"/>
            <a:ext cx="1208087" cy="1547812"/>
          </a:xfrm>
          <a:custGeom>
            <a:avLst/>
            <a:gdLst>
              <a:gd name="connsiteX0" fmla="*/ 775694 w 1610636"/>
              <a:gd name="connsiteY0" fmla="*/ 0 h 2062738"/>
              <a:gd name="connsiteX1" fmla="*/ 1571548 w 1610636"/>
              <a:gd name="connsiteY1" fmla="*/ 375323 h 2062738"/>
              <a:gd name="connsiteX2" fmla="*/ 1610636 w 1610636"/>
              <a:gd name="connsiteY2" fmla="*/ 427594 h 2062738"/>
              <a:gd name="connsiteX3" fmla="*/ 1610636 w 1610636"/>
              <a:gd name="connsiteY3" fmla="*/ 1635144 h 2062738"/>
              <a:gd name="connsiteX4" fmla="*/ 1571548 w 1610636"/>
              <a:gd name="connsiteY4" fmla="*/ 1687415 h 2062738"/>
              <a:gd name="connsiteX5" fmla="*/ 775694 w 1610636"/>
              <a:gd name="connsiteY5" fmla="*/ 2062738 h 2062738"/>
              <a:gd name="connsiteX6" fmla="*/ 46406 w 1610636"/>
              <a:gd name="connsiteY6" fmla="*/ 1760657 h 2062738"/>
              <a:gd name="connsiteX7" fmla="*/ 0 w 1610636"/>
              <a:gd name="connsiteY7" fmla="*/ 1709597 h 2062738"/>
              <a:gd name="connsiteX8" fmla="*/ 0 w 1610636"/>
              <a:gd name="connsiteY8" fmla="*/ 353141 h 2062738"/>
              <a:gd name="connsiteX9" fmla="*/ 46406 w 1610636"/>
              <a:gd name="connsiteY9" fmla="*/ 302081 h 2062738"/>
              <a:gd name="connsiteX10" fmla="*/ 775694 w 1610636"/>
              <a:gd name="connsiteY10" fmla="*/ 0 h 206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0636" h="2062738">
                <a:moveTo>
                  <a:pt x="775694" y="0"/>
                </a:moveTo>
                <a:cubicBezTo>
                  <a:pt x="1096099" y="0"/>
                  <a:pt x="1382380" y="146104"/>
                  <a:pt x="1571548" y="375323"/>
                </a:cubicBezTo>
                <a:lnTo>
                  <a:pt x="1610636" y="427594"/>
                </a:lnTo>
                <a:lnTo>
                  <a:pt x="1610636" y="1635144"/>
                </a:lnTo>
                <a:lnTo>
                  <a:pt x="1571548" y="1687415"/>
                </a:lnTo>
                <a:cubicBezTo>
                  <a:pt x="1382380" y="1916634"/>
                  <a:pt x="1096099" y="2062738"/>
                  <a:pt x="775694" y="2062738"/>
                </a:cubicBezTo>
                <a:cubicBezTo>
                  <a:pt x="490890" y="2062738"/>
                  <a:pt x="233047" y="1947298"/>
                  <a:pt x="46406" y="1760657"/>
                </a:cubicBezTo>
                <a:lnTo>
                  <a:pt x="0" y="1709597"/>
                </a:lnTo>
                <a:lnTo>
                  <a:pt x="0" y="353141"/>
                </a:lnTo>
                <a:lnTo>
                  <a:pt x="46406" y="302081"/>
                </a:lnTo>
                <a:cubicBezTo>
                  <a:pt x="233047" y="115440"/>
                  <a:pt x="490890" y="0"/>
                  <a:pt x="775694" y="0"/>
                </a:cubicBezTo>
                <a:close/>
              </a:path>
            </a:pathLst>
          </a:custGeom>
          <a:gradFill flip="none" rotWithShape="1">
            <a:gsLst>
              <a:gs pos="0">
                <a:srgbClr val="11507C">
                  <a:shade val="30000"/>
                  <a:satMod val="115000"/>
                </a:srgbClr>
              </a:gs>
              <a:gs pos="50000">
                <a:srgbClr val="11507C">
                  <a:shade val="67500"/>
                  <a:satMod val="115000"/>
                </a:srgbClr>
              </a:gs>
              <a:gs pos="100000">
                <a:srgbClr val="11507C">
                  <a:shade val="100000"/>
                  <a:satMod val="115000"/>
                </a:srgbClr>
              </a:gs>
            </a:gsLst>
            <a:lin ang="10800000" scaled="1"/>
            <a:tileRect/>
          </a:gradFill>
          <a:ln w="12700" cap="flat" cmpd="sng" algn="ctr">
            <a:noFill/>
            <a:prstDash val="solid"/>
            <a:miter lim="800000"/>
          </a:ln>
          <a:effectLst/>
        </p:spPr>
        <p:txBody>
          <a:bodyPr anchor="ctr"/>
          <a:lstStyle/>
          <a:p>
            <a:pPr algn="ctr" defTabSz="342900" eaLnBrk="1" fontAlgn="auto" hangingPunct="1">
              <a:spcBef>
                <a:spcPts val="0"/>
              </a:spcBef>
              <a:spcAft>
                <a:spcPts val="0"/>
              </a:spcAft>
              <a:defRPr/>
            </a:pPr>
            <a:endParaRPr lang="en-AU" sz="1350" kern="0" dirty="0">
              <a:solidFill>
                <a:prstClr val="white"/>
              </a:solidFill>
              <a:latin typeface="Calibri" panose="020F0502020204030204"/>
              <a:cs typeface="+mn-cs"/>
            </a:endParaRPr>
          </a:p>
        </p:txBody>
      </p:sp>
      <p:sp>
        <p:nvSpPr>
          <p:cNvPr id="66" name="Freeform: Shape 61">
            <a:extLst>
              <a:ext uri="{FF2B5EF4-FFF2-40B4-BE49-F238E27FC236}">
                <a16:creationId xmlns:a16="http://schemas.microsoft.com/office/drawing/2014/main" id="{4096D99F-F360-4739-A379-E5401E1172FA}"/>
              </a:ext>
            </a:extLst>
          </p:cNvPr>
          <p:cNvSpPr/>
          <p:nvPr/>
        </p:nvSpPr>
        <p:spPr>
          <a:xfrm>
            <a:off x="7275513" y="2351088"/>
            <a:ext cx="1098550" cy="1485900"/>
          </a:xfrm>
          <a:custGeom>
            <a:avLst/>
            <a:gdLst>
              <a:gd name="connsiteX0" fmla="*/ 750802 w 1517680"/>
              <a:gd name="connsiteY0" fmla="*/ 0 h 2062738"/>
              <a:gd name="connsiteX1" fmla="*/ 1480090 w 1517680"/>
              <a:gd name="connsiteY1" fmla="*/ 302081 h 2062738"/>
              <a:gd name="connsiteX2" fmla="*/ 1517680 w 1517680"/>
              <a:gd name="connsiteY2" fmla="*/ 343441 h 2062738"/>
              <a:gd name="connsiteX3" fmla="*/ 1517680 w 1517680"/>
              <a:gd name="connsiteY3" fmla="*/ 1719297 h 2062738"/>
              <a:gd name="connsiteX4" fmla="*/ 1480090 w 1517680"/>
              <a:gd name="connsiteY4" fmla="*/ 1760657 h 2062738"/>
              <a:gd name="connsiteX5" fmla="*/ 750802 w 1517680"/>
              <a:gd name="connsiteY5" fmla="*/ 2062738 h 2062738"/>
              <a:gd name="connsiteX6" fmla="*/ 21514 w 1517680"/>
              <a:gd name="connsiteY6" fmla="*/ 1760657 h 2062738"/>
              <a:gd name="connsiteX7" fmla="*/ 0 w 1517680"/>
              <a:gd name="connsiteY7" fmla="*/ 1736985 h 2062738"/>
              <a:gd name="connsiteX8" fmla="*/ 0 w 1517680"/>
              <a:gd name="connsiteY8" fmla="*/ 325753 h 2062738"/>
              <a:gd name="connsiteX9" fmla="*/ 21514 w 1517680"/>
              <a:gd name="connsiteY9" fmla="*/ 302081 h 2062738"/>
              <a:gd name="connsiteX10" fmla="*/ 750802 w 1517680"/>
              <a:gd name="connsiteY10" fmla="*/ 0 h 2062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17680" h="2062738">
                <a:moveTo>
                  <a:pt x="750802" y="0"/>
                </a:moveTo>
                <a:cubicBezTo>
                  <a:pt x="1035607" y="0"/>
                  <a:pt x="1293449" y="115440"/>
                  <a:pt x="1480090" y="302081"/>
                </a:cubicBezTo>
                <a:lnTo>
                  <a:pt x="1517680" y="343441"/>
                </a:lnTo>
                <a:lnTo>
                  <a:pt x="1517680" y="1719297"/>
                </a:lnTo>
                <a:lnTo>
                  <a:pt x="1480090" y="1760657"/>
                </a:lnTo>
                <a:cubicBezTo>
                  <a:pt x="1293449" y="1947298"/>
                  <a:pt x="1035607" y="2062738"/>
                  <a:pt x="750802" y="2062738"/>
                </a:cubicBezTo>
                <a:cubicBezTo>
                  <a:pt x="465998" y="2062738"/>
                  <a:pt x="208155" y="1947298"/>
                  <a:pt x="21514" y="1760657"/>
                </a:cubicBezTo>
                <a:lnTo>
                  <a:pt x="0" y="1736985"/>
                </a:lnTo>
                <a:lnTo>
                  <a:pt x="0" y="325753"/>
                </a:lnTo>
                <a:lnTo>
                  <a:pt x="21514" y="302081"/>
                </a:lnTo>
                <a:cubicBezTo>
                  <a:pt x="208155" y="115440"/>
                  <a:pt x="465998" y="0"/>
                  <a:pt x="750802" y="0"/>
                </a:cubicBezTo>
                <a:close/>
              </a:path>
            </a:pathLst>
          </a:custGeom>
          <a:gradFill flip="none" rotWithShape="1">
            <a:gsLst>
              <a:gs pos="0">
                <a:srgbClr val="852263">
                  <a:shade val="30000"/>
                  <a:satMod val="115000"/>
                </a:srgbClr>
              </a:gs>
              <a:gs pos="50000">
                <a:srgbClr val="852263">
                  <a:shade val="67500"/>
                  <a:satMod val="115000"/>
                </a:srgbClr>
              </a:gs>
              <a:gs pos="100000">
                <a:srgbClr val="852263">
                  <a:shade val="100000"/>
                  <a:satMod val="115000"/>
                </a:srgbClr>
              </a:gs>
            </a:gsLst>
            <a:lin ang="10800000" scaled="1"/>
            <a:tileRect/>
          </a:gradFill>
          <a:ln w="12700" cap="flat" cmpd="sng" algn="ctr">
            <a:noFill/>
            <a:prstDash val="solid"/>
            <a:miter lim="800000"/>
          </a:ln>
          <a:effectLst/>
        </p:spPr>
        <p:txBody>
          <a:bodyPr anchor="ctr"/>
          <a:lstStyle/>
          <a:p>
            <a:pPr algn="ctr" defTabSz="342900" eaLnBrk="1" fontAlgn="auto" hangingPunct="1">
              <a:spcBef>
                <a:spcPts val="0"/>
              </a:spcBef>
              <a:spcAft>
                <a:spcPts val="0"/>
              </a:spcAft>
              <a:defRPr/>
            </a:pPr>
            <a:endParaRPr lang="en-AU" sz="1350" kern="0" dirty="0">
              <a:solidFill>
                <a:prstClr val="white"/>
              </a:solidFill>
              <a:latin typeface="Calibri" panose="020F0502020204030204"/>
              <a:cs typeface="+mn-cs"/>
            </a:endParaRPr>
          </a:p>
        </p:txBody>
      </p:sp>
      <p:sp>
        <p:nvSpPr>
          <p:cNvPr id="67" name="TextBox 66">
            <a:extLst>
              <a:ext uri="{FF2B5EF4-FFF2-40B4-BE49-F238E27FC236}">
                <a16:creationId xmlns:a16="http://schemas.microsoft.com/office/drawing/2014/main" id="{1B55FAC9-DC18-4061-AF6F-A2B6AE4B03F9}"/>
              </a:ext>
            </a:extLst>
          </p:cNvPr>
          <p:cNvSpPr txBox="1"/>
          <p:nvPr/>
        </p:nvSpPr>
        <p:spPr>
          <a:xfrm>
            <a:off x="477838" y="4184650"/>
            <a:ext cx="1500187" cy="323850"/>
          </a:xfrm>
          <a:prstGeom prst="rect">
            <a:avLst/>
          </a:prstGeom>
          <a:noFill/>
        </p:spPr>
        <p:txBody>
          <a:bodyPr wrap="none">
            <a:spAutoFit/>
          </a:bodyPr>
          <a:lstStyle/>
          <a:p>
            <a:pPr defTabSz="342900" eaLnBrk="1" fontAlgn="auto" hangingPunct="1">
              <a:lnSpc>
                <a:spcPts val="1800"/>
              </a:lnSpc>
              <a:spcBef>
                <a:spcPts val="0"/>
              </a:spcBef>
              <a:spcAft>
                <a:spcPts val="0"/>
              </a:spcAft>
              <a:defRPr/>
            </a:pPr>
            <a:r>
              <a:rPr lang="en-GB" sz="1725" kern="0" dirty="0">
                <a:solidFill>
                  <a:prstClr val="white">
                    <a:lumMod val="50000"/>
                  </a:prstClr>
                </a:solidFill>
              </a:rPr>
              <a:t>INNOVATOR</a:t>
            </a:r>
            <a:endParaRPr lang="en-AU" sz="1725" kern="0" dirty="0">
              <a:solidFill>
                <a:prstClr val="white">
                  <a:lumMod val="50000"/>
                </a:prstClr>
              </a:solidFill>
            </a:endParaRPr>
          </a:p>
        </p:txBody>
      </p:sp>
      <p:sp>
        <p:nvSpPr>
          <p:cNvPr id="68" name="TextBox 67">
            <a:extLst>
              <a:ext uri="{FF2B5EF4-FFF2-40B4-BE49-F238E27FC236}">
                <a16:creationId xmlns:a16="http://schemas.microsoft.com/office/drawing/2014/main" id="{3D9D366F-B77F-4EDB-B803-A3C543E5CD3C}"/>
              </a:ext>
            </a:extLst>
          </p:cNvPr>
          <p:cNvSpPr txBox="1"/>
          <p:nvPr/>
        </p:nvSpPr>
        <p:spPr>
          <a:xfrm>
            <a:off x="2085975" y="3752850"/>
            <a:ext cx="1254125" cy="554038"/>
          </a:xfrm>
          <a:prstGeom prst="rect">
            <a:avLst/>
          </a:prstGeom>
          <a:noFill/>
        </p:spPr>
        <p:txBody>
          <a:bodyPr wrap="none">
            <a:spAutoFit/>
          </a:bodyPr>
          <a:lstStyle/>
          <a:p>
            <a:pPr algn="ctr" defTabSz="342900" eaLnBrk="1" fontAlgn="auto" hangingPunct="1">
              <a:lnSpc>
                <a:spcPts val="1800"/>
              </a:lnSpc>
              <a:spcBef>
                <a:spcPts val="0"/>
              </a:spcBef>
              <a:spcAft>
                <a:spcPts val="0"/>
              </a:spcAft>
              <a:defRPr/>
            </a:pPr>
            <a:r>
              <a:rPr lang="en-GB" sz="1725" kern="0" dirty="0">
                <a:solidFill>
                  <a:prstClr val="white">
                    <a:lumMod val="50000"/>
                  </a:prstClr>
                </a:solidFill>
              </a:rPr>
              <a:t>EARLY</a:t>
            </a:r>
          </a:p>
          <a:p>
            <a:pPr algn="ctr" defTabSz="342900" eaLnBrk="1" fontAlgn="auto" hangingPunct="1">
              <a:lnSpc>
                <a:spcPts val="1800"/>
              </a:lnSpc>
              <a:spcBef>
                <a:spcPts val="0"/>
              </a:spcBef>
              <a:spcAft>
                <a:spcPts val="0"/>
              </a:spcAft>
              <a:defRPr/>
            </a:pPr>
            <a:r>
              <a:rPr lang="en-GB" sz="1725" kern="0" dirty="0">
                <a:solidFill>
                  <a:prstClr val="white">
                    <a:lumMod val="50000"/>
                  </a:prstClr>
                </a:solidFill>
              </a:rPr>
              <a:t>ADOPTER</a:t>
            </a:r>
            <a:endParaRPr lang="en-AU" sz="1725" kern="0" dirty="0">
              <a:solidFill>
                <a:prstClr val="white">
                  <a:lumMod val="50000"/>
                </a:prstClr>
              </a:solidFill>
            </a:endParaRPr>
          </a:p>
        </p:txBody>
      </p:sp>
      <p:sp>
        <p:nvSpPr>
          <p:cNvPr id="69" name="TextBox 68">
            <a:extLst>
              <a:ext uri="{FF2B5EF4-FFF2-40B4-BE49-F238E27FC236}">
                <a16:creationId xmlns:a16="http://schemas.microsoft.com/office/drawing/2014/main" id="{D18FB4CD-50BA-4D7C-9FF3-E63F78C700C0}"/>
              </a:ext>
            </a:extLst>
          </p:cNvPr>
          <p:cNvSpPr txBox="1"/>
          <p:nvPr/>
        </p:nvSpPr>
        <p:spPr>
          <a:xfrm>
            <a:off x="306388" y="4589463"/>
            <a:ext cx="1847850" cy="2246312"/>
          </a:xfrm>
          <a:prstGeom prst="rect">
            <a:avLst/>
          </a:prstGeom>
          <a:noFill/>
        </p:spPr>
        <p:txBody>
          <a:bodyPr>
            <a:spAutoFit/>
          </a:bodyPr>
          <a:lstStyle/>
          <a:p>
            <a:pPr defTabSz="342900" eaLnBrk="1" fontAlgn="auto" hangingPunct="1">
              <a:spcBef>
                <a:spcPts val="0"/>
              </a:spcBef>
              <a:spcAft>
                <a:spcPts val="0"/>
              </a:spcAft>
              <a:defRPr/>
            </a:pPr>
            <a:r>
              <a:rPr lang="en-GB" sz="1400" kern="0" dirty="0">
                <a:solidFill>
                  <a:prstClr val="black"/>
                </a:solidFill>
              </a:rPr>
              <a:t>Like an eager beaver the innovator excitedly embraces anything new. Wants to get involved. Recognises the positives. Is your advocate. These are the real change champions.</a:t>
            </a:r>
            <a:endParaRPr lang="en-AU" sz="1400" kern="0" dirty="0">
              <a:solidFill>
                <a:prstClr val="black"/>
              </a:solidFill>
            </a:endParaRPr>
          </a:p>
        </p:txBody>
      </p:sp>
      <p:sp>
        <p:nvSpPr>
          <p:cNvPr id="70" name="TextBox 69">
            <a:extLst>
              <a:ext uri="{FF2B5EF4-FFF2-40B4-BE49-F238E27FC236}">
                <a16:creationId xmlns:a16="http://schemas.microsoft.com/office/drawing/2014/main" id="{09C5CFF3-3986-476F-818E-0A6F2E57D356}"/>
              </a:ext>
            </a:extLst>
          </p:cNvPr>
          <p:cNvSpPr txBox="1"/>
          <p:nvPr/>
        </p:nvSpPr>
        <p:spPr>
          <a:xfrm>
            <a:off x="2012950" y="4559300"/>
            <a:ext cx="1476375" cy="2246313"/>
          </a:xfrm>
          <a:prstGeom prst="rect">
            <a:avLst/>
          </a:prstGeom>
          <a:noFill/>
        </p:spPr>
        <p:txBody>
          <a:bodyPr>
            <a:spAutoFit/>
          </a:bodyPr>
          <a:lstStyle/>
          <a:p>
            <a:pPr defTabSz="342900" eaLnBrk="1" fontAlgn="auto" hangingPunct="1">
              <a:spcBef>
                <a:spcPts val="0"/>
              </a:spcBef>
              <a:spcAft>
                <a:spcPts val="0"/>
              </a:spcAft>
              <a:defRPr/>
            </a:pPr>
            <a:r>
              <a:rPr lang="en-GB" sz="1400" kern="0" dirty="0">
                <a:solidFill>
                  <a:prstClr val="black"/>
                </a:solidFill>
              </a:rPr>
              <a:t>Enthusiastic and happy to be involved.  Will respond positively.  Supporters of the change. Their tails are wagging for the change.</a:t>
            </a:r>
            <a:endParaRPr lang="en-AU" sz="1400" kern="0" dirty="0">
              <a:solidFill>
                <a:prstClr val="black"/>
              </a:solidFill>
            </a:endParaRPr>
          </a:p>
        </p:txBody>
      </p:sp>
      <p:sp>
        <p:nvSpPr>
          <p:cNvPr id="71" name="TextBox 70">
            <a:extLst>
              <a:ext uri="{FF2B5EF4-FFF2-40B4-BE49-F238E27FC236}">
                <a16:creationId xmlns:a16="http://schemas.microsoft.com/office/drawing/2014/main" id="{5990ED69-52C4-4512-B492-F256B1DD1290}"/>
              </a:ext>
            </a:extLst>
          </p:cNvPr>
          <p:cNvSpPr txBox="1"/>
          <p:nvPr/>
        </p:nvSpPr>
        <p:spPr>
          <a:xfrm>
            <a:off x="3570288" y="4029075"/>
            <a:ext cx="1423987" cy="2678113"/>
          </a:xfrm>
          <a:prstGeom prst="rect">
            <a:avLst/>
          </a:prstGeom>
          <a:noFill/>
        </p:spPr>
        <p:txBody>
          <a:bodyPr>
            <a:spAutoFit/>
          </a:bodyPr>
          <a:lstStyle/>
          <a:p>
            <a:pPr defTabSz="342900" eaLnBrk="1" fontAlgn="auto" hangingPunct="1">
              <a:spcBef>
                <a:spcPts val="0"/>
              </a:spcBef>
              <a:spcAft>
                <a:spcPts val="0"/>
              </a:spcAft>
              <a:defRPr/>
            </a:pPr>
            <a:r>
              <a:rPr lang="en-US" sz="1400" kern="0" dirty="0">
                <a:solidFill>
                  <a:prstClr val="black"/>
                </a:solidFill>
              </a:rPr>
              <a:t>Will follow the crowd that shouts the loudest, whether positive or negative. They need to receive effective communication and given more attention</a:t>
            </a:r>
            <a:r>
              <a:rPr lang="en-US" sz="1200" kern="0" dirty="0">
                <a:solidFill>
                  <a:prstClr val="black"/>
                </a:solidFill>
              </a:rPr>
              <a:t>.</a:t>
            </a:r>
          </a:p>
        </p:txBody>
      </p:sp>
      <p:sp>
        <p:nvSpPr>
          <p:cNvPr id="72" name="TextBox 71">
            <a:extLst>
              <a:ext uri="{FF2B5EF4-FFF2-40B4-BE49-F238E27FC236}">
                <a16:creationId xmlns:a16="http://schemas.microsoft.com/office/drawing/2014/main" id="{A37AC97D-4148-481C-AE76-BAB1998A11EA}"/>
              </a:ext>
            </a:extLst>
          </p:cNvPr>
          <p:cNvSpPr txBox="1"/>
          <p:nvPr/>
        </p:nvSpPr>
        <p:spPr>
          <a:xfrm>
            <a:off x="5143500" y="4029075"/>
            <a:ext cx="1776413" cy="2678113"/>
          </a:xfrm>
          <a:prstGeom prst="rect">
            <a:avLst/>
          </a:prstGeom>
          <a:noFill/>
        </p:spPr>
        <p:txBody>
          <a:bodyPr>
            <a:spAutoFit/>
          </a:bodyPr>
          <a:lstStyle/>
          <a:p>
            <a:pPr defTabSz="342900" eaLnBrk="1" fontAlgn="auto" hangingPunct="1">
              <a:spcBef>
                <a:spcPts val="0"/>
              </a:spcBef>
              <a:spcAft>
                <a:spcPts val="0"/>
              </a:spcAft>
              <a:defRPr/>
            </a:pPr>
            <a:r>
              <a:rPr lang="en-GB" sz="1400" kern="0" dirty="0">
                <a:solidFill>
                  <a:prstClr val="black"/>
                </a:solidFill>
              </a:rPr>
              <a:t>Your change is probably an inconvenience. They’ll adopt and change when they’re good and ready. They’ll want the change delivered on their terms. And they will need considerable care and attention. </a:t>
            </a:r>
            <a:endParaRPr lang="en-AU" sz="1400" kern="0" dirty="0">
              <a:solidFill>
                <a:prstClr val="black"/>
              </a:solidFill>
            </a:endParaRPr>
          </a:p>
        </p:txBody>
      </p:sp>
      <p:sp>
        <p:nvSpPr>
          <p:cNvPr id="73" name="TextBox 72">
            <a:extLst>
              <a:ext uri="{FF2B5EF4-FFF2-40B4-BE49-F238E27FC236}">
                <a16:creationId xmlns:a16="http://schemas.microsoft.com/office/drawing/2014/main" id="{C36E1CFF-BC6B-40A4-B647-7AFCEDA0A8DF}"/>
              </a:ext>
            </a:extLst>
          </p:cNvPr>
          <p:cNvSpPr txBox="1"/>
          <p:nvPr/>
        </p:nvSpPr>
        <p:spPr>
          <a:xfrm>
            <a:off x="7054850" y="4521200"/>
            <a:ext cx="1428750" cy="2032000"/>
          </a:xfrm>
          <a:prstGeom prst="rect">
            <a:avLst/>
          </a:prstGeom>
          <a:noFill/>
        </p:spPr>
        <p:txBody>
          <a:bodyPr>
            <a:spAutoFit/>
          </a:bodyPr>
          <a:lstStyle/>
          <a:p>
            <a:pPr defTabSz="342900" eaLnBrk="1" fontAlgn="auto" hangingPunct="1">
              <a:spcBef>
                <a:spcPts val="0"/>
              </a:spcBef>
              <a:spcAft>
                <a:spcPts val="0"/>
              </a:spcAft>
              <a:defRPr/>
            </a:pPr>
            <a:r>
              <a:rPr lang="en-GB" sz="1400" kern="0" dirty="0">
                <a:solidFill>
                  <a:prstClr val="black"/>
                </a:solidFill>
              </a:rPr>
              <a:t>The stubborn old mules. Prefers to stay put. You’ll need to push them uphill. Will only change when they are forced to.</a:t>
            </a:r>
            <a:endParaRPr lang="en-AU" sz="1400" kern="0" dirty="0">
              <a:solidFill>
                <a:prstClr val="black"/>
              </a:solidFill>
            </a:endParaRPr>
          </a:p>
        </p:txBody>
      </p:sp>
      <p:sp>
        <p:nvSpPr>
          <p:cNvPr id="74" name="TextBox 73">
            <a:extLst>
              <a:ext uri="{FF2B5EF4-FFF2-40B4-BE49-F238E27FC236}">
                <a16:creationId xmlns:a16="http://schemas.microsoft.com/office/drawing/2014/main" id="{2854EC49-F474-40F3-943B-CD1E06DBF71A}"/>
              </a:ext>
            </a:extLst>
          </p:cNvPr>
          <p:cNvSpPr txBox="1"/>
          <p:nvPr/>
        </p:nvSpPr>
        <p:spPr>
          <a:xfrm>
            <a:off x="434975" y="4440238"/>
            <a:ext cx="1541463" cy="300037"/>
          </a:xfrm>
          <a:prstGeom prst="rect">
            <a:avLst/>
          </a:prstGeom>
          <a:noFill/>
        </p:spPr>
        <p:txBody>
          <a:bodyPr wrap="none">
            <a:spAutoFit/>
          </a:bodyPr>
          <a:lstStyle/>
          <a:p>
            <a:pPr defTabSz="342900" eaLnBrk="1" fontAlgn="auto" hangingPunct="1">
              <a:spcBef>
                <a:spcPts val="0"/>
              </a:spcBef>
              <a:spcAft>
                <a:spcPts val="0"/>
              </a:spcAft>
              <a:defRPr/>
            </a:pPr>
            <a:r>
              <a:rPr lang="en-GB" sz="1350" kern="0" dirty="0">
                <a:solidFill>
                  <a:srgbClr val="543563"/>
                </a:solidFill>
              </a:rPr>
              <a:t>EAGER BEAVER</a:t>
            </a:r>
            <a:endParaRPr lang="en-AU" sz="1350" kern="0" dirty="0">
              <a:solidFill>
                <a:srgbClr val="543563"/>
              </a:solidFill>
            </a:endParaRPr>
          </a:p>
        </p:txBody>
      </p:sp>
      <p:sp>
        <p:nvSpPr>
          <p:cNvPr id="75" name="TextBox 74">
            <a:extLst>
              <a:ext uri="{FF2B5EF4-FFF2-40B4-BE49-F238E27FC236}">
                <a16:creationId xmlns:a16="http://schemas.microsoft.com/office/drawing/2014/main" id="{1E6AE8C8-D029-4890-BD1D-239D3FB6CEF2}"/>
              </a:ext>
            </a:extLst>
          </p:cNvPr>
          <p:cNvSpPr txBox="1"/>
          <p:nvPr/>
        </p:nvSpPr>
        <p:spPr>
          <a:xfrm>
            <a:off x="3541713" y="3167063"/>
            <a:ext cx="1301750" cy="554037"/>
          </a:xfrm>
          <a:prstGeom prst="rect">
            <a:avLst/>
          </a:prstGeom>
          <a:noFill/>
        </p:spPr>
        <p:txBody>
          <a:bodyPr wrap="none">
            <a:spAutoFit/>
          </a:bodyPr>
          <a:lstStyle/>
          <a:p>
            <a:pPr algn="ctr" defTabSz="342900" eaLnBrk="1" fontAlgn="auto" hangingPunct="1">
              <a:lnSpc>
                <a:spcPts val="1800"/>
              </a:lnSpc>
              <a:spcBef>
                <a:spcPts val="0"/>
              </a:spcBef>
              <a:spcAft>
                <a:spcPts val="0"/>
              </a:spcAft>
              <a:defRPr/>
            </a:pPr>
            <a:r>
              <a:rPr lang="en-GB" sz="1725" kern="0" dirty="0">
                <a:solidFill>
                  <a:prstClr val="white">
                    <a:lumMod val="50000"/>
                  </a:prstClr>
                </a:solidFill>
              </a:rPr>
              <a:t>EARLY</a:t>
            </a:r>
          </a:p>
          <a:p>
            <a:pPr algn="ctr" defTabSz="342900" eaLnBrk="1" fontAlgn="auto" hangingPunct="1">
              <a:lnSpc>
                <a:spcPts val="1800"/>
              </a:lnSpc>
              <a:spcBef>
                <a:spcPts val="0"/>
              </a:spcBef>
              <a:spcAft>
                <a:spcPts val="0"/>
              </a:spcAft>
              <a:defRPr/>
            </a:pPr>
            <a:r>
              <a:rPr lang="en-GB" sz="1725" kern="0" dirty="0">
                <a:solidFill>
                  <a:prstClr val="white">
                    <a:lumMod val="50000"/>
                  </a:prstClr>
                </a:solidFill>
              </a:rPr>
              <a:t>MAJORITY</a:t>
            </a:r>
            <a:endParaRPr lang="en-AU" sz="1725" kern="0" dirty="0">
              <a:solidFill>
                <a:prstClr val="white">
                  <a:lumMod val="50000"/>
                </a:prstClr>
              </a:solidFill>
            </a:endParaRPr>
          </a:p>
        </p:txBody>
      </p:sp>
      <p:sp>
        <p:nvSpPr>
          <p:cNvPr id="76" name="TextBox 75">
            <a:extLst>
              <a:ext uri="{FF2B5EF4-FFF2-40B4-BE49-F238E27FC236}">
                <a16:creationId xmlns:a16="http://schemas.microsoft.com/office/drawing/2014/main" id="{DC5D6603-5471-4E1F-AA8F-90A18E0BDF2D}"/>
              </a:ext>
            </a:extLst>
          </p:cNvPr>
          <p:cNvSpPr txBox="1"/>
          <p:nvPr/>
        </p:nvSpPr>
        <p:spPr>
          <a:xfrm>
            <a:off x="5443538" y="3228975"/>
            <a:ext cx="1301750" cy="554038"/>
          </a:xfrm>
          <a:prstGeom prst="rect">
            <a:avLst/>
          </a:prstGeom>
          <a:noFill/>
        </p:spPr>
        <p:txBody>
          <a:bodyPr wrap="none">
            <a:spAutoFit/>
          </a:bodyPr>
          <a:lstStyle/>
          <a:p>
            <a:pPr algn="ctr" defTabSz="342900" eaLnBrk="1" fontAlgn="auto" hangingPunct="1">
              <a:lnSpc>
                <a:spcPts val="1800"/>
              </a:lnSpc>
              <a:spcBef>
                <a:spcPts val="0"/>
              </a:spcBef>
              <a:spcAft>
                <a:spcPts val="0"/>
              </a:spcAft>
              <a:defRPr/>
            </a:pPr>
            <a:r>
              <a:rPr lang="en-GB" sz="1725" kern="0" dirty="0">
                <a:solidFill>
                  <a:prstClr val="white">
                    <a:lumMod val="50000"/>
                  </a:prstClr>
                </a:solidFill>
              </a:rPr>
              <a:t>LATE</a:t>
            </a:r>
          </a:p>
          <a:p>
            <a:pPr algn="ctr" defTabSz="342900" eaLnBrk="1" fontAlgn="auto" hangingPunct="1">
              <a:lnSpc>
                <a:spcPts val="1800"/>
              </a:lnSpc>
              <a:spcBef>
                <a:spcPts val="0"/>
              </a:spcBef>
              <a:spcAft>
                <a:spcPts val="0"/>
              </a:spcAft>
              <a:defRPr/>
            </a:pPr>
            <a:r>
              <a:rPr lang="en-GB" sz="1725" kern="0" dirty="0">
                <a:solidFill>
                  <a:prstClr val="white">
                    <a:lumMod val="50000"/>
                  </a:prstClr>
                </a:solidFill>
              </a:rPr>
              <a:t>MAJORITY</a:t>
            </a:r>
            <a:endParaRPr lang="en-AU" sz="1725" kern="0" dirty="0">
              <a:solidFill>
                <a:prstClr val="white">
                  <a:lumMod val="50000"/>
                </a:prstClr>
              </a:solidFill>
            </a:endParaRPr>
          </a:p>
        </p:txBody>
      </p:sp>
      <p:sp>
        <p:nvSpPr>
          <p:cNvPr id="77" name="TextBox 76">
            <a:extLst>
              <a:ext uri="{FF2B5EF4-FFF2-40B4-BE49-F238E27FC236}">
                <a16:creationId xmlns:a16="http://schemas.microsoft.com/office/drawing/2014/main" id="{77D3FD9B-F7BC-4EF7-A8CC-B9CA114094FC}"/>
              </a:ext>
            </a:extLst>
          </p:cNvPr>
          <p:cNvSpPr txBox="1"/>
          <p:nvPr/>
        </p:nvSpPr>
        <p:spPr>
          <a:xfrm>
            <a:off x="7042150" y="3832225"/>
            <a:ext cx="1266825" cy="322263"/>
          </a:xfrm>
          <a:prstGeom prst="rect">
            <a:avLst/>
          </a:prstGeom>
          <a:noFill/>
        </p:spPr>
        <p:txBody>
          <a:bodyPr wrap="none">
            <a:spAutoFit/>
          </a:bodyPr>
          <a:lstStyle/>
          <a:p>
            <a:pPr algn="r" defTabSz="342900" eaLnBrk="1" fontAlgn="auto" hangingPunct="1">
              <a:lnSpc>
                <a:spcPts val="1800"/>
              </a:lnSpc>
              <a:spcBef>
                <a:spcPts val="0"/>
              </a:spcBef>
              <a:spcAft>
                <a:spcPts val="0"/>
              </a:spcAft>
              <a:defRPr/>
            </a:pPr>
            <a:r>
              <a:rPr lang="en-GB" sz="1725" kern="0" dirty="0">
                <a:solidFill>
                  <a:prstClr val="white">
                    <a:lumMod val="50000"/>
                  </a:prstClr>
                </a:solidFill>
              </a:rPr>
              <a:t>LAGGARD</a:t>
            </a:r>
            <a:endParaRPr lang="en-AU" sz="1725" kern="0" dirty="0">
              <a:solidFill>
                <a:prstClr val="white">
                  <a:lumMod val="50000"/>
                </a:prstClr>
              </a:solidFill>
            </a:endParaRPr>
          </a:p>
        </p:txBody>
      </p:sp>
      <p:pic>
        <p:nvPicPr>
          <p:cNvPr id="43033" name="Picture 77">
            <a:extLst>
              <a:ext uri="{FF2B5EF4-FFF2-40B4-BE49-F238E27FC236}">
                <a16:creationId xmlns:a16="http://schemas.microsoft.com/office/drawing/2014/main" id="{7E2C0C66-DFE1-47EA-A14D-0FB6B27050EA}"/>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1113" y="1998663"/>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4" name="Picture 78">
            <a:extLst>
              <a:ext uri="{FF2B5EF4-FFF2-40B4-BE49-F238E27FC236}">
                <a16:creationId xmlns:a16="http://schemas.microsoft.com/office/drawing/2014/main" id="{BCD5B0A9-2BC1-42C9-ADD7-7CC2245E32DE}"/>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150" y="3121025"/>
            <a:ext cx="65722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5" name="Picture 79">
            <a:extLst>
              <a:ext uri="{FF2B5EF4-FFF2-40B4-BE49-F238E27FC236}">
                <a16:creationId xmlns:a16="http://schemas.microsoft.com/office/drawing/2014/main" id="{3C598BDE-3EC1-4A4B-9A48-5949A3F4C45E}"/>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3150" y="2640013"/>
            <a:ext cx="776288"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6" name="Picture 80">
            <a:extLst>
              <a:ext uri="{FF2B5EF4-FFF2-40B4-BE49-F238E27FC236}">
                <a16:creationId xmlns:a16="http://schemas.microsoft.com/office/drawing/2014/main" id="{3E26D9F6-7D54-4860-823F-4C2AED8CAD49}"/>
              </a:ext>
            </a:extLst>
          </p:cNvP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2938" y="2003425"/>
            <a:ext cx="7969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7" name="Picture 81">
            <a:extLst>
              <a:ext uri="{FF2B5EF4-FFF2-40B4-BE49-F238E27FC236}">
                <a16:creationId xmlns:a16="http://schemas.microsoft.com/office/drawing/2014/main" id="{E8C9B9E1-6135-4D9A-B125-B52D2FE62713}"/>
              </a:ext>
            </a:extLst>
          </p:cNvPr>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46925" y="2452688"/>
            <a:ext cx="137795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TextBox 82">
            <a:extLst>
              <a:ext uri="{FF2B5EF4-FFF2-40B4-BE49-F238E27FC236}">
                <a16:creationId xmlns:a16="http://schemas.microsoft.com/office/drawing/2014/main" id="{9BB01F1D-8C2E-4E27-97F9-1345282FD8D7}"/>
              </a:ext>
            </a:extLst>
          </p:cNvPr>
          <p:cNvSpPr txBox="1"/>
          <p:nvPr/>
        </p:nvSpPr>
        <p:spPr>
          <a:xfrm>
            <a:off x="2076450" y="4248150"/>
            <a:ext cx="1271588" cy="301625"/>
          </a:xfrm>
          <a:prstGeom prst="rect">
            <a:avLst/>
          </a:prstGeom>
          <a:noFill/>
        </p:spPr>
        <p:txBody>
          <a:bodyPr wrap="none">
            <a:spAutoFit/>
          </a:bodyPr>
          <a:lstStyle/>
          <a:p>
            <a:pPr defTabSz="342900" eaLnBrk="1" fontAlgn="auto" hangingPunct="1">
              <a:spcBef>
                <a:spcPts val="0"/>
              </a:spcBef>
              <a:spcAft>
                <a:spcPts val="0"/>
              </a:spcAft>
              <a:defRPr/>
            </a:pPr>
            <a:r>
              <a:rPr lang="en-GB" sz="1350" kern="0" dirty="0">
                <a:solidFill>
                  <a:srgbClr val="2D7F93"/>
                </a:solidFill>
              </a:rPr>
              <a:t>GOOD DOGS</a:t>
            </a:r>
            <a:endParaRPr lang="en-AU" sz="1350" kern="0" dirty="0">
              <a:solidFill>
                <a:srgbClr val="2D7F93"/>
              </a:solidFill>
            </a:endParaRPr>
          </a:p>
        </p:txBody>
      </p:sp>
      <p:sp>
        <p:nvSpPr>
          <p:cNvPr id="84" name="TextBox 83">
            <a:extLst>
              <a:ext uri="{FF2B5EF4-FFF2-40B4-BE49-F238E27FC236}">
                <a16:creationId xmlns:a16="http://schemas.microsoft.com/office/drawing/2014/main" id="{678CC4F8-ECB0-48D3-A509-BE15747FE87A}"/>
              </a:ext>
            </a:extLst>
          </p:cNvPr>
          <p:cNvSpPr txBox="1"/>
          <p:nvPr/>
        </p:nvSpPr>
        <p:spPr>
          <a:xfrm>
            <a:off x="3762375" y="3619500"/>
            <a:ext cx="771525" cy="300038"/>
          </a:xfrm>
          <a:prstGeom prst="rect">
            <a:avLst/>
          </a:prstGeom>
          <a:noFill/>
        </p:spPr>
        <p:txBody>
          <a:bodyPr wrap="none">
            <a:spAutoFit/>
          </a:bodyPr>
          <a:lstStyle/>
          <a:p>
            <a:pPr defTabSz="342900" eaLnBrk="1" fontAlgn="auto" hangingPunct="1">
              <a:spcBef>
                <a:spcPts val="0"/>
              </a:spcBef>
              <a:spcAft>
                <a:spcPts val="0"/>
              </a:spcAft>
              <a:defRPr/>
            </a:pPr>
            <a:r>
              <a:rPr lang="en-GB" sz="1350" kern="0" dirty="0">
                <a:solidFill>
                  <a:srgbClr val="D8950E"/>
                </a:solidFill>
              </a:rPr>
              <a:t>SHEEP</a:t>
            </a:r>
            <a:endParaRPr lang="en-AU" sz="1350" kern="0" dirty="0">
              <a:solidFill>
                <a:srgbClr val="D8950E"/>
              </a:solidFill>
            </a:endParaRPr>
          </a:p>
        </p:txBody>
      </p:sp>
      <p:sp>
        <p:nvSpPr>
          <p:cNvPr id="85" name="TextBox 84">
            <a:extLst>
              <a:ext uri="{FF2B5EF4-FFF2-40B4-BE49-F238E27FC236}">
                <a16:creationId xmlns:a16="http://schemas.microsoft.com/office/drawing/2014/main" id="{33EA39FA-2BC9-4CC9-9F90-9B27BC3CE7AE}"/>
              </a:ext>
            </a:extLst>
          </p:cNvPr>
          <p:cNvSpPr txBox="1"/>
          <p:nvPr/>
        </p:nvSpPr>
        <p:spPr>
          <a:xfrm>
            <a:off x="5507038" y="3705225"/>
            <a:ext cx="1166812" cy="300038"/>
          </a:xfrm>
          <a:prstGeom prst="rect">
            <a:avLst/>
          </a:prstGeom>
          <a:noFill/>
        </p:spPr>
        <p:txBody>
          <a:bodyPr wrap="none">
            <a:spAutoFit/>
          </a:bodyPr>
          <a:lstStyle/>
          <a:p>
            <a:pPr defTabSz="342900" eaLnBrk="1" fontAlgn="auto" hangingPunct="1">
              <a:spcBef>
                <a:spcPts val="0"/>
              </a:spcBef>
              <a:spcAft>
                <a:spcPts val="0"/>
              </a:spcAft>
              <a:defRPr/>
            </a:pPr>
            <a:r>
              <a:rPr lang="en-GB" sz="1350" kern="0" dirty="0">
                <a:solidFill>
                  <a:srgbClr val="084B7A"/>
                </a:solidFill>
              </a:rPr>
              <a:t>ALOOF CAT</a:t>
            </a:r>
            <a:endParaRPr lang="en-AU" sz="1350" kern="0" dirty="0">
              <a:solidFill>
                <a:srgbClr val="084B7A"/>
              </a:solidFill>
            </a:endParaRPr>
          </a:p>
        </p:txBody>
      </p:sp>
      <p:sp>
        <p:nvSpPr>
          <p:cNvPr id="86" name="TextBox 85">
            <a:extLst>
              <a:ext uri="{FF2B5EF4-FFF2-40B4-BE49-F238E27FC236}">
                <a16:creationId xmlns:a16="http://schemas.microsoft.com/office/drawing/2014/main" id="{FFC3BDE7-A6BA-4F97-A813-E03509CBBE70}"/>
              </a:ext>
            </a:extLst>
          </p:cNvPr>
          <p:cNvSpPr txBox="1"/>
          <p:nvPr/>
        </p:nvSpPr>
        <p:spPr>
          <a:xfrm>
            <a:off x="6975475" y="4154488"/>
            <a:ext cx="1508125" cy="277812"/>
          </a:xfrm>
          <a:prstGeom prst="rect">
            <a:avLst/>
          </a:prstGeom>
          <a:noFill/>
        </p:spPr>
        <p:txBody>
          <a:bodyPr wrap="none">
            <a:spAutoFit/>
          </a:bodyPr>
          <a:lstStyle/>
          <a:p>
            <a:pPr defTabSz="342900" eaLnBrk="1" fontAlgn="auto" hangingPunct="1">
              <a:spcBef>
                <a:spcPts val="0"/>
              </a:spcBef>
              <a:spcAft>
                <a:spcPts val="0"/>
              </a:spcAft>
              <a:defRPr/>
            </a:pPr>
            <a:r>
              <a:rPr lang="en-GB" sz="1200" kern="0" dirty="0">
                <a:solidFill>
                  <a:srgbClr val="82185E"/>
                </a:solidFill>
              </a:rPr>
              <a:t>STUBBORN MULE</a:t>
            </a:r>
            <a:endParaRPr lang="en-AU" sz="1200" kern="0" dirty="0">
              <a:solidFill>
                <a:srgbClr val="82185E"/>
              </a:solidFill>
            </a:endParaRPr>
          </a:p>
        </p:txBody>
      </p:sp>
      <p:sp>
        <p:nvSpPr>
          <p:cNvPr id="43042" name="TextBox 86">
            <a:extLst>
              <a:ext uri="{FF2B5EF4-FFF2-40B4-BE49-F238E27FC236}">
                <a16:creationId xmlns:a16="http://schemas.microsoft.com/office/drawing/2014/main" id="{2EC668FE-6B74-42A9-A103-542DEEDEA91F}"/>
              </a:ext>
            </a:extLst>
          </p:cNvPr>
          <p:cNvSpPr txBox="1">
            <a:spLocks noChangeArrowheads="1"/>
          </p:cNvSpPr>
          <p:nvPr/>
        </p:nvSpPr>
        <p:spPr bwMode="auto">
          <a:xfrm>
            <a:off x="1371600" y="949325"/>
            <a:ext cx="6791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42900">
              <a:defRPr>
                <a:solidFill>
                  <a:schemeClr val="tx1"/>
                </a:solidFill>
                <a:latin typeface="Arial" panose="020B0604020202020204" pitchFamily="34" charset="0"/>
                <a:cs typeface="Arial" panose="020B0604020202020204" pitchFamily="34" charset="0"/>
              </a:defRPr>
            </a:lvl1pPr>
            <a:lvl2pPr marL="742950" indent="-285750" defTabSz="342900">
              <a:defRPr>
                <a:solidFill>
                  <a:schemeClr val="tx1"/>
                </a:solidFill>
                <a:latin typeface="Arial" panose="020B0604020202020204" pitchFamily="34" charset="0"/>
                <a:cs typeface="Arial" panose="020B0604020202020204" pitchFamily="34" charset="0"/>
              </a:defRPr>
            </a:lvl2pPr>
            <a:lvl3pPr marL="1143000" indent="-228600" defTabSz="342900">
              <a:defRPr>
                <a:solidFill>
                  <a:schemeClr val="tx1"/>
                </a:solidFill>
                <a:latin typeface="Arial" panose="020B0604020202020204" pitchFamily="34" charset="0"/>
                <a:cs typeface="Arial" panose="020B0604020202020204" pitchFamily="34" charset="0"/>
              </a:defRPr>
            </a:lvl3pPr>
            <a:lvl4pPr marL="1600200" indent="-228600" defTabSz="342900">
              <a:defRPr>
                <a:solidFill>
                  <a:schemeClr val="tx1"/>
                </a:solidFill>
                <a:latin typeface="Arial" panose="020B0604020202020204" pitchFamily="34" charset="0"/>
                <a:cs typeface="Arial" panose="020B0604020202020204" pitchFamily="34" charset="0"/>
              </a:defRPr>
            </a:lvl4pPr>
            <a:lvl5pPr marL="2057400" indent="-228600" defTabSz="342900">
              <a:defRPr>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GB" altLang="en-US" sz="2400" b="1">
                <a:solidFill>
                  <a:srgbClr val="002060"/>
                </a:solidFill>
                <a:latin typeface="Times New Roman" panose="02020603050405020304" pitchFamily="18" charset="0"/>
                <a:cs typeface="Times New Roman" panose="02020603050405020304" pitchFamily="18" charset="0"/>
              </a:rPr>
              <a:t>Organisational willingness to engage with change?</a:t>
            </a:r>
            <a:endParaRPr lang="en-AU" altLang="en-US" sz="2400" b="1">
              <a:solidFill>
                <a:srgbClr val="002060"/>
              </a:solidFill>
              <a:latin typeface="Times New Roman" panose="02020603050405020304" pitchFamily="18" charset="0"/>
              <a:cs typeface="Times New Roman" panose="02020603050405020304" pitchFamily="18" charset="0"/>
            </a:endParaRPr>
          </a:p>
        </p:txBody>
      </p:sp>
      <p:sp>
        <p:nvSpPr>
          <p:cNvPr id="42" name="Rectangle 41">
            <a:extLst>
              <a:ext uri="{FF2B5EF4-FFF2-40B4-BE49-F238E27FC236}">
                <a16:creationId xmlns:a16="http://schemas.microsoft.com/office/drawing/2014/main" id="{01AA55C6-B3B8-4736-9B1C-15133F4934BF}"/>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GB" sz="2400" dirty="0">
                <a:solidFill>
                  <a:schemeClr val="bg1"/>
                </a:solidFill>
                <a:latin typeface="Arial" pitchFamily="34" charset="0"/>
                <a:cs typeface="Arial" pitchFamily="34" charset="0"/>
              </a:rPr>
              <a:t> DIFFUSION OF INNOVATION</a:t>
            </a:r>
            <a:endParaRPr lang="en-US" sz="2400" dirty="0">
              <a:solidFill>
                <a:schemeClr val="bg1"/>
              </a:solidFill>
              <a:cs typeface="Arial"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EB0DA3-EA6C-40C7-9F7D-435FCB90031E}"/>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ct val="25000"/>
              </a:spcAft>
            </a:pPr>
            <a:r>
              <a:rPr lang="en-US" sz="3600" b="1" dirty="0">
                <a:solidFill>
                  <a:srgbClr val="FFFFFF"/>
                </a:solidFill>
                <a:cs typeface="Arial" charset="0"/>
              </a:rPr>
              <a:t>How we resist change</a:t>
            </a:r>
            <a:endParaRPr lang="en-GB" sz="3600" b="1" dirty="0">
              <a:solidFill>
                <a:srgbClr val="FFFFFF"/>
              </a:solidFill>
              <a:cs typeface="Arial" charset="0"/>
            </a:endParaRPr>
          </a:p>
        </p:txBody>
      </p:sp>
      <p:pic>
        <p:nvPicPr>
          <p:cNvPr id="1026" name="Picture 2" descr="Why Deep Confusion is Actually a Tool For Victory">
            <a:extLst>
              <a:ext uri="{FF2B5EF4-FFF2-40B4-BE49-F238E27FC236}">
                <a16:creationId xmlns:a16="http://schemas.microsoft.com/office/drawing/2014/main" id="{455C3F63-2C99-49B5-9BD8-A7DB12ECE9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90872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regiver Stress: Are You in Denial? – DailyCaring">
            <a:extLst>
              <a:ext uri="{FF2B5EF4-FFF2-40B4-BE49-F238E27FC236}">
                <a16:creationId xmlns:a16="http://schemas.microsoft.com/office/drawing/2014/main" id="{A4E6A8F5-2887-4AD4-9004-B320882EEB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765175"/>
            <a:ext cx="4392488" cy="23037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7BC652A-96A7-4E4A-83AC-E015BAB92D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96570"/>
            <a:ext cx="3059832" cy="23519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op the Self Sabotage! 5 Whack-a-mole Tips to Stop Self Sabotaging |  DIRTY, LAZY, KETO® by Stephanie Laska, USA Today Bestselling Author">
            <a:extLst>
              <a:ext uri="{FF2B5EF4-FFF2-40B4-BE49-F238E27FC236}">
                <a16:creationId xmlns:a16="http://schemas.microsoft.com/office/drawing/2014/main" id="{95D299CB-2C01-4D90-8396-B9698E9CD5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492896"/>
            <a:ext cx="3995936" cy="290367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ord Writing Text Agreement. Business Concept For Business Or Personal  Closures Made Easy With Better Guidance Written By Man On N Stock Photo -  Image of cooperation, business: 114816946">
            <a:extLst>
              <a:ext uri="{FF2B5EF4-FFF2-40B4-BE49-F238E27FC236}">
                <a16:creationId xmlns:a16="http://schemas.microsoft.com/office/drawing/2014/main" id="{6A14A0DA-03C9-4FE7-B9F3-22357DC124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6256" y="934203"/>
            <a:ext cx="2495550" cy="198955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Grind In Silence. keep going. | by Ja'Kari | Betterism | Medium">
            <a:extLst>
              <a:ext uri="{FF2B5EF4-FFF2-40B4-BE49-F238E27FC236}">
                <a16:creationId xmlns:a16="http://schemas.microsoft.com/office/drawing/2014/main" id="{61BF798D-A32A-482D-A358-E7EEDB67CD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3237988"/>
            <a:ext cx="4464496" cy="21585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085ACA-46A8-4AB3-A835-F66E5224AE87}"/>
              </a:ext>
            </a:extLst>
          </p:cNvPr>
          <p:cNvSpPr txBox="1"/>
          <p:nvPr/>
        </p:nvSpPr>
        <p:spPr>
          <a:xfrm>
            <a:off x="3773281" y="5923797"/>
            <a:ext cx="4621778" cy="523220"/>
          </a:xfrm>
          <a:prstGeom prst="rect">
            <a:avLst/>
          </a:prstGeom>
          <a:noFill/>
        </p:spPr>
        <p:txBody>
          <a:bodyPr wrap="none" rtlCol="0">
            <a:spAutoFit/>
          </a:bodyPr>
          <a:lstStyle/>
          <a:p>
            <a:r>
              <a:rPr lang="en-US" sz="2800" b="1" dirty="0"/>
              <a:t>Deflection and avoidance </a:t>
            </a:r>
            <a:endParaRPr lang="en-GB" sz="2800" b="1" dirty="0"/>
          </a:p>
        </p:txBody>
      </p:sp>
    </p:spTree>
    <p:extLst>
      <p:ext uri="{BB962C8B-B14F-4D97-AF65-F5344CB8AC3E}">
        <p14:creationId xmlns:p14="http://schemas.microsoft.com/office/powerpoint/2010/main" val="2501338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74EC2E-B10C-4BDD-9CEA-A53CC547E4E0}"/>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ct val="25000"/>
              </a:spcAft>
            </a:pPr>
            <a:r>
              <a:rPr lang="en-US" sz="3600" b="1" dirty="0">
                <a:solidFill>
                  <a:srgbClr val="FFFFFF"/>
                </a:solidFill>
                <a:cs typeface="Arial" charset="0"/>
              </a:rPr>
              <a:t>I want to give up smoking and need a ‘push’</a:t>
            </a:r>
            <a:endParaRPr lang="en-GB" sz="3600" b="1" dirty="0">
              <a:solidFill>
                <a:srgbClr val="FFFFFF"/>
              </a:solidFill>
              <a:cs typeface="Arial" charset="0"/>
            </a:endParaRPr>
          </a:p>
        </p:txBody>
      </p:sp>
      <p:pic>
        <p:nvPicPr>
          <p:cNvPr id="6148" name="Picture 4" descr="Medical Marijuana for Emphysema - Marijuana Doctors">
            <a:extLst>
              <a:ext uri="{FF2B5EF4-FFF2-40B4-BE49-F238E27FC236}">
                <a16:creationId xmlns:a16="http://schemas.microsoft.com/office/drawing/2014/main" id="{0C4DDCED-AC0D-4139-9ACC-2DA712C273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75" y="765176"/>
            <a:ext cx="5082555" cy="3455912"/>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Premium Photo | Skull from cigarette smoke on a black background. the  inscription smoking kills.">
            <a:extLst>
              <a:ext uri="{FF2B5EF4-FFF2-40B4-BE49-F238E27FC236}">
                <a16:creationId xmlns:a16="http://schemas.microsoft.com/office/drawing/2014/main" id="{D5B0D47F-29E9-41EF-A992-CAC5A311FF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365104"/>
            <a:ext cx="4392488" cy="2492896"/>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Tobacco Statistics &amp; Facts – ASH &gt; Action on Smoking &amp; Health">
            <a:extLst>
              <a:ext uri="{FF2B5EF4-FFF2-40B4-BE49-F238E27FC236}">
                <a16:creationId xmlns:a16="http://schemas.microsoft.com/office/drawing/2014/main" id="{EF217A2F-864E-4F82-9C03-888954CA19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765175"/>
            <a:ext cx="3563888" cy="3455912"/>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World No Tobacco Day: How to quit smoking - The Financial Express">
            <a:extLst>
              <a:ext uri="{FF2B5EF4-FFF2-40B4-BE49-F238E27FC236}">
                <a16:creationId xmlns:a16="http://schemas.microsoft.com/office/drawing/2014/main" id="{585543D8-E802-4992-A207-30BC563588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4365104"/>
            <a:ext cx="3347864" cy="24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88192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DD1783-EB53-4C3D-AE3B-40251CF037FA}"/>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ct val="25000"/>
              </a:spcAft>
            </a:pPr>
            <a:r>
              <a:rPr lang="en-US" sz="3600" b="1" dirty="0">
                <a:solidFill>
                  <a:srgbClr val="FFFFFF"/>
                </a:solidFill>
                <a:cs typeface="Arial" charset="0"/>
              </a:rPr>
              <a:t>I want to give up smoking and need a ‘pull’</a:t>
            </a:r>
            <a:endParaRPr lang="en-GB" sz="3600" b="1" dirty="0">
              <a:solidFill>
                <a:srgbClr val="FFFFFF"/>
              </a:solidFill>
              <a:cs typeface="Arial" charset="0"/>
            </a:endParaRPr>
          </a:p>
        </p:txBody>
      </p:sp>
      <p:pic>
        <p:nvPicPr>
          <p:cNvPr id="2050" name="Picture 2" descr="Creating your New Year's Intentions with a Vision Board">
            <a:extLst>
              <a:ext uri="{FF2B5EF4-FFF2-40B4-BE49-F238E27FC236}">
                <a16:creationId xmlns:a16="http://schemas.microsoft.com/office/drawing/2014/main" id="{9892AEA6-A9F2-4817-ACC0-8CBABA184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836712"/>
            <a:ext cx="8784976"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55835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F48A196-F93A-426A-9191-1C4291B03ECB}"/>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ct val="25000"/>
              </a:spcAft>
            </a:pPr>
            <a:r>
              <a:rPr lang="en-US" sz="3600" b="1" dirty="0">
                <a:solidFill>
                  <a:srgbClr val="FFFFFF"/>
                </a:solidFill>
                <a:cs typeface="Arial" charset="0"/>
              </a:rPr>
              <a:t>You have a push and pull now you need a plan</a:t>
            </a:r>
            <a:endParaRPr lang="en-GB" sz="3600" b="1" dirty="0">
              <a:solidFill>
                <a:srgbClr val="FFFFFF"/>
              </a:solidFill>
              <a:cs typeface="Arial" charset="0"/>
            </a:endParaRPr>
          </a:p>
        </p:txBody>
      </p:sp>
      <p:pic>
        <p:nvPicPr>
          <p:cNvPr id="8194" name="Picture 2" descr="Be Decisive — Sajeev Amarasuriya">
            <a:extLst>
              <a:ext uri="{FF2B5EF4-FFF2-40B4-BE49-F238E27FC236}">
                <a16:creationId xmlns:a16="http://schemas.microsoft.com/office/drawing/2014/main" id="{3CCE804A-191E-4803-803E-9928A0FD4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9675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et S.M.A.R.T. Goals… – Computer Science @ Coppin">
            <a:extLst>
              <a:ext uri="{FF2B5EF4-FFF2-40B4-BE49-F238E27FC236}">
                <a16:creationId xmlns:a16="http://schemas.microsoft.com/office/drawing/2014/main" id="{171C6301-D2CA-40DD-B0A2-B7589E014E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765175"/>
            <a:ext cx="6156176" cy="3383905"/>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alph Ellison Quote: “It takes a deep commitment to change and an even  deeper commitment to grow.” (10 wallpapers) - Quotefancy">
            <a:extLst>
              <a:ext uri="{FF2B5EF4-FFF2-40B4-BE49-F238E27FC236}">
                <a16:creationId xmlns:a16="http://schemas.microsoft.com/office/drawing/2014/main" id="{72BCBE22-82FF-475D-9372-71F9F8B13B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3861048"/>
            <a:ext cx="4032448" cy="2752328"/>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Learn about SEO tools from Team Yoast • Yoast">
            <a:extLst>
              <a:ext uri="{FF2B5EF4-FFF2-40B4-BE49-F238E27FC236}">
                <a16:creationId xmlns:a16="http://schemas.microsoft.com/office/drawing/2014/main" id="{BD3CEABE-7E07-4414-850F-1CF4455D73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2173" y="3933056"/>
            <a:ext cx="3322315"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412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06C2AF-88D6-408A-B67A-BDBCFF4B453D}"/>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2400" dirty="0">
                <a:solidFill>
                  <a:schemeClr val="bg1"/>
                </a:solidFill>
                <a:cs typeface="Arial" charset="0"/>
              </a:rPr>
              <a:t>Tools for making change</a:t>
            </a:r>
          </a:p>
        </p:txBody>
      </p:sp>
      <p:pic>
        <p:nvPicPr>
          <p:cNvPr id="7" name="Picture 4" descr="Image result for pleasure or pain for change">
            <a:extLst>
              <a:ext uri="{FF2B5EF4-FFF2-40B4-BE49-F238E27FC236}">
                <a16:creationId xmlns:a16="http://schemas.microsoft.com/office/drawing/2014/main" id="{B349ED4F-694F-434A-9365-1FEF6CF1A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17032"/>
            <a:ext cx="4716015" cy="35162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ewin's Force Field Analysis Explained">
            <a:extLst>
              <a:ext uri="{FF2B5EF4-FFF2-40B4-BE49-F238E27FC236}">
                <a16:creationId xmlns:a16="http://schemas.microsoft.com/office/drawing/2014/main" id="{987E5936-521F-4326-AB74-7D3589C288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5" y="765175"/>
            <a:ext cx="4716015" cy="35162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Are Mind Maps and Why You Definitely Need Them? | Focus">
            <a:extLst>
              <a:ext uri="{FF2B5EF4-FFF2-40B4-BE49-F238E27FC236}">
                <a16:creationId xmlns:a16="http://schemas.microsoft.com/office/drawing/2014/main" id="{02CA1CB4-E812-49E2-83A6-A82FE6180A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0778" y="4149080"/>
            <a:ext cx="4283968" cy="29518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ush Pull Icon Images, Stock Photos &amp; Vectors | Shutterstock">
            <a:extLst>
              <a:ext uri="{FF2B5EF4-FFF2-40B4-BE49-F238E27FC236}">
                <a16:creationId xmlns:a16="http://schemas.microsoft.com/office/drawing/2014/main" id="{B9CB698A-0CE6-43F4-A936-F936167556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765175"/>
            <a:ext cx="4176463" cy="29518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Moscow method product prioritization">
            <a:extLst>
              <a:ext uri="{FF2B5EF4-FFF2-40B4-BE49-F238E27FC236}">
                <a16:creationId xmlns:a16="http://schemas.microsoft.com/office/drawing/2014/main" id="{395F553E-322D-450F-8FCB-2A45B416F595}"/>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0" y="765175"/>
            <a:ext cx="9144000" cy="6468070"/>
          </a:xfrm>
          <a:prstGeom prst="rect">
            <a:avLst/>
          </a:prstGeom>
          <a:noFill/>
          <a:ln>
            <a:noFill/>
          </a:ln>
        </p:spPr>
      </p:pic>
    </p:spTree>
    <p:extLst>
      <p:ext uri="{BB962C8B-B14F-4D97-AF65-F5344CB8AC3E}">
        <p14:creationId xmlns:p14="http://schemas.microsoft.com/office/powerpoint/2010/main" val="121434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06C2AF-88D6-408A-B67A-BDBCFF4B453D}"/>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2400" dirty="0">
                <a:solidFill>
                  <a:schemeClr val="bg1"/>
                </a:solidFill>
                <a:cs typeface="Arial" charset="0"/>
              </a:rPr>
              <a:t>Tools for making change</a:t>
            </a:r>
          </a:p>
        </p:txBody>
      </p:sp>
      <p:pic>
        <p:nvPicPr>
          <p:cNvPr id="8" name="Picture 10" descr="Image result for six thinking hats">
            <a:extLst>
              <a:ext uri="{FF2B5EF4-FFF2-40B4-BE49-F238E27FC236}">
                <a16:creationId xmlns:a16="http://schemas.microsoft.com/office/drawing/2014/main" id="{BDBD49F9-13F0-4B1B-A5F5-8E2520DFEE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5176"/>
            <a:ext cx="9144000" cy="6092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55128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01D048-75BF-4D6D-8E93-3C666F37DBB9}"/>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 30-day challenge </a:t>
            </a:r>
            <a:endParaRPr lang="en-US" sz="2400" dirty="0">
              <a:solidFill>
                <a:schemeClr val="bg1"/>
              </a:solidFill>
              <a:cs typeface="Arial" charset="0"/>
            </a:endParaRPr>
          </a:p>
        </p:txBody>
      </p:sp>
      <p:pic>
        <p:nvPicPr>
          <p:cNvPr id="1026" name="Picture 2" descr="S.T.O.P.: Stop, Think, Observe, Plan">
            <a:extLst>
              <a:ext uri="{FF2B5EF4-FFF2-40B4-BE49-F238E27FC236}">
                <a16:creationId xmlns:a16="http://schemas.microsoft.com/office/drawing/2014/main" id="{B30AA81B-236B-4066-8CD8-38D335F48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24744"/>
            <a:ext cx="2124075" cy="21526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Push Pull Icon Images, Stock Photos &amp; Vectors | Shutterstock">
            <a:extLst>
              <a:ext uri="{FF2B5EF4-FFF2-40B4-BE49-F238E27FC236}">
                <a16:creationId xmlns:a16="http://schemas.microsoft.com/office/drawing/2014/main" id="{0DE5364D-C75A-456B-BB48-BEE72A9872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1944" y="725140"/>
            <a:ext cx="4176463" cy="29518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e Decisive — Sajeev Amarasuriya">
            <a:extLst>
              <a:ext uri="{FF2B5EF4-FFF2-40B4-BE49-F238E27FC236}">
                <a16:creationId xmlns:a16="http://schemas.microsoft.com/office/drawing/2014/main" id="{375B9BE1-6074-4D11-AB3F-4309C1B21D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612" y="386104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et S.M.A.R.T. Goals… – Computer Science @ Coppin">
            <a:extLst>
              <a:ext uri="{FF2B5EF4-FFF2-40B4-BE49-F238E27FC236}">
                <a16:creationId xmlns:a16="http://schemas.microsoft.com/office/drawing/2014/main" id="{5580CD1B-02CF-4832-93E8-BF6C77FCE8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4801" y="3474095"/>
            <a:ext cx="6156176" cy="36273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E0EE62-6CBC-4EFC-A033-9838519F1B18}"/>
              </a:ext>
            </a:extLst>
          </p:cNvPr>
          <p:cNvSpPr txBox="1"/>
          <p:nvPr/>
        </p:nvSpPr>
        <p:spPr>
          <a:xfrm>
            <a:off x="7004126" y="1124744"/>
            <a:ext cx="1907551" cy="1938992"/>
          </a:xfrm>
          <a:prstGeom prst="rect">
            <a:avLst/>
          </a:prstGeom>
          <a:noFill/>
        </p:spPr>
        <p:txBody>
          <a:bodyPr wrap="square" rtlCol="0">
            <a:spAutoFit/>
          </a:bodyPr>
          <a:lstStyle/>
          <a:p>
            <a:r>
              <a:rPr lang="en-US" sz="2000" dirty="0"/>
              <a:t>Use a number of ‘tools’ to deepen your commitment and see through with it</a:t>
            </a:r>
            <a:endParaRPr lang="en-GB" sz="2000" dirty="0"/>
          </a:p>
        </p:txBody>
      </p:sp>
    </p:spTree>
    <p:extLst>
      <p:ext uri="{BB962C8B-B14F-4D97-AF65-F5344CB8AC3E}">
        <p14:creationId xmlns:p14="http://schemas.microsoft.com/office/powerpoint/2010/main" val="13917961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A4FDEA-9478-FDFB-E823-E07235603598}"/>
              </a:ext>
            </a:extLst>
          </p:cNvPr>
          <p:cNvSpPr txBox="1"/>
          <p:nvPr/>
        </p:nvSpPr>
        <p:spPr>
          <a:xfrm>
            <a:off x="791580" y="2459504"/>
            <a:ext cx="7560840" cy="1938992"/>
          </a:xfrm>
          <a:prstGeom prst="rect">
            <a:avLst/>
          </a:prstGeom>
          <a:noFill/>
        </p:spPr>
        <p:txBody>
          <a:bodyPr wrap="square" rtlCol="0">
            <a:spAutoFit/>
          </a:bodyPr>
          <a:lstStyle/>
          <a:p>
            <a:pPr algn="ctr"/>
            <a:r>
              <a:rPr lang="en-GB" sz="2000" b="0" i="0" kern="1200" dirty="0">
                <a:solidFill>
                  <a:schemeClr val="tx1"/>
                </a:solidFill>
                <a:effectLst/>
                <a:latin typeface="+mn-lt"/>
                <a:ea typeface="+mn-ea"/>
                <a:cs typeface="+mn-cs"/>
              </a:rPr>
              <a:t>This is where we watched the video:</a:t>
            </a:r>
          </a:p>
          <a:p>
            <a:pPr algn="ctr"/>
            <a:endParaRPr lang="en-GB" sz="2000" dirty="0">
              <a:latin typeface="+mn-lt"/>
              <a:cs typeface="+mn-cs"/>
            </a:endParaRPr>
          </a:p>
          <a:p>
            <a:pPr algn="ctr"/>
            <a:r>
              <a:rPr lang="en-GB" sz="2000" b="0" i="0" kern="1200" dirty="0">
                <a:solidFill>
                  <a:schemeClr val="tx1"/>
                </a:solidFill>
                <a:effectLst/>
                <a:latin typeface="+mn-lt"/>
                <a:ea typeface="+mn-ea"/>
                <a:cs typeface="+mn-cs"/>
              </a:rPr>
              <a:t>Why Change is Good | Motivational Video | </a:t>
            </a:r>
            <a:r>
              <a:rPr lang="en-GB" sz="2000" b="0" i="0" kern="1200" dirty="0" err="1">
                <a:solidFill>
                  <a:schemeClr val="tx1"/>
                </a:solidFill>
                <a:effectLst/>
                <a:latin typeface="+mn-lt"/>
                <a:ea typeface="+mn-ea"/>
                <a:cs typeface="+mn-cs"/>
              </a:rPr>
              <a:t>Goalcast</a:t>
            </a:r>
            <a:r>
              <a:rPr lang="en-GB" sz="2000" b="0" i="0" kern="1200" dirty="0">
                <a:solidFill>
                  <a:schemeClr val="tx1"/>
                </a:solidFill>
                <a:effectLst/>
                <a:latin typeface="+mn-lt"/>
                <a:ea typeface="+mn-ea"/>
                <a:cs typeface="+mn-cs"/>
              </a:rPr>
              <a:t> </a:t>
            </a:r>
          </a:p>
          <a:p>
            <a:pPr algn="ctr"/>
            <a:endParaRPr lang="en-GB" sz="2000" dirty="0">
              <a:latin typeface="+mn-lt"/>
              <a:cs typeface="+mn-cs"/>
            </a:endParaRPr>
          </a:p>
          <a:p>
            <a:pPr algn="ctr"/>
            <a:r>
              <a:rPr lang="en-GB" sz="2000" dirty="0">
                <a:hlinkClick r:id="rId2"/>
              </a:rPr>
              <a:t>https://www.youtube.com/watch?v=sOA6_xh4neM&amp;t=70s</a:t>
            </a:r>
            <a:r>
              <a:rPr lang="en-GB" sz="2000" dirty="0"/>
              <a:t> </a:t>
            </a:r>
            <a:endParaRPr lang="en-GB" sz="2000" b="0" i="0" kern="1200" dirty="0">
              <a:solidFill>
                <a:schemeClr val="tx1"/>
              </a:solidFill>
              <a:effectLst/>
              <a:latin typeface="+mn-lt"/>
              <a:ea typeface="+mn-ea"/>
              <a:cs typeface="+mn-cs"/>
            </a:endParaRPr>
          </a:p>
          <a:p>
            <a:pPr algn="ctr"/>
            <a:endParaRPr lang="en-GB" sz="2000" dirty="0"/>
          </a:p>
        </p:txBody>
      </p:sp>
    </p:spTree>
    <p:extLst>
      <p:ext uri="{BB962C8B-B14F-4D97-AF65-F5344CB8AC3E}">
        <p14:creationId xmlns:p14="http://schemas.microsoft.com/office/powerpoint/2010/main" val="404316415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 Action plan</a:t>
            </a:r>
            <a:endParaRPr lang="en-US" sz="2400" dirty="0">
              <a:solidFill>
                <a:schemeClr val="bg1"/>
              </a:solidFill>
              <a:cs typeface="Arial" charset="0"/>
            </a:endParaRPr>
          </a:p>
        </p:txBody>
      </p:sp>
      <p:sp>
        <p:nvSpPr>
          <p:cNvPr id="75781" name="Rectangle 5"/>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n-US"/>
          </a:p>
        </p:txBody>
      </p:sp>
      <p:sp>
        <p:nvSpPr>
          <p:cNvPr id="75782" name="Rectangle 6"/>
          <p:cNvSpPr>
            <a:spLocks noChangeArrowheads="1"/>
          </p:cNvSpPr>
          <p:nvPr/>
        </p:nvSpPr>
        <p:spPr bwMode="auto">
          <a:xfrm>
            <a:off x="0" y="0"/>
            <a:ext cx="9144000" cy="0"/>
          </a:xfrm>
          <a:prstGeom prst="rect">
            <a:avLst/>
          </a:prstGeom>
          <a:noFill/>
          <a:ln w="9525">
            <a:noFill/>
            <a:miter lim="800000"/>
            <a:headEnd/>
            <a:tailEnd/>
          </a:ln>
        </p:spPr>
        <p:txBody>
          <a:bodyPr anchor="ctr">
            <a:spAutoFit/>
          </a:bodyPr>
          <a:lstStyle/>
          <a:p>
            <a:endParaRPr lang="en-US"/>
          </a:p>
        </p:txBody>
      </p:sp>
      <p:sp>
        <p:nvSpPr>
          <p:cNvPr id="2" name="TextBox 1"/>
          <p:cNvSpPr txBox="1"/>
          <p:nvPr/>
        </p:nvSpPr>
        <p:spPr>
          <a:xfrm>
            <a:off x="179513" y="782110"/>
            <a:ext cx="8964488" cy="5632311"/>
          </a:xfrm>
          <a:prstGeom prst="rect">
            <a:avLst/>
          </a:prstGeom>
          <a:noFill/>
        </p:spPr>
        <p:txBody>
          <a:bodyPr wrap="square" rtlCol="0">
            <a:spAutoFit/>
          </a:bodyPr>
          <a:lstStyle/>
          <a:p>
            <a:r>
              <a:rPr lang="en-GB" sz="3600" dirty="0"/>
              <a:t>As a result of todays masterclass what will you:</a:t>
            </a:r>
          </a:p>
          <a:p>
            <a:endParaRPr lang="en-GB" sz="3600" dirty="0"/>
          </a:p>
          <a:p>
            <a:r>
              <a:rPr lang="en-GB" sz="3600" dirty="0"/>
              <a:t>START DOING</a:t>
            </a:r>
          </a:p>
          <a:p>
            <a:endParaRPr lang="en-GB" sz="3600" dirty="0"/>
          </a:p>
          <a:p>
            <a:r>
              <a:rPr lang="en-GB" sz="3600" dirty="0"/>
              <a:t>STOP DOING</a:t>
            </a:r>
          </a:p>
          <a:p>
            <a:endParaRPr lang="en-GB" sz="3600" dirty="0"/>
          </a:p>
          <a:p>
            <a:r>
              <a:rPr lang="en-GB" sz="3600" dirty="0"/>
              <a:t>CONTINUE DOING</a:t>
            </a:r>
          </a:p>
          <a:p>
            <a:endParaRPr lang="en-GB" sz="3600" dirty="0"/>
          </a:p>
          <a:p>
            <a:r>
              <a:rPr lang="en-GB" sz="3600" dirty="0"/>
              <a:t>54321 DD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ct val="25000"/>
              </a:spcAft>
            </a:pPr>
            <a:r>
              <a:rPr lang="en-GB" sz="3600" b="1" dirty="0">
                <a:solidFill>
                  <a:srgbClr val="FFFFFF"/>
                </a:solidFill>
                <a:cs typeface="Arial" charset="0"/>
              </a:rPr>
              <a:t>Aims and desired outcomes </a:t>
            </a:r>
          </a:p>
        </p:txBody>
      </p:sp>
      <p:sp>
        <p:nvSpPr>
          <p:cNvPr id="2" name="TextBox 1"/>
          <p:cNvSpPr txBox="1"/>
          <p:nvPr/>
        </p:nvSpPr>
        <p:spPr>
          <a:xfrm>
            <a:off x="453378" y="908720"/>
            <a:ext cx="8237243" cy="3539430"/>
          </a:xfrm>
          <a:prstGeom prst="rect">
            <a:avLst/>
          </a:prstGeom>
          <a:noFill/>
        </p:spPr>
        <p:txBody>
          <a:bodyPr wrap="square" rtlCol="0">
            <a:spAutoFit/>
          </a:bodyPr>
          <a:lstStyle/>
          <a:p>
            <a:pPr algn="ctr"/>
            <a:r>
              <a:rPr lang="en-GB" altLang="en-US" sz="2800" dirty="0">
                <a:latin typeface="Arial" panose="020B0604020202020204" pitchFamily="34" charset="0"/>
              </a:rPr>
              <a:t>Aims – To know how to make significant positive change in life – personally and professionally </a:t>
            </a:r>
          </a:p>
          <a:p>
            <a:pPr algn="ctr"/>
            <a:endParaRPr lang="en-GB" altLang="en-US" sz="2800" dirty="0">
              <a:latin typeface="Arial" panose="020B0604020202020204" pitchFamily="34" charset="0"/>
            </a:endParaRPr>
          </a:p>
          <a:p>
            <a:pPr algn="ctr"/>
            <a:r>
              <a:rPr lang="en-GB" altLang="en-US" sz="2800" dirty="0">
                <a:latin typeface="Arial" panose="020B0604020202020204" pitchFamily="34" charset="0"/>
              </a:rPr>
              <a:t>Outcomes – To be a person who continually embraces change in life </a:t>
            </a:r>
          </a:p>
          <a:p>
            <a:pPr algn="ctr"/>
            <a:endParaRPr lang="en-GB" altLang="en-US" sz="2800" dirty="0">
              <a:latin typeface="Arial" panose="020B0604020202020204" pitchFamily="34" charset="0"/>
            </a:endParaRPr>
          </a:p>
          <a:p>
            <a:pPr algn="ctr"/>
            <a:r>
              <a:rPr lang="en-GB" altLang="en-US" sz="2800" dirty="0">
                <a:latin typeface="Arial" panose="020B0604020202020204" pitchFamily="34" charset="0"/>
              </a:rPr>
              <a:t>As we go through this masterclass decide what you will START, STOP &amp; CONTINUE doing </a:t>
            </a:r>
          </a:p>
        </p:txBody>
      </p:sp>
      <p:pic>
        <p:nvPicPr>
          <p:cNvPr id="1026" name="Picture 2" descr="How To Make A Mind Map | MindMapping.com">
            <a:extLst>
              <a:ext uri="{FF2B5EF4-FFF2-40B4-BE49-F238E27FC236}">
                <a16:creationId xmlns:a16="http://schemas.microsoft.com/office/drawing/2014/main" id="{E8E04FEA-6142-4E90-8FF4-9D2377AAD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4591695"/>
            <a:ext cx="4248472" cy="2071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28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a:extLst>
              <a:ext uri="{FF2B5EF4-FFF2-40B4-BE49-F238E27FC236}">
                <a16:creationId xmlns:a16="http://schemas.microsoft.com/office/drawing/2014/main" id="{F910D039-84AB-4A53-8AF0-EBFDCD17ED43}"/>
              </a:ext>
            </a:extLst>
          </p:cNvPr>
          <p:cNvSpPr txBox="1">
            <a:spLocks noChangeArrowheads="1"/>
          </p:cNvSpPr>
          <p:nvPr/>
        </p:nvSpPr>
        <p:spPr bwMode="auto">
          <a:xfrm>
            <a:off x="215900" y="4365104"/>
            <a:ext cx="87122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GB" sz="2800" u="sng" dirty="0">
                <a:solidFill>
                  <a:srgbClr val="0000FF"/>
                </a:solidFill>
                <a:effectLst/>
                <a:latin typeface="Calibri" panose="020F0502020204030204" pitchFamily="34" charset="0"/>
                <a:ea typeface="Times New Roman" panose="02020603050405020304" pitchFamily="18" charset="0"/>
                <a:hlinkClick r:id="rId2"/>
              </a:rPr>
              <a:t>https://www.facebook.com/groups/216645969611627/?ref=share</a:t>
            </a:r>
            <a:endParaRPr lang="en-GB" altLang="en-US" sz="2800" dirty="0"/>
          </a:p>
          <a:p>
            <a:pPr eaLnBrk="1" hangingPunct="1">
              <a:spcBef>
                <a:spcPct val="0"/>
              </a:spcBef>
              <a:spcAft>
                <a:spcPts val="1200"/>
              </a:spcAft>
              <a:buFontTx/>
              <a:buNone/>
            </a:pPr>
            <a:endParaRPr lang="en-GB" altLang="en-US" sz="2800" dirty="0"/>
          </a:p>
          <a:p>
            <a:pPr algn="ctr">
              <a:spcBef>
                <a:spcPct val="0"/>
              </a:spcBef>
              <a:spcAft>
                <a:spcPts val="1200"/>
              </a:spcAft>
              <a:buNone/>
            </a:pPr>
            <a:r>
              <a:rPr lang="en-GB" sz="2800" b="1" dirty="0">
                <a:solidFill>
                  <a:srgbClr val="050505"/>
                </a:solidFill>
                <a:latin typeface="Segoe UI Historic" panose="020B0502040204020203" pitchFamily="34" charset="0"/>
                <a:hlinkClick r:id="rId3"/>
              </a:rPr>
              <a:t>bernard.genge@gmail.com</a:t>
            </a:r>
            <a:r>
              <a:rPr lang="en-GB" sz="2400" b="1" dirty="0">
                <a:solidFill>
                  <a:srgbClr val="050505"/>
                </a:solidFill>
                <a:latin typeface="Segoe UI Historic" panose="020B0502040204020203" pitchFamily="34" charset="0"/>
              </a:rPr>
              <a:t> </a:t>
            </a:r>
            <a:endParaRPr lang="en-GB" sz="2400" dirty="0"/>
          </a:p>
          <a:p>
            <a:pPr algn="ctr" eaLnBrk="1" hangingPunct="1">
              <a:spcBef>
                <a:spcPct val="0"/>
              </a:spcBef>
              <a:spcAft>
                <a:spcPts val="1200"/>
              </a:spcAft>
              <a:buFontTx/>
              <a:buNone/>
            </a:pPr>
            <a:endParaRPr lang="en-GB" altLang="en-US" sz="2800" dirty="0"/>
          </a:p>
        </p:txBody>
      </p:sp>
      <p:pic>
        <p:nvPicPr>
          <p:cNvPr id="15363" name="Picture 7" descr="Image may contain: 1 person, standing and text">
            <a:extLst>
              <a:ext uri="{FF2B5EF4-FFF2-40B4-BE49-F238E27FC236}">
                <a16:creationId xmlns:a16="http://schemas.microsoft.com/office/drawing/2014/main" id="{244AE4B2-96B8-4ECE-BCCC-122B8F41C0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 y="298789"/>
            <a:ext cx="781050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1CBC25-D3EA-496B-9AE4-B73D67D512BE}"/>
              </a:ext>
            </a:extLst>
          </p:cNvPr>
          <p:cNvSpPr>
            <a:spLocks noGrp="1"/>
          </p:cNvSpPr>
          <p:nvPr>
            <p:ph idx="1"/>
          </p:nvPr>
        </p:nvSpPr>
        <p:spPr>
          <a:xfrm>
            <a:off x="0" y="534307"/>
            <a:ext cx="9180512" cy="4525963"/>
          </a:xfrm>
        </p:spPr>
        <p:txBody>
          <a:bodyPr/>
          <a:lstStyle/>
          <a:p>
            <a:pPr marL="0" indent="0">
              <a:lnSpc>
                <a:spcPct val="105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Did you know 2019 – 6 minutes </a:t>
            </a:r>
          </a:p>
          <a:p>
            <a:pPr marL="0" indent="0">
              <a:lnSpc>
                <a:spcPct val="105000"/>
              </a:lnSpc>
              <a:spcAft>
                <a:spcPts val="800"/>
              </a:spcAft>
              <a:buNone/>
            </a:pPr>
            <a:r>
              <a:rPr lang="en-GB" sz="2400" u="sng" dirty="0">
                <a:solidFill>
                  <a:srgbClr val="0563C1"/>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2"/>
              </a:rPr>
              <a:t>https://www.youtube.com/watch?v=bTM06NZOyDQ</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5000"/>
              </a:lnSpc>
              <a:spcAft>
                <a:spcPts val="800"/>
              </a:spcAft>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5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Who moved my cheese – 15 minutes</a:t>
            </a:r>
          </a:p>
          <a:p>
            <a:pPr marL="0" indent="0">
              <a:lnSpc>
                <a:spcPct val="105000"/>
              </a:lnSpc>
              <a:spcAft>
                <a:spcPts val="800"/>
              </a:spcAft>
              <a:buNone/>
            </a:pPr>
            <a:r>
              <a:rPr lang="en-GB" sz="2400" u="sng" dirty="0">
                <a:solidFill>
                  <a:srgbClr val="0563C1"/>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3"/>
              </a:rPr>
              <a:t>https://www.youtube.com/watch?v=jOUeHPS8A8g</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5000"/>
              </a:lnSpc>
              <a:spcAft>
                <a:spcPts val="800"/>
              </a:spcAft>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5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Overcoming resistance to change – isn’t it obvious     6 minutes </a:t>
            </a:r>
          </a:p>
          <a:p>
            <a:pPr marL="0" indent="0">
              <a:lnSpc>
                <a:spcPct val="105000"/>
              </a:lnSpc>
              <a:spcAft>
                <a:spcPts val="800"/>
              </a:spcAft>
              <a:buNone/>
            </a:pPr>
            <a:r>
              <a:rPr lang="en-GB" sz="2400" u="sng" dirty="0">
                <a:solidFill>
                  <a:srgbClr val="0563C1"/>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4"/>
              </a:rPr>
              <a:t>https://www.youtube.com/watch?v=hcz1aZ60k7w</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5000"/>
              </a:lnSpc>
              <a:spcAft>
                <a:spcPts val="800"/>
              </a:spcAft>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5000"/>
              </a:lnSpc>
              <a:spcAft>
                <a:spcPts val="800"/>
              </a:spcAft>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Jason Clarke – Embracing change 18 minutes</a:t>
            </a:r>
          </a:p>
          <a:p>
            <a:pPr marL="0" indent="0">
              <a:lnSpc>
                <a:spcPct val="105000"/>
              </a:lnSpc>
              <a:spcAft>
                <a:spcPts val="800"/>
              </a:spcAft>
              <a:buNone/>
            </a:pPr>
            <a:r>
              <a:rPr lang="en-GB" sz="2400" u="sng" dirty="0">
                <a:solidFill>
                  <a:srgbClr val="0563C1"/>
                </a:solidFill>
                <a:effectLst/>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5"/>
              </a:rPr>
              <a:t>https://www.youtube.com/watch?v=vPhM8lxibSU</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GB" sz="1200" dirty="0"/>
          </a:p>
        </p:txBody>
      </p:sp>
      <p:sp>
        <p:nvSpPr>
          <p:cNvPr id="5" name="Rectangle 4">
            <a:extLst>
              <a:ext uri="{FF2B5EF4-FFF2-40B4-BE49-F238E27FC236}">
                <a16:creationId xmlns:a16="http://schemas.microsoft.com/office/drawing/2014/main" id="{88B90588-D03B-45EB-A0B9-D45CF8AB054A}"/>
              </a:ext>
            </a:extLst>
          </p:cNvPr>
          <p:cNvSpPr/>
          <p:nvPr/>
        </p:nvSpPr>
        <p:spPr>
          <a:xfrm>
            <a:off x="0" y="-243408"/>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r>
              <a:rPr lang="en-GB" sz="2400" dirty="0">
                <a:solidFill>
                  <a:schemeClr val="bg1"/>
                </a:solidFill>
                <a:latin typeface="Arial" charset="0"/>
                <a:cs typeface="Arial" charset="0"/>
              </a:rPr>
              <a:t> Further information/watching</a:t>
            </a:r>
            <a:endParaRPr lang="en-US" sz="2400" dirty="0">
              <a:solidFill>
                <a:schemeClr val="bg1"/>
              </a:solidFill>
              <a:cs typeface="Arial" charset="0"/>
            </a:endParaRPr>
          </a:p>
        </p:txBody>
      </p:sp>
    </p:spTree>
    <p:extLst>
      <p:ext uri="{BB962C8B-B14F-4D97-AF65-F5344CB8AC3E}">
        <p14:creationId xmlns:p14="http://schemas.microsoft.com/office/powerpoint/2010/main" val="23290693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WOT Analysis: What, Why and How to Use Them Effectively - Creately Blog">
            <a:extLst>
              <a:ext uri="{FF2B5EF4-FFF2-40B4-BE49-F238E27FC236}">
                <a16:creationId xmlns:a16="http://schemas.microsoft.com/office/drawing/2014/main" id="{C457DDA0-586F-4300-92FA-A6EA24A10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25" y="604838"/>
            <a:ext cx="5619750" cy="564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48612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ct val="25000"/>
              </a:spcAft>
            </a:pPr>
            <a:r>
              <a:rPr lang="en-GB" sz="3600" b="1">
                <a:solidFill>
                  <a:srgbClr val="FFFFFF"/>
                </a:solidFill>
                <a:cs typeface="Arial" charset="0"/>
              </a:rPr>
              <a:t>Set scene</a:t>
            </a:r>
            <a:endParaRPr lang="en-GB" sz="3600" b="1" dirty="0">
              <a:solidFill>
                <a:srgbClr val="FFFFFF"/>
              </a:solidFill>
              <a:cs typeface="Arial" charset="0"/>
            </a:endParaRPr>
          </a:p>
        </p:txBody>
      </p:sp>
      <p:sp>
        <p:nvSpPr>
          <p:cNvPr id="2" name="TextBox 1"/>
          <p:cNvSpPr txBox="1"/>
          <p:nvPr/>
        </p:nvSpPr>
        <p:spPr>
          <a:xfrm>
            <a:off x="0" y="620688"/>
            <a:ext cx="9036496" cy="830997"/>
          </a:xfrm>
          <a:prstGeom prst="rect">
            <a:avLst/>
          </a:prstGeom>
          <a:noFill/>
        </p:spPr>
        <p:txBody>
          <a:bodyPr wrap="square" rtlCol="0">
            <a:spAutoFit/>
          </a:bodyPr>
          <a:lstStyle/>
          <a:p>
            <a:br>
              <a:rPr lang="en-GB" sz="2400"/>
            </a:br>
            <a:endParaRPr lang="en-GB" sz="2400" dirty="0"/>
          </a:p>
        </p:txBody>
      </p:sp>
      <p:sp>
        <p:nvSpPr>
          <p:cNvPr id="3" name="TextBox 2">
            <a:extLst>
              <a:ext uri="{FF2B5EF4-FFF2-40B4-BE49-F238E27FC236}">
                <a16:creationId xmlns:a16="http://schemas.microsoft.com/office/drawing/2014/main" id="{40FB4BB2-B226-4DD7-9F4C-7E9E5A755630}"/>
              </a:ext>
            </a:extLst>
          </p:cNvPr>
          <p:cNvSpPr txBox="1"/>
          <p:nvPr/>
        </p:nvSpPr>
        <p:spPr>
          <a:xfrm>
            <a:off x="53752" y="908720"/>
            <a:ext cx="8928992" cy="6001643"/>
          </a:xfrm>
          <a:prstGeom prst="rect">
            <a:avLst/>
          </a:prstGeom>
          <a:noFill/>
        </p:spPr>
        <p:txBody>
          <a:bodyPr wrap="square" rtlCol="0">
            <a:spAutoFit/>
          </a:bodyPr>
          <a:lstStyle/>
          <a:p>
            <a:r>
              <a:rPr lang="en-US" sz="2400" dirty="0"/>
              <a:t>What makes change difficult is that we are often trying to do it from the outside in – that is, to change our external </a:t>
            </a:r>
            <a:r>
              <a:rPr lang="en-US" sz="2400" dirty="0" err="1"/>
              <a:t>behaviour</a:t>
            </a:r>
            <a:r>
              <a:rPr lang="en-US" sz="2400" dirty="0"/>
              <a:t> without making any change to our thoughts/beliefs. When there is no internal basis for change we need threats, reminders, or someone to nag us to make sure we keep up with the change. When we truly connect with the change from the inside it becomes so much easier.</a:t>
            </a:r>
          </a:p>
          <a:p>
            <a:r>
              <a:rPr lang="en-US" sz="2400" dirty="0"/>
              <a:t>Understand ‘why’ and what you want to change at a really deep level.</a:t>
            </a:r>
          </a:p>
          <a:p>
            <a:r>
              <a:rPr lang="en-US" sz="2400" dirty="0"/>
              <a:t>Think about the beliefs and biases you have that shape your mindset and drive the </a:t>
            </a:r>
            <a:r>
              <a:rPr lang="en-US" sz="2400" dirty="0" err="1"/>
              <a:t>behaviour</a:t>
            </a:r>
            <a:r>
              <a:rPr lang="en-US" sz="2400" dirty="0"/>
              <a:t>. For example, if you want to stop working so hard because of the resulting stress but you have a deep-rooted belief that to be successful you have to work long hours you will need to address this belief before change will work.</a:t>
            </a:r>
          </a:p>
          <a:p>
            <a:r>
              <a:rPr lang="en-GB" sz="2400" dirty="0"/>
              <a:t> </a:t>
            </a:r>
          </a:p>
        </p:txBody>
      </p:sp>
      <p:pic>
        <p:nvPicPr>
          <p:cNvPr id="1026" name="Picture 2" descr="Positive Changes Through Attitude Adjustments - World Yoga Institute">
            <a:extLst>
              <a:ext uri="{FF2B5EF4-FFF2-40B4-BE49-F238E27FC236}">
                <a16:creationId xmlns:a16="http://schemas.microsoft.com/office/drawing/2014/main" id="{C83844AC-786E-452E-BD69-6DC4266CD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908720"/>
            <a:ext cx="8875240"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751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EB0DA3-EA6C-40C7-9F7D-435FCB90031E}"/>
              </a:ext>
            </a:extLst>
          </p:cNvPr>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ct val="25000"/>
              </a:spcAft>
            </a:pPr>
            <a:r>
              <a:rPr lang="en-GB" sz="3600" b="1" dirty="0">
                <a:solidFill>
                  <a:srgbClr val="FFFFFF"/>
                </a:solidFill>
                <a:cs typeface="Arial" charset="0"/>
              </a:rPr>
              <a:t>Characteristics of a changing/growing person</a:t>
            </a:r>
          </a:p>
        </p:txBody>
      </p:sp>
      <p:sp>
        <p:nvSpPr>
          <p:cNvPr id="3" name="TextBox 2">
            <a:extLst>
              <a:ext uri="{FF2B5EF4-FFF2-40B4-BE49-F238E27FC236}">
                <a16:creationId xmlns:a16="http://schemas.microsoft.com/office/drawing/2014/main" id="{FFBDB55A-81F6-4096-8BFD-F04903B8E397}"/>
              </a:ext>
            </a:extLst>
          </p:cNvPr>
          <p:cNvSpPr txBox="1"/>
          <p:nvPr/>
        </p:nvSpPr>
        <p:spPr>
          <a:xfrm>
            <a:off x="395536" y="868147"/>
            <a:ext cx="8136904" cy="6001643"/>
          </a:xfrm>
          <a:prstGeom prst="rect">
            <a:avLst/>
          </a:prstGeom>
          <a:noFill/>
        </p:spPr>
        <p:txBody>
          <a:bodyPr wrap="square" rtlCol="0">
            <a:spAutoFit/>
          </a:bodyPr>
          <a:lstStyle/>
          <a:p>
            <a:pPr algn="l">
              <a:buFont typeface="+mj-lt"/>
              <a:buAutoNum type="arabicPeriod"/>
            </a:pPr>
            <a:r>
              <a:rPr lang="en-US" sz="3200" dirty="0">
                <a:solidFill>
                  <a:srgbClr val="222222"/>
                </a:solidFill>
                <a:latin typeface="arial" panose="020B0604020202020204" pitchFamily="34" charset="0"/>
              </a:rPr>
              <a:t>High degree of self-awareness – they understand we live in an ever-changing world and to grow/survive in this world they must embrace change </a:t>
            </a:r>
            <a:endParaRPr lang="en-US" sz="3200" b="0" i="0" dirty="0">
              <a:solidFill>
                <a:srgbClr val="222222"/>
              </a:solidFill>
              <a:effectLst/>
              <a:latin typeface="arial" panose="020B0604020202020204" pitchFamily="34" charset="0"/>
            </a:endParaRPr>
          </a:p>
          <a:p>
            <a:pPr algn="l">
              <a:buFont typeface="+mj-lt"/>
              <a:buAutoNum type="arabicPeriod"/>
            </a:pPr>
            <a:r>
              <a:rPr lang="en-US" sz="3200" dirty="0">
                <a:solidFill>
                  <a:srgbClr val="222222"/>
                </a:solidFill>
                <a:latin typeface="arial" panose="020B0604020202020204" pitchFamily="34" charset="0"/>
              </a:rPr>
              <a:t>Patience to think things through, be decisive and make the necessary sacrifices </a:t>
            </a:r>
            <a:endParaRPr lang="en-US" sz="3200" b="0" i="0" dirty="0">
              <a:solidFill>
                <a:srgbClr val="222222"/>
              </a:solidFill>
              <a:effectLst/>
              <a:latin typeface="arial" panose="020B0604020202020204" pitchFamily="34" charset="0"/>
            </a:endParaRPr>
          </a:p>
          <a:p>
            <a:pPr algn="l">
              <a:buFont typeface="+mj-lt"/>
              <a:buAutoNum type="arabicPeriod"/>
            </a:pPr>
            <a:r>
              <a:rPr lang="en-US" sz="3200" dirty="0">
                <a:solidFill>
                  <a:srgbClr val="222222"/>
                </a:solidFill>
                <a:latin typeface="arial" panose="020B0604020202020204" pitchFamily="34" charset="0"/>
              </a:rPr>
              <a:t>Being prepared to be uncomfortable and stretch that comfort zone</a:t>
            </a:r>
          </a:p>
          <a:p>
            <a:pPr algn="l">
              <a:buFont typeface="+mj-lt"/>
              <a:buAutoNum type="arabicPeriod"/>
            </a:pPr>
            <a:r>
              <a:rPr lang="en-US" sz="3200" b="0" i="0" dirty="0">
                <a:solidFill>
                  <a:srgbClr val="222222"/>
                </a:solidFill>
                <a:effectLst/>
                <a:latin typeface="arial" panose="020B0604020202020204" pitchFamily="34" charset="0"/>
              </a:rPr>
              <a:t>Prepared to challenge and question self </a:t>
            </a:r>
          </a:p>
          <a:p>
            <a:pPr algn="l">
              <a:buFont typeface="+mj-lt"/>
              <a:buAutoNum type="arabicPeriod"/>
            </a:pPr>
            <a:r>
              <a:rPr lang="en-US" sz="3200" dirty="0">
                <a:solidFill>
                  <a:srgbClr val="222222"/>
                </a:solidFill>
                <a:latin typeface="arial" panose="020B0604020202020204" pitchFamily="34" charset="0"/>
              </a:rPr>
              <a:t>Incrementally growing in confidence</a:t>
            </a:r>
          </a:p>
          <a:p>
            <a:pPr algn="l">
              <a:buFont typeface="+mj-lt"/>
              <a:buAutoNum type="arabicPeriod"/>
            </a:pPr>
            <a:r>
              <a:rPr lang="en-US" sz="3200" b="0" i="0" dirty="0">
                <a:solidFill>
                  <a:srgbClr val="222222"/>
                </a:solidFill>
                <a:effectLst/>
                <a:latin typeface="arial" panose="020B0604020202020204" pitchFamily="34" charset="0"/>
              </a:rPr>
              <a:t>Their life is changing for the better – even if its small changes </a:t>
            </a:r>
          </a:p>
        </p:txBody>
      </p:sp>
    </p:spTree>
    <p:extLst>
      <p:ext uri="{BB962C8B-B14F-4D97-AF65-F5344CB8AC3E}">
        <p14:creationId xmlns:p14="http://schemas.microsoft.com/office/powerpoint/2010/main" val="15852031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spcAft>
                <a:spcPct val="25000"/>
              </a:spcAft>
            </a:pPr>
            <a:r>
              <a:rPr lang="en-US" sz="3600" b="1" dirty="0">
                <a:solidFill>
                  <a:srgbClr val="FFFFFF"/>
                </a:solidFill>
                <a:cs typeface="Arial" charset="0"/>
              </a:rPr>
              <a:t>W</a:t>
            </a:r>
            <a:r>
              <a:rPr lang="en-GB" sz="3600" b="1" dirty="0" err="1">
                <a:solidFill>
                  <a:srgbClr val="FFFFFF"/>
                </a:solidFill>
                <a:cs typeface="Arial" charset="0"/>
              </a:rPr>
              <a:t>hy</a:t>
            </a:r>
            <a:r>
              <a:rPr lang="en-GB" sz="3600" b="1" dirty="0">
                <a:solidFill>
                  <a:srgbClr val="FFFFFF"/>
                </a:solidFill>
                <a:cs typeface="Arial" charset="0"/>
              </a:rPr>
              <a:t> do we change?</a:t>
            </a:r>
          </a:p>
        </p:txBody>
      </p:sp>
      <p:sp>
        <p:nvSpPr>
          <p:cNvPr id="2" name="TextBox 1"/>
          <p:cNvSpPr txBox="1"/>
          <p:nvPr/>
        </p:nvSpPr>
        <p:spPr>
          <a:xfrm>
            <a:off x="0" y="620688"/>
            <a:ext cx="9036496" cy="830997"/>
          </a:xfrm>
          <a:prstGeom prst="rect">
            <a:avLst/>
          </a:prstGeom>
          <a:noFill/>
        </p:spPr>
        <p:txBody>
          <a:bodyPr wrap="square" rtlCol="0">
            <a:spAutoFit/>
          </a:bodyPr>
          <a:lstStyle/>
          <a:p>
            <a:br>
              <a:rPr lang="en-GB" sz="2400" dirty="0"/>
            </a:br>
            <a:endParaRPr lang="en-GB" sz="2400" dirty="0"/>
          </a:p>
        </p:txBody>
      </p:sp>
      <p:sp>
        <p:nvSpPr>
          <p:cNvPr id="3" name="TextBox 2">
            <a:extLst>
              <a:ext uri="{FF2B5EF4-FFF2-40B4-BE49-F238E27FC236}">
                <a16:creationId xmlns:a16="http://schemas.microsoft.com/office/drawing/2014/main" id="{40FB4BB2-B226-4DD7-9F4C-7E9E5A755630}"/>
              </a:ext>
            </a:extLst>
          </p:cNvPr>
          <p:cNvSpPr txBox="1"/>
          <p:nvPr/>
        </p:nvSpPr>
        <p:spPr>
          <a:xfrm>
            <a:off x="53752" y="908720"/>
            <a:ext cx="8928992" cy="461665"/>
          </a:xfrm>
          <a:prstGeom prst="rect">
            <a:avLst/>
          </a:prstGeom>
          <a:noFill/>
        </p:spPr>
        <p:txBody>
          <a:bodyPr wrap="square" rtlCol="0">
            <a:spAutoFit/>
          </a:bodyPr>
          <a:lstStyle/>
          <a:p>
            <a:r>
              <a:rPr lang="en-GB" sz="2400" dirty="0"/>
              <a:t> </a:t>
            </a:r>
          </a:p>
        </p:txBody>
      </p:sp>
      <p:pic>
        <p:nvPicPr>
          <p:cNvPr id="7" name="Picture 2" descr="Image result for inspiration or desperation">
            <a:extLst>
              <a:ext uri="{FF2B5EF4-FFF2-40B4-BE49-F238E27FC236}">
                <a16:creationId xmlns:a16="http://schemas.microsoft.com/office/drawing/2014/main" id="{2313E426-A0AD-4756-A2B7-F91C773FEA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312" y="2072373"/>
            <a:ext cx="4239120" cy="36128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change ourselves or cope with change">
            <a:extLst>
              <a:ext uri="{FF2B5EF4-FFF2-40B4-BE49-F238E27FC236}">
                <a16:creationId xmlns:a16="http://schemas.microsoft.com/office/drawing/2014/main" id="{B23D5022-1152-43F9-8824-A701B5085B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9592" y="2150833"/>
            <a:ext cx="3890963" cy="3455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12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7" name="Group 59"/>
          <p:cNvGrpSpPr>
            <a:grpSpLocks/>
          </p:cNvGrpSpPr>
          <p:nvPr/>
        </p:nvGrpSpPr>
        <p:grpSpPr bwMode="auto">
          <a:xfrm>
            <a:off x="492125" y="1268413"/>
            <a:ext cx="8151813" cy="5059363"/>
            <a:chOff x="310" y="799"/>
            <a:chExt cx="5135" cy="3187"/>
          </a:xfrm>
        </p:grpSpPr>
        <p:sp>
          <p:nvSpPr>
            <p:cNvPr id="843821" name="Line 45"/>
            <p:cNvSpPr>
              <a:spLocks noChangeShapeType="1"/>
            </p:cNvSpPr>
            <p:nvPr/>
          </p:nvSpPr>
          <p:spPr bwMode="auto">
            <a:xfrm>
              <a:off x="616" y="3744"/>
              <a:ext cx="4560" cy="0"/>
            </a:xfrm>
            <a:prstGeom prst="line">
              <a:avLst/>
            </a:prstGeom>
            <a:noFill/>
            <a:ln w="38100">
              <a:solidFill>
                <a:srgbClr val="333399"/>
              </a:solidFill>
              <a:round/>
              <a:headEnd/>
              <a:tailEnd type="triangle" w="med" len="med"/>
            </a:ln>
            <a:effectLst/>
          </p:spPr>
          <p:txBody>
            <a:bodyPr wrap="none" lIns="90488" tIns="44450" rIns="90488" bIns="44450" anchor="ctr"/>
            <a:lstStyle/>
            <a:p>
              <a:pPr algn="r" eaLnBrk="1" hangingPunct="1">
                <a:defRPr/>
              </a:pPr>
              <a:endParaRPr lang="en-GB" dirty="0">
                <a:solidFill>
                  <a:schemeClr val="bg1">
                    <a:lumMod val="50000"/>
                  </a:schemeClr>
                </a:solidFill>
                <a:latin typeface="Arial" charset="0"/>
                <a:cs typeface="+mn-cs"/>
              </a:endParaRPr>
            </a:p>
          </p:txBody>
        </p:sp>
        <p:sp>
          <p:nvSpPr>
            <p:cNvPr id="843822" name="Line 46"/>
            <p:cNvSpPr>
              <a:spLocks noChangeShapeType="1"/>
            </p:cNvSpPr>
            <p:nvPr/>
          </p:nvSpPr>
          <p:spPr bwMode="auto">
            <a:xfrm rot="-5400000">
              <a:off x="-812" y="2316"/>
              <a:ext cx="2856" cy="0"/>
            </a:xfrm>
            <a:prstGeom prst="line">
              <a:avLst/>
            </a:prstGeom>
            <a:noFill/>
            <a:ln w="38100">
              <a:solidFill>
                <a:srgbClr val="333399"/>
              </a:solidFill>
              <a:round/>
              <a:headEnd/>
              <a:tailEnd type="triangle" w="med" len="med"/>
            </a:ln>
            <a:effectLst/>
          </p:spPr>
          <p:txBody>
            <a:bodyPr wrap="none" lIns="90488" tIns="44450" rIns="90488" bIns="44450" anchor="ctr"/>
            <a:lstStyle/>
            <a:p>
              <a:pPr algn="r" eaLnBrk="1" hangingPunct="1">
                <a:defRPr/>
              </a:pPr>
              <a:endParaRPr lang="en-GB" dirty="0">
                <a:solidFill>
                  <a:schemeClr val="bg1">
                    <a:lumMod val="50000"/>
                  </a:schemeClr>
                </a:solidFill>
                <a:latin typeface="Arial" charset="0"/>
                <a:cs typeface="+mn-cs"/>
              </a:endParaRPr>
            </a:p>
          </p:txBody>
        </p:sp>
        <p:sp>
          <p:nvSpPr>
            <p:cNvPr id="843816" name="Text Box 40"/>
            <p:cNvSpPr txBox="1">
              <a:spLocks noChangeArrowheads="1"/>
            </p:cNvSpPr>
            <p:nvPr/>
          </p:nvSpPr>
          <p:spPr bwMode="auto">
            <a:xfrm>
              <a:off x="674" y="3753"/>
              <a:ext cx="4771" cy="233"/>
            </a:xfrm>
            <a:prstGeom prst="rect">
              <a:avLst/>
            </a:prstGeom>
            <a:noFill/>
            <a:ln w="12700">
              <a:noFill/>
              <a:miter lim="800000"/>
              <a:headEnd/>
              <a:tailEnd/>
            </a:ln>
            <a:effectLst/>
          </p:spPr>
          <p:txBody>
            <a:bodyPr wrap="square">
              <a:spAutoFit/>
            </a:bodyPr>
            <a:lstStyle/>
            <a:p>
              <a:pPr algn="ctr" eaLnBrk="1" hangingPunct="1">
                <a:spcBef>
                  <a:spcPct val="50000"/>
                </a:spcBef>
                <a:defRPr/>
              </a:pPr>
              <a:r>
                <a:rPr lang="en-GB" dirty="0">
                  <a:solidFill>
                    <a:schemeClr val="bg1">
                      <a:lumMod val="50000"/>
                    </a:schemeClr>
                  </a:solidFill>
                  <a:latin typeface="Arial" charset="0"/>
                  <a:cs typeface="+mn-cs"/>
                </a:rPr>
                <a:t>Low                                   Change Readiness                                    High</a:t>
              </a:r>
            </a:p>
          </p:txBody>
        </p:sp>
        <p:sp>
          <p:nvSpPr>
            <p:cNvPr id="843833" name="Text Box 57"/>
            <p:cNvSpPr txBox="1">
              <a:spLocks noChangeArrowheads="1"/>
            </p:cNvSpPr>
            <p:nvPr/>
          </p:nvSpPr>
          <p:spPr bwMode="auto">
            <a:xfrm rot="16200000">
              <a:off x="-1025" y="2134"/>
              <a:ext cx="2903" cy="233"/>
            </a:xfrm>
            <a:prstGeom prst="rect">
              <a:avLst/>
            </a:prstGeom>
            <a:noFill/>
            <a:ln w="12700">
              <a:noFill/>
              <a:miter lim="800000"/>
              <a:headEnd/>
              <a:tailEnd/>
            </a:ln>
            <a:effectLst/>
          </p:spPr>
          <p:txBody>
            <a:bodyPr wrap="square">
              <a:spAutoFit/>
            </a:bodyPr>
            <a:lstStyle/>
            <a:p>
              <a:pPr algn="ctr" eaLnBrk="1" hangingPunct="1">
                <a:spcBef>
                  <a:spcPct val="50000"/>
                </a:spcBef>
                <a:defRPr/>
              </a:pPr>
              <a:r>
                <a:rPr lang="en-GB" dirty="0">
                  <a:solidFill>
                    <a:schemeClr val="bg1">
                      <a:lumMod val="50000"/>
                    </a:schemeClr>
                  </a:solidFill>
                  <a:latin typeface="Arial" charset="0"/>
                  <a:cs typeface="+mn-cs"/>
                </a:rPr>
                <a:t>Low    Levels of personal resilience     High</a:t>
              </a:r>
            </a:p>
          </p:txBody>
        </p:sp>
      </p:grpSp>
      <p:sp>
        <p:nvSpPr>
          <p:cNvPr id="25" name="TextBox 24"/>
          <p:cNvSpPr txBox="1">
            <a:spLocks noChangeArrowheads="1"/>
          </p:cNvSpPr>
          <p:nvPr/>
        </p:nvSpPr>
        <p:spPr bwMode="auto">
          <a:xfrm>
            <a:off x="1367644" y="1420254"/>
            <a:ext cx="2376264"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GB" altLang="en-US" sz="1800" dirty="0">
                <a:latin typeface="Arial" panose="020B0604020202020204" pitchFamily="34" charset="0"/>
              </a:rPr>
              <a:t>THE RESISTERS</a:t>
            </a:r>
          </a:p>
          <a:p>
            <a:pPr algn="ctr" eaLnBrk="1" hangingPunct="1">
              <a:spcBef>
                <a:spcPct val="0"/>
              </a:spcBef>
              <a:buClrTx/>
              <a:buSzTx/>
              <a:buFontTx/>
              <a:buNone/>
            </a:pPr>
            <a:r>
              <a:rPr lang="en-GB" altLang="en-US" sz="1800" dirty="0">
                <a:latin typeface="Arial" panose="020B0604020202020204" pitchFamily="34" charset="0"/>
              </a:rPr>
              <a:t>Critical, narrow minded, unconvinced, can be mischievous with their resistance </a:t>
            </a:r>
          </a:p>
        </p:txBody>
      </p:sp>
      <p:sp>
        <p:nvSpPr>
          <p:cNvPr id="26" name="TextBox 25"/>
          <p:cNvSpPr txBox="1">
            <a:spLocks noChangeArrowheads="1"/>
          </p:cNvSpPr>
          <p:nvPr/>
        </p:nvSpPr>
        <p:spPr bwMode="auto">
          <a:xfrm>
            <a:off x="6054878" y="4097401"/>
            <a:ext cx="2314575"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GB" altLang="en-US" sz="1800" dirty="0">
                <a:latin typeface="Arial" panose="020B0604020202020204" pitchFamily="34" charset="0"/>
              </a:rPr>
              <a:t>THE QUITTERS</a:t>
            </a:r>
          </a:p>
          <a:p>
            <a:pPr algn="ctr" eaLnBrk="1" hangingPunct="1">
              <a:spcBef>
                <a:spcPct val="0"/>
              </a:spcBef>
              <a:buClrTx/>
              <a:buSzTx/>
              <a:buFontTx/>
              <a:buNone/>
            </a:pPr>
            <a:r>
              <a:rPr lang="en-GB" altLang="en-US" sz="1800" dirty="0">
                <a:latin typeface="Arial" panose="020B0604020202020204" pitchFamily="34" charset="0"/>
              </a:rPr>
              <a:t>Eager at the outset but get disillusioned when going gets tough. Feel betrayed by management </a:t>
            </a:r>
          </a:p>
        </p:txBody>
      </p:sp>
      <p:sp>
        <p:nvSpPr>
          <p:cNvPr id="27" name="TextBox 26"/>
          <p:cNvSpPr txBox="1">
            <a:spLocks noChangeArrowheads="1"/>
          </p:cNvSpPr>
          <p:nvPr/>
        </p:nvSpPr>
        <p:spPr bwMode="auto">
          <a:xfrm>
            <a:off x="6012160" y="1295709"/>
            <a:ext cx="2736304"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GB" altLang="en-US" sz="1800" dirty="0">
                <a:latin typeface="Arial" panose="020B0604020202020204" pitchFamily="34" charset="0"/>
              </a:rPr>
              <a:t> THE FLOURISHING </a:t>
            </a:r>
          </a:p>
          <a:p>
            <a:pPr algn="ctr" eaLnBrk="1" hangingPunct="1">
              <a:spcBef>
                <a:spcPct val="0"/>
              </a:spcBef>
              <a:buClrTx/>
              <a:buSzTx/>
              <a:buFontTx/>
              <a:buNone/>
            </a:pPr>
            <a:r>
              <a:rPr lang="en-GB" altLang="en-US" sz="1800" dirty="0">
                <a:latin typeface="Arial" panose="020B0604020202020204" pitchFamily="34" charset="0"/>
              </a:rPr>
              <a:t>Enthusiastic &amp; optimistic, embracing change &amp; their own development. Open to lead</a:t>
            </a:r>
          </a:p>
        </p:txBody>
      </p:sp>
      <p:sp>
        <p:nvSpPr>
          <p:cNvPr id="29" name="Rectangle 28"/>
          <p:cNvSpPr/>
          <p:nvPr/>
        </p:nvSpPr>
        <p:spPr bwMode="auto">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GB" sz="2400" dirty="0">
                <a:solidFill>
                  <a:schemeClr val="bg1"/>
                </a:solidFill>
                <a:latin typeface="Arial" charset="0"/>
                <a:cs typeface="Arial" charset="0"/>
              </a:rPr>
              <a:t>CHANGE READINESS – a good gauge of your current levels of resilience/change readiness</a:t>
            </a:r>
            <a:endParaRPr lang="en-US" sz="2400" dirty="0">
              <a:solidFill>
                <a:schemeClr val="bg1"/>
              </a:solidFill>
              <a:cs typeface="Arial" charset="0"/>
            </a:endParaRPr>
          </a:p>
        </p:txBody>
      </p:sp>
      <p:sp>
        <p:nvSpPr>
          <p:cNvPr id="28" name="TextBox 27"/>
          <p:cNvSpPr txBox="1">
            <a:spLocks noChangeArrowheads="1"/>
          </p:cNvSpPr>
          <p:nvPr/>
        </p:nvSpPr>
        <p:spPr bwMode="auto">
          <a:xfrm>
            <a:off x="1367644" y="4087738"/>
            <a:ext cx="2376264"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GB" altLang="en-US" sz="1800" dirty="0">
                <a:latin typeface="Arial" panose="020B0604020202020204" pitchFamily="34" charset="0"/>
              </a:rPr>
              <a:t>THE DROWNING</a:t>
            </a:r>
          </a:p>
          <a:p>
            <a:pPr algn="ctr" eaLnBrk="1" hangingPunct="1">
              <a:spcBef>
                <a:spcPct val="0"/>
              </a:spcBef>
              <a:buClrTx/>
              <a:buSzTx/>
              <a:buFontTx/>
              <a:buNone/>
            </a:pPr>
            <a:r>
              <a:rPr lang="en-GB" altLang="en-US" sz="1800" dirty="0">
                <a:latin typeface="Arial" panose="020B0604020202020204" pitchFamily="34" charset="0"/>
              </a:rPr>
              <a:t>Overwhelmed, loudly critical, withdrawn, resentful &amp; dysfunctional  </a:t>
            </a:r>
          </a:p>
        </p:txBody>
      </p:sp>
    </p:spTree>
    <p:extLst>
      <p:ext uri="{BB962C8B-B14F-4D97-AF65-F5344CB8AC3E}">
        <p14:creationId xmlns:p14="http://schemas.microsoft.com/office/powerpoint/2010/main" val="42056636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826" name="Text Box 50">
            <a:extLst>
              <a:ext uri="{FF2B5EF4-FFF2-40B4-BE49-F238E27FC236}">
                <a16:creationId xmlns:a16="http://schemas.microsoft.com/office/drawing/2014/main" id="{10C0128C-1C46-4073-9BE5-93303E62CB61}"/>
              </a:ext>
            </a:extLst>
          </p:cNvPr>
          <p:cNvSpPr txBox="1">
            <a:spLocks noChangeArrowheads="1"/>
          </p:cNvSpPr>
          <p:nvPr/>
        </p:nvSpPr>
        <p:spPr bwMode="auto">
          <a:xfrm>
            <a:off x="3867150" y="4679950"/>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50000"/>
              </a:spcBef>
              <a:buClrTx/>
              <a:buSzTx/>
              <a:buFontTx/>
              <a:buNone/>
            </a:pPr>
            <a:r>
              <a:rPr lang="en-GB" altLang="en-US" sz="1800">
                <a:solidFill>
                  <a:srgbClr val="CC3300"/>
                </a:solidFill>
                <a:latin typeface="Arial" panose="020B0604020202020204" pitchFamily="34" charset="0"/>
              </a:rPr>
              <a:t>Acceptance</a:t>
            </a:r>
          </a:p>
        </p:txBody>
      </p:sp>
      <p:sp>
        <p:nvSpPr>
          <p:cNvPr id="843828" name="Text Box 52">
            <a:extLst>
              <a:ext uri="{FF2B5EF4-FFF2-40B4-BE49-F238E27FC236}">
                <a16:creationId xmlns:a16="http://schemas.microsoft.com/office/drawing/2014/main" id="{7A34137E-1D9E-4A65-B619-7B039B6BAA35}"/>
              </a:ext>
            </a:extLst>
          </p:cNvPr>
          <p:cNvSpPr txBox="1">
            <a:spLocks noChangeArrowheads="1"/>
          </p:cNvSpPr>
          <p:nvPr/>
        </p:nvSpPr>
        <p:spPr bwMode="auto">
          <a:xfrm>
            <a:off x="7334250" y="2249488"/>
            <a:ext cx="17033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50000"/>
              </a:spcBef>
              <a:buClrTx/>
              <a:buSzTx/>
              <a:buFontTx/>
              <a:buNone/>
            </a:pPr>
            <a:r>
              <a:rPr lang="en-GB" altLang="en-US" sz="1800">
                <a:solidFill>
                  <a:srgbClr val="CC3300"/>
                </a:solidFill>
                <a:latin typeface="Arial" panose="020B0604020202020204" pitchFamily="34" charset="0"/>
              </a:rPr>
              <a:t>Relapse or make it stick</a:t>
            </a:r>
          </a:p>
        </p:txBody>
      </p:sp>
      <p:sp>
        <p:nvSpPr>
          <p:cNvPr id="843829" name="Text Box 53">
            <a:extLst>
              <a:ext uri="{FF2B5EF4-FFF2-40B4-BE49-F238E27FC236}">
                <a16:creationId xmlns:a16="http://schemas.microsoft.com/office/drawing/2014/main" id="{B7782DDF-3AD9-4A14-A2BC-CF31810007A4}"/>
              </a:ext>
            </a:extLst>
          </p:cNvPr>
          <p:cNvSpPr txBox="1">
            <a:spLocks noChangeArrowheads="1"/>
          </p:cNvSpPr>
          <p:nvPr/>
        </p:nvSpPr>
        <p:spPr bwMode="auto">
          <a:xfrm>
            <a:off x="5667375" y="3071813"/>
            <a:ext cx="13335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50000"/>
              </a:spcBef>
              <a:buClrTx/>
              <a:buSzTx/>
              <a:buFontTx/>
              <a:buNone/>
            </a:pPr>
            <a:r>
              <a:rPr lang="en-GB" altLang="en-US" sz="1800">
                <a:solidFill>
                  <a:srgbClr val="CC3300"/>
                </a:solidFill>
                <a:latin typeface="Arial" panose="020B0604020202020204" pitchFamily="34" charset="0"/>
              </a:rPr>
              <a:t>Taking action, problem Solving</a:t>
            </a:r>
          </a:p>
        </p:txBody>
      </p:sp>
      <p:sp>
        <p:nvSpPr>
          <p:cNvPr id="843830" name="Text Box 54">
            <a:extLst>
              <a:ext uri="{FF2B5EF4-FFF2-40B4-BE49-F238E27FC236}">
                <a16:creationId xmlns:a16="http://schemas.microsoft.com/office/drawing/2014/main" id="{A25DD3AB-893E-47E1-93CF-13E1B5516E60}"/>
              </a:ext>
            </a:extLst>
          </p:cNvPr>
          <p:cNvSpPr txBox="1">
            <a:spLocks noChangeArrowheads="1"/>
          </p:cNvSpPr>
          <p:nvPr/>
        </p:nvSpPr>
        <p:spPr bwMode="auto">
          <a:xfrm>
            <a:off x="1212850" y="2039938"/>
            <a:ext cx="1066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50000"/>
              </a:spcBef>
              <a:buClrTx/>
              <a:buSzTx/>
              <a:buFontTx/>
              <a:buNone/>
            </a:pPr>
            <a:r>
              <a:rPr lang="en-GB" altLang="en-US" sz="1800">
                <a:solidFill>
                  <a:srgbClr val="CC3300"/>
                </a:solidFill>
                <a:latin typeface="Arial" panose="020B0604020202020204" pitchFamily="34" charset="0"/>
              </a:rPr>
              <a:t>Shock </a:t>
            </a:r>
          </a:p>
          <a:p>
            <a:pPr eaLnBrk="1" hangingPunct="1">
              <a:spcBef>
                <a:spcPct val="50000"/>
              </a:spcBef>
              <a:buClrTx/>
              <a:buSzTx/>
              <a:buFontTx/>
              <a:buNone/>
            </a:pPr>
            <a:r>
              <a:rPr lang="en-GB" altLang="en-US" sz="1800">
                <a:solidFill>
                  <a:srgbClr val="CC3300"/>
                </a:solidFill>
                <a:latin typeface="Arial" panose="020B0604020202020204" pitchFamily="34" charset="0"/>
              </a:rPr>
              <a:t>Denial</a:t>
            </a:r>
          </a:p>
        </p:txBody>
      </p:sp>
      <p:sp>
        <p:nvSpPr>
          <p:cNvPr id="843831" name="Text Box 55">
            <a:extLst>
              <a:ext uri="{FF2B5EF4-FFF2-40B4-BE49-F238E27FC236}">
                <a16:creationId xmlns:a16="http://schemas.microsoft.com/office/drawing/2014/main" id="{C8177E15-565B-45E9-A8C3-CCE20931CF47}"/>
              </a:ext>
            </a:extLst>
          </p:cNvPr>
          <p:cNvSpPr txBox="1">
            <a:spLocks noChangeArrowheads="1"/>
          </p:cNvSpPr>
          <p:nvPr/>
        </p:nvSpPr>
        <p:spPr bwMode="auto">
          <a:xfrm>
            <a:off x="2744788" y="2955925"/>
            <a:ext cx="13906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50000"/>
              </a:spcBef>
              <a:buClrTx/>
              <a:buSzTx/>
              <a:buFontTx/>
              <a:buNone/>
            </a:pPr>
            <a:r>
              <a:rPr lang="en-GB" altLang="en-US" sz="1800">
                <a:solidFill>
                  <a:srgbClr val="CC3300"/>
                </a:solidFill>
                <a:latin typeface="Arial" panose="020B0604020202020204" pitchFamily="34" charset="0"/>
              </a:rPr>
              <a:t>Anger such as blame, resentment, frustration</a:t>
            </a:r>
          </a:p>
          <a:p>
            <a:pPr eaLnBrk="1" hangingPunct="1">
              <a:spcBef>
                <a:spcPct val="50000"/>
              </a:spcBef>
              <a:buClrTx/>
              <a:buSzTx/>
              <a:buFontTx/>
              <a:buNone/>
            </a:pPr>
            <a:r>
              <a:rPr lang="en-GB" altLang="en-US" sz="1800">
                <a:solidFill>
                  <a:srgbClr val="CC3300"/>
                </a:solidFill>
                <a:latin typeface="Arial" panose="020B0604020202020204" pitchFamily="34" charset="0"/>
              </a:rPr>
              <a:t>     Guilt</a:t>
            </a:r>
          </a:p>
        </p:txBody>
      </p:sp>
      <p:grpSp>
        <p:nvGrpSpPr>
          <p:cNvPr id="24583" name="Group 59">
            <a:extLst>
              <a:ext uri="{FF2B5EF4-FFF2-40B4-BE49-F238E27FC236}">
                <a16:creationId xmlns:a16="http://schemas.microsoft.com/office/drawing/2014/main" id="{AB268D71-106C-4FBF-BB3B-9F8182F1F7CB}"/>
              </a:ext>
            </a:extLst>
          </p:cNvPr>
          <p:cNvGrpSpPr>
            <a:grpSpLocks/>
          </p:cNvGrpSpPr>
          <p:nvPr/>
        </p:nvGrpSpPr>
        <p:grpSpPr bwMode="auto">
          <a:xfrm>
            <a:off x="492125" y="1409700"/>
            <a:ext cx="7800975" cy="4914900"/>
            <a:chOff x="310" y="888"/>
            <a:chExt cx="4914" cy="3096"/>
          </a:xfrm>
        </p:grpSpPr>
        <p:sp>
          <p:nvSpPr>
            <p:cNvPr id="843819" name="Rectangle 43">
              <a:extLst>
                <a:ext uri="{FF2B5EF4-FFF2-40B4-BE49-F238E27FC236}">
                  <a16:creationId xmlns:a16="http://schemas.microsoft.com/office/drawing/2014/main" id="{E544EE93-2B50-4E3D-ADB5-8696013DCC61}"/>
                </a:ext>
              </a:extLst>
            </p:cNvPr>
            <p:cNvSpPr>
              <a:spLocks noChangeArrowheads="1"/>
            </p:cNvSpPr>
            <p:nvPr/>
          </p:nvSpPr>
          <p:spPr bwMode="auto">
            <a:xfrm>
              <a:off x="3420" y="1095"/>
              <a:ext cx="1665" cy="480"/>
            </a:xfrm>
            <a:prstGeom prst="rect">
              <a:avLst/>
            </a:prstGeom>
            <a:noFill/>
            <a:ln w="9525">
              <a:noFill/>
              <a:miter lim="800000"/>
              <a:headEnd/>
              <a:tailEnd/>
            </a:ln>
            <a:effectLst/>
          </p:spPr>
          <p:txBody>
            <a:bodyPr anchor="ctr"/>
            <a:lstStyle/>
            <a:p>
              <a:pPr algn="r" eaLnBrk="1" hangingPunct="1">
                <a:defRPr/>
              </a:pPr>
              <a:r>
                <a:rPr lang="en-GB" sz="2000" dirty="0">
                  <a:solidFill>
                    <a:schemeClr val="tx1">
                      <a:lumMod val="95000"/>
                      <a:lumOff val="5000"/>
                    </a:schemeClr>
                  </a:solidFill>
                  <a:latin typeface="+mj-lt"/>
                  <a:cs typeface="+mn-cs"/>
                </a:rPr>
                <a:t>The Loss Curve</a:t>
              </a:r>
            </a:p>
          </p:txBody>
        </p:sp>
        <p:sp>
          <p:nvSpPr>
            <p:cNvPr id="24593" name="Line 45">
              <a:extLst>
                <a:ext uri="{FF2B5EF4-FFF2-40B4-BE49-F238E27FC236}">
                  <a16:creationId xmlns:a16="http://schemas.microsoft.com/office/drawing/2014/main" id="{0DF47634-D518-4EF1-AA58-B2891B9188E6}"/>
                </a:ext>
              </a:extLst>
            </p:cNvPr>
            <p:cNvSpPr>
              <a:spLocks noChangeShapeType="1"/>
            </p:cNvSpPr>
            <p:nvPr/>
          </p:nvSpPr>
          <p:spPr bwMode="auto">
            <a:xfrm>
              <a:off x="616" y="3744"/>
              <a:ext cx="4560" cy="0"/>
            </a:xfrm>
            <a:prstGeom prst="line">
              <a:avLst/>
            </a:prstGeom>
            <a:noFill/>
            <a:ln w="38100">
              <a:solidFill>
                <a:srgbClr val="333399"/>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GB"/>
            </a:p>
          </p:txBody>
        </p:sp>
        <p:sp>
          <p:nvSpPr>
            <p:cNvPr id="24594" name="Line 46">
              <a:extLst>
                <a:ext uri="{FF2B5EF4-FFF2-40B4-BE49-F238E27FC236}">
                  <a16:creationId xmlns:a16="http://schemas.microsoft.com/office/drawing/2014/main" id="{58FA03FE-6D1B-4173-8E29-0163590596D4}"/>
                </a:ext>
              </a:extLst>
            </p:cNvPr>
            <p:cNvSpPr>
              <a:spLocks noChangeShapeType="1"/>
            </p:cNvSpPr>
            <p:nvPr/>
          </p:nvSpPr>
          <p:spPr bwMode="auto">
            <a:xfrm rot="-5400000">
              <a:off x="-812" y="2316"/>
              <a:ext cx="2856" cy="0"/>
            </a:xfrm>
            <a:prstGeom prst="line">
              <a:avLst/>
            </a:prstGeom>
            <a:noFill/>
            <a:ln w="38100">
              <a:solidFill>
                <a:srgbClr val="333399"/>
              </a:solidFill>
              <a:round/>
              <a:headEnd/>
              <a:tailEnd type="triangle" w="med" len="med"/>
            </a:ln>
            <a:extLst>
              <a:ext uri="{909E8E84-426E-40DD-AFC4-6F175D3DCCD1}">
                <a14:hiddenFill xmlns:a14="http://schemas.microsoft.com/office/drawing/2010/main">
                  <a:noFill/>
                </a14:hiddenFill>
              </a:ext>
            </a:extLst>
          </p:spPr>
          <p:txBody>
            <a:bodyPr wrap="none" lIns="90488" tIns="44450" rIns="90488" bIns="44450" anchor="ctr"/>
            <a:lstStyle/>
            <a:p>
              <a:endParaRPr lang="en-GB"/>
            </a:p>
          </p:txBody>
        </p:sp>
        <p:sp>
          <p:nvSpPr>
            <p:cNvPr id="24595" name="Freeform 4">
              <a:extLst>
                <a:ext uri="{FF2B5EF4-FFF2-40B4-BE49-F238E27FC236}">
                  <a16:creationId xmlns:a16="http://schemas.microsoft.com/office/drawing/2014/main" id="{7C808CF3-CCDC-4AFA-9C33-7A2665E236CB}"/>
                </a:ext>
              </a:extLst>
            </p:cNvPr>
            <p:cNvSpPr>
              <a:spLocks/>
            </p:cNvSpPr>
            <p:nvPr/>
          </p:nvSpPr>
          <p:spPr bwMode="auto">
            <a:xfrm>
              <a:off x="624" y="1904"/>
              <a:ext cx="612" cy="317"/>
            </a:xfrm>
            <a:custGeom>
              <a:avLst/>
              <a:gdLst>
                <a:gd name="T0" fmla="*/ 1 w 1224"/>
                <a:gd name="T1" fmla="*/ 0 h 634"/>
                <a:gd name="T2" fmla="*/ 1 w 1224"/>
                <a:gd name="T3" fmla="*/ 1 h 634"/>
                <a:gd name="T4" fmla="*/ 1 w 1224"/>
                <a:gd name="T5" fmla="*/ 1 h 634"/>
                <a:gd name="T6" fmla="*/ 1 w 1224"/>
                <a:gd name="T7" fmla="*/ 1 h 634"/>
                <a:gd name="T8" fmla="*/ 1 w 1224"/>
                <a:gd name="T9" fmla="*/ 1 h 634"/>
                <a:gd name="T10" fmla="*/ 1 w 1224"/>
                <a:gd name="T11" fmla="*/ 1 h 634"/>
                <a:gd name="T12" fmla="*/ 1 w 1224"/>
                <a:gd name="T13" fmla="*/ 1 h 634"/>
                <a:gd name="T14" fmla="*/ 1 w 1224"/>
                <a:gd name="T15" fmla="*/ 1 h 634"/>
                <a:gd name="T16" fmla="*/ 1 w 1224"/>
                <a:gd name="T17" fmla="*/ 1 h 634"/>
                <a:gd name="T18" fmla="*/ 1 w 1224"/>
                <a:gd name="T19" fmla="*/ 1 h 634"/>
                <a:gd name="T20" fmla="*/ 1 w 1224"/>
                <a:gd name="T21" fmla="*/ 1 h 634"/>
                <a:gd name="T22" fmla="*/ 1 w 1224"/>
                <a:gd name="T23" fmla="*/ 1 h 634"/>
                <a:gd name="T24" fmla="*/ 1 w 1224"/>
                <a:gd name="T25" fmla="*/ 1 h 634"/>
                <a:gd name="T26" fmla="*/ 1 w 1224"/>
                <a:gd name="T27" fmla="*/ 1 h 634"/>
                <a:gd name="T28" fmla="*/ 1 w 1224"/>
                <a:gd name="T29" fmla="*/ 1 h 634"/>
                <a:gd name="T30" fmla="*/ 1 w 1224"/>
                <a:gd name="T31" fmla="*/ 1 h 634"/>
                <a:gd name="T32" fmla="*/ 0 w 1224"/>
                <a:gd name="T33" fmla="*/ 1 h 634"/>
                <a:gd name="T34" fmla="*/ 1 w 1224"/>
                <a:gd name="T35" fmla="*/ 1 h 634"/>
                <a:gd name="T36" fmla="*/ 1 w 1224"/>
                <a:gd name="T37" fmla="*/ 1 h 634"/>
                <a:gd name="T38" fmla="*/ 1 w 1224"/>
                <a:gd name="T39" fmla="*/ 1 h 634"/>
                <a:gd name="T40" fmla="*/ 1 w 1224"/>
                <a:gd name="T41" fmla="*/ 1 h 634"/>
                <a:gd name="T42" fmla="*/ 1 w 1224"/>
                <a:gd name="T43" fmla="*/ 1 h 634"/>
                <a:gd name="T44" fmla="*/ 1 w 1224"/>
                <a:gd name="T45" fmla="*/ 1 h 634"/>
                <a:gd name="T46" fmla="*/ 1 w 1224"/>
                <a:gd name="T47" fmla="*/ 1 h 634"/>
                <a:gd name="T48" fmla="*/ 1 w 1224"/>
                <a:gd name="T49" fmla="*/ 1 h 634"/>
                <a:gd name="T50" fmla="*/ 1 w 1224"/>
                <a:gd name="T51" fmla="*/ 1 h 634"/>
                <a:gd name="T52" fmla="*/ 1 w 1224"/>
                <a:gd name="T53" fmla="*/ 1 h 634"/>
                <a:gd name="T54" fmla="*/ 1 w 1224"/>
                <a:gd name="T55" fmla="*/ 1 h 634"/>
                <a:gd name="T56" fmla="*/ 1 w 1224"/>
                <a:gd name="T57" fmla="*/ 1 h 634"/>
                <a:gd name="T58" fmla="*/ 1 w 1224"/>
                <a:gd name="T59" fmla="*/ 1 h 634"/>
                <a:gd name="T60" fmla="*/ 1 w 1224"/>
                <a:gd name="T61" fmla="*/ 1 h 634"/>
                <a:gd name="T62" fmla="*/ 1 w 1224"/>
                <a:gd name="T63" fmla="*/ 1 h 634"/>
                <a:gd name="T64" fmla="*/ 1 w 1224"/>
                <a:gd name="T65" fmla="*/ 1 h 634"/>
                <a:gd name="T66" fmla="*/ 1 w 1224"/>
                <a:gd name="T67" fmla="*/ 1 h 6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24"/>
                <a:gd name="T103" fmla="*/ 0 h 634"/>
                <a:gd name="T104" fmla="*/ 1224 w 1224"/>
                <a:gd name="T105" fmla="*/ 634 h 6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24" h="634">
                  <a:moveTo>
                    <a:pt x="1224" y="0"/>
                  </a:moveTo>
                  <a:lnTo>
                    <a:pt x="1224" y="0"/>
                  </a:lnTo>
                  <a:lnTo>
                    <a:pt x="1178" y="0"/>
                  </a:lnTo>
                  <a:lnTo>
                    <a:pt x="1134" y="2"/>
                  </a:lnTo>
                  <a:lnTo>
                    <a:pt x="1093" y="5"/>
                  </a:lnTo>
                  <a:lnTo>
                    <a:pt x="1053" y="8"/>
                  </a:lnTo>
                  <a:lnTo>
                    <a:pt x="1015" y="12"/>
                  </a:lnTo>
                  <a:lnTo>
                    <a:pt x="977" y="18"/>
                  </a:lnTo>
                  <a:lnTo>
                    <a:pt x="941" y="24"/>
                  </a:lnTo>
                  <a:lnTo>
                    <a:pt x="907" y="31"/>
                  </a:lnTo>
                  <a:lnTo>
                    <a:pt x="875" y="39"/>
                  </a:lnTo>
                  <a:lnTo>
                    <a:pt x="841" y="49"/>
                  </a:lnTo>
                  <a:lnTo>
                    <a:pt x="809" y="59"/>
                  </a:lnTo>
                  <a:lnTo>
                    <a:pt x="778" y="72"/>
                  </a:lnTo>
                  <a:lnTo>
                    <a:pt x="747" y="85"/>
                  </a:lnTo>
                  <a:lnTo>
                    <a:pt x="716" y="99"/>
                  </a:lnTo>
                  <a:lnTo>
                    <a:pt x="684" y="116"/>
                  </a:lnTo>
                  <a:lnTo>
                    <a:pt x="655" y="133"/>
                  </a:lnTo>
                  <a:lnTo>
                    <a:pt x="623" y="153"/>
                  </a:lnTo>
                  <a:lnTo>
                    <a:pt x="592" y="173"/>
                  </a:lnTo>
                  <a:lnTo>
                    <a:pt x="560" y="194"/>
                  </a:lnTo>
                  <a:lnTo>
                    <a:pt x="525" y="217"/>
                  </a:lnTo>
                  <a:lnTo>
                    <a:pt x="491" y="241"/>
                  </a:lnTo>
                  <a:lnTo>
                    <a:pt x="456" y="268"/>
                  </a:lnTo>
                  <a:lnTo>
                    <a:pt x="419" y="295"/>
                  </a:lnTo>
                  <a:lnTo>
                    <a:pt x="381" y="325"/>
                  </a:lnTo>
                  <a:lnTo>
                    <a:pt x="341" y="354"/>
                  </a:lnTo>
                  <a:lnTo>
                    <a:pt x="298" y="387"/>
                  </a:lnTo>
                  <a:lnTo>
                    <a:pt x="256" y="421"/>
                  </a:lnTo>
                  <a:lnTo>
                    <a:pt x="209" y="458"/>
                  </a:lnTo>
                  <a:lnTo>
                    <a:pt x="161" y="495"/>
                  </a:lnTo>
                  <a:lnTo>
                    <a:pt x="110" y="535"/>
                  </a:lnTo>
                  <a:lnTo>
                    <a:pt x="57" y="576"/>
                  </a:lnTo>
                  <a:lnTo>
                    <a:pt x="0" y="620"/>
                  </a:lnTo>
                  <a:lnTo>
                    <a:pt x="12" y="634"/>
                  </a:lnTo>
                  <a:lnTo>
                    <a:pt x="69" y="590"/>
                  </a:lnTo>
                  <a:lnTo>
                    <a:pt x="121" y="549"/>
                  </a:lnTo>
                  <a:lnTo>
                    <a:pt x="172" y="509"/>
                  </a:lnTo>
                  <a:lnTo>
                    <a:pt x="220" y="472"/>
                  </a:lnTo>
                  <a:lnTo>
                    <a:pt x="267" y="435"/>
                  </a:lnTo>
                  <a:lnTo>
                    <a:pt x="310" y="401"/>
                  </a:lnTo>
                  <a:lnTo>
                    <a:pt x="352" y="369"/>
                  </a:lnTo>
                  <a:lnTo>
                    <a:pt x="392" y="339"/>
                  </a:lnTo>
                  <a:lnTo>
                    <a:pt x="430" y="309"/>
                  </a:lnTo>
                  <a:lnTo>
                    <a:pt x="467" y="282"/>
                  </a:lnTo>
                  <a:lnTo>
                    <a:pt x="503" y="255"/>
                  </a:lnTo>
                  <a:lnTo>
                    <a:pt x="537" y="231"/>
                  </a:lnTo>
                  <a:lnTo>
                    <a:pt x="568" y="208"/>
                  </a:lnTo>
                  <a:lnTo>
                    <a:pt x="601" y="187"/>
                  </a:lnTo>
                  <a:lnTo>
                    <a:pt x="632" y="167"/>
                  </a:lnTo>
                  <a:lnTo>
                    <a:pt x="663" y="150"/>
                  </a:lnTo>
                  <a:lnTo>
                    <a:pt x="693" y="133"/>
                  </a:lnTo>
                  <a:lnTo>
                    <a:pt x="724" y="116"/>
                  </a:lnTo>
                  <a:lnTo>
                    <a:pt x="753" y="102"/>
                  </a:lnTo>
                  <a:lnTo>
                    <a:pt x="784" y="89"/>
                  </a:lnTo>
                  <a:lnTo>
                    <a:pt x="815" y="76"/>
                  </a:lnTo>
                  <a:lnTo>
                    <a:pt x="846" y="66"/>
                  </a:lnTo>
                  <a:lnTo>
                    <a:pt x="877" y="56"/>
                  </a:lnTo>
                  <a:lnTo>
                    <a:pt x="910" y="48"/>
                  </a:lnTo>
                  <a:lnTo>
                    <a:pt x="944" y="41"/>
                  </a:lnTo>
                  <a:lnTo>
                    <a:pt x="980" y="35"/>
                  </a:lnTo>
                  <a:lnTo>
                    <a:pt x="1015" y="29"/>
                  </a:lnTo>
                  <a:lnTo>
                    <a:pt x="1053" y="25"/>
                  </a:lnTo>
                  <a:lnTo>
                    <a:pt x="1093" y="22"/>
                  </a:lnTo>
                  <a:lnTo>
                    <a:pt x="1134" y="19"/>
                  </a:lnTo>
                  <a:lnTo>
                    <a:pt x="1178" y="19"/>
                  </a:lnTo>
                  <a:lnTo>
                    <a:pt x="1224" y="19"/>
                  </a:lnTo>
                  <a:lnTo>
                    <a:pt x="1224" y="0"/>
                  </a:lnTo>
                  <a:close/>
                </a:path>
              </a:pathLst>
            </a:custGeom>
            <a:solidFill>
              <a:srgbClr val="000000"/>
            </a:solidFill>
            <a:ln w="28575" cap="flat" cmpd="sng">
              <a:solidFill>
                <a:srgbClr val="003399"/>
              </a:solidFill>
              <a:prstDash val="solid"/>
              <a:round/>
              <a:headEnd/>
              <a:tailEnd/>
            </a:ln>
          </p:spPr>
          <p:txBody>
            <a:bodyPr/>
            <a:lstStyle/>
            <a:p>
              <a:endParaRPr lang="en-GB"/>
            </a:p>
          </p:txBody>
        </p:sp>
        <p:sp>
          <p:nvSpPr>
            <p:cNvPr id="24596" name="Freeform 5">
              <a:extLst>
                <a:ext uri="{FF2B5EF4-FFF2-40B4-BE49-F238E27FC236}">
                  <a16:creationId xmlns:a16="http://schemas.microsoft.com/office/drawing/2014/main" id="{3FC45E09-164E-45B8-A656-DF7B0E6A4286}"/>
                </a:ext>
              </a:extLst>
            </p:cNvPr>
            <p:cNvSpPr>
              <a:spLocks/>
            </p:cNvSpPr>
            <p:nvPr/>
          </p:nvSpPr>
          <p:spPr bwMode="auto">
            <a:xfrm>
              <a:off x="1243" y="1904"/>
              <a:ext cx="1674" cy="1364"/>
            </a:xfrm>
            <a:custGeom>
              <a:avLst/>
              <a:gdLst>
                <a:gd name="T0" fmla="*/ 1 w 3348"/>
                <a:gd name="T1" fmla="*/ 1 h 2728"/>
                <a:gd name="T2" fmla="*/ 1 w 3348"/>
                <a:gd name="T3" fmla="*/ 1 h 2728"/>
                <a:gd name="T4" fmla="*/ 1 w 3348"/>
                <a:gd name="T5" fmla="*/ 1 h 2728"/>
                <a:gd name="T6" fmla="*/ 1 w 3348"/>
                <a:gd name="T7" fmla="*/ 1 h 2728"/>
                <a:gd name="T8" fmla="*/ 1 w 3348"/>
                <a:gd name="T9" fmla="*/ 1 h 2728"/>
                <a:gd name="T10" fmla="*/ 1 w 3348"/>
                <a:gd name="T11" fmla="*/ 1 h 2728"/>
                <a:gd name="T12" fmla="*/ 1 w 3348"/>
                <a:gd name="T13" fmla="*/ 1 h 2728"/>
                <a:gd name="T14" fmla="*/ 1 w 3348"/>
                <a:gd name="T15" fmla="*/ 1 h 2728"/>
                <a:gd name="T16" fmla="*/ 1 w 3348"/>
                <a:gd name="T17" fmla="*/ 1 h 2728"/>
                <a:gd name="T18" fmla="*/ 1 w 3348"/>
                <a:gd name="T19" fmla="*/ 1 h 2728"/>
                <a:gd name="T20" fmla="*/ 1 w 3348"/>
                <a:gd name="T21" fmla="*/ 1 h 2728"/>
                <a:gd name="T22" fmla="*/ 1 w 3348"/>
                <a:gd name="T23" fmla="*/ 1 h 2728"/>
                <a:gd name="T24" fmla="*/ 1 w 3348"/>
                <a:gd name="T25" fmla="*/ 1 h 2728"/>
                <a:gd name="T26" fmla="*/ 1 w 3348"/>
                <a:gd name="T27" fmla="*/ 1 h 2728"/>
                <a:gd name="T28" fmla="*/ 1 w 3348"/>
                <a:gd name="T29" fmla="*/ 1 h 2728"/>
                <a:gd name="T30" fmla="*/ 1 w 3348"/>
                <a:gd name="T31" fmla="*/ 1 h 2728"/>
                <a:gd name="T32" fmla="*/ 0 w 3348"/>
                <a:gd name="T33" fmla="*/ 0 h 2728"/>
                <a:gd name="T34" fmla="*/ 1 w 3348"/>
                <a:gd name="T35" fmla="*/ 1 h 2728"/>
                <a:gd name="T36" fmla="*/ 1 w 3348"/>
                <a:gd name="T37" fmla="*/ 1 h 2728"/>
                <a:gd name="T38" fmla="*/ 1 w 3348"/>
                <a:gd name="T39" fmla="*/ 1 h 2728"/>
                <a:gd name="T40" fmla="*/ 1 w 3348"/>
                <a:gd name="T41" fmla="*/ 1 h 2728"/>
                <a:gd name="T42" fmla="*/ 1 w 3348"/>
                <a:gd name="T43" fmla="*/ 1 h 2728"/>
                <a:gd name="T44" fmla="*/ 1 w 3348"/>
                <a:gd name="T45" fmla="*/ 1 h 2728"/>
                <a:gd name="T46" fmla="*/ 1 w 3348"/>
                <a:gd name="T47" fmla="*/ 1 h 2728"/>
                <a:gd name="T48" fmla="*/ 1 w 3348"/>
                <a:gd name="T49" fmla="*/ 1 h 2728"/>
                <a:gd name="T50" fmla="*/ 1 w 3348"/>
                <a:gd name="T51" fmla="*/ 1 h 2728"/>
                <a:gd name="T52" fmla="*/ 1 w 3348"/>
                <a:gd name="T53" fmla="*/ 1 h 2728"/>
                <a:gd name="T54" fmla="*/ 1 w 3348"/>
                <a:gd name="T55" fmla="*/ 1 h 2728"/>
                <a:gd name="T56" fmla="*/ 1 w 3348"/>
                <a:gd name="T57" fmla="*/ 1 h 2728"/>
                <a:gd name="T58" fmla="*/ 1 w 3348"/>
                <a:gd name="T59" fmla="*/ 1 h 2728"/>
                <a:gd name="T60" fmla="*/ 1 w 3348"/>
                <a:gd name="T61" fmla="*/ 1 h 2728"/>
                <a:gd name="T62" fmla="*/ 1 w 3348"/>
                <a:gd name="T63" fmla="*/ 1 h 2728"/>
                <a:gd name="T64" fmla="*/ 1 w 3348"/>
                <a:gd name="T65" fmla="*/ 1 h 2728"/>
                <a:gd name="T66" fmla="*/ 1 w 3348"/>
                <a:gd name="T67" fmla="*/ 1 h 27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48"/>
                <a:gd name="T103" fmla="*/ 0 h 2728"/>
                <a:gd name="T104" fmla="*/ 3348 w 3348"/>
                <a:gd name="T105" fmla="*/ 2728 h 27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48" h="2728">
                  <a:moveTo>
                    <a:pt x="3348" y="2709"/>
                  </a:moveTo>
                  <a:lnTo>
                    <a:pt x="3348" y="2709"/>
                  </a:lnTo>
                  <a:lnTo>
                    <a:pt x="3153" y="2703"/>
                  </a:lnTo>
                  <a:lnTo>
                    <a:pt x="2972" y="2680"/>
                  </a:lnTo>
                  <a:lnTo>
                    <a:pt x="2800" y="2645"/>
                  </a:lnTo>
                  <a:lnTo>
                    <a:pt x="2639" y="2595"/>
                  </a:lnTo>
                  <a:lnTo>
                    <a:pt x="2486" y="2534"/>
                  </a:lnTo>
                  <a:lnTo>
                    <a:pt x="2346" y="2463"/>
                  </a:lnTo>
                  <a:lnTo>
                    <a:pt x="2211" y="2382"/>
                  </a:lnTo>
                  <a:lnTo>
                    <a:pt x="2086" y="2291"/>
                  </a:lnTo>
                  <a:lnTo>
                    <a:pt x="1967" y="2192"/>
                  </a:lnTo>
                  <a:lnTo>
                    <a:pt x="1855" y="2088"/>
                  </a:lnTo>
                  <a:lnTo>
                    <a:pt x="1750" y="1976"/>
                  </a:lnTo>
                  <a:lnTo>
                    <a:pt x="1650" y="1858"/>
                  </a:lnTo>
                  <a:lnTo>
                    <a:pt x="1555" y="1737"/>
                  </a:lnTo>
                  <a:lnTo>
                    <a:pt x="1464" y="1614"/>
                  </a:lnTo>
                  <a:lnTo>
                    <a:pt x="1379" y="1489"/>
                  </a:lnTo>
                  <a:lnTo>
                    <a:pt x="1297" y="1363"/>
                  </a:lnTo>
                  <a:lnTo>
                    <a:pt x="1217" y="1235"/>
                  </a:lnTo>
                  <a:lnTo>
                    <a:pt x="1141" y="1110"/>
                  </a:lnTo>
                  <a:lnTo>
                    <a:pt x="1066" y="985"/>
                  </a:lnTo>
                  <a:lnTo>
                    <a:pt x="992" y="864"/>
                  </a:lnTo>
                  <a:lnTo>
                    <a:pt x="918" y="748"/>
                  </a:lnTo>
                  <a:lnTo>
                    <a:pt x="846" y="636"/>
                  </a:lnTo>
                  <a:lnTo>
                    <a:pt x="772" y="528"/>
                  </a:lnTo>
                  <a:lnTo>
                    <a:pt x="698" y="428"/>
                  </a:lnTo>
                  <a:lnTo>
                    <a:pt x="623" y="337"/>
                  </a:lnTo>
                  <a:lnTo>
                    <a:pt x="543" y="255"/>
                  </a:lnTo>
                  <a:lnTo>
                    <a:pt x="464" y="180"/>
                  </a:lnTo>
                  <a:lnTo>
                    <a:pt x="379" y="119"/>
                  </a:lnTo>
                  <a:lnTo>
                    <a:pt x="292" y="68"/>
                  </a:lnTo>
                  <a:lnTo>
                    <a:pt x="200" y="31"/>
                  </a:lnTo>
                  <a:lnTo>
                    <a:pt x="102" y="8"/>
                  </a:lnTo>
                  <a:lnTo>
                    <a:pt x="0" y="0"/>
                  </a:lnTo>
                  <a:lnTo>
                    <a:pt x="0" y="19"/>
                  </a:lnTo>
                  <a:lnTo>
                    <a:pt x="99" y="25"/>
                  </a:lnTo>
                  <a:lnTo>
                    <a:pt x="194" y="48"/>
                  </a:lnTo>
                  <a:lnTo>
                    <a:pt x="284" y="85"/>
                  </a:lnTo>
                  <a:lnTo>
                    <a:pt x="370" y="133"/>
                  </a:lnTo>
                  <a:lnTo>
                    <a:pt x="452" y="194"/>
                  </a:lnTo>
                  <a:lnTo>
                    <a:pt x="532" y="266"/>
                  </a:lnTo>
                  <a:lnTo>
                    <a:pt x="609" y="349"/>
                  </a:lnTo>
                  <a:lnTo>
                    <a:pt x="684" y="440"/>
                  </a:lnTo>
                  <a:lnTo>
                    <a:pt x="758" y="539"/>
                  </a:lnTo>
                  <a:lnTo>
                    <a:pt x="831" y="644"/>
                  </a:lnTo>
                  <a:lnTo>
                    <a:pt x="904" y="756"/>
                  </a:lnTo>
                  <a:lnTo>
                    <a:pt x="978" y="873"/>
                  </a:lnTo>
                  <a:lnTo>
                    <a:pt x="1051" y="993"/>
                  </a:lnTo>
                  <a:lnTo>
                    <a:pt x="1127" y="1118"/>
                  </a:lnTo>
                  <a:lnTo>
                    <a:pt x="1203" y="1243"/>
                  </a:lnTo>
                  <a:lnTo>
                    <a:pt x="1283" y="1371"/>
                  </a:lnTo>
                  <a:lnTo>
                    <a:pt x="1365" y="1497"/>
                  </a:lnTo>
                  <a:lnTo>
                    <a:pt x="1450" y="1625"/>
                  </a:lnTo>
                  <a:lnTo>
                    <a:pt x="1541" y="1749"/>
                  </a:lnTo>
                  <a:lnTo>
                    <a:pt x="1636" y="1869"/>
                  </a:lnTo>
                  <a:lnTo>
                    <a:pt x="1735" y="1987"/>
                  </a:lnTo>
                  <a:lnTo>
                    <a:pt x="1843" y="2099"/>
                  </a:lnTo>
                  <a:lnTo>
                    <a:pt x="1955" y="2206"/>
                  </a:lnTo>
                  <a:lnTo>
                    <a:pt x="2075" y="2305"/>
                  </a:lnTo>
                  <a:lnTo>
                    <a:pt x="2202" y="2396"/>
                  </a:lnTo>
                  <a:lnTo>
                    <a:pt x="2337" y="2480"/>
                  </a:lnTo>
                  <a:lnTo>
                    <a:pt x="2481" y="2551"/>
                  </a:lnTo>
                  <a:lnTo>
                    <a:pt x="2634" y="2612"/>
                  </a:lnTo>
                  <a:lnTo>
                    <a:pt x="2797" y="2662"/>
                  </a:lnTo>
                  <a:lnTo>
                    <a:pt x="2969" y="2697"/>
                  </a:lnTo>
                  <a:lnTo>
                    <a:pt x="3153" y="2720"/>
                  </a:lnTo>
                  <a:lnTo>
                    <a:pt x="3348" y="2728"/>
                  </a:lnTo>
                  <a:lnTo>
                    <a:pt x="3348" y="2709"/>
                  </a:lnTo>
                  <a:close/>
                </a:path>
              </a:pathLst>
            </a:custGeom>
            <a:solidFill>
              <a:srgbClr val="000000"/>
            </a:solidFill>
            <a:ln w="28575" cmpd="sng">
              <a:solidFill>
                <a:srgbClr val="003399"/>
              </a:solidFill>
              <a:round/>
              <a:headEnd/>
              <a:tailEnd/>
            </a:ln>
          </p:spPr>
          <p:txBody>
            <a:bodyPr/>
            <a:lstStyle/>
            <a:p>
              <a:endParaRPr lang="en-GB"/>
            </a:p>
          </p:txBody>
        </p:sp>
        <p:sp>
          <p:nvSpPr>
            <p:cNvPr id="24597" name="Freeform 6">
              <a:extLst>
                <a:ext uri="{FF2B5EF4-FFF2-40B4-BE49-F238E27FC236}">
                  <a16:creationId xmlns:a16="http://schemas.microsoft.com/office/drawing/2014/main" id="{1E06634D-050E-45E7-A246-ADA8C1A5D560}"/>
                </a:ext>
              </a:extLst>
            </p:cNvPr>
            <p:cNvSpPr>
              <a:spLocks/>
            </p:cNvSpPr>
            <p:nvPr/>
          </p:nvSpPr>
          <p:spPr bwMode="auto">
            <a:xfrm>
              <a:off x="2928" y="1616"/>
              <a:ext cx="1824" cy="1652"/>
            </a:xfrm>
            <a:custGeom>
              <a:avLst/>
              <a:gdLst>
                <a:gd name="T0" fmla="*/ 1 w 3349"/>
                <a:gd name="T1" fmla="*/ 1 h 2728"/>
                <a:gd name="T2" fmla="*/ 1 w 3349"/>
                <a:gd name="T3" fmla="*/ 1 h 2728"/>
                <a:gd name="T4" fmla="*/ 1 w 3349"/>
                <a:gd name="T5" fmla="*/ 1 h 2728"/>
                <a:gd name="T6" fmla="*/ 1 w 3349"/>
                <a:gd name="T7" fmla="*/ 1 h 2728"/>
                <a:gd name="T8" fmla="*/ 1 w 3349"/>
                <a:gd name="T9" fmla="*/ 1 h 2728"/>
                <a:gd name="T10" fmla="*/ 1 w 3349"/>
                <a:gd name="T11" fmla="*/ 1 h 2728"/>
                <a:gd name="T12" fmla="*/ 1 w 3349"/>
                <a:gd name="T13" fmla="*/ 1 h 2728"/>
                <a:gd name="T14" fmla="*/ 1 w 3349"/>
                <a:gd name="T15" fmla="*/ 1 h 2728"/>
                <a:gd name="T16" fmla="*/ 1 w 3349"/>
                <a:gd name="T17" fmla="*/ 1 h 2728"/>
                <a:gd name="T18" fmla="*/ 1 w 3349"/>
                <a:gd name="T19" fmla="*/ 1 h 2728"/>
                <a:gd name="T20" fmla="*/ 1 w 3349"/>
                <a:gd name="T21" fmla="*/ 1 h 2728"/>
                <a:gd name="T22" fmla="*/ 1 w 3349"/>
                <a:gd name="T23" fmla="*/ 1 h 2728"/>
                <a:gd name="T24" fmla="*/ 1 w 3349"/>
                <a:gd name="T25" fmla="*/ 1 h 2728"/>
                <a:gd name="T26" fmla="*/ 1 w 3349"/>
                <a:gd name="T27" fmla="*/ 1 h 2728"/>
                <a:gd name="T28" fmla="*/ 1 w 3349"/>
                <a:gd name="T29" fmla="*/ 1 h 2728"/>
                <a:gd name="T30" fmla="*/ 1 w 3349"/>
                <a:gd name="T31" fmla="*/ 1 h 2728"/>
                <a:gd name="T32" fmla="*/ 0 w 3349"/>
                <a:gd name="T33" fmla="*/ 1 h 2728"/>
                <a:gd name="T34" fmla="*/ 1 w 3349"/>
                <a:gd name="T35" fmla="*/ 1 h 2728"/>
                <a:gd name="T36" fmla="*/ 1 w 3349"/>
                <a:gd name="T37" fmla="*/ 1 h 2728"/>
                <a:gd name="T38" fmla="*/ 1 w 3349"/>
                <a:gd name="T39" fmla="*/ 1 h 2728"/>
                <a:gd name="T40" fmla="*/ 1 w 3349"/>
                <a:gd name="T41" fmla="*/ 1 h 2728"/>
                <a:gd name="T42" fmla="*/ 1 w 3349"/>
                <a:gd name="T43" fmla="*/ 1 h 2728"/>
                <a:gd name="T44" fmla="*/ 1 w 3349"/>
                <a:gd name="T45" fmla="*/ 1 h 2728"/>
                <a:gd name="T46" fmla="*/ 1 w 3349"/>
                <a:gd name="T47" fmla="*/ 1 h 2728"/>
                <a:gd name="T48" fmla="*/ 1 w 3349"/>
                <a:gd name="T49" fmla="*/ 1 h 2728"/>
                <a:gd name="T50" fmla="*/ 1 w 3349"/>
                <a:gd name="T51" fmla="*/ 1 h 2728"/>
                <a:gd name="T52" fmla="*/ 1 w 3349"/>
                <a:gd name="T53" fmla="*/ 1 h 2728"/>
                <a:gd name="T54" fmla="*/ 1 w 3349"/>
                <a:gd name="T55" fmla="*/ 1 h 2728"/>
                <a:gd name="T56" fmla="*/ 1 w 3349"/>
                <a:gd name="T57" fmla="*/ 1 h 2728"/>
                <a:gd name="T58" fmla="*/ 1 w 3349"/>
                <a:gd name="T59" fmla="*/ 1 h 2728"/>
                <a:gd name="T60" fmla="*/ 1 w 3349"/>
                <a:gd name="T61" fmla="*/ 1 h 2728"/>
                <a:gd name="T62" fmla="*/ 1 w 3349"/>
                <a:gd name="T63" fmla="*/ 1 h 2728"/>
                <a:gd name="T64" fmla="*/ 1 w 3349"/>
                <a:gd name="T65" fmla="*/ 1 h 27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49"/>
                <a:gd name="T100" fmla="*/ 0 h 2728"/>
                <a:gd name="T101" fmla="*/ 3349 w 3349"/>
                <a:gd name="T102" fmla="*/ 2728 h 27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49" h="2728">
                  <a:moveTo>
                    <a:pt x="3349" y="0"/>
                  </a:moveTo>
                  <a:lnTo>
                    <a:pt x="3245" y="8"/>
                  </a:lnTo>
                  <a:lnTo>
                    <a:pt x="3147" y="31"/>
                  </a:lnTo>
                  <a:lnTo>
                    <a:pt x="3054" y="68"/>
                  </a:lnTo>
                  <a:lnTo>
                    <a:pt x="2966" y="119"/>
                  </a:lnTo>
                  <a:lnTo>
                    <a:pt x="2881" y="180"/>
                  </a:lnTo>
                  <a:lnTo>
                    <a:pt x="2798" y="252"/>
                  </a:lnTo>
                  <a:lnTo>
                    <a:pt x="2717" y="335"/>
                  </a:lnTo>
                  <a:lnTo>
                    <a:pt x="2639" y="425"/>
                  </a:lnTo>
                  <a:lnTo>
                    <a:pt x="2564" y="525"/>
                  </a:lnTo>
                  <a:lnTo>
                    <a:pt x="2489" y="633"/>
                  </a:lnTo>
                  <a:lnTo>
                    <a:pt x="2414" y="744"/>
                  </a:lnTo>
                  <a:lnTo>
                    <a:pt x="2338" y="860"/>
                  </a:lnTo>
                  <a:lnTo>
                    <a:pt x="2262" y="981"/>
                  </a:lnTo>
                  <a:lnTo>
                    <a:pt x="2185" y="1104"/>
                  </a:lnTo>
                  <a:lnTo>
                    <a:pt x="2107" y="1231"/>
                  </a:lnTo>
                  <a:lnTo>
                    <a:pt x="2025" y="1357"/>
                  </a:lnTo>
                  <a:lnTo>
                    <a:pt x="1941" y="1483"/>
                  </a:lnTo>
                  <a:lnTo>
                    <a:pt x="1855" y="1608"/>
                  </a:lnTo>
                  <a:lnTo>
                    <a:pt x="1764" y="1732"/>
                  </a:lnTo>
                  <a:lnTo>
                    <a:pt x="1667" y="1852"/>
                  </a:lnTo>
                  <a:lnTo>
                    <a:pt x="1568" y="1969"/>
                  </a:lnTo>
                  <a:lnTo>
                    <a:pt x="1463" y="2081"/>
                  </a:lnTo>
                  <a:lnTo>
                    <a:pt x="1351" y="2186"/>
                  </a:lnTo>
                  <a:lnTo>
                    <a:pt x="1233" y="2285"/>
                  </a:lnTo>
                  <a:lnTo>
                    <a:pt x="1109" y="2376"/>
                  </a:lnTo>
                  <a:lnTo>
                    <a:pt x="977" y="2457"/>
                  </a:lnTo>
                  <a:lnTo>
                    <a:pt x="838" y="2530"/>
                  </a:lnTo>
                  <a:lnTo>
                    <a:pt x="689" y="2592"/>
                  </a:lnTo>
                  <a:lnTo>
                    <a:pt x="532" y="2642"/>
                  </a:lnTo>
                  <a:lnTo>
                    <a:pt x="364" y="2679"/>
                  </a:lnTo>
                  <a:lnTo>
                    <a:pt x="188" y="2701"/>
                  </a:lnTo>
                  <a:lnTo>
                    <a:pt x="0" y="2709"/>
                  </a:lnTo>
                  <a:lnTo>
                    <a:pt x="0" y="2728"/>
                  </a:lnTo>
                  <a:lnTo>
                    <a:pt x="188" y="2719"/>
                  </a:lnTo>
                  <a:lnTo>
                    <a:pt x="367" y="2696"/>
                  </a:lnTo>
                  <a:lnTo>
                    <a:pt x="535" y="2659"/>
                  </a:lnTo>
                  <a:lnTo>
                    <a:pt x="695" y="2609"/>
                  </a:lnTo>
                  <a:lnTo>
                    <a:pt x="844" y="2547"/>
                  </a:lnTo>
                  <a:lnTo>
                    <a:pt x="986" y="2474"/>
                  </a:lnTo>
                  <a:lnTo>
                    <a:pt x="1118" y="2391"/>
                  </a:lnTo>
                  <a:lnTo>
                    <a:pt x="1244" y="2300"/>
                  </a:lnTo>
                  <a:lnTo>
                    <a:pt x="1362" y="2200"/>
                  </a:lnTo>
                  <a:lnTo>
                    <a:pt x="1474" y="2092"/>
                  </a:lnTo>
                  <a:lnTo>
                    <a:pt x="1582" y="1980"/>
                  </a:lnTo>
                  <a:lnTo>
                    <a:pt x="1681" y="1864"/>
                  </a:lnTo>
                  <a:lnTo>
                    <a:pt x="1778" y="1743"/>
                  </a:lnTo>
                  <a:lnTo>
                    <a:pt x="1869" y="1620"/>
                  </a:lnTo>
                  <a:lnTo>
                    <a:pt x="1955" y="1492"/>
                  </a:lnTo>
                  <a:lnTo>
                    <a:pt x="2039" y="1365"/>
                  </a:lnTo>
                  <a:lnTo>
                    <a:pt x="2121" y="1239"/>
                  </a:lnTo>
                  <a:lnTo>
                    <a:pt x="2199" y="1113"/>
                  </a:lnTo>
                  <a:lnTo>
                    <a:pt x="2276" y="989"/>
                  </a:lnTo>
                  <a:lnTo>
                    <a:pt x="2353" y="868"/>
                  </a:lnTo>
                  <a:lnTo>
                    <a:pt x="2428" y="752"/>
                  </a:lnTo>
                  <a:lnTo>
                    <a:pt x="2503" y="641"/>
                  </a:lnTo>
                  <a:lnTo>
                    <a:pt x="2578" y="536"/>
                  </a:lnTo>
                  <a:lnTo>
                    <a:pt x="2654" y="437"/>
                  </a:lnTo>
                  <a:lnTo>
                    <a:pt x="2732" y="346"/>
                  </a:lnTo>
                  <a:lnTo>
                    <a:pt x="2810" y="266"/>
                  </a:lnTo>
                  <a:lnTo>
                    <a:pt x="2892" y="194"/>
                  </a:lnTo>
                  <a:lnTo>
                    <a:pt x="2974" y="133"/>
                  </a:lnTo>
                  <a:lnTo>
                    <a:pt x="3062" y="85"/>
                  </a:lnTo>
                  <a:lnTo>
                    <a:pt x="3153" y="48"/>
                  </a:lnTo>
                  <a:lnTo>
                    <a:pt x="3248" y="25"/>
                  </a:lnTo>
                  <a:lnTo>
                    <a:pt x="3349" y="19"/>
                  </a:lnTo>
                  <a:lnTo>
                    <a:pt x="3349" y="0"/>
                  </a:lnTo>
                  <a:close/>
                </a:path>
              </a:pathLst>
            </a:custGeom>
            <a:solidFill>
              <a:srgbClr val="000000"/>
            </a:solidFill>
            <a:ln w="28575" cmpd="sng">
              <a:solidFill>
                <a:srgbClr val="003399"/>
              </a:solidFill>
              <a:round/>
              <a:headEnd/>
              <a:tailEnd/>
            </a:ln>
          </p:spPr>
          <p:txBody>
            <a:bodyPr/>
            <a:lstStyle/>
            <a:p>
              <a:endParaRPr lang="en-GB"/>
            </a:p>
          </p:txBody>
        </p:sp>
        <p:sp>
          <p:nvSpPr>
            <p:cNvPr id="24598" name="Text Box 40">
              <a:extLst>
                <a:ext uri="{FF2B5EF4-FFF2-40B4-BE49-F238E27FC236}">
                  <a16:creationId xmlns:a16="http://schemas.microsoft.com/office/drawing/2014/main" id="{857B3FDD-A31F-436B-8769-C6E2CAAB05DD}"/>
                </a:ext>
              </a:extLst>
            </p:cNvPr>
            <p:cNvSpPr txBox="1">
              <a:spLocks noChangeArrowheads="1"/>
            </p:cNvSpPr>
            <p:nvPr/>
          </p:nvSpPr>
          <p:spPr bwMode="auto">
            <a:xfrm>
              <a:off x="4552" y="3753"/>
              <a:ext cx="6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r" eaLnBrk="1" hangingPunct="1">
                <a:spcBef>
                  <a:spcPct val="50000"/>
                </a:spcBef>
                <a:buClrTx/>
                <a:buSzTx/>
                <a:buFontTx/>
                <a:buNone/>
              </a:pPr>
              <a:r>
                <a:rPr lang="en-GB" altLang="en-US" sz="1800">
                  <a:solidFill>
                    <a:srgbClr val="003399"/>
                  </a:solidFill>
                  <a:latin typeface="Arial" panose="020B0604020202020204" pitchFamily="34" charset="0"/>
                </a:rPr>
                <a:t>Time</a:t>
              </a:r>
            </a:p>
          </p:txBody>
        </p:sp>
        <p:sp>
          <p:nvSpPr>
            <p:cNvPr id="24599" name="Text Box 57">
              <a:extLst>
                <a:ext uri="{FF2B5EF4-FFF2-40B4-BE49-F238E27FC236}">
                  <a16:creationId xmlns:a16="http://schemas.microsoft.com/office/drawing/2014/main" id="{4D0B5C48-B9BA-45A2-BA53-31A54AC4CE1D}"/>
                </a:ext>
              </a:extLst>
            </p:cNvPr>
            <p:cNvSpPr txBox="1">
              <a:spLocks noChangeArrowheads="1"/>
            </p:cNvSpPr>
            <p:nvPr/>
          </p:nvSpPr>
          <p:spPr bwMode="auto">
            <a:xfrm rot="-5400000">
              <a:off x="-248" y="2359"/>
              <a:ext cx="135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r" eaLnBrk="1" hangingPunct="1">
                <a:spcBef>
                  <a:spcPct val="50000"/>
                </a:spcBef>
                <a:buClrTx/>
                <a:buSzTx/>
                <a:buFontTx/>
                <a:buNone/>
              </a:pPr>
              <a:r>
                <a:rPr lang="en-GB" altLang="en-US" sz="1800">
                  <a:solidFill>
                    <a:srgbClr val="333399"/>
                  </a:solidFill>
                  <a:latin typeface="Arial" panose="020B0604020202020204" pitchFamily="34" charset="0"/>
                </a:rPr>
                <a:t>Performance</a:t>
              </a:r>
            </a:p>
          </p:txBody>
        </p:sp>
      </p:grpSp>
      <p:sp>
        <p:nvSpPr>
          <p:cNvPr id="22" name="Text Box 48">
            <a:extLst>
              <a:ext uri="{FF2B5EF4-FFF2-40B4-BE49-F238E27FC236}">
                <a16:creationId xmlns:a16="http://schemas.microsoft.com/office/drawing/2014/main" id="{792DC929-AE72-425B-9AF0-61722DCFBEEB}"/>
              </a:ext>
            </a:extLst>
          </p:cNvPr>
          <p:cNvSpPr txBox="1">
            <a:spLocks noChangeArrowheads="1"/>
          </p:cNvSpPr>
          <p:nvPr/>
        </p:nvSpPr>
        <p:spPr bwMode="auto">
          <a:xfrm>
            <a:off x="1858963" y="4078288"/>
            <a:ext cx="1066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50000"/>
              </a:spcBef>
              <a:buClrTx/>
              <a:buSzTx/>
              <a:buFontTx/>
              <a:buNone/>
            </a:pPr>
            <a:r>
              <a:rPr lang="en-GB" altLang="en-US" sz="1800">
                <a:solidFill>
                  <a:srgbClr val="000099"/>
                </a:solidFill>
                <a:latin typeface="Arial" panose="020B0604020202020204" pitchFamily="34" charset="0"/>
              </a:rPr>
              <a:t>Stress</a:t>
            </a:r>
          </a:p>
        </p:txBody>
      </p:sp>
      <p:sp>
        <p:nvSpPr>
          <p:cNvPr id="23" name="Text Box 48">
            <a:extLst>
              <a:ext uri="{FF2B5EF4-FFF2-40B4-BE49-F238E27FC236}">
                <a16:creationId xmlns:a16="http://schemas.microsoft.com/office/drawing/2014/main" id="{25CEAA35-FE1A-4B5C-BB1A-32B6C8FF4717}"/>
              </a:ext>
            </a:extLst>
          </p:cNvPr>
          <p:cNvSpPr txBox="1">
            <a:spLocks noChangeArrowheads="1"/>
          </p:cNvSpPr>
          <p:nvPr/>
        </p:nvSpPr>
        <p:spPr bwMode="auto">
          <a:xfrm>
            <a:off x="1730375" y="35941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50000"/>
              </a:spcBef>
              <a:buClrTx/>
              <a:buSzTx/>
              <a:buFontTx/>
              <a:buNone/>
            </a:pPr>
            <a:r>
              <a:rPr lang="en-GB" altLang="en-US" sz="1800">
                <a:solidFill>
                  <a:srgbClr val="000099"/>
                </a:solidFill>
                <a:latin typeface="Arial" panose="020B0604020202020204" pitchFamily="34" charset="0"/>
              </a:rPr>
              <a:t>Anxiety</a:t>
            </a:r>
          </a:p>
        </p:txBody>
      </p:sp>
      <p:sp>
        <p:nvSpPr>
          <p:cNvPr id="26" name="Text Box 48">
            <a:extLst>
              <a:ext uri="{FF2B5EF4-FFF2-40B4-BE49-F238E27FC236}">
                <a16:creationId xmlns:a16="http://schemas.microsoft.com/office/drawing/2014/main" id="{DFA60612-D839-4094-A90E-BA24353EE1F9}"/>
              </a:ext>
            </a:extLst>
          </p:cNvPr>
          <p:cNvSpPr txBox="1">
            <a:spLocks noChangeArrowheads="1"/>
          </p:cNvSpPr>
          <p:nvPr/>
        </p:nvSpPr>
        <p:spPr bwMode="auto">
          <a:xfrm>
            <a:off x="4597400" y="5503863"/>
            <a:ext cx="135413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50000"/>
              </a:spcBef>
              <a:buClrTx/>
              <a:buSzTx/>
              <a:buFontTx/>
              <a:buNone/>
            </a:pPr>
            <a:r>
              <a:rPr lang="en-GB" altLang="en-US" sz="1800">
                <a:solidFill>
                  <a:srgbClr val="000099"/>
                </a:solidFill>
                <a:latin typeface="Arial" panose="020B0604020202020204" pitchFamily="34" charset="0"/>
              </a:rPr>
              <a:t>Depression</a:t>
            </a:r>
          </a:p>
        </p:txBody>
      </p:sp>
      <p:sp>
        <p:nvSpPr>
          <p:cNvPr id="28" name="Text Box 50">
            <a:extLst>
              <a:ext uri="{FF2B5EF4-FFF2-40B4-BE49-F238E27FC236}">
                <a16:creationId xmlns:a16="http://schemas.microsoft.com/office/drawing/2014/main" id="{EF4D6222-07D4-4AC2-8CC3-D1D7F9561B41}"/>
              </a:ext>
            </a:extLst>
          </p:cNvPr>
          <p:cNvSpPr txBox="1">
            <a:spLocks noChangeArrowheads="1"/>
          </p:cNvSpPr>
          <p:nvPr/>
        </p:nvSpPr>
        <p:spPr bwMode="auto">
          <a:xfrm>
            <a:off x="3032125" y="5508625"/>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50000"/>
              </a:spcBef>
              <a:buClrTx/>
              <a:buSzTx/>
              <a:buFontTx/>
              <a:buNone/>
            </a:pPr>
            <a:r>
              <a:rPr lang="en-GB" altLang="en-US" sz="1800">
                <a:solidFill>
                  <a:srgbClr val="0000CC"/>
                </a:solidFill>
                <a:latin typeface="Arial" panose="020B0604020202020204" pitchFamily="34" charset="0"/>
              </a:rPr>
              <a:t>Despondency</a:t>
            </a:r>
          </a:p>
        </p:txBody>
      </p:sp>
      <p:sp>
        <p:nvSpPr>
          <p:cNvPr id="27" name="Rectangle 26">
            <a:extLst>
              <a:ext uri="{FF2B5EF4-FFF2-40B4-BE49-F238E27FC236}">
                <a16:creationId xmlns:a16="http://schemas.microsoft.com/office/drawing/2014/main" id="{DEF32C9B-6626-4D8B-8EC4-8F699BF1BA63}"/>
              </a:ext>
            </a:extLst>
          </p:cNvPr>
          <p:cNvSpPr/>
          <p:nvPr/>
        </p:nvSpPr>
        <p:spPr bwMode="auto">
          <a:xfrm>
            <a:off x="0" y="0"/>
            <a:ext cx="9144000" cy="765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GB" sz="2400" dirty="0">
                <a:solidFill>
                  <a:schemeClr val="bg1"/>
                </a:solidFill>
                <a:latin typeface="Arial" charset="0"/>
                <a:cs typeface="Arial" charset="0"/>
              </a:rPr>
              <a:t>THE LOSS CURVE</a:t>
            </a:r>
            <a:endParaRPr lang="en-US" sz="2400" dirty="0">
              <a:solidFill>
                <a:schemeClr val="bg1"/>
              </a:solidFill>
              <a:cs typeface="Arial" charset="0"/>
            </a:endParaRPr>
          </a:p>
        </p:txBody>
      </p:sp>
      <p:sp>
        <p:nvSpPr>
          <p:cNvPr id="24589" name="TextBox 3">
            <a:extLst>
              <a:ext uri="{FF2B5EF4-FFF2-40B4-BE49-F238E27FC236}">
                <a16:creationId xmlns:a16="http://schemas.microsoft.com/office/drawing/2014/main" id="{D4F0CCD5-A3FA-46E9-B198-05A664E99ECF}"/>
              </a:ext>
            </a:extLst>
          </p:cNvPr>
          <p:cNvSpPr txBox="1">
            <a:spLocks noChangeArrowheads="1"/>
          </p:cNvSpPr>
          <p:nvPr/>
        </p:nvSpPr>
        <p:spPr bwMode="auto">
          <a:xfrm>
            <a:off x="6878638" y="3552825"/>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en-US">
                <a:solidFill>
                  <a:srgbClr val="000099"/>
                </a:solidFill>
              </a:rPr>
              <a:t>Relief and feeling positive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43830"/>
                                        </p:tgtEl>
                                        <p:attrNameLst>
                                          <p:attrName>style.visibility</p:attrName>
                                        </p:attrNameLst>
                                      </p:cBhvr>
                                      <p:to>
                                        <p:strVal val="visible"/>
                                      </p:to>
                                    </p:set>
                                    <p:animEffect transition="in" filter="dissolve">
                                      <p:cBhvr>
                                        <p:cTn id="7" dur="500"/>
                                        <p:tgtEl>
                                          <p:spTgt spid="84383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43831"/>
                                        </p:tgtEl>
                                        <p:attrNameLst>
                                          <p:attrName>style.visibility</p:attrName>
                                        </p:attrNameLst>
                                      </p:cBhvr>
                                      <p:to>
                                        <p:strVal val="visible"/>
                                      </p:to>
                                    </p:set>
                                    <p:animEffect transition="in" filter="dissolve">
                                      <p:cBhvr>
                                        <p:cTn id="11" dur="500"/>
                                        <p:tgtEl>
                                          <p:spTgt spid="843831"/>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43826"/>
                                        </p:tgtEl>
                                        <p:attrNameLst>
                                          <p:attrName>style.visibility</p:attrName>
                                        </p:attrNameLst>
                                      </p:cBhvr>
                                      <p:to>
                                        <p:strVal val="visible"/>
                                      </p:to>
                                    </p:set>
                                    <p:animEffect transition="in" filter="dissolve">
                                      <p:cBhvr>
                                        <p:cTn id="15" dur="500"/>
                                        <p:tgtEl>
                                          <p:spTgt spid="843826"/>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843829"/>
                                        </p:tgtEl>
                                        <p:attrNameLst>
                                          <p:attrName>style.visibility</p:attrName>
                                        </p:attrNameLst>
                                      </p:cBhvr>
                                      <p:to>
                                        <p:strVal val="visible"/>
                                      </p:to>
                                    </p:set>
                                    <p:animEffect transition="in" filter="dissolve">
                                      <p:cBhvr>
                                        <p:cTn id="19" dur="500"/>
                                        <p:tgtEl>
                                          <p:spTgt spid="843829"/>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843828"/>
                                        </p:tgtEl>
                                        <p:attrNameLst>
                                          <p:attrName>style.visibility</p:attrName>
                                        </p:attrNameLst>
                                      </p:cBhvr>
                                      <p:to>
                                        <p:strVal val="visible"/>
                                      </p:to>
                                    </p:set>
                                    <p:animEffect transition="in" filter="dissolve">
                                      <p:cBhvr>
                                        <p:cTn id="23" dur="500"/>
                                        <p:tgtEl>
                                          <p:spTgt spid="843828"/>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dissolve">
                                      <p:cBhvr>
                                        <p:cTn id="31" dur="500"/>
                                        <p:tgtEl>
                                          <p:spTgt spid="22"/>
                                        </p:tgtEl>
                                      </p:cBhvr>
                                    </p:animEffect>
                                  </p:childTnLst>
                                </p:cTn>
                              </p:par>
                            </p:childTnLst>
                          </p:cTn>
                        </p:par>
                        <p:par>
                          <p:cTn id="32" fill="hold" nodeType="afterGroup">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dissolve">
                                      <p:cBhvr>
                                        <p:cTn id="35" dur="500"/>
                                        <p:tgtEl>
                                          <p:spTgt spid="28"/>
                                        </p:tgtEl>
                                      </p:cBhvr>
                                    </p:animEffect>
                                  </p:childTnLst>
                                </p:cTn>
                              </p:par>
                            </p:childTnLst>
                          </p:cTn>
                        </p:par>
                        <p:par>
                          <p:cTn id="36" fill="hold" nodeType="afterGroup">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dissolve">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826" grpId="0" autoUpdateAnimBg="0"/>
      <p:bldP spid="843828" grpId="0" autoUpdateAnimBg="0"/>
      <p:bldP spid="843829" grpId="0" autoUpdateAnimBg="0"/>
      <p:bldP spid="843830" grpId="0" autoUpdateAnimBg="0"/>
      <p:bldP spid="843831" grpId="0" autoUpdateAnimBg="0"/>
      <p:bldP spid="22" grpId="0" autoUpdateAnimBg="0"/>
      <p:bldP spid="23" grpId="0" autoUpdateAnimBg="0"/>
      <p:bldP spid="26" grpId="0" autoUpdateAnimBg="0"/>
      <p:bldP spid="2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824" name="Text Box 48">
            <a:extLst>
              <a:ext uri="{FF2B5EF4-FFF2-40B4-BE49-F238E27FC236}">
                <a16:creationId xmlns:a16="http://schemas.microsoft.com/office/drawing/2014/main" id="{5B651938-B28E-4CFB-A0C5-42A4E1E940F8}"/>
              </a:ext>
            </a:extLst>
          </p:cNvPr>
          <p:cNvSpPr txBox="1">
            <a:spLocks noChangeArrowheads="1"/>
          </p:cNvSpPr>
          <p:nvPr/>
        </p:nvSpPr>
        <p:spPr bwMode="auto">
          <a:xfrm>
            <a:off x="990600" y="3443288"/>
            <a:ext cx="1066800" cy="366712"/>
          </a:xfrm>
          <a:prstGeom prst="rect">
            <a:avLst/>
          </a:prstGeom>
          <a:noFill/>
          <a:ln w="12700">
            <a:noFill/>
            <a:miter lim="800000"/>
            <a:headEnd/>
            <a:tailEnd/>
          </a:ln>
          <a:effectLst/>
        </p:spPr>
        <p:txBody>
          <a:bodyPr>
            <a:spAutoFit/>
          </a:bodyPr>
          <a:lstStyle/>
          <a:p>
            <a:pPr eaLnBrk="1" hangingPunct="1">
              <a:spcBef>
                <a:spcPct val="50000"/>
              </a:spcBef>
              <a:defRPr/>
            </a:pPr>
            <a:r>
              <a:rPr lang="en-GB" dirty="0">
                <a:solidFill>
                  <a:schemeClr val="bg1">
                    <a:lumMod val="50000"/>
                  </a:schemeClr>
                </a:solidFill>
                <a:latin typeface="Arial" charset="0"/>
                <a:cs typeface="+mn-cs"/>
              </a:rPr>
              <a:t>Shock</a:t>
            </a:r>
          </a:p>
        </p:txBody>
      </p:sp>
      <p:sp>
        <p:nvSpPr>
          <p:cNvPr id="843825" name="Text Box 49">
            <a:extLst>
              <a:ext uri="{FF2B5EF4-FFF2-40B4-BE49-F238E27FC236}">
                <a16:creationId xmlns:a16="http://schemas.microsoft.com/office/drawing/2014/main" id="{AA6CCECD-F56D-482C-BF8B-9D03B85A7060}"/>
              </a:ext>
            </a:extLst>
          </p:cNvPr>
          <p:cNvSpPr txBox="1">
            <a:spLocks noChangeArrowheads="1"/>
          </p:cNvSpPr>
          <p:nvPr/>
        </p:nvSpPr>
        <p:spPr bwMode="auto">
          <a:xfrm>
            <a:off x="3124200" y="3733800"/>
            <a:ext cx="1219200" cy="369888"/>
          </a:xfrm>
          <a:prstGeom prst="rect">
            <a:avLst/>
          </a:prstGeom>
          <a:noFill/>
          <a:ln w="12700">
            <a:noFill/>
            <a:miter lim="800000"/>
            <a:headEnd/>
            <a:tailEnd/>
          </a:ln>
          <a:effectLst/>
        </p:spPr>
        <p:txBody>
          <a:bodyPr>
            <a:spAutoFit/>
          </a:bodyPr>
          <a:lstStyle/>
          <a:p>
            <a:pPr eaLnBrk="1" hangingPunct="1">
              <a:spcBef>
                <a:spcPct val="50000"/>
              </a:spcBef>
              <a:defRPr/>
            </a:pPr>
            <a:r>
              <a:rPr lang="en-GB" dirty="0">
                <a:solidFill>
                  <a:schemeClr val="bg1">
                    <a:lumMod val="50000"/>
                  </a:schemeClr>
                </a:solidFill>
                <a:latin typeface="Arial" charset="0"/>
                <a:cs typeface="+mn-cs"/>
              </a:rPr>
              <a:t>Self-Blame</a:t>
            </a:r>
          </a:p>
        </p:txBody>
      </p:sp>
      <p:sp>
        <p:nvSpPr>
          <p:cNvPr id="843827" name="Text Box 51">
            <a:extLst>
              <a:ext uri="{FF2B5EF4-FFF2-40B4-BE49-F238E27FC236}">
                <a16:creationId xmlns:a16="http://schemas.microsoft.com/office/drawing/2014/main" id="{9B13664B-94AE-40DE-9712-D86DCDBF1949}"/>
              </a:ext>
            </a:extLst>
          </p:cNvPr>
          <p:cNvSpPr txBox="1">
            <a:spLocks noChangeArrowheads="1"/>
          </p:cNvSpPr>
          <p:nvPr/>
        </p:nvSpPr>
        <p:spPr bwMode="auto">
          <a:xfrm>
            <a:off x="3887788" y="4770438"/>
            <a:ext cx="1600200" cy="366712"/>
          </a:xfrm>
          <a:prstGeom prst="rect">
            <a:avLst/>
          </a:prstGeom>
          <a:noFill/>
          <a:ln w="12700">
            <a:noFill/>
            <a:miter lim="800000"/>
            <a:headEnd/>
            <a:tailEnd/>
          </a:ln>
          <a:effectLst/>
        </p:spPr>
        <p:txBody>
          <a:bodyPr>
            <a:spAutoFit/>
          </a:bodyPr>
          <a:lstStyle/>
          <a:p>
            <a:pPr eaLnBrk="1" hangingPunct="1">
              <a:spcBef>
                <a:spcPct val="50000"/>
              </a:spcBef>
              <a:defRPr/>
            </a:pPr>
            <a:r>
              <a:rPr lang="en-GB" dirty="0">
                <a:solidFill>
                  <a:schemeClr val="bg1">
                    <a:lumMod val="50000"/>
                  </a:schemeClr>
                </a:solidFill>
                <a:latin typeface="Arial" charset="0"/>
                <a:cs typeface="+mn-cs"/>
              </a:rPr>
              <a:t>Acceptance</a:t>
            </a:r>
          </a:p>
        </p:txBody>
      </p:sp>
      <p:sp>
        <p:nvSpPr>
          <p:cNvPr id="843828" name="Text Box 52">
            <a:extLst>
              <a:ext uri="{FF2B5EF4-FFF2-40B4-BE49-F238E27FC236}">
                <a16:creationId xmlns:a16="http://schemas.microsoft.com/office/drawing/2014/main" id="{D6CB390B-E23A-4145-A4C7-D07A282CB68B}"/>
              </a:ext>
            </a:extLst>
          </p:cNvPr>
          <p:cNvSpPr txBox="1">
            <a:spLocks noChangeArrowheads="1"/>
          </p:cNvSpPr>
          <p:nvPr/>
        </p:nvSpPr>
        <p:spPr bwMode="auto">
          <a:xfrm>
            <a:off x="7272338" y="2643188"/>
            <a:ext cx="1371600" cy="646112"/>
          </a:xfrm>
          <a:prstGeom prst="rect">
            <a:avLst/>
          </a:prstGeom>
          <a:noFill/>
          <a:ln w="12700">
            <a:noFill/>
            <a:miter lim="800000"/>
            <a:headEnd/>
            <a:tailEnd/>
          </a:ln>
          <a:effectLst/>
        </p:spPr>
        <p:txBody>
          <a:bodyPr>
            <a:spAutoFit/>
          </a:bodyPr>
          <a:lstStyle/>
          <a:p>
            <a:pPr eaLnBrk="1" hangingPunct="1">
              <a:spcBef>
                <a:spcPct val="50000"/>
              </a:spcBef>
              <a:defRPr/>
            </a:pPr>
            <a:r>
              <a:rPr lang="en-GB" dirty="0">
                <a:solidFill>
                  <a:schemeClr val="bg1">
                    <a:lumMod val="50000"/>
                  </a:schemeClr>
                </a:solidFill>
                <a:latin typeface="Arial" charset="0"/>
                <a:cs typeface="+mn-cs"/>
              </a:rPr>
              <a:t>Make it stick</a:t>
            </a:r>
          </a:p>
        </p:txBody>
      </p:sp>
      <p:sp>
        <p:nvSpPr>
          <p:cNvPr id="843829" name="Text Box 53">
            <a:extLst>
              <a:ext uri="{FF2B5EF4-FFF2-40B4-BE49-F238E27FC236}">
                <a16:creationId xmlns:a16="http://schemas.microsoft.com/office/drawing/2014/main" id="{6F25A46C-1F58-4947-9BA5-61A1AE8ABF7D}"/>
              </a:ext>
            </a:extLst>
          </p:cNvPr>
          <p:cNvSpPr txBox="1">
            <a:spLocks noChangeArrowheads="1"/>
          </p:cNvSpPr>
          <p:nvPr/>
        </p:nvSpPr>
        <p:spPr bwMode="auto">
          <a:xfrm>
            <a:off x="5667375" y="3071813"/>
            <a:ext cx="1333500" cy="1200150"/>
          </a:xfrm>
          <a:prstGeom prst="rect">
            <a:avLst/>
          </a:prstGeom>
          <a:noFill/>
          <a:ln w="12700">
            <a:noFill/>
            <a:miter lim="800000"/>
            <a:headEnd/>
            <a:tailEnd/>
          </a:ln>
          <a:effectLst/>
        </p:spPr>
        <p:txBody>
          <a:bodyPr>
            <a:spAutoFit/>
          </a:bodyPr>
          <a:lstStyle/>
          <a:p>
            <a:pPr eaLnBrk="1" hangingPunct="1">
              <a:spcBef>
                <a:spcPct val="50000"/>
              </a:spcBef>
              <a:defRPr/>
            </a:pPr>
            <a:r>
              <a:rPr lang="en-GB" dirty="0">
                <a:solidFill>
                  <a:schemeClr val="bg1">
                    <a:lumMod val="50000"/>
                  </a:schemeClr>
                </a:solidFill>
                <a:latin typeface="Arial" charset="0"/>
                <a:cs typeface="+mn-cs"/>
              </a:rPr>
              <a:t>Taking action &amp; problem Solving</a:t>
            </a:r>
          </a:p>
        </p:txBody>
      </p:sp>
      <p:sp>
        <p:nvSpPr>
          <p:cNvPr id="843830" name="Text Box 54">
            <a:extLst>
              <a:ext uri="{FF2B5EF4-FFF2-40B4-BE49-F238E27FC236}">
                <a16:creationId xmlns:a16="http://schemas.microsoft.com/office/drawing/2014/main" id="{3531A6D5-AB9E-4E45-AE32-0F15DCFD441D}"/>
              </a:ext>
            </a:extLst>
          </p:cNvPr>
          <p:cNvSpPr txBox="1">
            <a:spLocks noChangeArrowheads="1"/>
          </p:cNvSpPr>
          <p:nvPr/>
        </p:nvSpPr>
        <p:spPr bwMode="auto">
          <a:xfrm>
            <a:off x="1447800" y="2667000"/>
            <a:ext cx="1066800" cy="366713"/>
          </a:xfrm>
          <a:prstGeom prst="rect">
            <a:avLst/>
          </a:prstGeom>
          <a:noFill/>
          <a:ln w="12700">
            <a:noFill/>
            <a:miter lim="800000"/>
            <a:headEnd/>
            <a:tailEnd/>
          </a:ln>
          <a:effectLst/>
        </p:spPr>
        <p:txBody>
          <a:bodyPr>
            <a:spAutoFit/>
          </a:bodyPr>
          <a:lstStyle/>
          <a:p>
            <a:pPr eaLnBrk="1" hangingPunct="1">
              <a:spcBef>
                <a:spcPct val="50000"/>
              </a:spcBef>
              <a:defRPr/>
            </a:pPr>
            <a:r>
              <a:rPr lang="en-GB" dirty="0">
                <a:solidFill>
                  <a:schemeClr val="bg1">
                    <a:lumMod val="50000"/>
                  </a:schemeClr>
                </a:solidFill>
                <a:latin typeface="Arial" charset="0"/>
                <a:cs typeface="+mn-cs"/>
              </a:rPr>
              <a:t>Denial</a:t>
            </a:r>
          </a:p>
        </p:txBody>
      </p:sp>
      <p:sp>
        <p:nvSpPr>
          <p:cNvPr id="843831" name="Text Box 55">
            <a:extLst>
              <a:ext uri="{FF2B5EF4-FFF2-40B4-BE49-F238E27FC236}">
                <a16:creationId xmlns:a16="http://schemas.microsoft.com/office/drawing/2014/main" id="{1502F485-282B-4215-8E6C-41917154A437}"/>
              </a:ext>
            </a:extLst>
          </p:cNvPr>
          <p:cNvSpPr txBox="1">
            <a:spLocks noChangeArrowheads="1"/>
          </p:cNvSpPr>
          <p:nvPr/>
        </p:nvSpPr>
        <p:spPr bwMode="auto">
          <a:xfrm>
            <a:off x="2743200" y="3290888"/>
            <a:ext cx="1066800" cy="366712"/>
          </a:xfrm>
          <a:prstGeom prst="rect">
            <a:avLst/>
          </a:prstGeom>
          <a:noFill/>
          <a:ln w="12700">
            <a:noFill/>
            <a:miter lim="800000"/>
            <a:headEnd/>
            <a:tailEnd/>
          </a:ln>
          <a:effectLst/>
        </p:spPr>
        <p:txBody>
          <a:bodyPr>
            <a:spAutoFit/>
          </a:bodyPr>
          <a:lstStyle/>
          <a:p>
            <a:pPr eaLnBrk="1" hangingPunct="1">
              <a:spcBef>
                <a:spcPct val="50000"/>
              </a:spcBef>
              <a:defRPr/>
            </a:pPr>
            <a:r>
              <a:rPr lang="en-GB" dirty="0">
                <a:solidFill>
                  <a:schemeClr val="bg1">
                    <a:lumMod val="50000"/>
                  </a:schemeClr>
                </a:solidFill>
                <a:latin typeface="Arial" charset="0"/>
                <a:cs typeface="+mn-cs"/>
              </a:rPr>
              <a:t>Blame</a:t>
            </a:r>
          </a:p>
        </p:txBody>
      </p:sp>
      <p:grpSp>
        <p:nvGrpSpPr>
          <p:cNvPr id="26633" name="Group 59">
            <a:extLst>
              <a:ext uri="{FF2B5EF4-FFF2-40B4-BE49-F238E27FC236}">
                <a16:creationId xmlns:a16="http://schemas.microsoft.com/office/drawing/2014/main" id="{27E5BD75-0494-40C7-9493-5AEFE0085A5E}"/>
              </a:ext>
            </a:extLst>
          </p:cNvPr>
          <p:cNvGrpSpPr>
            <a:grpSpLocks/>
          </p:cNvGrpSpPr>
          <p:nvPr/>
        </p:nvGrpSpPr>
        <p:grpSpPr bwMode="auto">
          <a:xfrm>
            <a:off x="492125" y="1409700"/>
            <a:ext cx="7800975" cy="4914900"/>
            <a:chOff x="310" y="888"/>
            <a:chExt cx="4914" cy="3096"/>
          </a:xfrm>
        </p:grpSpPr>
        <p:sp>
          <p:nvSpPr>
            <p:cNvPr id="843821" name="Line 45">
              <a:extLst>
                <a:ext uri="{FF2B5EF4-FFF2-40B4-BE49-F238E27FC236}">
                  <a16:creationId xmlns:a16="http://schemas.microsoft.com/office/drawing/2014/main" id="{B5C997BF-4599-4979-9C87-0114ED805AEF}"/>
                </a:ext>
              </a:extLst>
            </p:cNvPr>
            <p:cNvSpPr>
              <a:spLocks noChangeShapeType="1"/>
            </p:cNvSpPr>
            <p:nvPr/>
          </p:nvSpPr>
          <p:spPr bwMode="auto">
            <a:xfrm>
              <a:off x="616" y="3744"/>
              <a:ext cx="4560" cy="0"/>
            </a:xfrm>
            <a:prstGeom prst="line">
              <a:avLst/>
            </a:prstGeom>
            <a:noFill/>
            <a:ln w="38100">
              <a:solidFill>
                <a:srgbClr val="333399"/>
              </a:solidFill>
              <a:round/>
              <a:headEnd/>
              <a:tailEnd type="triangle" w="med" len="med"/>
            </a:ln>
            <a:effectLst/>
          </p:spPr>
          <p:txBody>
            <a:bodyPr wrap="none" lIns="90488" tIns="44450" rIns="90488" bIns="44450" anchor="ctr"/>
            <a:lstStyle/>
            <a:p>
              <a:pPr algn="r" eaLnBrk="1" hangingPunct="1">
                <a:defRPr/>
              </a:pPr>
              <a:endParaRPr lang="en-GB" dirty="0">
                <a:solidFill>
                  <a:schemeClr val="bg1">
                    <a:lumMod val="50000"/>
                  </a:schemeClr>
                </a:solidFill>
                <a:latin typeface="Arial" charset="0"/>
                <a:cs typeface="+mn-cs"/>
              </a:endParaRPr>
            </a:p>
          </p:txBody>
        </p:sp>
        <p:sp>
          <p:nvSpPr>
            <p:cNvPr id="843822" name="Line 46">
              <a:extLst>
                <a:ext uri="{FF2B5EF4-FFF2-40B4-BE49-F238E27FC236}">
                  <a16:creationId xmlns:a16="http://schemas.microsoft.com/office/drawing/2014/main" id="{EA131565-EF8E-4E5A-B69C-69C839C6456B}"/>
                </a:ext>
              </a:extLst>
            </p:cNvPr>
            <p:cNvSpPr>
              <a:spLocks noChangeShapeType="1"/>
            </p:cNvSpPr>
            <p:nvPr/>
          </p:nvSpPr>
          <p:spPr bwMode="auto">
            <a:xfrm rot="-5400000">
              <a:off x="-812" y="2316"/>
              <a:ext cx="2856" cy="0"/>
            </a:xfrm>
            <a:prstGeom prst="line">
              <a:avLst/>
            </a:prstGeom>
            <a:noFill/>
            <a:ln w="38100">
              <a:solidFill>
                <a:srgbClr val="333399"/>
              </a:solidFill>
              <a:round/>
              <a:headEnd/>
              <a:tailEnd type="triangle" w="med" len="med"/>
            </a:ln>
            <a:effectLst/>
          </p:spPr>
          <p:txBody>
            <a:bodyPr wrap="none" lIns="90488" tIns="44450" rIns="90488" bIns="44450" anchor="ctr"/>
            <a:lstStyle/>
            <a:p>
              <a:pPr algn="r" eaLnBrk="1" hangingPunct="1">
                <a:defRPr/>
              </a:pPr>
              <a:endParaRPr lang="en-GB" dirty="0">
                <a:solidFill>
                  <a:schemeClr val="bg1">
                    <a:lumMod val="50000"/>
                  </a:schemeClr>
                </a:solidFill>
                <a:latin typeface="Arial" charset="0"/>
                <a:cs typeface="+mn-cs"/>
              </a:endParaRPr>
            </a:p>
          </p:txBody>
        </p:sp>
        <p:sp>
          <p:nvSpPr>
            <p:cNvPr id="843780" name="Freeform 4">
              <a:extLst>
                <a:ext uri="{FF2B5EF4-FFF2-40B4-BE49-F238E27FC236}">
                  <a16:creationId xmlns:a16="http://schemas.microsoft.com/office/drawing/2014/main" id="{D7067E67-DEAE-477E-9B7E-1F557472DFEE}"/>
                </a:ext>
              </a:extLst>
            </p:cNvPr>
            <p:cNvSpPr>
              <a:spLocks/>
            </p:cNvSpPr>
            <p:nvPr/>
          </p:nvSpPr>
          <p:spPr bwMode="auto">
            <a:xfrm>
              <a:off x="624" y="1904"/>
              <a:ext cx="612" cy="317"/>
            </a:xfrm>
            <a:custGeom>
              <a:avLst/>
              <a:gdLst/>
              <a:ahLst/>
              <a:cxnLst>
                <a:cxn ang="0">
                  <a:pos x="1224" y="0"/>
                </a:cxn>
                <a:cxn ang="0">
                  <a:pos x="1134" y="2"/>
                </a:cxn>
                <a:cxn ang="0">
                  <a:pos x="1053" y="8"/>
                </a:cxn>
                <a:cxn ang="0">
                  <a:pos x="977" y="18"/>
                </a:cxn>
                <a:cxn ang="0">
                  <a:pos x="907" y="31"/>
                </a:cxn>
                <a:cxn ang="0">
                  <a:pos x="841" y="49"/>
                </a:cxn>
                <a:cxn ang="0">
                  <a:pos x="778" y="72"/>
                </a:cxn>
                <a:cxn ang="0">
                  <a:pos x="716" y="99"/>
                </a:cxn>
                <a:cxn ang="0">
                  <a:pos x="655" y="133"/>
                </a:cxn>
                <a:cxn ang="0">
                  <a:pos x="592" y="173"/>
                </a:cxn>
                <a:cxn ang="0">
                  <a:pos x="525" y="217"/>
                </a:cxn>
                <a:cxn ang="0">
                  <a:pos x="456" y="268"/>
                </a:cxn>
                <a:cxn ang="0">
                  <a:pos x="381" y="325"/>
                </a:cxn>
                <a:cxn ang="0">
                  <a:pos x="298" y="387"/>
                </a:cxn>
                <a:cxn ang="0">
                  <a:pos x="209" y="458"/>
                </a:cxn>
                <a:cxn ang="0">
                  <a:pos x="110" y="535"/>
                </a:cxn>
                <a:cxn ang="0">
                  <a:pos x="0" y="620"/>
                </a:cxn>
                <a:cxn ang="0">
                  <a:pos x="69" y="590"/>
                </a:cxn>
                <a:cxn ang="0">
                  <a:pos x="172" y="509"/>
                </a:cxn>
                <a:cxn ang="0">
                  <a:pos x="267" y="435"/>
                </a:cxn>
                <a:cxn ang="0">
                  <a:pos x="352" y="369"/>
                </a:cxn>
                <a:cxn ang="0">
                  <a:pos x="430" y="309"/>
                </a:cxn>
                <a:cxn ang="0">
                  <a:pos x="503" y="255"/>
                </a:cxn>
                <a:cxn ang="0">
                  <a:pos x="568" y="208"/>
                </a:cxn>
                <a:cxn ang="0">
                  <a:pos x="632" y="167"/>
                </a:cxn>
                <a:cxn ang="0">
                  <a:pos x="693" y="133"/>
                </a:cxn>
                <a:cxn ang="0">
                  <a:pos x="753" y="102"/>
                </a:cxn>
                <a:cxn ang="0">
                  <a:pos x="815" y="76"/>
                </a:cxn>
                <a:cxn ang="0">
                  <a:pos x="877" y="56"/>
                </a:cxn>
                <a:cxn ang="0">
                  <a:pos x="944" y="41"/>
                </a:cxn>
                <a:cxn ang="0">
                  <a:pos x="1015" y="29"/>
                </a:cxn>
                <a:cxn ang="0">
                  <a:pos x="1093" y="22"/>
                </a:cxn>
                <a:cxn ang="0">
                  <a:pos x="1178" y="19"/>
                </a:cxn>
                <a:cxn ang="0">
                  <a:pos x="1224" y="19"/>
                </a:cxn>
              </a:cxnLst>
              <a:rect l="0" t="0" r="r" b="b"/>
              <a:pathLst>
                <a:path w="1224" h="634">
                  <a:moveTo>
                    <a:pt x="1224" y="0"/>
                  </a:moveTo>
                  <a:lnTo>
                    <a:pt x="1224" y="0"/>
                  </a:lnTo>
                  <a:lnTo>
                    <a:pt x="1178" y="0"/>
                  </a:lnTo>
                  <a:lnTo>
                    <a:pt x="1134" y="2"/>
                  </a:lnTo>
                  <a:lnTo>
                    <a:pt x="1093" y="5"/>
                  </a:lnTo>
                  <a:lnTo>
                    <a:pt x="1053" y="8"/>
                  </a:lnTo>
                  <a:lnTo>
                    <a:pt x="1015" y="12"/>
                  </a:lnTo>
                  <a:lnTo>
                    <a:pt x="977" y="18"/>
                  </a:lnTo>
                  <a:lnTo>
                    <a:pt x="941" y="24"/>
                  </a:lnTo>
                  <a:lnTo>
                    <a:pt x="907" y="31"/>
                  </a:lnTo>
                  <a:lnTo>
                    <a:pt x="875" y="39"/>
                  </a:lnTo>
                  <a:lnTo>
                    <a:pt x="841" y="49"/>
                  </a:lnTo>
                  <a:lnTo>
                    <a:pt x="809" y="59"/>
                  </a:lnTo>
                  <a:lnTo>
                    <a:pt x="778" y="72"/>
                  </a:lnTo>
                  <a:lnTo>
                    <a:pt x="747" y="85"/>
                  </a:lnTo>
                  <a:lnTo>
                    <a:pt x="716" y="99"/>
                  </a:lnTo>
                  <a:lnTo>
                    <a:pt x="684" y="116"/>
                  </a:lnTo>
                  <a:lnTo>
                    <a:pt x="655" y="133"/>
                  </a:lnTo>
                  <a:lnTo>
                    <a:pt x="623" y="153"/>
                  </a:lnTo>
                  <a:lnTo>
                    <a:pt x="592" y="173"/>
                  </a:lnTo>
                  <a:lnTo>
                    <a:pt x="560" y="194"/>
                  </a:lnTo>
                  <a:lnTo>
                    <a:pt x="525" y="217"/>
                  </a:lnTo>
                  <a:lnTo>
                    <a:pt x="491" y="241"/>
                  </a:lnTo>
                  <a:lnTo>
                    <a:pt x="456" y="268"/>
                  </a:lnTo>
                  <a:lnTo>
                    <a:pt x="419" y="295"/>
                  </a:lnTo>
                  <a:lnTo>
                    <a:pt x="381" y="325"/>
                  </a:lnTo>
                  <a:lnTo>
                    <a:pt x="341" y="354"/>
                  </a:lnTo>
                  <a:lnTo>
                    <a:pt x="298" y="387"/>
                  </a:lnTo>
                  <a:lnTo>
                    <a:pt x="256" y="421"/>
                  </a:lnTo>
                  <a:lnTo>
                    <a:pt x="209" y="458"/>
                  </a:lnTo>
                  <a:lnTo>
                    <a:pt x="161" y="495"/>
                  </a:lnTo>
                  <a:lnTo>
                    <a:pt x="110" y="535"/>
                  </a:lnTo>
                  <a:lnTo>
                    <a:pt x="57" y="576"/>
                  </a:lnTo>
                  <a:lnTo>
                    <a:pt x="0" y="620"/>
                  </a:lnTo>
                  <a:lnTo>
                    <a:pt x="12" y="634"/>
                  </a:lnTo>
                  <a:lnTo>
                    <a:pt x="69" y="590"/>
                  </a:lnTo>
                  <a:lnTo>
                    <a:pt x="121" y="549"/>
                  </a:lnTo>
                  <a:lnTo>
                    <a:pt x="172" y="509"/>
                  </a:lnTo>
                  <a:lnTo>
                    <a:pt x="220" y="472"/>
                  </a:lnTo>
                  <a:lnTo>
                    <a:pt x="267" y="435"/>
                  </a:lnTo>
                  <a:lnTo>
                    <a:pt x="310" y="401"/>
                  </a:lnTo>
                  <a:lnTo>
                    <a:pt x="352" y="369"/>
                  </a:lnTo>
                  <a:lnTo>
                    <a:pt x="392" y="339"/>
                  </a:lnTo>
                  <a:lnTo>
                    <a:pt x="430" y="309"/>
                  </a:lnTo>
                  <a:lnTo>
                    <a:pt x="467" y="282"/>
                  </a:lnTo>
                  <a:lnTo>
                    <a:pt x="503" y="255"/>
                  </a:lnTo>
                  <a:lnTo>
                    <a:pt x="537" y="231"/>
                  </a:lnTo>
                  <a:lnTo>
                    <a:pt x="568" y="208"/>
                  </a:lnTo>
                  <a:lnTo>
                    <a:pt x="601" y="187"/>
                  </a:lnTo>
                  <a:lnTo>
                    <a:pt x="632" y="167"/>
                  </a:lnTo>
                  <a:lnTo>
                    <a:pt x="663" y="150"/>
                  </a:lnTo>
                  <a:lnTo>
                    <a:pt x="693" y="133"/>
                  </a:lnTo>
                  <a:lnTo>
                    <a:pt x="724" y="116"/>
                  </a:lnTo>
                  <a:lnTo>
                    <a:pt x="753" y="102"/>
                  </a:lnTo>
                  <a:lnTo>
                    <a:pt x="784" y="89"/>
                  </a:lnTo>
                  <a:lnTo>
                    <a:pt x="815" y="76"/>
                  </a:lnTo>
                  <a:lnTo>
                    <a:pt x="846" y="66"/>
                  </a:lnTo>
                  <a:lnTo>
                    <a:pt x="877" y="56"/>
                  </a:lnTo>
                  <a:lnTo>
                    <a:pt x="910" y="48"/>
                  </a:lnTo>
                  <a:lnTo>
                    <a:pt x="944" y="41"/>
                  </a:lnTo>
                  <a:lnTo>
                    <a:pt x="980" y="35"/>
                  </a:lnTo>
                  <a:lnTo>
                    <a:pt x="1015" y="29"/>
                  </a:lnTo>
                  <a:lnTo>
                    <a:pt x="1053" y="25"/>
                  </a:lnTo>
                  <a:lnTo>
                    <a:pt x="1093" y="22"/>
                  </a:lnTo>
                  <a:lnTo>
                    <a:pt x="1134" y="19"/>
                  </a:lnTo>
                  <a:lnTo>
                    <a:pt x="1178" y="19"/>
                  </a:lnTo>
                  <a:lnTo>
                    <a:pt x="1224" y="19"/>
                  </a:lnTo>
                  <a:lnTo>
                    <a:pt x="1224" y="19"/>
                  </a:lnTo>
                  <a:lnTo>
                    <a:pt x="1224" y="0"/>
                  </a:lnTo>
                  <a:close/>
                </a:path>
              </a:pathLst>
            </a:custGeom>
            <a:solidFill>
              <a:srgbClr val="000000"/>
            </a:solidFill>
            <a:ln w="28575" cap="flat" cmpd="sng">
              <a:solidFill>
                <a:srgbClr val="C0C0C0"/>
              </a:solidFill>
              <a:prstDash val="solid"/>
              <a:round/>
              <a:headEnd/>
              <a:tailEnd/>
            </a:ln>
          </p:spPr>
          <p:txBody>
            <a:bodyPr/>
            <a:lstStyle/>
            <a:p>
              <a:pPr algn="r" eaLnBrk="1" hangingPunct="1">
                <a:defRPr/>
              </a:pPr>
              <a:endParaRPr lang="en-GB" dirty="0">
                <a:solidFill>
                  <a:schemeClr val="bg1">
                    <a:lumMod val="50000"/>
                  </a:schemeClr>
                </a:solidFill>
                <a:latin typeface="Arial" charset="0"/>
                <a:cs typeface="+mn-cs"/>
              </a:endParaRPr>
            </a:p>
          </p:txBody>
        </p:sp>
        <p:sp>
          <p:nvSpPr>
            <p:cNvPr id="843781" name="Freeform 5">
              <a:extLst>
                <a:ext uri="{FF2B5EF4-FFF2-40B4-BE49-F238E27FC236}">
                  <a16:creationId xmlns:a16="http://schemas.microsoft.com/office/drawing/2014/main" id="{1BA5803B-29D3-41D2-A81D-CB3F66F49DF3}"/>
                </a:ext>
              </a:extLst>
            </p:cNvPr>
            <p:cNvSpPr>
              <a:spLocks/>
            </p:cNvSpPr>
            <p:nvPr/>
          </p:nvSpPr>
          <p:spPr bwMode="auto">
            <a:xfrm>
              <a:off x="1243" y="1904"/>
              <a:ext cx="1674" cy="1364"/>
            </a:xfrm>
            <a:custGeom>
              <a:avLst/>
              <a:gdLst/>
              <a:ahLst/>
              <a:cxnLst>
                <a:cxn ang="0">
                  <a:pos x="3348" y="2709"/>
                </a:cxn>
                <a:cxn ang="0">
                  <a:pos x="2972" y="2680"/>
                </a:cxn>
                <a:cxn ang="0">
                  <a:pos x="2639" y="2595"/>
                </a:cxn>
                <a:cxn ang="0">
                  <a:pos x="2346" y="2463"/>
                </a:cxn>
                <a:cxn ang="0">
                  <a:pos x="2086" y="2291"/>
                </a:cxn>
                <a:cxn ang="0">
                  <a:pos x="1855" y="2088"/>
                </a:cxn>
                <a:cxn ang="0">
                  <a:pos x="1650" y="1858"/>
                </a:cxn>
                <a:cxn ang="0">
                  <a:pos x="1464" y="1614"/>
                </a:cxn>
                <a:cxn ang="0">
                  <a:pos x="1297" y="1363"/>
                </a:cxn>
                <a:cxn ang="0">
                  <a:pos x="1141" y="1110"/>
                </a:cxn>
                <a:cxn ang="0">
                  <a:pos x="992" y="864"/>
                </a:cxn>
                <a:cxn ang="0">
                  <a:pos x="846" y="636"/>
                </a:cxn>
                <a:cxn ang="0">
                  <a:pos x="698" y="428"/>
                </a:cxn>
                <a:cxn ang="0">
                  <a:pos x="543" y="255"/>
                </a:cxn>
                <a:cxn ang="0">
                  <a:pos x="379" y="119"/>
                </a:cxn>
                <a:cxn ang="0">
                  <a:pos x="200" y="31"/>
                </a:cxn>
                <a:cxn ang="0">
                  <a:pos x="0" y="0"/>
                </a:cxn>
                <a:cxn ang="0">
                  <a:pos x="99" y="25"/>
                </a:cxn>
                <a:cxn ang="0">
                  <a:pos x="284" y="85"/>
                </a:cxn>
                <a:cxn ang="0">
                  <a:pos x="452" y="194"/>
                </a:cxn>
                <a:cxn ang="0">
                  <a:pos x="609" y="349"/>
                </a:cxn>
                <a:cxn ang="0">
                  <a:pos x="758" y="539"/>
                </a:cxn>
                <a:cxn ang="0">
                  <a:pos x="904" y="756"/>
                </a:cxn>
                <a:cxn ang="0">
                  <a:pos x="1051" y="993"/>
                </a:cxn>
                <a:cxn ang="0">
                  <a:pos x="1203" y="1243"/>
                </a:cxn>
                <a:cxn ang="0">
                  <a:pos x="1365" y="1497"/>
                </a:cxn>
                <a:cxn ang="0">
                  <a:pos x="1541" y="1749"/>
                </a:cxn>
                <a:cxn ang="0">
                  <a:pos x="1735" y="1987"/>
                </a:cxn>
                <a:cxn ang="0">
                  <a:pos x="1955" y="2206"/>
                </a:cxn>
                <a:cxn ang="0">
                  <a:pos x="2202" y="2396"/>
                </a:cxn>
                <a:cxn ang="0">
                  <a:pos x="2481" y="2551"/>
                </a:cxn>
                <a:cxn ang="0">
                  <a:pos x="2797" y="2662"/>
                </a:cxn>
                <a:cxn ang="0">
                  <a:pos x="3153" y="2720"/>
                </a:cxn>
                <a:cxn ang="0">
                  <a:pos x="3348" y="2728"/>
                </a:cxn>
              </a:cxnLst>
              <a:rect l="0" t="0" r="r" b="b"/>
              <a:pathLst>
                <a:path w="3348" h="2728">
                  <a:moveTo>
                    <a:pt x="3348" y="2709"/>
                  </a:moveTo>
                  <a:lnTo>
                    <a:pt x="3348" y="2709"/>
                  </a:lnTo>
                  <a:lnTo>
                    <a:pt x="3153" y="2703"/>
                  </a:lnTo>
                  <a:lnTo>
                    <a:pt x="2972" y="2680"/>
                  </a:lnTo>
                  <a:lnTo>
                    <a:pt x="2800" y="2645"/>
                  </a:lnTo>
                  <a:lnTo>
                    <a:pt x="2639" y="2595"/>
                  </a:lnTo>
                  <a:lnTo>
                    <a:pt x="2486" y="2534"/>
                  </a:lnTo>
                  <a:lnTo>
                    <a:pt x="2346" y="2463"/>
                  </a:lnTo>
                  <a:lnTo>
                    <a:pt x="2211" y="2382"/>
                  </a:lnTo>
                  <a:lnTo>
                    <a:pt x="2086" y="2291"/>
                  </a:lnTo>
                  <a:lnTo>
                    <a:pt x="1967" y="2192"/>
                  </a:lnTo>
                  <a:lnTo>
                    <a:pt x="1855" y="2088"/>
                  </a:lnTo>
                  <a:lnTo>
                    <a:pt x="1750" y="1976"/>
                  </a:lnTo>
                  <a:lnTo>
                    <a:pt x="1650" y="1858"/>
                  </a:lnTo>
                  <a:lnTo>
                    <a:pt x="1555" y="1737"/>
                  </a:lnTo>
                  <a:lnTo>
                    <a:pt x="1464" y="1614"/>
                  </a:lnTo>
                  <a:lnTo>
                    <a:pt x="1379" y="1489"/>
                  </a:lnTo>
                  <a:lnTo>
                    <a:pt x="1297" y="1363"/>
                  </a:lnTo>
                  <a:lnTo>
                    <a:pt x="1217" y="1235"/>
                  </a:lnTo>
                  <a:lnTo>
                    <a:pt x="1141" y="1110"/>
                  </a:lnTo>
                  <a:lnTo>
                    <a:pt x="1066" y="985"/>
                  </a:lnTo>
                  <a:lnTo>
                    <a:pt x="992" y="864"/>
                  </a:lnTo>
                  <a:lnTo>
                    <a:pt x="918" y="748"/>
                  </a:lnTo>
                  <a:lnTo>
                    <a:pt x="846" y="636"/>
                  </a:lnTo>
                  <a:lnTo>
                    <a:pt x="772" y="528"/>
                  </a:lnTo>
                  <a:lnTo>
                    <a:pt x="698" y="428"/>
                  </a:lnTo>
                  <a:lnTo>
                    <a:pt x="623" y="337"/>
                  </a:lnTo>
                  <a:lnTo>
                    <a:pt x="543" y="255"/>
                  </a:lnTo>
                  <a:lnTo>
                    <a:pt x="464" y="180"/>
                  </a:lnTo>
                  <a:lnTo>
                    <a:pt x="379" y="119"/>
                  </a:lnTo>
                  <a:lnTo>
                    <a:pt x="292" y="68"/>
                  </a:lnTo>
                  <a:lnTo>
                    <a:pt x="200" y="31"/>
                  </a:lnTo>
                  <a:lnTo>
                    <a:pt x="102" y="8"/>
                  </a:lnTo>
                  <a:lnTo>
                    <a:pt x="0" y="0"/>
                  </a:lnTo>
                  <a:lnTo>
                    <a:pt x="0" y="19"/>
                  </a:lnTo>
                  <a:lnTo>
                    <a:pt x="99" y="25"/>
                  </a:lnTo>
                  <a:lnTo>
                    <a:pt x="194" y="48"/>
                  </a:lnTo>
                  <a:lnTo>
                    <a:pt x="284" y="85"/>
                  </a:lnTo>
                  <a:lnTo>
                    <a:pt x="370" y="133"/>
                  </a:lnTo>
                  <a:lnTo>
                    <a:pt x="452" y="194"/>
                  </a:lnTo>
                  <a:lnTo>
                    <a:pt x="532" y="266"/>
                  </a:lnTo>
                  <a:lnTo>
                    <a:pt x="609" y="349"/>
                  </a:lnTo>
                  <a:lnTo>
                    <a:pt x="684" y="440"/>
                  </a:lnTo>
                  <a:lnTo>
                    <a:pt x="758" y="539"/>
                  </a:lnTo>
                  <a:lnTo>
                    <a:pt x="831" y="644"/>
                  </a:lnTo>
                  <a:lnTo>
                    <a:pt x="904" y="756"/>
                  </a:lnTo>
                  <a:lnTo>
                    <a:pt x="978" y="873"/>
                  </a:lnTo>
                  <a:lnTo>
                    <a:pt x="1051" y="993"/>
                  </a:lnTo>
                  <a:lnTo>
                    <a:pt x="1127" y="1118"/>
                  </a:lnTo>
                  <a:lnTo>
                    <a:pt x="1203" y="1243"/>
                  </a:lnTo>
                  <a:lnTo>
                    <a:pt x="1283" y="1371"/>
                  </a:lnTo>
                  <a:lnTo>
                    <a:pt x="1365" y="1497"/>
                  </a:lnTo>
                  <a:lnTo>
                    <a:pt x="1450" y="1625"/>
                  </a:lnTo>
                  <a:lnTo>
                    <a:pt x="1541" y="1749"/>
                  </a:lnTo>
                  <a:lnTo>
                    <a:pt x="1636" y="1869"/>
                  </a:lnTo>
                  <a:lnTo>
                    <a:pt x="1735" y="1987"/>
                  </a:lnTo>
                  <a:lnTo>
                    <a:pt x="1843" y="2099"/>
                  </a:lnTo>
                  <a:lnTo>
                    <a:pt x="1955" y="2206"/>
                  </a:lnTo>
                  <a:lnTo>
                    <a:pt x="2075" y="2305"/>
                  </a:lnTo>
                  <a:lnTo>
                    <a:pt x="2202" y="2396"/>
                  </a:lnTo>
                  <a:lnTo>
                    <a:pt x="2337" y="2480"/>
                  </a:lnTo>
                  <a:lnTo>
                    <a:pt x="2481" y="2551"/>
                  </a:lnTo>
                  <a:lnTo>
                    <a:pt x="2634" y="2612"/>
                  </a:lnTo>
                  <a:lnTo>
                    <a:pt x="2797" y="2662"/>
                  </a:lnTo>
                  <a:lnTo>
                    <a:pt x="2969" y="2697"/>
                  </a:lnTo>
                  <a:lnTo>
                    <a:pt x="3153" y="2720"/>
                  </a:lnTo>
                  <a:lnTo>
                    <a:pt x="3348" y="2728"/>
                  </a:lnTo>
                  <a:lnTo>
                    <a:pt x="3348" y="2728"/>
                  </a:lnTo>
                  <a:lnTo>
                    <a:pt x="3348" y="2709"/>
                  </a:lnTo>
                  <a:close/>
                </a:path>
              </a:pathLst>
            </a:custGeom>
            <a:solidFill>
              <a:srgbClr val="000000"/>
            </a:solidFill>
            <a:ln w="28575" cmpd="sng">
              <a:solidFill>
                <a:srgbClr val="C0C0C0"/>
              </a:solidFill>
              <a:round/>
              <a:headEnd/>
              <a:tailEnd/>
            </a:ln>
          </p:spPr>
          <p:txBody>
            <a:bodyPr/>
            <a:lstStyle/>
            <a:p>
              <a:pPr algn="r" eaLnBrk="1" hangingPunct="1">
                <a:defRPr/>
              </a:pPr>
              <a:endParaRPr lang="en-GB" dirty="0">
                <a:solidFill>
                  <a:schemeClr val="bg1">
                    <a:lumMod val="50000"/>
                  </a:schemeClr>
                </a:solidFill>
                <a:latin typeface="Arial" charset="0"/>
                <a:cs typeface="+mn-cs"/>
              </a:endParaRPr>
            </a:p>
          </p:txBody>
        </p:sp>
        <p:sp>
          <p:nvSpPr>
            <p:cNvPr id="843782" name="Freeform 6">
              <a:extLst>
                <a:ext uri="{FF2B5EF4-FFF2-40B4-BE49-F238E27FC236}">
                  <a16:creationId xmlns:a16="http://schemas.microsoft.com/office/drawing/2014/main" id="{C5156908-3B82-4615-BAE0-F1075EFFFEB5}"/>
                </a:ext>
              </a:extLst>
            </p:cNvPr>
            <p:cNvSpPr>
              <a:spLocks/>
            </p:cNvSpPr>
            <p:nvPr/>
          </p:nvSpPr>
          <p:spPr bwMode="auto">
            <a:xfrm>
              <a:off x="2928" y="1616"/>
              <a:ext cx="1824" cy="1652"/>
            </a:xfrm>
            <a:custGeom>
              <a:avLst/>
              <a:gdLst/>
              <a:ahLst/>
              <a:cxnLst>
                <a:cxn ang="0">
                  <a:pos x="3245" y="8"/>
                </a:cxn>
                <a:cxn ang="0">
                  <a:pos x="3054" y="68"/>
                </a:cxn>
                <a:cxn ang="0">
                  <a:pos x="2881" y="180"/>
                </a:cxn>
                <a:cxn ang="0">
                  <a:pos x="2717" y="335"/>
                </a:cxn>
                <a:cxn ang="0">
                  <a:pos x="2564" y="525"/>
                </a:cxn>
                <a:cxn ang="0">
                  <a:pos x="2414" y="744"/>
                </a:cxn>
                <a:cxn ang="0">
                  <a:pos x="2262" y="981"/>
                </a:cxn>
                <a:cxn ang="0">
                  <a:pos x="2107" y="1231"/>
                </a:cxn>
                <a:cxn ang="0">
                  <a:pos x="1941" y="1483"/>
                </a:cxn>
                <a:cxn ang="0">
                  <a:pos x="1764" y="1732"/>
                </a:cxn>
                <a:cxn ang="0">
                  <a:pos x="1568" y="1969"/>
                </a:cxn>
                <a:cxn ang="0">
                  <a:pos x="1351" y="2186"/>
                </a:cxn>
                <a:cxn ang="0">
                  <a:pos x="1109" y="2376"/>
                </a:cxn>
                <a:cxn ang="0">
                  <a:pos x="838" y="2530"/>
                </a:cxn>
                <a:cxn ang="0">
                  <a:pos x="532" y="2642"/>
                </a:cxn>
                <a:cxn ang="0">
                  <a:pos x="188" y="2701"/>
                </a:cxn>
                <a:cxn ang="0">
                  <a:pos x="0" y="2728"/>
                </a:cxn>
                <a:cxn ang="0">
                  <a:pos x="367" y="2696"/>
                </a:cxn>
                <a:cxn ang="0">
                  <a:pos x="695" y="2609"/>
                </a:cxn>
                <a:cxn ang="0">
                  <a:pos x="986" y="2474"/>
                </a:cxn>
                <a:cxn ang="0">
                  <a:pos x="1244" y="2300"/>
                </a:cxn>
                <a:cxn ang="0">
                  <a:pos x="1474" y="2092"/>
                </a:cxn>
                <a:cxn ang="0">
                  <a:pos x="1681" y="1864"/>
                </a:cxn>
                <a:cxn ang="0">
                  <a:pos x="1869" y="1620"/>
                </a:cxn>
                <a:cxn ang="0">
                  <a:pos x="2039" y="1365"/>
                </a:cxn>
                <a:cxn ang="0">
                  <a:pos x="2199" y="1113"/>
                </a:cxn>
                <a:cxn ang="0">
                  <a:pos x="2353" y="868"/>
                </a:cxn>
                <a:cxn ang="0">
                  <a:pos x="2503" y="641"/>
                </a:cxn>
                <a:cxn ang="0">
                  <a:pos x="2654" y="437"/>
                </a:cxn>
                <a:cxn ang="0">
                  <a:pos x="2810" y="266"/>
                </a:cxn>
                <a:cxn ang="0">
                  <a:pos x="2974" y="133"/>
                </a:cxn>
                <a:cxn ang="0">
                  <a:pos x="3153" y="48"/>
                </a:cxn>
                <a:cxn ang="0">
                  <a:pos x="3349" y="19"/>
                </a:cxn>
              </a:cxnLst>
              <a:rect l="0" t="0" r="r" b="b"/>
              <a:pathLst>
                <a:path w="3349" h="2728">
                  <a:moveTo>
                    <a:pt x="3349" y="0"/>
                  </a:moveTo>
                  <a:lnTo>
                    <a:pt x="3245" y="8"/>
                  </a:lnTo>
                  <a:lnTo>
                    <a:pt x="3147" y="31"/>
                  </a:lnTo>
                  <a:lnTo>
                    <a:pt x="3054" y="68"/>
                  </a:lnTo>
                  <a:lnTo>
                    <a:pt x="2966" y="119"/>
                  </a:lnTo>
                  <a:lnTo>
                    <a:pt x="2881" y="180"/>
                  </a:lnTo>
                  <a:lnTo>
                    <a:pt x="2798" y="252"/>
                  </a:lnTo>
                  <a:lnTo>
                    <a:pt x="2717" y="335"/>
                  </a:lnTo>
                  <a:lnTo>
                    <a:pt x="2639" y="425"/>
                  </a:lnTo>
                  <a:lnTo>
                    <a:pt x="2564" y="525"/>
                  </a:lnTo>
                  <a:lnTo>
                    <a:pt x="2489" y="633"/>
                  </a:lnTo>
                  <a:lnTo>
                    <a:pt x="2414" y="744"/>
                  </a:lnTo>
                  <a:lnTo>
                    <a:pt x="2338" y="860"/>
                  </a:lnTo>
                  <a:lnTo>
                    <a:pt x="2262" y="981"/>
                  </a:lnTo>
                  <a:lnTo>
                    <a:pt x="2185" y="1104"/>
                  </a:lnTo>
                  <a:lnTo>
                    <a:pt x="2107" y="1231"/>
                  </a:lnTo>
                  <a:lnTo>
                    <a:pt x="2025" y="1357"/>
                  </a:lnTo>
                  <a:lnTo>
                    <a:pt x="1941" y="1483"/>
                  </a:lnTo>
                  <a:lnTo>
                    <a:pt x="1855" y="1608"/>
                  </a:lnTo>
                  <a:lnTo>
                    <a:pt x="1764" y="1732"/>
                  </a:lnTo>
                  <a:lnTo>
                    <a:pt x="1667" y="1852"/>
                  </a:lnTo>
                  <a:lnTo>
                    <a:pt x="1568" y="1969"/>
                  </a:lnTo>
                  <a:lnTo>
                    <a:pt x="1463" y="2081"/>
                  </a:lnTo>
                  <a:lnTo>
                    <a:pt x="1351" y="2186"/>
                  </a:lnTo>
                  <a:lnTo>
                    <a:pt x="1233" y="2285"/>
                  </a:lnTo>
                  <a:lnTo>
                    <a:pt x="1109" y="2376"/>
                  </a:lnTo>
                  <a:lnTo>
                    <a:pt x="977" y="2457"/>
                  </a:lnTo>
                  <a:lnTo>
                    <a:pt x="838" y="2530"/>
                  </a:lnTo>
                  <a:lnTo>
                    <a:pt x="689" y="2592"/>
                  </a:lnTo>
                  <a:lnTo>
                    <a:pt x="532" y="2642"/>
                  </a:lnTo>
                  <a:lnTo>
                    <a:pt x="364" y="2679"/>
                  </a:lnTo>
                  <a:lnTo>
                    <a:pt x="188" y="2701"/>
                  </a:lnTo>
                  <a:lnTo>
                    <a:pt x="0" y="2709"/>
                  </a:lnTo>
                  <a:lnTo>
                    <a:pt x="0" y="2728"/>
                  </a:lnTo>
                  <a:lnTo>
                    <a:pt x="188" y="2719"/>
                  </a:lnTo>
                  <a:lnTo>
                    <a:pt x="367" y="2696"/>
                  </a:lnTo>
                  <a:lnTo>
                    <a:pt x="535" y="2659"/>
                  </a:lnTo>
                  <a:lnTo>
                    <a:pt x="695" y="2609"/>
                  </a:lnTo>
                  <a:lnTo>
                    <a:pt x="844" y="2547"/>
                  </a:lnTo>
                  <a:lnTo>
                    <a:pt x="986" y="2474"/>
                  </a:lnTo>
                  <a:lnTo>
                    <a:pt x="1118" y="2391"/>
                  </a:lnTo>
                  <a:lnTo>
                    <a:pt x="1244" y="2300"/>
                  </a:lnTo>
                  <a:lnTo>
                    <a:pt x="1362" y="2200"/>
                  </a:lnTo>
                  <a:lnTo>
                    <a:pt x="1474" y="2092"/>
                  </a:lnTo>
                  <a:lnTo>
                    <a:pt x="1582" y="1980"/>
                  </a:lnTo>
                  <a:lnTo>
                    <a:pt x="1681" y="1864"/>
                  </a:lnTo>
                  <a:lnTo>
                    <a:pt x="1778" y="1743"/>
                  </a:lnTo>
                  <a:lnTo>
                    <a:pt x="1869" y="1620"/>
                  </a:lnTo>
                  <a:lnTo>
                    <a:pt x="1955" y="1492"/>
                  </a:lnTo>
                  <a:lnTo>
                    <a:pt x="2039" y="1365"/>
                  </a:lnTo>
                  <a:lnTo>
                    <a:pt x="2121" y="1239"/>
                  </a:lnTo>
                  <a:lnTo>
                    <a:pt x="2199" y="1113"/>
                  </a:lnTo>
                  <a:lnTo>
                    <a:pt x="2276" y="989"/>
                  </a:lnTo>
                  <a:lnTo>
                    <a:pt x="2353" y="868"/>
                  </a:lnTo>
                  <a:lnTo>
                    <a:pt x="2428" y="752"/>
                  </a:lnTo>
                  <a:lnTo>
                    <a:pt x="2503" y="641"/>
                  </a:lnTo>
                  <a:lnTo>
                    <a:pt x="2578" y="536"/>
                  </a:lnTo>
                  <a:lnTo>
                    <a:pt x="2654" y="437"/>
                  </a:lnTo>
                  <a:lnTo>
                    <a:pt x="2732" y="346"/>
                  </a:lnTo>
                  <a:lnTo>
                    <a:pt x="2810" y="266"/>
                  </a:lnTo>
                  <a:lnTo>
                    <a:pt x="2892" y="194"/>
                  </a:lnTo>
                  <a:lnTo>
                    <a:pt x="2974" y="133"/>
                  </a:lnTo>
                  <a:lnTo>
                    <a:pt x="3062" y="85"/>
                  </a:lnTo>
                  <a:lnTo>
                    <a:pt x="3153" y="48"/>
                  </a:lnTo>
                  <a:lnTo>
                    <a:pt x="3248" y="25"/>
                  </a:lnTo>
                  <a:lnTo>
                    <a:pt x="3349" y="19"/>
                  </a:lnTo>
                  <a:lnTo>
                    <a:pt x="3349" y="0"/>
                  </a:lnTo>
                  <a:close/>
                </a:path>
              </a:pathLst>
            </a:custGeom>
            <a:solidFill>
              <a:srgbClr val="000000"/>
            </a:solidFill>
            <a:ln w="28575" cmpd="sng">
              <a:solidFill>
                <a:srgbClr val="C0C0C0"/>
              </a:solidFill>
              <a:round/>
              <a:headEnd/>
              <a:tailEnd/>
            </a:ln>
          </p:spPr>
          <p:txBody>
            <a:bodyPr/>
            <a:lstStyle/>
            <a:p>
              <a:pPr algn="r" eaLnBrk="1" hangingPunct="1">
                <a:defRPr/>
              </a:pPr>
              <a:endParaRPr lang="en-GB" dirty="0">
                <a:solidFill>
                  <a:schemeClr val="bg1">
                    <a:lumMod val="50000"/>
                  </a:schemeClr>
                </a:solidFill>
                <a:latin typeface="Arial" charset="0"/>
                <a:cs typeface="+mn-cs"/>
              </a:endParaRPr>
            </a:p>
          </p:txBody>
        </p:sp>
        <p:sp>
          <p:nvSpPr>
            <p:cNvPr id="843816" name="Text Box 40">
              <a:extLst>
                <a:ext uri="{FF2B5EF4-FFF2-40B4-BE49-F238E27FC236}">
                  <a16:creationId xmlns:a16="http://schemas.microsoft.com/office/drawing/2014/main" id="{8816B117-B28D-43A6-85A7-EC9E830DDA73}"/>
                </a:ext>
              </a:extLst>
            </p:cNvPr>
            <p:cNvSpPr txBox="1">
              <a:spLocks noChangeArrowheads="1"/>
            </p:cNvSpPr>
            <p:nvPr/>
          </p:nvSpPr>
          <p:spPr bwMode="auto">
            <a:xfrm>
              <a:off x="4552" y="3753"/>
              <a:ext cx="672" cy="231"/>
            </a:xfrm>
            <a:prstGeom prst="rect">
              <a:avLst/>
            </a:prstGeom>
            <a:noFill/>
            <a:ln w="12700">
              <a:noFill/>
              <a:miter lim="800000"/>
              <a:headEnd/>
              <a:tailEnd/>
            </a:ln>
            <a:effectLst/>
          </p:spPr>
          <p:txBody>
            <a:bodyPr>
              <a:spAutoFit/>
            </a:bodyPr>
            <a:lstStyle/>
            <a:p>
              <a:pPr algn="r" eaLnBrk="1" hangingPunct="1">
                <a:spcBef>
                  <a:spcPct val="50000"/>
                </a:spcBef>
                <a:defRPr/>
              </a:pPr>
              <a:r>
                <a:rPr lang="en-GB" dirty="0">
                  <a:solidFill>
                    <a:schemeClr val="bg1">
                      <a:lumMod val="50000"/>
                    </a:schemeClr>
                  </a:solidFill>
                  <a:latin typeface="Arial" charset="0"/>
                  <a:cs typeface="+mn-cs"/>
                </a:rPr>
                <a:t>Time</a:t>
              </a:r>
            </a:p>
          </p:txBody>
        </p:sp>
        <p:sp>
          <p:nvSpPr>
            <p:cNvPr id="843833" name="Text Box 57">
              <a:extLst>
                <a:ext uri="{FF2B5EF4-FFF2-40B4-BE49-F238E27FC236}">
                  <a16:creationId xmlns:a16="http://schemas.microsoft.com/office/drawing/2014/main" id="{4FAD36A0-58EB-4AF5-9244-C06CF561B3D9}"/>
                </a:ext>
              </a:extLst>
            </p:cNvPr>
            <p:cNvSpPr txBox="1">
              <a:spLocks noChangeArrowheads="1"/>
            </p:cNvSpPr>
            <p:nvPr/>
          </p:nvSpPr>
          <p:spPr bwMode="auto">
            <a:xfrm rot="16200000">
              <a:off x="-249" y="2414"/>
              <a:ext cx="1350" cy="233"/>
            </a:xfrm>
            <a:prstGeom prst="rect">
              <a:avLst/>
            </a:prstGeom>
            <a:noFill/>
            <a:ln w="12700">
              <a:noFill/>
              <a:miter lim="800000"/>
              <a:headEnd/>
              <a:tailEnd/>
            </a:ln>
            <a:effectLst/>
          </p:spPr>
          <p:txBody>
            <a:bodyPr>
              <a:spAutoFit/>
            </a:bodyPr>
            <a:lstStyle/>
            <a:p>
              <a:pPr algn="r" eaLnBrk="1" hangingPunct="1">
                <a:spcBef>
                  <a:spcPct val="50000"/>
                </a:spcBef>
                <a:defRPr/>
              </a:pPr>
              <a:r>
                <a:rPr lang="en-GB" dirty="0">
                  <a:solidFill>
                    <a:schemeClr val="bg1">
                      <a:lumMod val="50000"/>
                    </a:schemeClr>
                  </a:solidFill>
                  <a:latin typeface="Arial" charset="0"/>
                  <a:cs typeface="+mn-cs"/>
                </a:rPr>
                <a:t>Performance</a:t>
              </a:r>
            </a:p>
          </p:txBody>
        </p:sp>
      </p:grpSp>
      <p:sp>
        <p:nvSpPr>
          <p:cNvPr id="22" name="Line 67">
            <a:extLst>
              <a:ext uri="{FF2B5EF4-FFF2-40B4-BE49-F238E27FC236}">
                <a16:creationId xmlns:a16="http://schemas.microsoft.com/office/drawing/2014/main" id="{4E36F5C2-933A-4626-94E0-D3426DB38AA4}"/>
              </a:ext>
            </a:extLst>
          </p:cNvPr>
          <p:cNvSpPr>
            <a:spLocks noChangeShapeType="1"/>
          </p:cNvSpPr>
          <p:nvPr/>
        </p:nvSpPr>
        <p:spPr bwMode="auto">
          <a:xfrm flipV="1">
            <a:off x="3500438" y="1071563"/>
            <a:ext cx="0" cy="4876800"/>
          </a:xfrm>
          <a:prstGeom prst="line">
            <a:avLst/>
          </a:prstGeom>
          <a:noFill/>
          <a:ln w="57150">
            <a:solidFill>
              <a:srgbClr val="333399"/>
            </a:solidFill>
            <a:prstDash val="sysDot"/>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GB"/>
          </a:p>
        </p:txBody>
      </p:sp>
      <p:sp>
        <p:nvSpPr>
          <p:cNvPr id="23" name="Line 68">
            <a:extLst>
              <a:ext uri="{FF2B5EF4-FFF2-40B4-BE49-F238E27FC236}">
                <a16:creationId xmlns:a16="http://schemas.microsoft.com/office/drawing/2014/main" id="{7877E4C5-B3AE-4C84-B213-AFB88DA1169F}"/>
              </a:ext>
            </a:extLst>
          </p:cNvPr>
          <p:cNvSpPr>
            <a:spLocks noChangeShapeType="1"/>
          </p:cNvSpPr>
          <p:nvPr/>
        </p:nvSpPr>
        <p:spPr bwMode="auto">
          <a:xfrm flipV="1">
            <a:off x="6072188" y="1071563"/>
            <a:ext cx="0" cy="4876800"/>
          </a:xfrm>
          <a:prstGeom prst="line">
            <a:avLst/>
          </a:prstGeom>
          <a:noFill/>
          <a:ln w="57150">
            <a:solidFill>
              <a:srgbClr val="333399"/>
            </a:solidFill>
            <a:prstDash val="sysDot"/>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GB"/>
          </a:p>
        </p:txBody>
      </p:sp>
      <p:sp>
        <p:nvSpPr>
          <p:cNvPr id="25" name="TextBox 24">
            <a:extLst>
              <a:ext uri="{FF2B5EF4-FFF2-40B4-BE49-F238E27FC236}">
                <a16:creationId xmlns:a16="http://schemas.microsoft.com/office/drawing/2014/main" id="{4D3F0A6E-2F90-43DA-B0C8-C3D6C0ED4F9B}"/>
              </a:ext>
            </a:extLst>
          </p:cNvPr>
          <p:cNvSpPr txBox="1">
            <a:spLocks noChangeArrowheads="1"/>
          </p:cNvSpPr>
          <p:nvPr/>
        </p:nvSpPr>
        <p:spPr bwMode="auto">
          <a:xfrm>
            <a:off x="1069975" y="1643063"/>
            <a:ext cx="2327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GB" altLang="en-US" sz="1800">
                <a:latin typeface="Arial" panose="020B0604020202020204" pitchFamily="34" charset="0"/>
              </a:rPr>
              <a:t>Begin with </a:t>
            </a:r>
          </a:p>
          <a:p>
            <a:pPr algn="ctr" eaLnBrk="1" hangingPunct="1">
              <a:spcBef>
                <a:spcPct val="0"/>
              </a:spcBef>
              <a:buClrTx/>
              <a:buSzTx/>
              <a:buFontTx/>
              <a:buNone/>
            </a:pPr>
            <a:r>
              <a:rPr lang="en-GB" altLang="en-US" sz="1800">
                <a:latin typeface="Arial" panose="020B0604020202020204" pitchFamily="34" charset="0"/>
              </a:rPr>
              <a:t>ENDINGS – create a</a:t>
            </a:r>
          </a:p>
          <a:p>
            <a:pPr algn="ctr" eaLnBrk="1" hangingPunct="1">
              <a:spcBef>
                <a:spcPct val="0"/>
              </a:spcBef>
              <a:buClrTx/>
              <a:buSzTx/>
              <a:buFontTx/>
              <a:buNone/>
            </a:pPr>
            <a:r>
              <a:rPr lang="en-GB" altLang="en-US" sz="1800">
                <a:latin typeface="Arial" panose="020B0604020202020204" pitchFamily="34" charset="0"/>
              </a:rPr>
              <a:t>burning platform</a:t>
            </a:r>
          </a:p>
        </p:txBody>
      </p:sp>
      <p:sp>
        <p:nvSpPr>
          <p:cNvPr id="26" name="TextBox 25">
            <a:extLst>
              <a:ext uri="{FF2B5EF4-FFF2-40B4-BE49-F238E27FC236}">
                <a16:creationId xmlns:a16="http://schemas.microsoft.com/office/drawing/2014/main" id="{C7249D46-270C-4E5E-85CB-6276F6233E82}"/>
              </a:ext>
            </a:extLst>
          </p:cNvPr>
          <p:cNvSpPr txBox="1">
            <a:spLocks noChangeArrowheads="1"/>
          </p:cNvSpPr>
          <p:nvPr/>
        </p:nvSpPr>
        <p:spPr bwMode="auto">
          <a:xfrm>
            <a:off x="3552825" y="1366838"/>
            <a:ext cx="2314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GB" altLang="en-US" sz="1800" dirty="0">
                <a:latin typeface="Arial" panose="020B0604020202020204" pitchFamily="34" charset="0"/>
              </a:rPr>
              <a:t>NEUTRAL ZONE</a:t>
            </a:r>
          </a:p>
          <a:p>
            <a:pPr algn="ctr" eaLnBrk="1" hangingPunct="1">
              <a:spcBef>
                <a:spcPct val="0"/>
              </a:spcBef>
              <a:buClrTx/>
              <a:buSzTx/>
              <a:buFontTx/>
              <a:buNone/>
            </a:pPr>
            <a:r>
              <a:rPr lang="en-GB" altLang="en-US" sz="1800" dirty="0">
                <a:latin typeface="Arial" panose="020B0604020202020204" pitchFamily="34" charset="0"/>
              </a:rPr>
              <a:t>Your change plan </a:t>
            </a:r>
          </a:p>
        </p:txBody>
      </p:sp>
      <p:sp>
        <p:nvSpPr>
          <p:cNvPr id="27" name="TextBox 26">
            <a:extLst>
              <a:ext uri="{FF2B5EF4-FFF2-40B4-BE49-F238E27FC236}">
                <a16:creationId xmlns:a16="http://schemas.microsoft.com/office/drawing/2014/main" id="{CDD22446-AC9C-4222-BC59-8C46DE7B1C52}"/>
              </a:ext>
            </a:extLst>
          </p:cNvPr>
          <p:cNvSpPr txBox="1">
            <a:spLocks noChangeArrowheads="1"/>
          </p:cNvSpPr>
          <p:nvPr/>
        </p:nvSpPr>
        <p:spPr bwMode="auto">
          <a:xfrm>
            <a:off x="6065838" y="1643063"/>
            <a:ext cx="2403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GB" altLang="en-US" sz="1800">
                <a:latin typeface="Arial" panose="020B0604020202020204" pitchFamily="34" charset="0"/>
              </a:rPr>
              <a:t> NEW BEGINNINGS </a:t>
            </a:r>
          </a:p>
          <a:p>
            <a:pPr algn="ctr" eaLnBrk="1" hangingPunct="1">
              <a:spcBef>
                <a:spcPct val="0"/>
              </a:spcBef>
              <a:buClrTx/>
              <a:buSzTx/>
              <a:buFontTx/>
              <a:buNone/>
            </a:pPr>
            <a:r>
              <a:rPr lang="en-GB" altLang="en-US" sz="1800">
                <a:latin typeface="Arial" panose="020B0604020202020204" pitchFamily="34" charset="0"/>
              </a:rPr>
              <a:t>The compelling vision</a:t>
            </a:r>
          </a:p>
        </p:txBody>
      </p:sp>
      <p:sp>
        <p:nvSpPr>
          <p:cNvPr id="29" name="Rectangle 28">
            <a:extLst>
              <a:ext uri="{FF2B5EF4-FFF2-40B4-BE49-F238E27FC236}">
                <a16:creationId xmlns:a16="http://schemas.microsoft.com/office/drawing/2014/main" id="{B8470F58-988F-4556-A652-0A059923A691}"/>
              </a:ext>
            </a:extLst>
          </p:cNvPr>
          <p:cNvSpPr/>
          <p:nvPr/>
        </p:nvSpPr>
        <p:spPr bwMode="auto">
          <a:xfrm>
            <a:off x="0" y="0"/>
            <a:ext cx="9144000" cy="7621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GB" sz="2400" dirty="0">
                <a:solidFill>
                  <a:schemeClr val="bg1"/>
                </a:solidFill>
                <a:latin typeface="Arial" charset="0"/>
                <a:cs typeface="Arial" charset="0"/>
              </a:rPr>
              <a:t>THE STAGES OF CHANGE</a:t>
            </a:r>
            <a:endParaRPr lang="en-US" sz="2400" dirty="0">
              <a:solidFill>
                <a:schemeClr val="bg1"/>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childTnLst>
                          </p:cTn>
                        </p:par>
                        <p:par>
                          <p:cTn id="8" fill="hold" nodeType="afterGroup">
                            <p:stCondLst>
                              <p:cond delay="1500"/>
                            </p:stCondLst>
                            <p:childTnLst>
                              <p:par>
                                <p:cTn id="9" presetID="2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500"/>
                                        <p:tgtEl>
                                          <p:spTgt spid="2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checkerboard(across)">
                                      <p:cBhvr>
                                        <p:cTn id="16" dur="500"/>
                                        <p:tgtEl>
                                          <p:spTgt spid="26"/>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heckerboard(across)">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3395</Words>
  <Application>Microsoft Office PowerPoint</Application>
  <PresentationFormat>On-screen Show (4:3)</PresentationFormat>
  <Paragraphs>212</Paragraphs>
  <Slides>21</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Anton</vt:lpstr>
      <vt:lpstr>-apple-system</vt:lpstr>
      <vt:lpstr>arial</vt:lpstr>
      <vt:lpstr>arial</vt:lpstr>
      <vt:lpstr>Calibri</vt:lpstr>
      <vt:lpstr>Noto Sans</vt:lpstr>
      <vt:lpstr>Segoe UI Historic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Shaun Byrne</dc:creator>
  <cp:lastModifiedBy>Synergy 90</cp:lastModifiedBy>
  <cp:revision>246</cp:revision>
  <dcterms:created xsi:type="dcterms:W3CDTF">2011-03-16T20:26:35Z</dcterms:created>
  <dcterms:modified xsi:type="dcterms:W3CDTF">2023-09-04T20:03:50Z</dcterms:modified>
</cp:coreProperties>
</file>