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342" r:id="rId3"/>
    <p:sldId id="371" r:id="rId4"/>
    <p:sldId id="343" r:id="rId5"/>
    <p:sldId id="344" r:id="rId6"/>
    <p:sldId id="376" r:id="rId7"/>
    <p:sldId id="353" r:id="rId8"/>
    <p:sldId id="372" r:id="rId9"/>
    <p:sldId id="346" r:id="rId10"/>
    <p:sldId id="381" r:id="rId11"/>
    <p:sldId id="382" r:id="rId12"/>
    <p:sldId id="350" r:id="rId13"/>
    <p:sldId id="379" r:id="rId14"/>
    <p:sldId id="308" r:id="rId15"/>
    <p:sldId id="380" r:id="rId16"/>
    <p:sldId id="377" r:id="rId17"/>
  </p:sldIdLst>
  <p:sldSz cx="9144000" cy="6858000" type="screen4x3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7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77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107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 smtClean="0"/>
            </a:lvl1pPr>
          </a:lstStyle>
          <a:p>
            <a:pPr>
              <a:defRPr/>
            </a:pPr>
            <a:fld id="{B34FC769-9877-4B7A-A7A1-BDD67F94A5AB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200A56D9-0423-4FF7-8AA3-958A7A36BA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924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3:40.04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278 11143,'1'-35,"3"-1,14-64,-3 21,5-72,-1-292,-18 322,1 56,-2 1,-4-1,-2 1,-18-80,-88-228,91 279,-12-154,17 135,-34-125,6 38,26 115,9 48,1-1,2 0,0-38,5 36,5-287,15 190,-10 88,3-67,-9 83,1 1,2-1,1 1,12-35,-9 35,-1 0,-2 0,-1-1,3-40,-7 36,14-63,-9 62,4-64,-10-331,-3 200,0 196,-2 1,-1 0,-2 0,-13-39,8 32,2-1,-6-49,11-333,8 225,1 159,1-1,2 1,2 0,1 0,3 1,17-40,-10 30,-3-2,19-97,3-37,-25 131,-2-1,8-86,-17 103,13-52,-9 55,5-70,-9 71,2 0,1 0,19-59,-14 58,-2 0,-1-1,3-46,-8 52,14-56,-10 55,5-54,-10 54,1 0,2 0,1 1,1 0,2 0,1 1,19-39,47-102,-26 53,6 13,-33 65,24-55,-34 63,2 1,1 1,2 1,26-36,-29 43,23-49,6-10,42-68,-30 47,21-60,-39 74,132-263,-108 227,91-136,20-21,-164 264,2 0,0 0,0 1,21-21,-26 31,-1 1,1 0,1 1,-1-1,1 1,0 0,0 1,0 0,0 0,0 0,1 1,0 0,-1 1,10-2,85-2,104 9,-49 0,1395-4,-1520 0,0-2,0-1,0-1,-1-2,1-1,47-18,-46 15,0 2,1 0,0 3,0 0,48 1,-30 1,61-10,375-89,-242 65,-93 18,-89 12,70 1,-75 5,96-14,53-5,-117 14,-51 1,-1-2,50-16,-44 11,59-9,-85 19,49-6,1-2,108-32,-150 34,0 1,0 2,0 1,39-2,115 9,-72 0,794-3,-654 20,-56-1,-131-13,-1 2,92 24,-64 0,-72-24,1-1,0-1,0 0,1-2,37 6,195 22,-230-27,-1 0,0 2,36 16,-39-14,-1-2,1-1,1 0,0-1,-1 0,22 1,338 40,2 18,-277-44,-1 4,153 59,69 18,-294-94,51 11,147 55,-211-65,-1 1,-1 0,0 0,16 14,40 27,-15-23,1-2,105 30,-37-14,442 184,-258-78,-187-84,3-6,133 42,9 3,-192-71,-7-6,1-3,1-3,1-3,113 11,35 13,-39-5,-138-29,-1 2,0 1,-1 3,0 0,-1 3,-1 1,69 41,-96-48,0 0,0 0,-1 1,-1 0,8 13,21 22,6 4,53 82,-54-72,16 33,-3 2,-5 2,74 199,-11-22,10 29,-50-101,-50-147,-9-24,13 42,13 72,-6 3,16 160,-15-97,-18-129,6 95,-3 35,3 79,-5-77,0-14,-16-134,-1 11,14 88,13 18,7 363,-38 1307,4-1002,1-814,2 1,11 49,-7-46,4 67,-11 227,-3-151,0-144,-2-1,-10 46,-5 51,17 163,3-161,-1-103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1.13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11601.85352"/>
      <inkml:brushProperty name="anchorY" value="-8860.31836"/>
      <inkml:brushProperty name="scaleFactor" value="0.5"/>
    </inkml:brush>
  </inkml:definitions>
  <inkml:trace contextRef="#ctx0" brushRef="#br0">0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3.04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12871.85352"/>
      <inkml:brushProperty name="anchorY" value="-10130.31836"/>
      <inkml:brushProperty name="scaleFactor" value="0.5"/>
    </inkml:brush>
  </inkml:definitions>
  <inkml:trace contextRef="#ctx0" brushRef="#br0">1 1,'0'0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3.26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14141.85352"/>
      <inkml:brushProperty name="anchorY" value="-11400.31836"/>
      <inkml:brushProperty name="scaleFactor" value="0.5"/>
    </inkml:brush>
  </inkml:definitions>
  <inkml:trace contextRef="#ctx0" brushRef="#br0">1 1,'0'0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5.06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15411.85352"/>
      <inkml:brushProperty name="anchorY" value="-12670.31836"/>
      <inkml:brushProperty name="scaleFactor" value="0.5"/>
    </inkml:brush>
  </inkml:definitions>
  <inkml:trace contextRef="#ctx0" brushRef="#br0">0 1,'0'0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5.28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16681.85352"/>
      <inkml:brushProperty name="anchorY" value="-13940.31836"/>
      <inkml:brushProperty name="scaleFactor" value="0.5"/>
    </inkml:brush>
  </inkml:definitions>
  <inkml:trace contextRef="#ctx0" brushRef="#br0">0 1,'0'0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5.49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17951.85352"/>
      <inkml:brushProperty name="anchorY" value="-15210.31836"/>
      <inkml:brushProperty name="scaleFactor" value="0.5"/>
    </inkml:brush>
  </inkml:definitions>
  <inkml:trace contextRef="#ctx0" brushRef="#br0">0 1,'0'0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7.25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19221.85352"/>
      <inkml:brushProperty name="anchorY" value="-16480.31836"/>
      <inkml:brushProperty name="scaleFactor" value="0.5"/>
    </inkml:brush>
  </inkml:definitions>
  <inkml:trace contextRef="#ctx0" brushRef="#br0">0 0,'0'0,"7"0,2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7.87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20507.42188"/>
      <inkml:brushProperty name="anchorY" value="-17750.31836"/>
      <inkml:brushProperty name="scaleFactor" value="0.5"/>
    </inkml:brush>
  </inkml:definitions>
  <inkml:trace contextRef="#ctx0" brushRef="#br0">1 1,'0'0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8.11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21777.42188"/>
      <inkml:brushProperty name="anchorY" value="-19020.31836"/>
      <inkml:brushProperty name="scaleFactor" value="0.5"/>
    </inkml:brush>
  </inkml:definitions>
  <inkml:trace contextRef="#ctx0" brushRef="#br0">1 1,'0'0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6:17.99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23047.42188"/>
      <inkml:brushProperty name="anchorY" value="-20290.31836"/>
      <inkml:brushProperty name="scaleFactor" value="0.5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4:10.01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7118,'4'-76,"3"1,21-95,-12 88,8-130,-22-521,-5 358,1 220,5-177,4 265,23-100,3-27,-12 49,54-197,-73 331,39-233,-29 152,0 5,43-227,-43 256,6-62,9-45,30-147,-21 95,-23 151,3-19,28-86,95-173,-133 331,28-55,3 1,3 3,2 1,4 2,2 2,2 2,59-51,-94 96,1 1,0 0,0 1,1 1,24-10,24-13,208-129,-210 127,67-26,-68 33,5-5,-2-4,77-56,-2 7,-65 40,-8 4,133-59,-30 17,204-73,-363 151,13-4,0 1,0 1,1 1,-1 1,36-3,129 4,-128 6,118-14,-67-2,119 0,115 15,-120 2,1404-3,-1602 1,0 1,0 1,0 2,44 13,102 46,-70-24,17 14,-78-32,60 19,-94-38,67 21,146 66,-169-65,57 18,-75-31,0 2,0 0,-2 3,0 0,39 29,-64-38,1 0,-2 1,1 0,-1 0,0 1,-1 0,0 0,6 16,-5-11,1 0,1-1,13 18,78 104,-27-35,20 43,-74-115,0 2,-2 0,-2 1,-1 0,-1 1,-2 0,-1 1,-1 1,5 51,-5-36,2 0,3-1,2 0,24 51,-27-62,-1 1,11 72,-19-90,6 58,-4 1,-7 151,-2-87,3 3663,-1-3783,-2 1,0-1,-9 28,6-24,-6 52,9-42,-2-1,-1 0,-2 0,-1-1,-16 38,18-50,1 1,1-1,-5 51,-3 24,5-61,1-4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4:19.50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1 1098,'0'0,"0"-7,0-10,0-7,0-7,0-4,0-3,0-2,0 0,0-1,8 9,0-1,0 2,-1-2,-2-2,-2-1,-1-1,6 6,0 0,0 0,6 6,-2-2,-1-1,5 5,-3-3,6 6,-3-3,5 5,-4-4,-3-3,4 3,-4-3,4 5,6-3,5 4,-4-3,3 5,2 3,3-3,2 3,2 3,-6-4,0 2,0 3,2 3,2 2,1 3,2 1,0 1,2 0,-1 1,0-1,1 1,-1-1,0 0,1 0,-1 0,0 0,0 0,0 0,0 0,0 0,0 0,0 8,0 0,0 0,1-2,-1-1,0-2,0-1,-8 6,0 0,0 0,1-1,3-3,1-1,1-1,2-2,0 0,0 0,1 0,-1-1,-7 9,-1-1,0 1,1-2,3-1,-7 6,1-1,2-1,1-2,-5 5,1-1,2 6,2-2,3-2,1-4,2-3,1-3,0-1,-7 6,-1-1,-7 8,-8 7,-5 6,-5 5,-4 4,-2 2,-1 0,0 2,0-1,-1 0,2 0,-1 0,1-1,0 0,0 0,0 1,0-1,0 0,0 0,0-1,-7-6,-1-1,0-8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07.71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981.85327"/>
      <inkml:brushProperty name="anchorY" value="-1240.31836"/>
      <inkml:brushProperty name="scaleFactor" value="0.5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09.20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5251.85352"/>
      <inkml:brushProperty name="anchorY" value="-2510.31836"/>
      <inkml:brushProperty name="scaleFactor" value="0.5"/>
    </inkml:brush>
  </inkml:definitions>
  <inkml:trace contextRef="#ctx0" brushRef="#br0">0 1,'0'0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11.50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6521.85352"/>
      <inkml:brushProperty name="anchorY" value="-3780.31836"/>
      <inkml:brushProperty name="scaleFactor" value="0.5"/>
    </inkml:brush>
  </inkml:definitions>
  <inkml:trace contextRef="#ctx0" brushRef="#br0">0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19.54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7791.85352"/>
      <inkml:brushProperty name="anchorY" value="-5050.31836"/>
      <inkml:brushProperty name="scaleFactor" value="0.5"/>
    </inkml:brush>
  </inkml:definitions>
  <inkml:trace contextRef="#ctx0" brushRef="#br0">1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0.70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9061.85352"/>
      <inkml:brushProperty name="anchorY" value="-6320.31836"/>
      <inkml:brushProperty name="scaleFactor" value="0.5"/>
    </inkml:brush>
  </inkml:definitions>
  <inkml:trace contextRef="#ctx0" brushRef="#br0">0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14:05:20.89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10331.85352"/>
      <inkml:brushProperty name="anchorY" value="-7590.31836"/>
      <inkml:brushProperty name="scaleFactor" value="0.5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C15C3BE8-C476-441C-9643-49F8D217B681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AA6B6CB-155C-4A66-82EC-9CA2EABE5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728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4DBB11-9E37-4B3E-A83E-F34AAE29040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1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866AB-BD5D-498F-AE82-1318D6975DD1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903663" y="9520238"/>
            <a:ext cx="29845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44FD8137-CAF8-400F-8442-70530B311984}" type="slidenum">
              <a:rPr lang="en-GB" sz="1300">
                <a:latin typeface="Times New Roman" pitchFamily="18" charset="0"/>
              </a:rPr>
              <a:pPr algn="r"/>
              <a:t>12</a:t>
            </a:fld>
            <a:endParaRPr lang="en-GB" sz="1300">
              <a:latin typeface="Times New Roman" pitchFamily="18" charset="0"/>
            </a:endParaRP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903663" y="9520238"/>
            <a:ext cx="29845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82" tIns="47791" rIns="95582" bIns="47791" anchor="b"/>
          <a:lstStyle/>
          <a:p>
            <a:pPr algn="r" defTabSz="955675"/>
            <a:fld id="{12771837-26DE-466B-8342-CC4FB2BABFC1}" type="slidenum">
              <a:rPr lang="en-GB" sz="1300">
                <a:latin typeface="Times New Roman" pitchFamily="18" charset="0"/>
              </a:rPr>
              <a:pPr algn="r" defTabSz="955675"/>
              <a:t>12</a:t>
            </a:fld>
            <a:endParaRPr lang="en-GB" sz="1300">
              <a:latin typeface="Times New Roman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60913"/>
            <a:ext cx="5053013" cy="4506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582" tIns="47791" rIns="95582" bIns="47791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Page 6</a:t>
            </a:r>
          </a:p>
        </p:txBody>
      </p:sp>
    </p:spTree>
    <p:extLst>
      <p:ext uri="{BB962C8B-B14F-4D97-AF65-F5344CB8AC3E}">
        <p14:creationId xmlns:p14="http://schemas.microsoft.com/office/powerpoint/2010/main" val="1784288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/>
              <a:t>54321 decide/do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654BE5-7825-4627-BD35-366FD279151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830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05E981-0FBB-45BE-908C-12A4D2F574E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54321 decide/do </a:t>
            </a:r>
          </a:p>
        </p:txBody>
      </p:sp>
    </p:spTree>
    <p:extLst>
      <p:ext uri="{BB962C8B-B14F-4D97-AF65-F5344CB8AC3E}">
        <p14:creationId xmlns:p14="http://schemas.microsoft.com/office/powerpoint/2010/main" val="3440280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05E981-0FBB-45BE-908C-12A4D2F574E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25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A6B6CB-155C-4A66-82EC-9CA2EABE57B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469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 page 5 at top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A6B6CB-155C-4A66-82EC-9CA2EABE57B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694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9800" y="536575"/>
            <a:ext cx="5010150" cy="37592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533900"/>
            <a:ext cx="5053013" cy="4506913"/>
          </a:xfrm>
          <a:ln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b="0" i="0" dirty="0">
                <a:solidFill>
                  <a:srgbClr val="7B7B7B"/>
                </a:solidFill>
                <a:effectLst/>
                <a:latin typeface="Montserrat"/>
              </a:rPr>
              <a:t>The root cause of this vicious cycle: fear. Think of skiing down a mountain for the first time, or riding a bicycle. When fear is in the driver’s seat, we tense up and become unable to respond well to a situation. In many cases, fear (or the lack of confidence) is an old habit.</a:t>
            </a:r>
            <a:endParaRPr lang="en-GB" sz="1500" b="0" dirty="0">
              <a:latin typeface="Arial" charset="0"/>
            </a:endParaRPr>
          </a:p>
          <a:p>
            <a:pPr eaLnBrk="1" hangingPunct="1">
              <a:defRPr/>
            </a:pPr>
            <a:endParaRPr lang="en-GB" sz="1500" b="1" dirty="0">
              <a:latin typeface="Arial" charset="0"/>
            </a:endParaRPr>
          </a:p>
          <a:p>
            <a:pPr eaLnBrk="1" hangingPunct="1">
              <a:defRPr/>
            </a:pPr>
            <a:endParaRPr lang="en-GB" sz="15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960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9800" y="536575"/>
            <a:ext cx="5010150" cy="37592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533900"/>
            <a:ext cx="5053013" cy="4506913"/>
          </a:xfrm>
          <a:ln/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n-GB" sz="1500" b="1" dirty="0">
              <a:latin typeface="Arial" charset="0"/>
            </a:endParaRPr>
          </a:p>
          <a:p>
            <a:pPr eaLnBrk="1" hangingPunct="1">
              <a:defRPr/>
            </a:pPr>
            <a:endParaRPr lang="en-GB" sz="15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270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866AB-BD5D-498F-AE82-1318D6975DD1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903663" y="9520238"/>
            <a:ext cx="29845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44FD8137-CAF8-400F-8442-70530B311984}" type="slidenum">
              <a:rPr lang="en-GB" sz="1300">
                <a:latin typeface="Times New Roman" pitchFamily="18" charset="0"/>
              </a:rPr>
              <a:pPr algn="r"/>
              <a:t>10</a:t>
            </a:fld>
            <a:endParaRPr lang="en-GB" sz="1300">
              <a:latin typeface="Times New Roman" pitchFamily="18" charset="0"/>
            </a:endParaRP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903663" y="9520238"/>
            <a:ext cx="29845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82" tIns="47791" rIns="95582" bIns="47791" anchor="b"/>
          <a:lstStyle/>
          <a:p>
            <a:pPr algn="r" defTabSz="955675"/>
            <a:fld id="{12771837-26DE-466B-8342-CC4FB2BABFC1}" type="slidenum">
              <a:rPr lang="en-GB" sz="1300">
                <a:latin typeface="Times New Roman" pitchFamily="18" charset="0"/>
              </a:rPr>
              <a:pPr algn="r" defTabSz="955675"/>
              <a:t>10</a:t>
            </a:fld>
            <a:endParaRPr lang="en-GB" sz="1300">
              <a:latin typeface="Times New Roman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60913"/>
            <a:ext cx="5053013" cy="4506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582" tIns="47791" rIns="95582" bIns="47791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40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866AB-BD5D-498F-AE82-1318D6975DD1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903663" y="9520238"/>
            <a:ext cx="29845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44FD8137-CAF8-400F-8442-70530B311984}" type="slidenum">
              <a:rPr lang="en-GB" sz="1300">
                <a:latin typeface="Times New Roman" pitchFamily="18" charset="0"/>
              </a:rPr>
              <a:pPr algn="r"/>
              <a:t>11</a:t>
            </a:fld>
            <a:endParaRPr lang="en-GB" sz="1300">
              <a:latin typeface="Times New Roman" pitchFamily="18" charset="0"/>
            </a:endParaRP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903663" y="9520238"/>
            <a:ext cx="29845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82" tIns="47791" rIns="95582" bIns="47791" anchor="b"/>
          <a:lstStyle/>
          <a:p>
            <a:pPr algn="r" defTabSz="955675"/>
            <a:fld id="{12771837-26DE-466B-8342-CC4FB2BABFC1}" type="slidenum">
              <a:rPr lang="en-GB" sz="1300">
                <a:latin typeface="Times New Roman" pitchFamily="18" charset="0"/>
              </a:rPr>
              <a:pPr algn="r" defTabSz="955675"/>
              <a:t>11</a:t>
            </a:fld>
            <a:endParaRPr lang="en-GB" sz="1300">
              <a:latin typeface="Times New Roman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60913"/>
            <a:ext cx="5053013" cy="4506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582" tIns="47791" rIns="95582" bIns="47791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0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2563-A52E-41EA-9EA4-EF544A31FDDC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8F201-3084-4394-8416-198D03FDA5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1BE41-5520-4511-9022-2EE6E3024C64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39CF-1197-4FDA-BA90-B56F28FD1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3B5F1-3F3F-4DDF-874B-D46756F88A25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BCA93-BF32-444F-AE37-9D897A3CD8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31362-5ED1-4476-BA6E-B23CBE5B6428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81AC8-3AAD-4DCE-8CA2-1B35A2862C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7BEC3-0875-4594-AB3A-5F9698243E53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6378F-F400-4F58-BC28-7D918B150E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6D0BC-696A-47CF-9DAB-96AC15BB5FFC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2085-EC40-498C-A16C-374C3305C3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A7549-61DF-492C-8F26-19F2B1991DC0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99C74-7E6C-4EC2-AECF-5EBB966850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40808-C20D-47F4-AF8D-5358BE675D4F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08882-56A1-4805-9B4B-B1B69FE458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38183-6ADE-48F1-9224-6302457899FD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2841-E415-4681-8CDE-981F99767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593EA-A3F5-4CD8-BF7A-9DBFFFEC5666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FF112-77AA-47BA-B420-3427790D9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D68BF-FAB1-408C-B4E7-67368D62464E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E2F9C-3A58-4ABA-A34E-A01101C4C0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E253FD-428C-4DD8-A243-1333149B89CB}" type="datetimeFigureOut">
              <a:rPr lang="en-US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D7F32E-1DDF-47F9-BC65-D51BD56F0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m.youtube.com%2Fchannel%2FUCOEQFv-O8IqgyjaR7TxRuCQ&amp;data=02%7C01%7C%7C9f2bb0b5f70d4f12c69708d86c2c7235%7C84df9e7fe9f640afb435aaaaaaaaaaaa%7C1%7C0%7C637378285429435964&amp;sdata=2bID%2FYWbmZkFSqIFb1MLkdzKc3PmTcrfAb2tasR%2BTeM%3D&amp;reserved=0" TargetMode="External"/><Relationship Id="rId2" Type="http://schemas.openxmlformats.org/officeDocument/2006/relationships/hyperlink" Target="https://eur02.safelinks.protection.outlook.com/?url=https%3A%2F%2Fwww.facebook.com%2Fgroups%2F216645969611627%2F%3Fref%3Dshare&amp;data=02%7C01%7C%7C9f2bb0b5f70d4f12c69708d86c2c7235%7C84df9e7fe9f640afb435aaaaaaaaaaaa%7C1%7C0%7C637378285429415973&amp;sdata=OUd%2FJQAaEfvMVmMAIgvJ65qfx1iv3HIYyTwusNHbhig%3D&amp;reserved=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ernard.genge@gmail.com" TargetMode="External"/><Relationship Id="rId4" Type="http://schemas.openxmlformats.org/officeDocument/2006/relationships/hyperlink" Target="https://eur02.safelinks.protection.outlook.com/?url=https%3A%2F%2Fignitepd.thinkific.com%2Fcourses%2Frock-solid-resilience%3Ffbclid%3DIwAR1dt6Mw_cw8EqDPPJA3bpynSEVhFxwfMWBZpPKO1IZq04ZvxHHc0ty8KRc&amp;data=02%7C01%7C%7C9f2bb0b5f70d4f12c69708d86c2c7235%7C84df9e7fe9f640afb435aaaaaaaaaaaa%7C1%7C0%7C637378285429425970&amp;sdata=A5NC7TNwC3nnmfJg5v2ew7rRhAbLm2qTyUx5L8r%2B6jE%3D&amp;reserved=0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WbX958xwCA" TargetMode="External"/><Relationship Id="rId2" Type="http://schemas.openxmlformats.org/officeDocument/2006/relationships/hyperlink" Target="https://www.youtube.com/watch?v=w-HYZv6HzA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6.xml"/><Relationship Id="rId18" Type="http://schemas.openxmlformats.org/officeDocument/2006/relationships/image" Target="../media/image10.png"/><Relationship Id="rId26" Type="http://schemas.openxmlformats.org/officeDocument/2006/relationships/image" Target="../media/image14.png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8.png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24" Type="http://schemas.openxmlformats.org/officeDocument/2006/relationships/image" Target="../media/image13.png"/><Relationship Id="rId32" Type="http://schemas.openxmlformats.org/officeDocument/2006/relationships/image" Target="../media/image17.png"/><Relationship Id="rId37" Type="http://schemas.openxmlformats.org/officeDocument/2006/relationships/customXml" Target="../ink/ink18.xml"/><Relationship Id="rId40" Type="http://schemas.openxmlformats.org/officeDocument/2006/relationships/image" Target="../media/image21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5.png"/><Relationship Id="rId36" Type="http://schemas.openxmlformats.org/officeDocument/2006/relationships/image" Target="../media/image19.png"/><Relationship Id="rId10" Type="http://schemas.openxmlformats.org/officeDocument/2006/relationships/image" Target="../media/image6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3.png"/><Relationship Id="rId9" Type="http://schemas.openxmlformats.org/officeDocument/2006/relationships/customXml" Target="../ink/ink4.xml"/><Relationship Id="rId14" Type="http://schemas.openxmlformats.org/officeDocument/2006/relationships/image" Target="../media/image8.png"/><Relationship Id="rId22" Type="http://schemas.openxmlformats.org/officeDocument/2006/relationships/image" Target="../media/image12.png"/><Relationship Id="rId27" Type="http://schemas.openxmlformats.org/officeDocument/2006/relationships/customXml" Target="../ink/ink13.xml"/><Relationship Id="rId30" Type="http://schemas.openxmlformats.org/officeDocument/2006/relationships/image" Target="../media/image16.png"/><Relationship Id="rId35" Type="http://schemas.openxmlformats.org/officeDocument/2006/relationships/customXml" Target="../ink/ink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-17463" y="0"/>
            <a:ext cx="9178926" cy="685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>
                <a:solidFill>
                  <a:srgbClr val="FFFFFF"/>
                </a:solidFill>
                <a:cs typeface="Arial" charset="0"/>
              </a:rPr>
              <a:t>Strategies for developing self-confidence, value and esteem</a:t>
            </a:r>
          </a:p>
          <a:p>
            <a:pPr algn="ctr"/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With</a:t>
            </a:r>
          </a:p>
          <a:p>
            <a:pPr algn="ctr"/>
            <a:r>
              <a:rPr lang="en-US" sz="3200" b="1" dirty="0">
                <a:solidFill>
                  <a:srgbClr val="FFFFFF"/>
                </a:solidFill>
                <a:cs typeface="Arial" charset="0"/>
              </a:rPr>
              <a:t>Bernard Genge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212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en-GB" sz="2800" dirty="0">
                <a:solidFill>
                  <a:schemeClr val="bg1"/>
                </a:solidFill>
                <a:latin typeface="Arial" charset="0"/>
                <a:cs typeface="Arial" charset="0"/>
              </a:rPr>
              <a:t> The things confident people don’t do that go unnoticed </a:t>
            </a:r>
            <a:endParaRPr lang="en-US" sz="28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98098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They don’t: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Compare themselves to others or see themselves inferior to </a:t>
            </a:r>
            <a:r>
              <a:rPr lang="en-GB" sz="2000" b="1" dirty="0"/>
              <a:t>anyone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Act hesitantly or fear self-doubt – sometimes we need it to prepare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Confuse confidence with arrogance – they practice humility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Need to make big bold steps/statements – small incremental improvements will do nicely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Fear feedback, in fact they embrace 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Fear conflict, they resolve 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Fear failure, they realise its part of life’s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Strive to be perfect every time – continual personal improvement is their 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Believe all the media (including social media) and advertising hype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Avoid trying new things/embracing new challenges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Get wrapped up in their own head/world – the more confidence they have the less focused they are on themselves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Don’t let others determine their destiny or ‘people please’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Think they have nothing to contribute – they know they have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Behave in an over-sensitive, selfish or un-caring way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Express their emotions in an unacceptable way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866254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212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en-GB" sz="3600" dirty="0">
                <a:solidFill>
                  <a:schemeClr val="bg1"/>
                </a:solidFill>
                <a:latin typeface="Arial" charset="0"/>
                <a:cs typeface="Arial" charset="0"/>
              </a:rPr>
              <a:t> Developing self-confidence </a:t>
            </a:r>
            <a:endParaRPr lang="en-US" sz="36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98098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Visualise success – you being resilient, confident, assertive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Practise positive self-talk/affirmations, positive emotions even meditation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Set achievable goals/take on challenges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Practise, practise, practise!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Look the part and confident body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Physical wellbeing - diet, exercise, rest/relaxation, reduce toxins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Be decisive and also instinctive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Tackle &amp; face problems – don’t deny/avoid and STOP worrying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Embrace change – burning platform, vision,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Recent past a good indication of your future – if you are dissatisfied with your recent past change things now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Develop your own vision/mission/purpose to predict your own future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Manage your emotions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Commit to unstoppable self-confidence, assertiveness &amp; set boundaries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Re-invent yourself and bring fun into your life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Read, watch, listen to inspirational stuff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Associate with the right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Praise the good in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Write a letter to yourself </a:t>
            </a:r>
          </a:p>
        </p:txBody>
      </p:sp>
    </p:spTree>
    <p:extLst>
      <p:ext uri="{BB962C8B-B14F-4D97-AF65-F5344CB8AC3E}">
        <p14:creationId xmlns:p14="http://schemas.microsoft.com/office/powerpoint/2010/main" val="1049987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212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endParaRPr lang="en-US" sz="2400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3" name="Picture 2" descr="https://encrypted-tbn3.gstatic.com/images?q=tbn:ANd9GcRcipWpDU2b7wluWMTuqt5rT8hSRZDINbelBTJvbbsBIBQGrzL_">
            <a:extLst>
              <a:ext uri="{FF2B5EF4-FFF2-40B4-BE49-F238E27FC236}">
                <a16:creationId xmlns:a16="http://schemas.microsoft.com/office/drawing/2014/main" id="{06424315-6687-40C1-A869-2A3B4986B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1711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C01D048-75BF-4D6D-8E93-3C666F37DBB9}"/>
              </a:ext>
            </a:extLst>
          </p:cNvPr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en-GB" sz="3600" dirty="0">
                <a:solidFill>
                  <a:schemeClr val="bg1"/>
                </a:solidFill>
                <a:latin typeface="Arial" charset="0"/>
                <a:cs typeface="Arial" charset="0"/>
              </a:rPr>
              <a:t> 30-day challenge </a:t>
            </a:r>
            <a:endParaRPr lang="en-US" sz="3600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026" name="Picture 2" descr="S.T.O.P.: Stop, Think, Observe, Plan">
            <a:extLst>
              <a:ext uri="{FF2B5EF4-FFF2-40B4-BE49-F238E27FC236}">
                <a16:creationId xmlns:a16="http://schemas.microsoft.com/office/drawing/2014/main" id="{B30AA81B-236B-4066-8CD8-38D335F48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219199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WHAT WILL 2020 LOOK LIKE IF YOU STEP INTO YOUR CONFIDENT SELF?">
            <a:extLst>
              <a:ext uri="{FF2B5EF4-FFF2-40B4-BE49-F238E27FC236}">
                <a16:creationId xmlns:a16="http://schemas.microsoft.com/office/drawing/2014/main" id="{A354EC23-AA09-4E84-ADD4-A9715F62D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713" y="980729"/>
            <a:ext cx="3495675" cy="239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CFAAF8-927C-4AAA-BCA7-1ACBEFAAD2F6}"/>
              </a:ext>
            </a:extLst>
          </p:cNvPr>
          <p:cNvSpPr txBox="1"/>
          <p:nvPr/>
        </p:nvSpPr>
        <p:spPr>
          <a:xfrm>
            <a:off x="251519" y="4077072"/>
            <a:ext cx="87129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Set yourself achievable goals for the next 30-days, visualise achieving them and use positive self-talk to achieve those goals. </a:t>
            </a:r>
          </a:p>
          <a:p>
            <a:endParaRPr lang="en-GB" dirty="0"/>
          </a:p>
          <a:p>
            <a:r>
              <a:rPr lang="en-GB" dirty="0"/>
              <a:t>Any problems that arise, be decisive and tackle them head on</a:t>
            </a:r>
          </a:p>
          <a:p>
            <a:endParaRPr lang="en-GB" dirty="0"/>
          </a:p>
          <a:p>
            <a:r>
              <a:rPr lang="en-GB" dirty="0"/>
              <a:t>Every day read, watch, listen to or talk to someone that inspires you</a:t>
            </a:r>
          </a:p>
          <a:p>
            <a:endParaRPr lang="en-GB" dirty="0"/>
          </a:p>
          <a:p>
            <a:r>
              <a:rPr lang="en-GB" dirty="0"/>
              <a:t>Commit to unstoppable self-confidence, assertiveness, thoughtfulness and consideration towards others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796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en-GB" sz="3600" dirty="0">
                <a:solidFill>
                  <a:schemeClr val="bg1"/>
                </a:solidFill>
                <a:latin typeface="Arial" charset="0"/>
                <a:cs typeface="Arial" charset="0"/>
              </a:rPr>
              <a:t> Action plan</a:t>
            </a:r>
            <a:endParaRPr lang="en-US" sz="36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9513" y="782110"/>
            <a:ext cx="8964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As a result of todays masterclass what will you:</a:t>
            </a:r>
          </a:p>
          <a:p>
            <a:endParaRPr lang="en-GB" sz="3600" dirty="0"/>
          </a:p>
          <a:p>
            <a:r>
              <a:rPr lang="en-GB" sz="3600" dirty="0"/>
              <a:t>START DOING</a:t>
            </a:r>
          </a:p>
          <a:p>
            <a:endParaRPr lang="en-GB" sz="3600" dirty="0"/>
          </a:p>
          <a:p>
            <a:r>
              <a:rPr lang="en-GB" sz="3600" dirty="0"/>
              <a:t>STOP DOING</a:t>
            </a:r>
          </a:p>
          <a:p>
            <a:endParaRPr lang="en-GB" sz="3600" dirty="0"/>
          </a:p>
          <a:p>
            <a:r>
              <a:rPr lang="en-GB" sz="3600" dirty="0"/>
              <a:t>CONTINUE DOING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BB7BB-730F-4D06-8C62-1672EAB7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opportunities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CCB76-727B-43DD-A2E5-153C40C2D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4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Personal Resilience </a:t>
            </a:r>
            <a:r>
              <a:rPr lang="en-GB" sz="2400" b="1" i="0" dirty="0" err="1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facebook</a:t>
            </a:r>
            <a:r>
              <a:rPr lang="en-GB" sz="24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 group.</a:t>
            </a:r>
          </a:p>
          <a:p>
            <a:pPr marL="0" indent="0">
              <a:buNone/>
            </a:pPr>
            <a:r>
              <a:rPr lang="en-GB" sz="24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Ignite: Find Your Passion, Live Your Purpose &amp; Re-Write Your Future</a:t>
            </a:r>
          </a:p>
          <a:p>
            <a:pPr marL="0" indent="0">
              <a:buNone/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https://www.facebook.com/groups/216645969611627/?ref=share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2400" b="1" dirty="0">
              <a:solidFill>
                <a:srgbClr val="050505"/>
              </a:solidFill>
              <a:latin typeface="Segoe UI Historic" panose="020B0502040204020203" pitchFamily="34" charset="0"/>
            </a:endParaRPr>
          </a:p>
          <a:p>
            <a:pPr marL="0" indent="0">
              <a:buNone/>
            </a:pPr>
            <a:r>
              <a:rPr lang="en-GB" sz="2400" b="1" dirty="0" err="1">
                <a:solidFill>
                  <a:srgbClr val="050505"/>
                </a:solidFill>
                <a:latin typeface="Segoe UI Historic" panose="020B0502040204020203" pitchFamily="34" charset="0"/>
              </a:rPr>
              <a:t>Youtube</a:t>
            </a:r>
            <a:r>
              <a:rPr lang="en-GB" sz="2400" b="1" dirty="0">
                <a:solidFill>
                  <a:srgbClr val="050505"/>
                </a:solidFill>
                <a:latin typeface="Segoe UI Historic" panose="020B0502040204020203" pitchFamily="34" charset="0"/>
              </a:rPr>
              <a:t>  channel: </a:t>
            </a:r>
          </a:p>
          <a:p>
            <a:pPr marL="0" indent="0">
              <a:buNone/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https://m.youtube.com/channel/UCOEQFv-O8IqgyjaR7TxRuCQ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2400" b="1" dirty="0">
              <a:solidFill>
                <a:srgbClr val="050505"/>
              </a:solidFill>
              <a:latin typeface="Segoe UI Historic" panose="020B0502040204020203" pitchFamily="34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050505"/>
                </a:solidFill>
                <a:latin typeface="Segoe UI Historic" panose="020B0502040204020203" pitchFamily="34" charset="0"/>
              </a:rPr>
              <a:t>Personal resilience online programme; </a:t>
            </a:r>
          </a:p>
          <a:p>
            <a:pPr marL="0" indent="0">
              <a:buNone/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https://ignitepd.thinkific.com/courses/rock-solid-resilience?fbclid=IwAR1dt6Mw_cw8EqDPPJA3bpynSEVhFxwfMWBZpPKO1IZq04ZvxHHc0ty8KRc</a:t>
            </a:r>
            <a:endParaRPr lang="en-GB" b="1" dirty="0">
              <a:solidFill>
                <a:srgbClr val="050505"/>
              </a:solidFill>
              <a:latin typeface="Segoe UI Historic" panose="020B0502040204020203" pitchFamily="34" charset="0"/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rgbClr val="050505"/>
                </a:solidFill>
                <a:latin typeface="Segoe UI Historic" panose="020B0502040204020203" pitchFamily="34" charset="0"/>
                <a:hlinkClick r:id="rId5"/>
              </a:rPr>
              <a:t>bernard.genge@gmail.com</a:t>
            </a:r>
            <a:r>
              <a:rPr lang="en-GB" b="1" dirty="0">
                <a:solidFill>
                  <a:srgbClr val="050505"/>
                </a:solidFill>
                <a:latin typeface="Segoe UI Historic" panose="020B0502040204020203" pitchFamily="34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65706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CBC25-D3EA-496B-9AE4-B73D67D51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794034"/>
            <a:ext cx="8856984" cy="4525963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https://www.youtube.com/watch?v=w-HYZv6HzAs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3030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Athletic Director and head coach of the Varsity Soccer team at Ryerson University, Dr. Joseph is often asked what skills he is searching for as a recruiter: is it speed? Strength? Agility? In Dr. Joseph's TEDx Talk, he explores self confidence and how it is not just the most important skill in athletics, but in our lives.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https://www.youtube.com/watch?v=RWbX958xwCA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3030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explore 7 psychology tricks to build unstoppable confidence. If you want to know how to be more confident, or if you struggle with confidence affirmations and need some motivation for success,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B90588-D03B-45EB-A0B9-D45CF8AB054A}"/>
              </a:ext>
            </a:extLst>
          </p:cNvPr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en-GB" sz="3600" dirty="0">
                <a:solidFill>
                  <a:schemeClr val="bg1"/>
                </a:solidFill>
                <a:latin typeface="Arial" charset="0"/>
                <a:cs typeface="Arial" charset="0"/>
              </a:rPr>
              <a:t> Further information/watching</a:t>
            </a:r>
            <a:endParaRPr lang="en-US" sz="360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0693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Aft>
                <a:spcPct val="25000"/>
              </a:spcAft>
            </a:pPr>
            <a:r>
              <a:rPr lang="en-GB" sz="3600" dirty="0">
                <a:solidFill>
                  <a:srgbClr val="FFFFFF"/>
                </a:solidFill>
                <a:cs typeface="Arial" charset="0"/>
              </a:rPr>
              <a:t>Aims &amp; desired outcomes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9173" y="955738"/>
            <a:ext cx="90364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3200" dirty="0">
                <a:latin typeface="Arial" panose="020B0604020202020204" pitchFamily="34" charset="0"/>
              </a:rPr>
              <a:t>Aims – To have a range of practical strategies to take building confidence into your own hands</a:t>
            </a:r>
          </a:p>
          <a:p>
            <a:pPr algn="ctr"/>
            <a:endParaRPr lang="en-GB" altLang="en-US" sz="3200" dirty="0">
              <a:latin typeface="Arial" panose="020B0604020202020204" pitchFamily="34" charset="0"/>
            </a:endParaRPr>
          </a:p>
          <a:p>
            <a:pPr algn="ctr"/>
            <a:r>
              <a:rPr lang="en-GB" altLang="en-US" sz="3200" dirty="0">
                <a:latin typeface="Arial" panose="020B0604020202020204" pitchFamily="34" charset="0"/>
              </a:rPr>
              <a:t>Outcomes – To embark on a journey of continually building your self confidence, value and self esteem</a:t>
            </a:r>
          </a:p>
          <a:p>
            <a:pPr algn="ctr"/>
            <a:endParaRPr lang="en-GB" altLang="en-US" sz="3200" dirty="0">
              <a:latin typeface="Arial" panose="020B0604020202020204" pitchFamily="34" charset="0"/>
            </a:endParaRPr>
          </a:p>
          <a:p>
            <a:pPr algn="ctr"/>
            <a:r>
              <a:rPr lang="en-GB" altLang="en-US" sz="3200" dirty="0">
                <a:latin typeface="Arial" panose="020B0604020202020204" pitchFamily="34" charset="0"/>
              </a:rPr>
              <a:t>As we go through this masterclass decide what you will START, STOP &amp; CONTINUE doing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Aft>
                <a:spcPct val="25000"/>
              </a:spcAft>
            </a:pPr>
            <a:r>
              <a:rPr lang="en-GB" sz="3600" dirty="0">
                <a:solidFill>
                  <a:srgbClr val="FFFFFF"/>
                </a:solidFill>
                <a:cs typeface="Arial" charset="0"/>
              </a:rPr>
              <a:t>Set scene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42FF8A-0175-4042-AB3E-9D7233B0FFAA}"/>
              </a:ext>
            </a:extLst>
          </p:cNvPr>
          <p:cNvSpPr txBox="1"/>
          <p:nvPr/>
        </p:nvSpPr>
        <p:spPr>
          <a:xfrm>
            <a:off x="251520" y="765175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Self-confidence is an attitude about your skills and abilities. It means you accept and trust yourself and have a sense of control in your life. You know your strengths and weaknesses, and have a positive view of yourself. You set realistic expectations and goals, communicate assertively, and can handle criticism.</a:t>
            </a:r>
          </a:p>
          <a:p>
            <a:endParaRPr lang="en-US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sz="20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Having a sense of self-worth means that you value yourself highly. Having a sense of self-value means that you are worthy. Self-worth is defined as: “a feeling that you are a good person who deserves to be treated with respect”.</a:t>
            </a:r>
          </a:p>
          <a:p>
            <a:endParaRPr lang="en-US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sz="2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elf-esteem is how much you appreciate and like yourself. It involves a variety of beliefs about yourself, such as the appraisal of your own appearance, beliefs, emotions, and behaviors.</a:t>
            </a:r>
          </a:p>
          <a:p>
            <a:endParaRPr lang="en-US" sz="2000" b="0" i="0" dirty="0">
              <a:solidFill>
                <a:srgbClr val="2121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/>
              <a:t>Self-efficacy which is when we see ourselves achieving goals. This is something we learn and the reward of hard work to master a skill and leads us to accept challenges and face knock-backs.  </a:t>
            </a:r>
          </a:p>
          <a:p>
            <a:endParaRPr lang="en-US" sz="2400" i="0" dirty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51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Aft>
                <a:spcPct val="25000"/>
              </a:spcAft>
            </a:pPr>
            <a:r>
              <a:rPr lang="en-GB" altLang="en-US" sz="3600" dirty="0"/>
              <a:t>Why?</a:t>
            </a:r>
            <a:endParaRPr lang="en-GB" sz="36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57379" cy="1441450"/>
          </a:xfrm>
        </p:spPr>
        <p:txBody>
          <a:bodyPr/>
          <a:lstStyle/>
          <a:p>
            <a:r>
              <a:rPr lang="en-US" sz="2400" dirty="0"/>
              <a:t>Freedom from self-doubt and negative thoughts about yourself</a:t>
            </a:r>
          </a:p>
          <a:p>
            <a:r>
              <a:rPr lang="en-US" sz="2400" dirty="0"/>
              <a:t>More fearlessness and less anxiety – better physical/emotional health</a:t>
            </a:r>
          </a:p>
          <a:p>
            <a:r>
              <a:rPr lang="en-US" sz="2400" dirty="0"/>
              <a:t>More willing to take smart risks and more able to move outside your comfort zone</a:t>
            </a:r>
          </a:p>
          <a:p>
            <a:r>
              <a:rPr lang="en-US" sz="2400" dirty="0"/>
              <a:t>Greater freedom from social anxiety</a:t>
            </a:r>
          </a:p>
          <a:p>
            <a:r>
              <a:rPr lang="en-US" sz="2400" dirty="0"/>
              <a:t>Face and overcome your fears</a:t>
            </a:r>
          </a:p>
          <a:p>
            <a:r>
              <a:rPr lang="en-US" sz="2400" dirty="0"/>
              <a:t>Greater belief in self, success and values (belief in your authentic self)</a:t>
            </a:r>
          </a:p>
          <a:p>
            <a:r>
              <a:rPr lang="en-US" sz="2400" dirty="0"/>
              <a:t>Prepared to stand up for yourself and be assertive/deal with conflict = better relationships = admiration and respect from others</a:t>
            </a:r>
          </a:p>
          <a:p>
            <a:r>
              <a:rPr lang="en-US" sz="2400" dirty="0"/>
              <a:t>Ability to say NO (and yes)</a:t>
            </a:r>
          </a:p>
          <a:p>
            <a:r>
              <a:rPr lang="en-US" sz="2400" dirty="0"/>
              <a:t>Greater commitment to your vision/goals</a:t>
            </a:r>
          </a:p>
          <a:p>
            <a:r>
              <a:rPr lang="en-US" sz="2400" dirty="0"/>
              <a:t>Respect yourself and accept compliments </a:t>
            </a:r>
          </a:p>
          <a:p>
            <a:r>
              <a:rPr lang="en-US" sz="2400" dirty="0"/>
              <a:t>Tend to be grateful, kind &amp; considerate but also courageous </a:t>
            </a:r>
          </a:p>
          <a:p>
            <a:r>
              <a:rPr lang="en-US" sz="2400" dirty="0"/>
              <a:t>CONTROL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Aft>
                <a:spcPct val="25000"/>
              </a:spcAft>
            </a:pPr>
            <a:r>
              <a:rPr lang="en-GB" sz="3600" dirty="0">
                <a:solidFill>
                  <a:srgbClr val="FFFFFF"/>
                </a:solidFill>
                <a:cs typeface="Arial" charset="0"/>
              </a:rPr>
              <a:t>Causes of low self-confidence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765175"/>
            <a:ext cx="9144000" cy="4249737"/>
          </a:xfrm>
        </p:spPr>
        <p:txBody>
          <a:bodyPr/>
          <a:lstStyle/>
          <a:p>
            <a:r>
              <a:rPr lang="en-GB" sz="2400" dirty="0">
                <a:latin typeface="+mj-lt"/>
              </a:rPr>
              <a:t>Criticism in childhood</a:t>
            </a:r>
          </a:p>
          <a:p>
            <a:r>
              <a:rPr lang="en-GB" sz="2400" dirty="0">
                <a:latin typeface="+mj-lt"/>
              </a:rPr>
              <a:t>Low academic performance at school</a:t>
            </a:r>
          </a:p>
          <a:p>
            <a:r>
              <a:rPr lang="en-GB" sz="2400" dirty="0">
                <a:latin typeface="+mj-lt"/>
              </a:rPr>
              <a:t>Relationship breakdown/financial worries</a:t>
            </a:r>
          </a:p>
          <a:p>
            <a:r>
              <a:rPr lang="en-GB" sz="2400" dirty="0">
                <a:latin typeface="+mj-lt"/>
              </a:rPr>
              <a:t>Unpredictable events </a:t>
            </a:r>
          </a:p>
          <a:p>
            <a:r>
              <a:rPr lang="en-GB" sz="2400" dirty="0">
                <a:latin typeface="+mj-lt"/>
              </a:rPr>
              <a:t>Bullies</a:t>
            </a:r>
          </a:p>
          <a:p>
            <a:r>
              <a:rPr lang="en-GB" sz="2400" dirty="0">
                <a:latin typeface="+mj-lt"/>
              </a:rPr>
              <a:t>What others say/do to us – their insecurities</a:t>
            </a:r>
          </a:p>
          <a:p>
            <a:r>
              <a:rPr lang="en-GB" sz="2400" dirty="0">
                <a:latin typeface="+mj-lt"/>
              </a:rPr>
              <a:t>Appearance (although this is less important when we are confident) and comparing ourselves to others</a:t>
            </a:r>
          </a:p>
          <a:p>
            <a:r>
              <a:rPr lang="en-GB" sz="2400" dirty="0">
                <a:latin typeface="+mj-lt"/>
              </a:rPr>
              <a:t>Social media (or media generally) that makes us feel inferior </a:t>
            </a:r>
          </a:p>
          <a:p>
            <a:r>
              <a:rPr lang="en-GB" sz="2400" dirty="0">
                <a:latin typeface="+mj-lt"/>
              </a:rPr>
              <a:t>Negative self-talk and ignoring our strengths</a:t>
            </a:r>
          </a:p>
          <a:p>
            <a:r>
              <a:rPr lang="en-GB" sz="2400" dirty="0">
                <a:latin typeface="+mj-lt"/>
              </a:rPr>
              <a:t>Self-blame and when successful puts it down to luck </a:t>
            </a:r>
          </a:p>
          <a:p>
            <a:r>
              <a:rPr lang="en-GB" sz="2400" dirty="0">
                <a:latin typeface="+mj-lt"/>
              </a:rPr>
              <a:t>Poor physical health </a:t>
            </a:r>
          </a:p>
          <a:p>
            <a:r>
              <a:rPr lang="en-GB" sz="2400" dirty="0">
                <a:latin typeface="+mj-lt"/>
              </a:rPr>
              <a:t>Conditions such as autism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Arial" charset="0"/>
              </a:rPr>
              <a:t>Signs of low self-confidence </a:t>
            </a:r>
          </a:p>
        </p:txBody>
      </p:sp>
      <p:sp>
        <p:nvSpPr>
          <p:cNvPr id="7172" name="Rectangle 3"/>
          <p:cNvSpPr txBox="1">
            <a:spLocks noChangeArrowheads="1"/>
          </p:cNvSpPr>
          <p:nvPr/>
        </p:nvSpPr>
        <p:spPr bwMode="auto">
          <a:xfrm>
            <a:off x="179388" y="823913"/>
            <a:ext cx="8857108" cy="505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Negative feelings – sadness, anxiety, depression, guilt, anger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Tolerant of unreasonable behaviour from others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Unreasonable behaviour towards others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Staying within a small comfort zone and won’t challenge self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Avoiding social events for fear of judgment 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Poor self-care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Perfectionism and pushing themselves to much for acceptance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Self-harm such as eating disorders, excessive alcohol etc. 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Difficulty coping with ‘difficult’ situations (feelings of hopelessness) even if they are not very difficult 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Over apologising, not speaking up, not rocking the boat</a:t>
            </a:r>
          </a:p>
          <a:p>
            <a:pPr marL="342900" indent="-342900">
              <a:spcBef>
                <a:spcPct val="0"/>
              </a:spcBef>
              <a:spcAft>
                <a:spcPts val="1200"/>
              </a:spcAft>
            </a:pPr>
            <a:r>
              <a:rPr lang="en-GB" altLang="en-US" sz="2000" dirty="0">
                <a:latin typeface="Arial" panose="020B0604020202020204" pitchFamily="34" charset="0"/>
              </a:rPr>
              <a:t>Indecisive  </a:t>
            </a:r>
          </a:p>
        </p:txBody>
      </p:sp>
    </p:spTree>
    <p:extLst>
      <p:ext uri="{BB962C8B-B14F-4D97-AF65-F5344CB8AC3E}">
        <p14:creationId xmlns:p14="http://schemas.microsoft.com/office/powerpoint/2010/main" val="136742500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en-US" sz="3600" dirty="0">
                <a:solidFill>
                  <a:schemeClr val="bg1"/>
                </a:solidFill>
                <a:cs typeface="Arial" charset="0"/>
              </a:rPr>
              <a:t>Beware of destructive cycles and break them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836712"/>
            <a:ext cx="9036496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dirty="0"/>
          </a:p>
        </p:txBody>
      </p:sp>
      <p:pic>
        <p:nvPicPr>
          <p:cNvPr id="1026" name="Picture 2" descr="Negative Cycle stock illustration. Illustration of selfconfidence - 85618537">
            <a:extLst>
              <a:ext uri="{FF2B5EF4-FFF2-40B4-BE49-F238E27FC236}">
                <a16:creationId xmlns:a16="http://schemas.microsoft.com/office/drawing/2014/main" id="{9CFF43CF-44FA-40A3-B318-1E0B0F8E6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24744"/>
            <a:ext cx="518457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ycle of Low Self -Esteem — Stock Photo © vaeenma #184562570">
            <a:extLst>
              <a:ext uri="{FF2B5EF4-FFF2-40B4-BE49-F238E27FC236}">
                <a16:creationId xmlns:a16="http://schemas.microsoft.com/office/drawing/2014/main" id="{D925E575-6C7B-406A-8FAD-AD7E26B4B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5326"/>
            <a:ext cx="4283968" cy="393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8823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en-US" sz="3600" dirty="0">
                <a:solidFill>
                  <a:schemeClr val="bg1"/>
                </a:solidFill>
                <a:cs typeface="Arial" charset="0"/>
              </a:rPr>
              <a:t>The importance of practice for self-confidence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790560"/>
            <a:ext cx="9036496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C2DABAE-6668-4BE3-9209-99171162D655}"/>
              </a:ext>
            </a:extLst>
          </p:cNvPr>
          <p:cNvCxnSpPr/>
          <p:nvPr/>
        </p:nvCxnSpPr>
        <p:spPr>
          <a:xfrm>
            <a:off x="971600" y="980728"/>
            <a:ext cx="0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0589F2-80A5-494A-854D-F7B2CC7149B2}"/>
              </a:ext>
            </a:extLst>
          </p:cNvPr>
          <p:cNvCxnSpPr/>
          <p:nvPr/>
        </p:nvCxnSpPr>
        <p:spPr>
          <a:xfrm>
            <a:off x="971600" y="6165304"/>
            <a:ext cx="6912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E169125-3214-4163-B1A1-A431AA1559E7}"/>
              </a:ext>
            </a:extLst>
          </p:cNvPr>
          <p:cNvSpPr txBox="1"/>
          <p:nvPr/>
        </p:nvSpPr>
        <p:spPr>
          <a:xfrm>
            <a:off x="4083466" y="6309320"/>
            <a:ext cx="857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Time</a:t>
            </a:r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42BF0D-F730-40A3-B3A3-FC39B62F8E6F}"/>
              </a:ext>
            </a:extLst>
          </p:cNvPr>
          <p:cNvSpPr txBox="1"/>
          <p:nvPr/>
        </p:nvSpPr>
        <p:spPr>
          <a:xfrm rot="16200000">
            <a:off x="29091" y="3198167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Anxiety</a:t>
            </a:r>
            <a:endParaRPr lang="en-GB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E9857B2-EAD6-4F69-8A27-5343FD0A16FA}"/>
                  </a:ext>
                </a:extLst>
              </p14:cNvPr>
              <p14:cNvContentPartPr/>
              <p14:nvPr/>
            </p14:nvContentPartPr>
            <p14:xfrm>
              <a:off x="1546006" y="2079471"/>
              <a:ext cx="5938920" cy="40244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E9857B2-EAD6-4F69-8A27-5343FD0A16F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37006" y="2070471"/>
                <a:ext cx="5956560" cy="404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083AABF-0B6E-4ECF-A948-1783FDB75E72}"/>
                  </a:ext>
                </a:extLst>
              </p14:cNvPr>
              <p14:cNvContentPartPr/>
              <p14:nvPr/>
            </p14:nvContentPartPr>
            <p14:xfrm>
              <a:off x="3108406" y="3556911"/>
              <a:ext cx="3040560" cy="25747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083AABF-0B6E-4ECF-A948-1783FDB75E7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99766" y="3548271"/>
                <a:ext cx="3058200" cy="259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5E11F928-85A9-4B9D-8FB2-78C6B4822DC4}"/>
                  </a:ext>
                </a:extLst>
              </p14:cNvPr>
              <p14:cNvContentPartPr/>
              <p14:nvPr/>
            </p14:nvContentPartPr>
            <p14:xfrm>
              <a:off x="4093006" y="5724111"/>
              <a:ext cx="987120" cy="3952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5E11F928-85A9-4B9D-8FB2-78C6B4822DC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75366" y="5706471"/>
                <a:ext cx="1022760" cy="430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D4EB76A1-3CCF-43BC-A04F-AA1358F0F7A6}"/>
              </a:ext>
            </a:extLst>
          </p:cNvPr>
          <p:cNvGrpSpPr/>
          <p:nvPr/>
        </p:nvGrpSpPr>
        <p:grpSpPr>
          <a:xfrm>
            <a:off x="1786126" y="2953911"/>
            <a:ext cx="42480" cy="14400"/>
            <a:chOff x="1786126" y="2953911"/>
            <a:chExt cx="42480" cy="1440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ABAC7AA-866A-4AA0-8C60-ECDC8DAC093E}"/>
                    </a:ext>
                  </a:extLst>
                </p14:cNvPr>
                <p14:cNvContentPartPr/>
                <p14:nvPr/>
              </p14:nvContentPartPr>
              <p14:xfrm>
                <a:off x="1828246" y="2967951"/>
                <a:ext cx="360" cy="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ABAC7AA-866A-4AA0-8C60-ECDC8DAC093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810246" y="294995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C40656A-4BE1-4AB3-841B-A1CC64E4A175}"/>
                    </a:ext>
                  </a:extLst>
                </p14:cNvPr>
                <p14:cNvContentPartPr/>
                <p14:nvPr/>
              </p14:nvContentPartPr>
              <p14:xfrm>
                <a:off x="1786126" y="2953911"/>
                <a:ext cx="360" cy="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C40656A-4BE1-4AB3-841B-A1CC64E4A17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768126" y="293627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BC7A842-F9D4-4E70-B14B-A5B155345FD0}"/>
                  </a:ext>
                </a:extLst>
              </p14:cNvPr>
              <p14:cNvContentPartPr/>
              <p14:nvPr/>
            </p14:nvContentPartPr>
            <p14:xfrm>
              <a:off x="-267674" y="913791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BC7A842-F9D4-4E70-B14B-A5B155345FD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-285674" y="896151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C6A4ECBB-7A3D-4023-8DA2-884128E5F0B3}"/>
              </a:ext>
            </a:extLst>
          </p:cNvPr>
          <p:cNvGrpSpPr/>
          <p:nvPr/>
        </p:nvGrpSpPr>
        <p:grpSpPr>
          <a:xfrm>
            <a:off x="1701526" y="3178911"/>
            <a:ext cx="71280" cy="14040"/>
            <a:chOff x="1701526" y="3178911"/>
            <a:chExt cx="71280" cy="140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F059B43-FB8A-4ABD-83F0-E5A783348219}"/>
                    </a:ext>
                  </a:extLst>
                </p14:cNvPr>
                <p14:cNvContentPartPr/>
                <p14:nvPr/>
              </p14:nvContentPartPr>
              <p14:xfrm>
                <a:off x="1701526" y="3178911"/>
                <a:ext cx="360" cy="3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F059B43-FB8A-4ABD-83F0-E5A78334821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683886" y="316091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AEDD40E-AA43-4CD0-8295-4E3F61E9DD5E}"/>
                    </a:ext>
                  </a:extLst>
                </p14:cNvPr>
                <p14:cNvContentPartPr/>
                <p14:nvPr/>
              </p14:nvContentPartPr>
              <p14:xfrm>
                <a:off x="1772446" y="3192591"/>
                <a:ext cx="360" cy="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AEDD40E-AA43-4CD0-8295-4E3F61E9DD5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754446" y="317495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9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861990D-0DA7-4A46-8492-652E50EF8884}"/>
                    </a:ext>
                  </a:extLst>
                </p14:cNvPr>
                <p14:cNvContentPartPr/>
                <p14:nvPr/>
              </p14:nvContentPartPr>
              <p14:xfrm>
                <a:off x="1772446" y="3192591"/>
                <a:ext cx="360" cy="3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861990D-0DA7-4A46-8492-652E50EF888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754446" y="317495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1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18DD50B0-4F21-4785-9757-DA6F439316A9}"/>
                    </a:ext>
                  </a:extLst>
                </p14:cNvPr>
                <p14:cNvContentPartPr/>
                <p14:nvPr/>
              </p14:nvContentPartPr>
              <p14:xfrm>
                <a:off x="1772446" y="3192591"/>
                <a:ext cx="360" cy="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18DD50B0-4F21-4785-9757-DA6F439316A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754446" y="317495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71E3B79-A6BF-4613-953E-A80FB127F0FF}"/>
              </a:ext>
            </a:extLst>
          </p:cNvPr>
          <p:cNvGrpSpPr/>
          <p:nvPr/>
        </p:nvGrpSpPr>
        <p:grpSpPr>
          <a:xfrm>
            <a:off x="4022806" y="3741231"/>
            <a:ext cx="360" cy="360"/>
            <a:chOff x="4022806" y="3741231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21C078B-BC0E-4861-BF54-A1D7F86B8780}"/>
                    </a:ext>
                  </a:extLst>
                </p14:cNvPr>
                <p14:cNvContentPartPr/>
                <p14:nvPr/>
              </p14:nvContentPartPr>
              <p14:xfrm>
                <a:off x="4022806" y="3741231"/>
                <a:ext cx="360" cy="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21C078B-BC0E-4861-BF54-A1D7F86B878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005166" y="372359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1D1AE9F-AB2B-47F9-A07F-5D52B49739D3}"/>
                    </a:ext>
                  </a:extLst>
                </p14:cNvPr>
                <p14:cNvContentPartPr/>
                <p14:nvPr/>
              </p14:nvContentPartPr>
              <p14:xfrm>
                <a:off x="4022806" y="3741231"/>
                <a:ext cx="360" cy="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1D1AE9F-AB2B-47F9-A07F-5D52B49739D3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005166" y="372359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D7E9A8D-0551-4D23-A868-896B0E62FE4E}"/>
              </a:ext>
            </a:extLst>
          </p:cNvPr>
          <p:cNvGrpSpPr/>
          <p:nvPr/>
        </p:nvGrpSpPr>
        <p:grpSpPr>
          <a:xfrm>
            <a:off x="4754686" y="5781351"/>
            <a:ext cx="360" cy="360"/>
            <a:chOff x="4754686" y="5781351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42C11A7-FE2E-406D-BE5A-8E911F69DC6A}"/>
                    </a:ext>
                  </a:extLst>
                </p14:cNvPr>
                <p14:cNvContentPartPr/>
                <p14:nvPr/>
              </p14:nvContentPartPr>
              <p14:xfrm>
                <a:off x="4754686" y="5781351"/>
                <a:ext cx="360" cy="3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42C11A7-FE2E-406D-BE5A-8E911F69DC6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736686" y="576371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171FABC-AA7B-41C8-81D2-7789F0FBC59E}"/>
                    </a:ext>
                  </a:extLst>
                </p14:cNvPr>
                <p14:cNvContentPartPr/>
                <p14:nvPr/>
              </p14:nvContentPartPr>
              <p14:xfrm>
                <a:off x="4754686" y="5781351"/>
                <a:ext cx="360" cy="3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171FABC-AA7B-41C8-81D2-7789F0FBC59E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736686" y="576371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35CA255-444A-41D6-9692-98A9D1B2C661}"/>
                    </a:ext>
                  </a:extLst>
                </p14:cNvPr>
                <p14:cNvContentPartPr/>
                <p14:nvPr/>
              </p14:nvContentPartPr>
              <p14:xfrm>
                <a:off x="4754686" y="5781351"/>
                <a:ext cx="36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35CA255-444A-41D6-9692-98A9D1B2C66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736686" y="576371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3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E29258A4-0804-4CB3-9EB5-821737706709}"/>
                  </a:ext>
                </a:extLst>
              </p14:cNvPr>
              <p14:cNvContentPartPr/>
              <p14:nvPr/>
            </p14:nvContentPartPr>
            <p14:xfrm>
              <a:off x="4417006" y="6414231"/>
              <a:ext cx="6120" cy="3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E29258A4-0804-4CB3-9EB5-821737706709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399006" y="6396231"/>
                <a:ext cx="4176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2" name="Group 31">
            <a:extLst>
              <a:ext uri="{FF2B5EF4-FFF2-40B4-BE49-F238E27FC236}">
                <a16:creationId xmlns:a16="http://schemas.microsoft.com/office/drawing/2014/main" id="{4E409AEA-8F7D-462D-BBCC-23D3A4022084}"/>
              </a:ext>
            </a:extLst>
          </p:cNvPr>
          <p:cNvGrpSpPr/>
          <p:nvPr/>
        </p:nvGrpSpPr>
        <p:grpSpPr>
          <a:xfrm>
            <a:off x="4360486" y="6526911"/>
            <a:ext cx="360" cy="360"/>
            <a:chOff x="4360486" y="6526911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42E78928-B331-4CFD-BC64-44DE634D22D2}"/>
                    </a:ext>
                  </a:extLst>
                </p14:cNvPr>
                <p14:cNvContentPartPr/>
                <p14:nvPr/>
              </p14:nvContentPartPr>
              <p14:xfrm>
                <a:off x="4360486" y="6526911"/>
                <a:ext cx="360" cy="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42E78928-B331-4CFD-BC64-44DE634D22D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342846" y="650927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EDE72ED-9860-41F2-B639-53BC56D80C96}"/>
                    </a:ext>
                  </a:extLst>
                </p14:cNvPr>
                <p14:cNvContentPartPr/>
                <p14:nvPr/>
              </p14:nvContentPartPr>
              <p14:xfrm>
                <a:off x="4360486" y="6526911"/>
                <a:ext cx="360" cy="3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EDE72ED-9860-41F2-B639-53BC56D80C9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342846" y="650927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9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A436ABCF-629E-479C-9623-6980465D5D3E}"/>
                  </a:ext>
                </a:extLst>
              </p14:cNvPr>
              <p14:cNvContentPartPr/>
              <p14:nvPr/>
            </p14:nvContentPartPr>
            <p14:xfrm>
              <a:off x="8819806" y="266871"/>
              <a:ext cx="360" cy="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A436ABCF-629E-479C-9623-6980465D5D3E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8802166" y="248871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8569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65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>
              <a:defRPr/>
            </a:pPr>
            <a:r>
              <a:rPr lang="en-US" sz="3600" dirty="0">
                <a:solidFill>
                  <a:schemeClr val="bg1"/>
                </a:solidFill>
                <a:cs typeface="Arial" charset="0"/>
              </a:rPr>
              <a:t>We must silence that inner critic</a:t>
            </a:r>
          </a:p>
        </p:txBody>
      </p:sp>
      <p:pic>
        <p:nvPicPr>
          <p:cNvPr id="3074" name="Picture 2" descr="Inner Critic | Jeb Kinnison">
            <a:extLst>
              <a:ext uri="{FF2B5EF4-FFF2-40B4-BE49-F238E27FC236}">
                <a16:creationId xmlns:a16="http://schemas.microsoft.com/office/drawing/2014/main" id="{7BA86312-C1BE-4B1B-BE95-C659C6843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4248472" cy="299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ow to Silence Your Inner Critic and Amplify Your Confidence — OMAR ITANI">
            <a:extLst>
              <a:ext uri="{FF2B5EF4-FFF2-40B4-BE49-F238E27FC236}">
                <a16:creationId xmlns:a16="http://schemas.microsoft.com/office/drawing/2014/main" id="{B6FDB1FC-78B8-43C0-8133-BBD00B631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80728"/>
            <a:ext cx="381642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Your Inner Critic is Irrationally Harsh. Silence it! | by Thomas Oppong |  Mission.org | Medium">
            <a:extLst>
              <a:ext uri="{FF2B5EF4-FFF2-40B4-BE49-F238E27FC236}">
                <a16:creationId xmlns:a16="http://schemas.microsoft.com/office/drawing/2014/main" id="{A03B79EE-7B58-438D-8FE1-0D86EE774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157192"/>
            <a:ext cx="39052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738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2647</TotalTime>
  <Words>1274</Words>
  <Application>Microsoft Office PowerPoint</Application>
  <PresentationFormat>On-screen Show (4:3)</PresentationFormat>
  <Paragraphs>149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</vt:lpstr>
      <vt:lpstr>Calibri</vt:lpstr>
      <vt:lpstr>Montserrat</vt:lpstr>
      <vt:lpstr>Segoe UI Historic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Further opportunities 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Shaun Byrne</dc:creator>
  <cp:lastModifiedBy>Bernard Genge</cp:lastModifiedBy>
  <cp:revision>118</cp:revision>
  <dcterms:created xsi:type="dcterms:W3CDTF">2011-03-16T20:26:35Z</dcterms:created>
  <dcterms:modified xsi:type="dcterms:W3CDTF">2020-10-13T18:40:02Z</dcterms:modified>
</cp:coreProperties>
</file>