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57" r:id="rId2"/>
    <p:sldId id="342" r:id="rId3"/>
    <p:sldId id="371" r:id="rId4"/>
    <p:sldId id="493" r:id="rId5"/>
    <p:sldId id="562" r:id="rId6"/>
    <p:sldId id="494" r:id="rId7"/>
    <p:sldId id="418" r:id="rId8"/>
    <p:sldId id="411" r:id="rId9"/>
    <p:sldId id="416" r:id="rId10"/>
    <p:sldId id="419" r:id="rId11"/>
    <p:sldId id="422" r:id="rId12"/>
    <p:sldId id="564" r:id="rId13"/>
    <p:sldId id="563" r:id="rId14"/>
    <p:sldId id="565" r:id="rId15"/>
    <p:sldId id="379" r:id="rId16"/>
    <p:sldId id="308" r:id="rId17"/>
    <p:sldId id="380" r:id="rId18"/>
    <p:sldId id="377" r:id="rId19"/>
  </p:sldIdLst>
  <p:sldSz cx="9144000" cy="6858000" type="screen4x3"/>
  <p:notesSz cx="6888163" cy="100203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07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077" autoAdjust="0"/>
  </p:normalViewPr>
  <p:slideViewPr>
    <p:cSldViewPr>
      <p:cViewPr varScale="1">
        <p:scale>
          <a:sx n="81" d="100"/>
          <a:sy n="81" d="100"/>
        </p:scale>
        <p:origin x="1017" y="60"/>
      </p:cViewPr>
      <p:guideLst>
        <p:guide orient="horz" pos="1071"/>
        <p:guide pos="2880"/>
      </p:guideLst>
    </p:cSldViewPr>
  </p:slideViewPr>
  <p:notesTextViewPr>
    <p:cViewPr>
      <p:scale>
        <a:sx n="100" d="100"/>
        <a:sy n="100" d="100"/>
      </p:scale>
      <p:origin x="0" y="-27"/>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500" cy="501650"/>
          </a:xfrm>
          <a:prstGeom prst="rect">
            <a:avLst/>
          </a:prstGeom>
        </p:spPr>
        <p:txBody>
          <a:bodyPr vert="horz" lIns="96616" tIns="48308" rIns="96616" bIns="48308" rtlCol="0"/>
          <a:lstStyle>
            <a:lvl1pPr algn="l">
              <a:defRPr sz="1300"/>
            </a:lvl1pPr>
          </a:lstStyle>
          <a:p>
            <a:pPr>
              <a:defRPr/>
            </a:pPr>
            <a:endParaRPr lang="en-GB"/>
          </a:p>
        </p:txBody>
      </p:sp>
      <p:sp>
        <p:nvSpPr>
          <p:cNvPr id="3" name="Date Placeholder 2"/>
          <p:cNvSpPr>
            <a:spLocks noGrp="1"/>
          </p:cNvSpPr>
          <p:nvPr>
            <p:ph type="dt" sz="quarter" idx="1"/>
          </p:nvPr>
        </p:nvSpPr>
        <p:spPr>
          <a:xfrm>
            <a:off x="3902075" y="0"/>
            <a:ext cx="2984500" cy="501650"/>
          </a:xfrm>
          <a:prstGeom prst="rect">
            <a:avLst/>
          </a:prstGeom>
        </p:spPr>
        <p:txBody>
          <a:bodyPr vert="horz" lIns="96616" tIns="48308" rIns="96616" bIns="48308" rtlCol="0"/>
          <a:lstStyle>
            <a:lvl1pPr algn="r">
              <a:defRPr sz="1300" smtClean="0"/>
            </a:lvl1pPr>
          </a:lstStyle>
          <a:p>
            <a:pPr>
              <a:defRPr/>
            </a:pPr>
            <a:fld id="{B34FC769-9877-4B7A-A7A1-BDD67F94A5AB}" type="datetimeFigureOut">
              <a:rPr lang="en-US"/>
              <a:pPr>
                <a:defRPr/>
              </a:pPr>
              <a:t>2/8/2021</a:t>
            </a:fld>
            <a:endParaRPr lang="en-GB"/>
          </a:p>
        </p:txBody>
      </p:sp>
      <p:sp>
        <p:nvSpPr>
          <p:cNvPr id="4" name="Footer Placeholder 3"/>
          <p:cNvSpPr>
            <a:spLocks noGrp="1"/>
          </p:cNvSpPr>
          <p:nvPr>
            <p:ph type="ftr" sz="quarter" idx="2"/>
          </p:nvPr>
        </p:nvSpPr>
        <p:spPr>
          <a:xfrm>
            <a:off x="0" y="9517063"/>
            <a:ext cx="2984500" cy="501650"/>
          </a:xfrm>
          <a:prstGeom prst="rect">
            <a:avLst/>
          </a:prstGeom>
        </p:spPr>
        <p:txBody>
          <a:bodyPr vert="horz" lIns="96616" tIns="48308" rIns="96616" bIns="48308" rtlCol="0" anchor="b"/>
          <a:lstStyle>
            <a:lvl1pPr algn="l">
              <a:defRPr sz="1300"/>
            </a:lvl1pPr>
          </a:lstStyle>
          <a:p>
            <a:pPr>
              <a:defRPr/>
            </a:pPr>
            <a:endParaRPr lang="en-GB"/>
          </a:p>
        </p:txBody>
      </p:sp>
      <p:sp>
        <p:nvSpPr>
          <p:cNvPr id="5" name="Slide Number Placeholder 4"/>
          <p:cNvSpPr>
            <a:spLocks noGrp="1"/>
          </p:cNvSpPr>
          <p:nvPr>
            <p:ph type="sldNum" sz="quarter" idx="3"/>
          </p:nvPr>
        </p:nvSpPr>
        <p:spPr>
          <a:xfrm>
            <a:off x="3902075" y="9517063"/>
            <a:ext cx="2984500" cy="501650"/>
          </a:xfrm>
          <a:prstGeom prst="rect">
            <a:avLst/>
          </a:prstGeom>
        </p:spPr>
        <p:txBody>
          <a:bodyPr vert="horz" lIns="96616" tIns="48308" rIns="96616" bIns="48308" rtlCol="0" anchor="b"/>
          <a:lstStyle>
            <a:lvl1pPr algn="r">
              <a:defRPr sz="1300" smtClean="0"/>
            </a:lvl1pPr>
          </a:lstStyle>
          <a:p>
            <a:pPr>
              <a:defRPr/>
            </a:pPr>
            <a:fld id="{200A56D9-0423-4FF7-8AA3-958A7A36BA3F}" type="slidenum">
              <a:rPr lang="en-GB"/>
              <a:pPr>
                <a:defRPr/>
              </a:pPr>
              <a:t>‹#›</a:t>
            </a:fld>
            <a:endParaRPr lang="en-GB"/>
          </a:p>
        </p:txBody>
      </p:sp>
    </p:spTree>
    <p:extLst>
      <p:ext uri="{BB962C8B-B14F-4D97-AF65-F5344CB8AC3E}">
        <p14:creationId xmlns:p14="http://schemas.microsoft.com/office/powerpoint/2010/main" val="15329248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500" cy="501650"/>
          </a:xfrm>
          <a:prstGeom prst="rect">
            <a:avLst/>
          </a:prstGeom>
        </p:spPr>
        <p:txBody>
          <a:bodyPr vert="horz" lIns="96616" tIns="48308" rIns="96616" bIns="48308" rtlCol="0"/>
          <a:lstStyle>
            <a:lvl1pPr algn="l" fontAlgn="auto">
              <a:spcBef>
                <a:spcPts val="0"/>
              </a:spcBef>
              <a:spcAft>
                <a:spcPts val="0"/>
              </a:spcAft>
              <a:defRPr sz="1300">
                <a:latin typeface="+mn-lt"/>
                <a:cs typeface="+mn-cs"/>
              </a:defRPr>
            </a:lvl1pPr>
          </a:lstStyle>
          <a:p>
            <a:pPr>
              <a:defRPr/>
            </a:pPr>
            <a:endParaRPr lang="en-GB"/>
          </a:p>
        </p:txBody>
      </p:sp>
      <p:sp>
        <p:nvSpPr>
          <p:cNvPr id="3" name="Date Placeholder 2"/>
          <p:cNvSpPr>
            <a:spLocks noGrp="1"/>
          </p:cNvSpPr>
          <p:nvPr>
            <p:ph type="dt" idx="1"/>
          </p:nvPr>
        </p:nvSpPr>
        <p:spPr>
          <a:xfrm>
            <a:off x="3902075" y="0"/>
            <a:ext cx="2984500" cy="501650"/>
          </a:xfrm>
          <a:prstGeom prst="rect">
            <a:avLst/>
          </a:prstGeom>
        </p:spPr>
        <p:txBody>
          <a:bodyPr vert="horz" lIns="96616" tIns="48308" rIns="96616" bIns="48308" rtlCol="0"/>
          <a:lstStyle>
            <a:lvl1pPr algn="r" fontAlgn="auto">
              <a:spcBef>
                <a:spcPts val="0"/>
              </a:spcBef>
              <a:spcAft>
                <a:spcPts val="0"/>
              </a:spcAft>
              <a:defRPr sz="1300">
                <a:latin typeface="+mn-lt"/>
                <a:cs typeface="+mn-cs"/>
              </a:defRPr>
            </a:lvl1pPr>
          </a:lstStyle>
          <a:p>
            <a:pPr>
              <a:defRPr/>
            </a:pPr>
            <a:fld id="{C15C3BE8-C476-441C-9643-49F8D217B681}" type="datetimeFigureOut">
              <a:rPr lang="en-US"/>
              <a:pPr>
                <a:defRPr/>
              </a:pPr>
              <a:t>2/8/2021</a:t>
            </a:fld>
            <a:endParaRPr lang="en-GB"/>
          </a:p>
        </p:txBody>
      </p:sp>
      <p:sp>
        <p:nvSpPr>
          <p:cNvPr id="4" name="Slide Image Placeholder 3"/>
          <p:cNvSpPr>
            <a:spLocks noGrp="1" noRot="1" noChangeAspect="1"/>
          </p:cNvSpPr>
          <p:nvPr>
            <p:ph type="sldImg" idx="2"/>
          </p:nvPr>
        </p:nvSpPr>
        <p:spPr>
          <a:xfrm>
            <a:off x="939800" y="750888"/>
            <a:ext cx="5008563" cy="3757612"/>
          </a:xfrm>
          <a:prstGeom prst="rect">
            <a:avLst/>
          </a:prstGeom>
          <a:noFill/>
          <a:ln w="12700">
            <a:solidFill>
              <a:prstClr val="black"/>
            </a:solidFill>
          </a:ln>
        </p:spPr>
        <p:txBody>
          <a:bodyPr vert="horz" lIns="96616" tIns="48308" rIns="96616" bIns="48308" rtlCol="0" anchor="ctr"/>
          <a:lstStyle/>
          <a:p>
            <a:pPr lvl="0"/>
            <a:endParaRPr lang="en-GB" noProof="0"/>
          </a:p>
        </p:txBody>
      </p:sp>
      <p:sp>
        <p:nvSpPr>
          <p:cNvPr id="5" name="Notes Placeholder 4"/>
          <p:cNvSpPr>
            <a:spLocks noGrp="1"/>
          </p:cNvSpPr>
          <p:nvPr>
            <p:ph type="body" sz="quarter" idx="3"/>
          </p:nvPr>
        </p:nvSpPr>
        <p:spPr>
          <a:xfrm>
            <a:off x="688975" y="4759325"/>
            <a:ext cx="5510213" cy="4510088"/>
          </a:xfrm>
          <a:prstGeom prst="rect">
            <a:avLst/>
          </a:prstGeom>
        </p:spPr>
        <p:txBody>
          <a:bodyPr vert="horz" lIns="96616" tIns="48308" rIns="96616" bIns="48308"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9517063"/>
            <a:ext cx="2984500" cy="501650"/>
          </a:xfrm>
          <a:prstGeom prst="rect">
            <a:avLst/>
          </a:prstGeom>
        </p:spPr>
        <p:txBody>
          <a:bodyPr vert="horz" lIns="96616" tIns="48308" rIns="96616" bIns="48308" rtlCol="0" anchor="b"/>
          <a:lstStyle>
            <a:lvl1pPr algn="l" fontAlgn="auto">
              <a:spcBef>
                <a:spcPts val="0"/>
              </a:spcBef>
              <a:spcAft>
                <a:spcPts val="0"/>
              </a:spcAft>
              <a:defRPr sz="1300">
                <a:latin typeface="+mn-lt"/>
                <a:cs typeface="+mn-cs"/>
              </a:defRPr>
            </a:lvl1pPr>
          </a:lstStyle>
          <a:p>
            <a:pPr>
              <a:defRPr/>
            </a:pPr>
            <a:endParaRPr lang="en-GB"/>
          </a:p>
        </p:txBody>
      </p:sp>
      <p:sp>
        <p:nvSpPr>
          <p:cNvPr id="7" name="Slide Number Placeholder 6"/>
          <p:cNvSpPr>
            <a:spLocks noGrp="1"/>
          </p:cNvSpPr>
          <p:nvPr>
            <p:ph type="sldNum" sz="quarter" idx="5"/>
          </p:nvPr>
        </p:nvSpPr>
        <p:spPr>
          <a:xfrm>
            <a:off x="3902075" y="9517063"/>
            <a:ext cx="2984500" cy="501650"/>
          </a:xfrm>
          <a:prstGeom prst="rect">
            <a:avLst/>
          </a:prstGeom>
        </p:spPr>
        <p:txBody>
          <a:bodyPr vert="horz" lIns="96616" tIns="48308" rIns="96616" bIns="48308" rtlCol="0" anchor="b"/>
          <a:lstStyle>
            <a:lvl1pPr algn="r" fontAlgn="auto">
              <a:spcBef>
                <a:spcPts val="0"/>
              </a:spcBef>
              <a:spcAft>
                <a:spcPts val="0"/>
              </a:spcAft>
              <a:defRPr sz="1300">
                <a:latin typeface="+mn-lt"/>
                <a:cs typeface="+mn-cs"/>
              </a:defRPr>
            </a:lvl1pPr>
          </a:lstStyle>
          <a:p>
            <a:pPr>
              <a:defRPr/>
            </a:pPr>
            <a:fld id="{9AA6B6CB-155C-4A66-82EC-9CA2EABE57B9}" type="slidenum">
              <a:rPr lang="en-GB"/>
              <a:pPr>
                <a:defRPr/>
              </a:pPr>
              <a:t>‹#›</a:t>
            </a:fld>
            <a:endParaRPr lang="en-GB"/>
          </a:p>
        </p:txBody>
      </p:sp>
    </p:spTree>
    <p:extLst>
      <p:ext uri="{BB962C8B-B14F-4D97-AF65-F5344CB8AC3E}">
        <p14:creationId xmlns:p14="http://schemas.microsoft.com/office/powerpoint/2010/main" val="25827289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a:p>
        </p:txBody>
      </p:sp>
      <p:sp>
        <p:nvSpPr>
          <p:cNvPr id="266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A4DBB11-9E37-4B3E-A83E-F34AAE29040F}" type="slidenum">
              <a:rPr lang="en-GB">
                <a:cs typeface="Arial" charset="0"/>
              </a:rPr>
              <a:pPr fontAlgn="base">
                <a:spcBef>
                  <a:spcPct val="0"/>
                </a:spcBef>
                <a:spcAft>
                  <a:spcPct val="0"/>
                </a:spcAft>
                <a:defRPr/>
              </a:pPr>
              <a:t>1</a:t>
            </a:fld>
            <a:endParaRPr lang="en-GB" dirty="0">
              <a:cs typeface="Arial" charset="0"/>
            </a:endParaRPr>
          </a:p>
        </p:txBody>
      </p:sp>
    </p:spTree>
    <p:extLst>
      <p:ext uri="{BB962C8B-B14F-4D97-AF65-F5344CB8AC3E}">
        <p14:creationId xmlns:p14="http://schemas.microsoft.com/office/powerpoint/2010/main" val="2432811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bwMode="auto">
          <a:noFill/>
          <a:ln>
            <a:solidFill>
              <a:srgbClr val="000000"/>
            </a:solidFill>
            <a:miter lim="800000"/>
            <a:headEnd/>
            <a:tailEnd/>
          </a:ln>
        </p:spPr>
      </p:sp>
      <p:sp>
        <p:nvSpPr>
          <p:cNvPr id="512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208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E0D3C6E-6EC7-434C-904D-467E075EC8B3}" type="slidenum">
              <a:rPr lang="en-GB">
                <a:cs typeface="Arial" charset="0"/>
              </a:rPr>
              <a:pPr fontAlgn="base">
                <a:spcBef>
                  <a:spcPct val="0"/>
                </a:spcBef>
                <a:spcAft>
                  <a:spcPct val="0"/>
                </a:spcAft>
                <a:defRPr/>
              </a:pPr>
              <a:t>10</a:t>
            </a:fld>
            <a:endParaRPr lang="en-GB">
              <a:cs typeface="Arial" charset="0"/>
            </a:endParaRPr>
          </a:p>
        </p:txBody>
      </p:sp>
    </p:spTree>
    <p:extLst>
      <p:ext uri="{BB962C8B-B14F-4D97-AF65-F5344CB8AC3E}">
        <p14:creationId xmlns:p14="http://schemas.microsoft.com/office/powerpoint/2010/main" val="3544194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bwMode="auto">
          <a:noFill/>
          <a:ln>
            <a:solidFill>
              <a:srgbClr val="000000"/>
            </a:solidFill>
            <a:miter lim="800000"/>
            <a:headEnd/>
            <a:tailEnd/>
          </a:ln>
        </p:spPr>
      </p:sp>
      <p:sp>
        <p:nvSpPr>
          <p:cNvPr id="512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208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E0D3C6E-6EC7-434C-904D-467E075EC8B3}" type="slidenum">
              <a:rPr lang="en-GB">
                <a:cs typeface="Arial" charset="0"/>
              </a:rPr>
              <a:pPr fontAlgn="base">
                <a:spcBef>
                  <a:spcPct val="0"/>
                </a:spcBef>
                <a:spcAft>
                  <a:spcPct val="0"/>
                </a:spcAft>
                <a:defRPr/>
              </a:pPr>
              <a:t>11</a:t>
            </a:fld>
            <a:endParaRPr lang="en-GB">
              <a:cs typeface="Arial" charset="0"/>
            </a:endParaRPr>
          </a:p>
        </p:txBody>
      </p:sp>
    </p:spTree>
    <p:extLst>
      <p:ext uri="{BB962C8B-B14F-4D97-AF65-F5344CB8AC3E}">
        <p14:creationId xmlns:p14="http://schemas.microsoft.com/office/powerpoint/2010/main" val="4067662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9AA6B6CB-155C-4A66-82EC-9CA2EABE57B9}" type="slidenum">
              <a:rPr lang="en-GB" smtClean="0"/>
              <a:pPr>
                <a:defRPr/>
              </a:pPr>
              <a:t>12</a:t>
            </a:fld>
            <a:endParaRPr lang="en-GB"/>
          </a:p>
        </p:txBody>
      </p:sp>
    </p:spTree>
    <p:extLst>
      <p:ext uri="{BB962C8B-B14F-4D97-AF65-F5344CB8AC3E}">
        <p14:creationId xmlns:p14="http://schemas.microsoft.com/office/powerpoint/2010/main" val="730027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Listen and empathy – remember we all have 2 eyes but we all see things differently – if I asked everyone to describe me it would be different with all of you. Empathy v sympathy </a:t>
            </a:r>
            <a:endParaRPr lang="en-GB" dirty="0"/>
          </a:p>
        </p:txBody>
      </p:sp>
      <p:sp>
        <p:nvSpPr>
          <p:cNvPr id="4" name="Slide Number Placeholder 3"/>
          <p:cNvSpPr>
            <a:spLocks noGrp="1"/>
          </p:cNvSpPr>
          <p:nvPr>
            <p:ph type="sldNum" sz="quarter" idx="5"/>
          </p:nvPr>
        </p:nvSpPr>
        <p:spPr/>
        <p:txBody>
          <a:bodyPr/>
          <a:lstStyle/>
          <a:p>
            <a:pPr>
              <a:defRPr/>
            </a:pPr>
            <a:fld id="{9AA6B6CB-155C-4A66-82EC-9CA2EABE57B9}" type="slidenum">
              <a:rPr lang="en-GB" smtClean="0"/>
              <a:pPr>
                <a:defRPr/>
              </a:pPr>
              <a:t>13</a:t>
            </a:fld>
            <a:endParaRPr lang="en-GB"/>
          </a:p>
        </p:txBody>
      </p:sp>
    </p:spTree>
    <p:extLst>
      <p:ext uri="{BB962C8B-B14F-4D97-AF65-F5344CB8AC3E}">
        <p14:creationId xmlns:p14="http://schemas.microsoft.com/office/powerpoint/2010/main" val="3971423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t>Stop it at 7 mins 10 secs </a:t>
            </a:r>
            <a:r>
              <a:rPr lang="en-GB" b="0" i="0" dirty="0">
                <a:effectLst/>
                <a:latin typeface="Roboto"/>
              </a:rPr>
              <a:t>Why you should be a giver: GIVE &amp; TAKE by Adam </a:t>
            </a:r>
            <a:r>
              <a:rPr lang="en-GB" b="0" i="0">
                <a:effectLst/>
                <a:latin typeface="Roboto"/>
              </a:rPr>
              <a:t>Grant </a:t>
            </a:r>
            <a:endParaRPr lang="en-GB" b="0" i="0" dirty="0">
              <a:effectLst/>
              <a:latin typeface="Roboto"/>
            </a:endParaRPr>
          </a:p>
          <a:p>
            <a:br>
              <a:rPr lang="en-GB" b="0" i="0" dirty="0">
                <a:solidFill>
                  <a:srgbClr val="000000"/>
                </a:solidFill>
                <a:effectLst/>
                <a:latin typeface="Roboto"/>
              </a:rPr>
            </a:br>
            <a:endParaRPr lang="en-GB" dirty="0"/>
          </a:p>
        </p:txBody>
      </p:sp>
      <p:sp>
        <p:nvSpPr>
          <p:cNvPr id="4" name="Slide Number Placeholder 3"/>
          <p:cNvSpPr>
            <a:spLocks noGrp="1"/>
          </p:cNvSpPr>
          <p:nvPr>
            <p:ph type="sldNum" sz="quarter" idx="5"/>
          </p:nvPr>
        </p:nvSpPr>
        <p:spPr/>
        <p:txBody>
          <a:bodyPr/>
          <a:lstStyle/>
          <a:p>
            <a:pPr>
              <a:defRPr/>
            </a:pPr>
            <a:fld id="{9AA6B6CB-155C-4A66-82EC-9CA2EABE57B9}" type="slidenum">
              <a:rPr lang="en-GB" smtClean="0"/>
              <a:pPr>
                <a:defRPr/>
              </a:pPr>
              <a:t>14</a:t>
            </a:fld>
            <a:endParaRPr lang="en-GB"/>
          </a:p>
        </p:txBody>
      </p:sp>
    </p:spTree>
    <p:extLst>
      <p:ext uri="{BB962C8B-B14F-4D97-AF65-F5344CB8AC3E}">
        <p14:creationId xmlns:p14="http://schemas.microsoft.com/office/powerpoint/2010/main" val="2847229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 – over the next 30-days look for opportunities to pay sincere compliments, be humble/egoless, show empathy, make and keep a promise, admit a mistake or a random act of kindness </a:t>
            </a:r>
          </a:p>
          <a:p>
            <a:r>
              <a:rPr lang="en-GB" dirty="0"/>
              <a:t>4 –when you meet someone new make a good first impression by being relaxed, smiling, making eye contact and having open body language </a:t>
            </a:r>
          </a:p>
        </p:txBody>
      </p:sp>
      <p:sp>
        <p:nvSpPr>
          <p:cNvPr id="4" name="Slide Number Placeholder 3"/>
          <p:cNvSpPr>
            <a:spLocks noGrp="1"/>
          </p:cNvSpPr>
          <p:nvPr>
            <p:ph type="sldNum" sz="quarter" idx="5"/>
          </p:nvPr>
        </p:nvSpPr>
        <p:spPr/>
        <p:txBody>
          <a:bodyPr/>
          <a:lstStyle/>
          <a:p>
            <a:pPr>
              <a:defRPr/>
            </a:pPr>
            <a:fld id="{9AA6B6CB-155C-4A66-82EC-9CA2EABE57B9}" type="slidenum">
              <a:rPr lang="en-GB" smtClean="0"/>
              <a:pPr>
                <a:defRPr/>
              </a:pPr>
              <a:t>15</a:t>
            </a:fld>
            <a:endParaRPr lang="en-GB"/>
          </a:p>
        </p:txBody>
      </p:sp>
    </p:spTree>
    <p:extLst>
      <p:ext uri="{BB962C8B-B14F-4D97-AF65-F5344CB8AC3E}">
        <p14:creationId xmlns:p14="http://schemas.microsoft.com/office/powerpoint/2010/main" val="13015696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p:spPr>
      </p:sp>
      <p:sp>
        <p:nvSpPr>
          <p:cNvPr id="768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GB"/>
              <a:t>54321 decide/do</a:t>
            </a:r>
            <a:endParaRPr lang="en-GB" dirty="0"/>
          </a:p>
        </p:txBody>
      </p:sp>
      <p:sp>
        <p:nvSpPr>
          <p:cNvPr id="4" name="Slide Number Placeholder 3"/>
          <p:cNvSpPr>
            <a:spLocks noGrp="1"/>
          </p:cNvSpPr>
          <p:nvPr>
            <p:ph type="sldNum" sz="quarter" idx="5"/>
          </p:nvPr>
        </p:nvSpPr>
        <p:spPr/>
        <p:txBody>
          <a:bodyPr/>
          <a:lstStyle/>
          <a:p>
            <a:pPr>
              <a:defRPr/>
            </a:pPr>
            <a:fld id="{F7654BE5-7825-4627-BD35-366FD279151A}" type="slidenum">
              <a:rPr lang="en-GB" smtClean="0"/>
              <a:pPr>
                <a:defRPr/>
              </a:pPr>
              <a:t>16</a:t>
            </a:fld>
            <a:endParaRPr lang="en-GB"/>
          </a:p>
        </p:txBody>
      </p:sp>
    </p:spTree>
    <p:extLst>
      <p:ext uri="{BB962C8B-B14F-4D97-AF65-F5344CB8AC3E}">
        <p14:creationId xmlns:p14="http://schemas.microsoft.com/office/powerpoint/2010/main" val="1332830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9AA6B6CB-155C-4A66-82EC-9CA2EABE57B9}" type="slidenum">
              <a:rPr lang="en-GB" smtClean="0"/>
              <a:pPr>
                <a:defRPr/>
              </a:pPr>
              <a:t>18</a:t>
            </a:fld>
            <a:endParaRPr lang="en-GB"/>
          </a:p>
        </p:txBody>
      </p:sp>
    </p:spTree>
    <p:extLst>
      <p:ext uri="{BB962C8B-B14F-4D97-AF65-F5344CB8AC3E}">
        <p14:creationId xmlns:p14="http://schemas.microsoft.com/office/powerpoint/2010/main" val="3313220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005E981-0FBB-45BE-908C-12A4D2F574E4}" type="slidenum">
              <a:rPr lang="en-GB">
                <a:cs typeface="Arial" charset="0"/>
              </a:rPr>
              <a:pPr fontAlgn="base">
                <a:spcBef>
                  <a:spcPct val="0"/>
                </a:spcBef>
                <a:spcAft>
                  <a:spcPct val="0"/>
                </a:spcAft>
                <a:defRPr/>
              </a:pPr>
              <a:t>2</a:t>
            </a:fld>
            <a:endParaRPr lang="en-GB">
              <a:cs typeface="Arial" charset="0"/>
            </a:endParaRPr>
          </a:p>
        </p:txBody>
      </p:sp>
      <p:sp>
        <p:nvSpPr>
          <p:cNvPr id="194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4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On these masterclasses as we all learn in different ways there will be spoken words from me, written words on the ppt, pictures, quotes and for those that are very visual </a:t>
            </a:r>
            <a:r>
              <a:rPr lang="en-US" dirty="0" err="1"/>
              <a:t>youtube</a:t>
            </a:r>
            <a:r>
              <a:rPr lang="en-US" dirty="0"/>
              <a:t> clips to watch afterward. </a:t>
            </a:r>
            <a:r>
              <a:rPr lang="en-US"/>
              <a:t>The key to learning however is doing and teaching – 54321 DD</a:t>
            </a:r>
          </a:p>
          <a:p>
            <a:pPr eaLnBrk="1" hangingPunct="1">
              <a:spcBef>
                <a:spcPct val="0"/>
              </a:spcBef>
            </a:pPr>
            <a:endParaRPr lang="en-US" dirty="0"/>
          </a:p>
        </p:txBody>
      </p:sp>
    </p:spTree>
    <p:extLst>
      <p:ext uri="{BB962C8B-B14F-4D97-AF65-F5344CB8AC3E}">
        <p14:creationId xmlns:p14="http://schemas.microsoft.com/office/powerpoint/2010/main" val="3440280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005E981-0FBB-45BE-908C-12A4D2F574E4}" type="slidenum">
              <a:rPr lang="en-GB">
                <a:cs typeface="Arial" charset="0"/>
              </a:rPr>
              <a:pPr fontAlgn="base">
                <a:spcBef>
                  <a:spcPct val="0"/>
                </a:spcBef>
                <a:spcAft>
                  <a:spcPct val="0"/>
                </a:spcAft>
                <a:defRPr/>
              </a:pPr>
              <a:t>3</a:t>
            </a:fld>
            <a:endParaRPr lang="en-GB">
              <a:cs typeface="Arial" charset="0"/>
            </a:endParaRPr>
          </a:p>
        </p:txBody>
      </p:sp>
      <p:sp>
        <p:nvSpPr>
          <p:cNvPr id="194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4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Tree>
    <p:extLst>
      <p:ext uri="{BB962C8B-B14F-4D97-AF65-F5344CB8AC3E}">
        <p14:creationId xmlns:p14="http://schemas.microsoft.com/office/powerpoint/2010/main" val="3398425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005E981-0FBB-45BE-908C-12A4D2F574E4}" type="slidenum">
              <a:rPr lang="en-GB">
                <a:cs typeface="Arial" charset="0"/>
              </a:rPr>
              <a:pPr fontAlgn="base">
                <a:spcBef>
                  <a:spcPct val="0"/>
                </a:spcBef>
                <a:spcAft>
                  <a:spcPct val="0"/>
                </a:spcAft>
                <a:defRPr/>
              </a:pPr>
              <a:t>4</a:t>
            </a:fld>
            <a:endParaRPr lang="en-GB">
              <a:cs typeface="Arial" charset="0"/>
            </a:endParaRPr>
          </a:p>
        </p:txBody>
      </p:sp>
      <p:sp>
        <p:nvSpPr>
          <p:cNvPr id="194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4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Tree>
    <p:extLst>
      <p:ext uri="{BB962C8B-B14F-4D97-AF65-F5344CB8AC3E}">
        <p14:creationId xmlns:p14="http://schemas.microsoft.com/office/powerpoint/2010/main" val="613975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story of flowers</a:t>
            </a:r>
          </a:p>
          <a:p>
            <a:r>
              <a:rPr lang="en-US" dirty="0"/>
              <a:t>Ask everyone to think of one person in the personal and professional life and think about what is important to them, then write down one thing for each under ‘start doing’ in the next 3 days that will be a significant deposit. </a:t>
            </a:r>
            <a:endParaRPr lang="en-GB" dirty="0"/>
          </a:p>
        </p:txBody>
      </p:sp>
      <p:sp>
        <p:nvSpPr>
          <p:cNvPr id="4" name="Slide Number Placeholder 3"/>
          <p:cNvSpPr>
            <a:spLocks noGrp="1"/>
          </p:cNvSpPr>
          <p:nvPr>
            <p:ph type="sldNum" sz="quarter" idx="5"/>
          </p:nvPr>
        </p:nvSpPr>
        <p:spPr/>
        <p:txBody>
          <a:bodyPr/>
          <a:lstStyle/>
          <a:p>
            <a:pPr>
              <a:defRPr/>
            </a:pPr>
            <a:fld id="{9AA6B6CB-155C-4A66-82EC-9CA2EABE57B9}" type="slidenum">
              <a:rPr lang="en-GB" smtClean="0"/>
              <a:pPr>
                <a:defRPr/>
              </a:pPr>
              <a:t>5</a:t>
            </a:fld>
            <a:endParaRPr lang="en-GB"/>
          </a:p>
        </p:txBody>
      </p:sp>
    </p:spTree>
    <p:extLst>
      <p:ext uri="{BB962C8B-B14F-4D97-AF65-F5344CB8AC3E}">
        <p14:creationId xmlns:p14="http://schemas.microsoft.com/office/powerpoint/2010/main" val="2456017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005E981-0FBB-45BE-908C-12A4D2F574E4}" type="slidenum">
              <a:rPr lang="en-GB">
                <a:cs typeface="Arial" charset="0"/>
              </a:rPr>
              <a:pPr fontAlgn="base">
                <a:spcBef>
                  <a:spcPct val="0"/>
                </a:spcBef>
                <a:spcAft>
                  <a:spcPct val="0"/>
                </a:spcAft>
                <a:defRPr/>
              </a:pPr>
              <a:t>6</a:t>
            </a:fld>
            <a:endParaRPr lang="en-GB">
              <a:cs typeface="Arial" charset="0"/>
            </a:endParaRPr>
          </a:p>
        </p:txBody>
      </p:sp>
      <p:sp>
        <p:nvSpPr>
          <p:cNvPr id="194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4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If you haven’t got your values written down consider that as another ‘start doing’ to create a written values statement </a:t>
            </a:r>
          </a:p>
        </p:txBody>
      </p:sp>
    </p:spTree>
    <p:extLst>
      <p:ext uri="{BB962C8B-B14F-4D97-AF65-F5344CB8AC3E}">
        <p14:creationId xmlns:p14="http://schemas.microsoft.com/office/powerpoint/2010/main" val="696822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bwMode="auto">
          <a:noFill/>
          <a:ln>
            <a:solidFill>
              <a:srgbClr val="000000"/>
            </a:solidFill>
            <a:miter lim="800000"/>
            <a:headEnd/>
            <a:tailEnd/>
          </a:ln>
        </p:spPr>
      </p:sp>
      <p:sp>
        <p:nvSpPr>
          <p:cNvPr id="51202" name="Notes Placeholder 2"/>
          <p:cNvSpPr>
            <a:spLocks noGrp="1"/>
          </p:cNvSpPr>
          <p:nvPr>
            <p:ph type="body" idx="1"/>
          </p:nvPr>
        </p:nvSpPr>
        <p:spPr bwMode="auto">
          <a:noFill/>
        </p:spPr>
        <p:txBody>
          <a:bodyPr wrap="square" numCol="1" anchor="t" anchorCtr="0" compatLnSpc="1">
            <a:prstTxWarp prst="textNoShape">
              <a:avLst/>
            </a:prstTxWarp>
            <a:normAutofit fontScale="85000" lnSpcReduction="10000"/>
          </a:bodyPr>
          <a:lstStyle/>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 To manage your ego, do these things today: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Calibri" panose="020F0502020204030204" pitchFamily="34" charset="0"/>
              </a:rPr>
              <a:t>Spend some time reflecting today and to try and listen to your inner voice – ignoring your ego. </a:t>
            </a:r>
            <a:endParaRPr lang="en-GB" sz="1800" dirty="0">
              <a:effectLst/>
              <a:latin typeface="Calibri" panose="020F0502020204030204" pitchFamily="34" charset="0"/>
              <a:ea typeface="Calibri" panose="020F0502020204030204" pitchFamily="34" charset="0"/>
              <a:cs typeface="Symbol" panose="05050102010706020507" pitchFamily="18" charset="2"/>
            </a:endParaRPr>
          </a:p>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Calibri" panose="020F0502020204030204" pitchFamily="34" charset="0"/>
              </a:rPr>
              <a:t>Being ‘right’ is OK if we communicate it with dignity; but do remember that our ‘right’ is our perception of a situation. Arguing to make a point is something to STOP doing right now. </a:t>
            </a:r>
            <a:endParaRPr lang="en-GB" sz="1800" dirty="0">
              <a:effectLst/>
              <a:latin typeface="Calibri" panose="020F0502020204030204" pitchFamily="34" charset="0"/>
              <a:ea typeface="Calibri" panose="020F0502020204030204" pitchFamily="34" charset="0"/>
              <a:cs typeface="Symbol" panose="05050102010706020507" pitchFamily="18" charset="2"/>
            </a:endParaRPr>
          </a:p>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Calibri" panose="020F0502020204030204" pitchFamily="34" charset="0"/>
              </a:rPr>
              <a:t>Be comfortable in who you are, commit to living by your values and gaining comfort in who you are and what you do.</a:t>
            </a:r>
            <a:endParaRPr lang="en-GB" sz="1800" dirty="0">
              <a:effectLst/>
              <a:latin typeface="Calibri" panose="020F0502020204030204" pitchFamily="34" charset="0"/>
              <a:ea typeface="Calibri" panose="020F0502020204030204" pitchFamily="34" charset="0"/>
              <a:cs typeface="Symbol" panose="05050102010706020507" pitchFamily="18" charset="2"/>
            </a:endParaRPr>
          </a:p>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Calibri" panose="020F0502020204030204" pitchFamily="34" charset="0"/>
              </a:rPr>
              <a:t>Be thick skinned and soft-hearted, by not taking things personally and accept that not everyone will like us, and that is OK. </a:t>
            </a:r>
            <a:endParaRPr lang="en-GB" sz="1800" dirty="0">
              <a:effectLst/>
              <a:latin typeface="Calibri" panose="020F0502020204030204" pitchFamily="34" charset="0"/>
              <a:ea typeface="Calibri" panose="020F0502020204030204" pitchFamily="34" charset="0"/>
              <a:cs typeface="Symbol" panose="05050102010706020507" pitchFamily="18" charset="2"/>
            </a:endParaRPr>
          </a:p>
          <a:p>
            <a:pPr marL="342900" lvl="0"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Calibri" panose="020F0502020204030204" pitchFamily="34" charset="0"/>
              </a:rPr>
              <a:t>As we’ve spoken about before, develop the attitude of gratitude, see the good in others and if you find it hard to be kind to someone, be quiet. </a:t>
            </a:r>
            <a:endParaRPr lang="en-GB" sz="1800" dirty="0">
              <a:effectLst/>
              <a:latin typeface="Calibri" panose="020F0502020204030204" pitchFamily="34" charset="0"/>
              <a:ea typeface="Calibri" panose="020F0502020204030204" pitchFamily="34" charset="0"/>
              <a:cs typeface="Symbol" panose="05050102010706020507" pitchFamily="18" charset="2"/>
            </a:endParaRPr>
          </a:p>
          <a:p>
            <a:pPr marL="342900" lvl="0" indent="-342900">
              <a:lnSpc>
                <a:spcPct val="107000"/>
              </a:lnSpc>
              <a:spcAft>
                <a:spcPts val="800"/>
              </a:spcAft>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Calibri" panose="020F0502020204030204" pitchFamily="34" charset="0"/>
              </a:rPr>
              <a:t>Before speaking STOP – Stop, Think, Observe and Plan what you will say rather than just saying it. </a:t>
            </a:r>
            <a:endParaRPr lang="en-GB" sz="1800" dirty="0">
              <a:effectLst/>
              <a:latin typeface="Calibri" panose="020F0502020204030204" pitchFamily="34" charset="0"/>
              <a:ea typeface="Calibri" panose="020F0502020204030204" pitchFamily="34" charset="0"/>
              <a:cs typeface="Symbol" panose="05050102010706020507" pitchFamily="18" charset="2"/>
            </a:endParaRPr>
          </a:p>
          <a:p>
            <a:pPr eaLnBrk="1" hangingPunct="1">
              <a:spcBef>
                <a:spcPct val="0"/>
              </a:spcBef>
            </a:pPr>
            <a:endParaRPr lang="en-US" dirty="0"/>
          </a:p>
        </p:txBody>
      </p:sp>
      <p:sp>
        <p:nvSpPr>
          <p:cNvPr id="1208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E0D3C6E-6EC7-434C-904D-467E075EC8B3}" type="slidenum">
              <a:rPr lang="en-GB">
                <a:cs typeface="Arial" charset="0"/>
              </a:rPr>
              <a:pPr fontAlgn="base">
                <a:spcBef>
                  <a:spcPct val="0"/>
                </a:spcBef>
                <a:spcAft>
                  <a:spcPct val="0"/>
                </a:spcAft>
                <a:defRPr/>
              </a:pPr>
              <a:t>7</a:t>
            </a:fld>
            <a:endParaRPr lang="en-GB">
              <a:cs typeface="Arial" charset="0"/>
            </a:endParaRPr>
          </a:p>
        </p:txBody>
      </p:sp>
    </p:spTree>
    <p:extLst>
      <p:ext uri="{BB962C8B-B14F-4D97-AF65-F5344CB8AC3E}">
        <p14:creationId xmlns:p14="http://schemas.microsoft.com/office/powerpoint/2010/main" val="2510980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005E981-0FBB-45BE-908C-12A4D2F574E4}" type="slidenum">
              <a:rPr lang="en-GB">
                <a:cs typeface="Arial" charset="0"/>
              </a:rPr>
              <a:pPr fontAlgn="base">
                <a:spcBef>
                  <a:spcPct val="0"/>
                </a:spcBef>
                <a:spcAft>
                  <a:spcPct val="0"/>
                </a:spcAft>
                <a:defRPr/>
              </a:pPr>
              <a:t>8</a:t>
            </a:fld>
            <a:endParaRPr lang="en-GB">
              <a:cs typeface="Arial" charset="0"/>
            </a:endParaRPr>
          </a:p>
        </p:txBody>
      </p:sp>
      <p:sp>
        <p:nvSpPr>
          <p:cNvPr id="194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4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2 - </a:t>
            </a: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dignity rather than disgrace. </a:t>
            </a:r>
            <a:endParaRPr lang="en-US" dirty="0"/>
          </a:p>
          <a:p>
            <a:pPr eaLnBrk="1" hangingPunct="1">
              <a:spcBef>
                <a:spcPct val="0"/>
              </a:spcBef>
            </a:pPr>
            <a:r>
              <a:rPr lang="en-US" dirty="0"/>
              <a:t>3 - On the next slide we will look at givers, takers and matchers</a:t>
            </a:r>
          </a:p>
        </p:txBody>
      </p:sp>
    </p:spTree>
    <p:extLst>
      <p:ext uri="{BB962C8B-B14F-4D97-AF65-F5344CB8AC3E}">
        <p14:creationId xmlns:p14="http://schemas.microsoft.com/office/powerpoint/2010/main" val="1258631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bwMode="auto">
          <a:noFill/>
          <a:ln>
            <a:solidFill>
              <a:srgbClr val="000000"/>
            </a:solidFill>
            <a:miter lim="800000"/>
            <a:headEnd/>
            <a:tailEnd/>
          </a:ln>
        </p:spPr>
      </p:sp>
      <p:sp>
        <p:nvSpPr>
          <p:cNvPr id="53250" name="Notes Placeholder 2"/>
          <p:cNvSpPr>
            <a:spLocks noGrp="1"/>
          </p:cNvSpPr>
          <p:nvPr>
            <p:ph type="body" idx="1"/>
          </p:nvPr>
        </p:nvSpPr>
        <p:spPr bwMode="auto">
          <a:noFill/>
        </p:spPr>
        <p:txBody>
          <a:bodyPr wrap="square" numCol="1" anchor="t" anchorCtr="0" compatLnSpc="1">
            <a:prstTxWarp prst="textNoShape">
              <a:avLst/>
            </a:prstTxWarp>
            <a:normAutofit fontScale="77500" lnSpcReduction="20000"/>
          </a:bodyPr>
          <a:lstStyle/>
          <a:p>
            <a:pPr>
              <a:lnSpc>
                <a:spcPct val="107000"/>
              </a:lnSpc>
              <a:spcAft>
                <a:spcPts val="8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Just as matchers hate seeing takers get away with exploitation, they also hate to see people act really generously and not get rewarded for it. Matchers will often go out of their way to promote and help and support givers, to make sure they actually do get rewarded for their generosity. That is one of the most powerful dynamics behind the rise of givers.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Often givers put themselves at risk in the short run. But in the long run, they end up building the kind of social capital that is really important for success in the very connected world in which we live.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Takers tend to actually have incredibly broad networks. In part, because when they burn one bridge, they have to go and find new people to exploit, in order to keep the network going. Matchers tend to have much narrower networks. They will typically only exchange with people who have helped them in the past or who they expect to be able to help them in the future. They end up restricting their universe of opportunities. Givers tend to build much broader networks than matchers, but in a very different way than takers. What giver’s will typically do when they meet somebody new is try to figure out, “How can I add value to this person’s life, and what could I possibly contribute that might benefit this person?” What that typically means is they end up creating a lot of good will in the relationship.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pPr>
            <a:endParaRPr lang="en-US" dirty="0"/>
          </a:p>
        </p:txBody>
      </p:sp>
      <p:sp>
        <p:nvSpPr>
          <p:cNvPr id="1228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8D8C385-7581-4A7E-A3D0-A8321E8241E3}" type="slidenum">
              <a:rPr lang="en-GB">
                <a:cs typeface="Arial" charset="0"/>
              </a:rPr>
              <a:pPr fontAlgn="base">
                <a:spcBef>
                  <a:spcPct val="0"/>
                </a:spcBef>
                <a:spcAft>
                  <a:spcPct val="0"/>
                </a:spcAft>
                <a:defRPr/>
              </a:pPr>
              <a:t>9</a:t>
            </a:fld>
            <a:endParaRPr lang="en-GB">
              <a:cs typeface="Arial" charset="0"/>
            </a:endParaRPr>
          </a:p>
        </p:txBody>
      </p:sp>
    </p:spTree>
    <p:extLst>
      <p:ext uri="{BB962C8B-B14F-4D97-AF65-F5344CB8AC3E}">
        <p14:creationId xmlns:p14="http://schemas.microsoft.com/office/powerpoint/2010/main" val="3179958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21272563-A52E-41EA-9EA4-EF544A31FDDC}" type="datetimeFigureOut">
              <a:rPr lang="en-US"/>
              <a:pPr>
                <a:defRPr/>
              </a:pPr>
              <a:t>2/8/2021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9658F201-3084-4394-8416-198D03FDA5D3}" type="slidenum">
              <a:rPr lang="en-GB"/>
              <a:pPr>
                <a:defRPr/>
              </a:pPr>
              <a:t>‹#›</a:t>
            </a:fld>
            <a:endParaRPr lang="en-GB"/>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DF61BE41-5520-4511-9022-2EE6E3024C64}" type="datetimeFigureOut">
              <a:rPr lang="en-US"/>
              <a:pPr>
                <a:defRPr/>
              </a:pPr>
              <a:t>2/8/2021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4CB139CF-1197-4FDA-BA90-B56F28FD1C7F}" type="slidenum">
              <a:rPr lang="en-GB"/>
              <a:pPr>
                <a:defRPr/>
              </a:pPr>
              <a:t>‹#›</a:t>
            </a:fld>
            <a:endParaRPr lang="en-GB"/>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B73B5F1-3F3F-4DDF-874B-D46756F88A25}" type="datetimeFigureOut">
              <a:rPr lang="en-US"/>
              <a:pPr>
                <a:defRPr/>
              </a:pPr>
              <a:t>2/8/2021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9B4BCA93-BF32-444F-AE37-9D897A3CD813}" type="slidenum">
              <a:rPr lang="en-GB"/>
              <a:pPr>
                <a:defRPr/>
              </a:pPr>
              <a:t>‹#›</a:t>
            </a:fld>
            <a:endParaRPr lang="en-GB"/>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84531362-5ED1-4476-BA6E-B23CBE5B6428}" type="datetimeFigureOut">
              <a:rPr lang="en-US"/>
              <a:pPr>
                <a:defRPr/>
              </a:pPr>
              <a:t>2/8/2021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FB181AC8-3AAD-4DCE-8CA2-1B35A2862C69}" type="slidenum">
              <a:rPr lang="en-GB"/>
              <a:pPr>
                <a:defRPr/>
              </a:pPr>
              <a:t>‹#›</a:t>
            </a:fld>
            <a:endParaRPr lang="en-GB"/>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9B7BEC3-0875-4594-AB3A-5F9698243E53}" type="datetimeFigureOut">
              <a:rPr lang="en-US"/>
              <a:pPr>
                <a:defRPr/>
              </a:pPr>
              <a:t>2/8/2021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5BD6378F-F400-4F58-BC28-7D918B150E68}" type="slidenum">
              <a:rPr lang="en-GB"/>
              <a:pPr>
                <a:defRPr/>
              </a:pPr>
              <a:t>‹#›</a:t>
            </a:fld>
            <a:endParaRPr lang="en-GB"/>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E3F6D0BC-696A-47CF-9DAB-96AC15BB5FFC}" type="datetimeFigureOut">
              <a:rPr lang="en-US"/>
              <a:pPr>
                <a:defRPr/>
              </a:pPr>
              <a:t>2/8/2021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81E32085-EC40-498C-A16C-374C3305C3A8}" type="slidenum">
              <a:rPr lang="en-GB"/>
              <a:pPr>
                <a:defRPr/>
              </a:pPr>
              <a:t>‹#›</a:t>
            </a:fld>
            <a:endParaRPr lang="en-GB"/>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794A7549-61DF-492C-8F26-19F2B1991DC0}" type="datetimeFigureOut">
              <a:rPr lang="en-US"/>
              <a:pPr>
                <a:defRPr/>
              </a:pPr>
              <a:t>2/8/2021</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1C199C74-7E6C-4EC2-AECF-5EBB9668506B}" type="slidenum">
              <a:rPr lang="en-GB"/>
              <a:pPr>
                <a:defRPr/>
              </a:pPr>
              <a:t>‹#›</a:t>
            </a:fld>
            <a:endParaRPr lang="en-GB"/>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62740808-C20D-47F4-AF8D-5358BE675D4F}" type="datetimeFigureOut">
              <a:rPr lang="en-US"/>
              <a:pPr>
                <a:defRPr/>
              </a:pPr>
              <a:t>2/8/2021</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45A08882-56A1-4805-9B4B-B1B69FE4582C}" type="slidenum">
              <a:rPr lang="en-GB"/>
              <a:pPr>
                <a:defRPr/>
              </a:pPr>
              <a:t>‹#›</a:t>
            </a:fld>
            <a:endParaRPr lang="en-GB"/>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0138183-6ADE-48F1-9224-6302457899FD}" type="datetimeFigureOut">
              <a:rPr lang="en-US"/>
              <a:pPr>
                <a:defRPr/>
              </a:pPr>
              <a:t>2/8/2021</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02FF2841-E415-4681-8CDE-981F9976707A}" type="slidenum">
              <a:rPr lang="en-GB"/>
              <a:pPr>
                <a:defRPr/>
              </a:pPr>
              <a:t>‹#›</a:t>
            </a:fld>
            <a:endParaRPr lang="en-GB"/>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8593EA-A3F5-4CD8-BF7A-9DBFFFEC5666}" type="datetimeFigureOut">
              <a:rPr lang="en-US"/>
              <a:pPr>
                <a:defRPr/>
              </a:pPr>
              <a:t>2/8/2021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2DDFF112-77AA-47BA-B420-3427790D9E5B}" type="slidenum">
              <a:rPr lang="en-GB"/>
              <a:pPr>
                <a:defRPr/>
              </a:pPr>
              <a:t>‹#›</a:t>
            </a:fld>
            <a:endParaRPr lang="en-GB"/>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E5D68BF-FAB1-408C-B4E7-67368D62464E}" type="datetimeFigureOut">
              <a:rPr lang="en-US"/>
              <a:pPr>
                <a:defRPr/>
              </a:pPr>
              <a:t>2/8/2021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D4AE2F9C-3A58-4ABA-A34E-A01101C4C0A0}" type="slidenum">
              <a:rPr lang="en-GB"/>
              <a:pPr>
                <a:defRPr/>
              </a:pPr>
              <a:t>‹#›</a:t>
            </a:fld>
            <a:endParaRPr lang="en-GB"/>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96E253FD-428C-4DD8-A243-1333149B89CB}" type="datetimeFigureOut">
              <a:rPr lang="en-US"/>
              <a:pPr>
                <a:defRPr/>
              </a:pPr>
              <a:t>2/8/2021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C1D7F32E-1DDF-47F9-BC65-D51BD56F0898}"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eur02.safelinks.protection.outlook.com/?url=https%3A%2F%2Fignitepd.thinkific.com%2Fcourses%2Frock-solid-resilience%3Ffbclid%3DIwAR1dt6Mw_cw8EqDPPJA3bpynSEVhFxwfMWBZpPKO1IZq04ZvxHHc0ty8KRc&amp;data=02%7C01%7C%7C9f2bb0b5f70d4f12c69708d86c2c7235%7C84df9e7fe9f640afb435aaaaaaaaaaaa%7C1%7C0%7C637378285429425970&amp;sdata=A5NC7TNwC3nnmfJg5v2ew7rRhAbLm2qTyUx5L8r%2B6jE%3D&amp;reserved=0" TargetMode="External"/><Relationship Id="rId2" Type="http://schemas.openxmlformats.org/officeDocument/2006/relationships/hyperlink" Target="https://eur02.safelinks.protection.outlook.com/?url=https%3A%2F%2Fwww.facebook.com%2Fgroups%2F216645969611627%2F%3Fref%3Dshare&amp;data=02%7C01%7C%7C9f2bb0b5f70d4f12c69708d86c2c7235%7C84df9e7fe9f640afb435aaaaaaaaaaaa%7C1%7C0%7C637378285429415973&amp;sdata=OUd%2FJQAaEfvMVmMAIgvJ65qfx1iv3HIYyTwusNHbhig%3D&amp;reserved=0" TargetMode="External"/><Relationship Id="rId1" Type="http://schemas.openxmlformats.org/officeDocument/2006/relationships/slideLayout" Target="../slideLayouts/slideLayout2.xml"/><Relationship Id="rId4" Type="http://schemas.openxmlformats.org/officeDocument/2006/relationships/hyperlink" Target="mailto:bernard.genge@gmail.com"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mTsvSAItPqA&amp;feature=youtu.be"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www.youtube.com/watch?v=sepARXV8MRI" TargetMode="External"/><Relationship Id="rId4" Type="http://schemas.openxmlformats.org/officeDocument/2006/relationships/hyperlink" Target="https://www.youtube.com/watch?v=B9xpKY7eWfU"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p:nvPr/>
        </p:nvSpPr>
        <p:spPr>
          <a:xfrm>
            <a:off x="-17463" y="0"/>
            <a:ext cx="9178926" cy="685800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r>
              <a:rPr lang="en-US" sz="3600" dirty="0">
                <a:effectLst/>
                <a:latin typeface="Calibri" panose="020F0502020204030204" pitchFamily="34" charset="0"/>
                <a:ea typeface="Times New Roman" panose="02020603050405020304" pitchFamily="18" charset="0"/>
                <a:cs typeface="Times New Roman" panose="02020603050405020304" pitchFamily="18" charset="0"/>
              </a:rPr>
              <a:t>How to develop trust and build rapport with other people as a foundation to develop great relationships.</a:t>
            </a: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4400" b="1" dirty="0">
                <a:solidFill>
                  <a:srgbClr val="FFFFFF"/>
                </a:solidFill>
                <a:cs typeface="Arial" charset="0"/>
              </a:rPr>
              <a:t>  </a:t>
            </a:r>
          </a:p>
          <a:p>
            <a:pPr algn="ctr"/>
            <a:r>
              <a:rPr lang="en-US" sz="3200" b="1" dirty="0">
                <a:solidFill>
                  <a:srgbClr val="FFFFFF"/>
                </a:solidFill>
                <a:cs typeface="Arial" charset="0"/>
              </a:rPr>
              <a:t>With</a:t>
            </a:r>
          </a:p>
          <a:p>
            <a:pPr algn="ctr"/>
            <a:r>
              <a:rPr lang="en-US" sz="3200" b="1" dirty="0">
                <a:solidFill>
                  <a:srgbClr val="FFFFFF"/>
                </a:solidFill>
                <a:cs typeface="Arial" charset="0"/>
              </a:rPr>
              <a:t>Bernard Genge</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0" y="0"/>
            <a:ext cx="9144000" cy="765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0"/>
              </a:spcBef>
              <a:spcAft>
                <a:spcPts val="0"/>
              </a:spcAft>
              <a:defRPr/>
            </a:pPr>
            <a:r>
              <a:rPr lang="en-US" sz="3200" dirty="0">
                <a:solidFill>
                  <a:schemeClr val="bg1"/>
                </a:solidFill>
                <a:cs typeface="Arial" pitchFamily="34" charset="0"/>
              </a:rPr>
              <a:t>Build rapport by breaking the ice effectively</a:t>
            </a:r>
          </a:p>
        </p:txBody>
      </p:sp>
      <p:sp>
        <p:nvSpPr>
          <p:cNvPr id="7" name="Rectangle 3"/>
          <p:cNvSpPr txBox="1">
            <a:spLocks noChangeArrowheads="1"/>
          </p:cNvSpPr>
          <p:nvPr/>
        </p:nvSpPr>
        <p:spPr bwMode="auto">
          <a:xfrm>
            <a:off x="0" y="749725"/>
            <a:ext cx="9023633" cy="6071081"/>
          </a:xfrm>
          <a:prstGeom prst="rect">
            <a:avLst/>
          </a:prstGeom>
          <a:noFill/>
          <a:ln w="9525">
            <a:noFill/>
            <a:miter lim="800000"/>
            <a:headEnd/>
            <a:tailEnd/>
          </a:ln>
        </p:spPr>
        <p:txBody>
          <a:bodyPr/>
          <a:lstStyle/>
          <a:p>
            <a:r>
              <a:rPr lang="en-US" sz="2000" dirty="0"/>
              <a:t>Creating rapport at the beginning of a conversation with somebody new will often make the outcome of the conversation more positive. However stressful and/or nervous you may feel, the first thing you need to do is to try to relax and remain calm. </a:t>
            </a:r>
          </a:p>
          <a:p>
            <a:endParaRPr lang="en-US" sz="2000" dirty="0"/>
          </a:p>
          <a:p>
            <a:r>
              <a:rPr lang="en-US" sz="2000" dirty="0"/>
              <a:t>By decreasing the tension in the situation communication becomes easier and rapport grows.</a:t>
            </a:r>
          </a:p>
          <a:p>
            <a:r>
              <a:rPr lang="en-US" sz="2000" dirty="0"/>
              <a:t>When you meet somebody for the first time, there are some easy things that you can do to reduce the tension:</a:t>
            </a:r>
          </a:p>
          <a:p>
            <a:pPr marL="342900" indent="-342900">
              <a:buFont typeface="Arial" panose="020B0604020202020204" pitchFamily="34" charset="0"/>
              <a:buChar char="•"/>
            </a:pPr>
            <a:r>
              <a:rPr lang="en-US" sz="2000" dirty="0"/>
              <a:t>Use non-threatening and ‘safe topics’ for initial small-talk.</a:t>
            </a:r>
          </a:p>
          <a:p>
            <a:pPr marL="342900" indent="-342900">
              <a:buFont typeface="Arial" panose="020B0604020202020204" pitchFamily="34" charset="0"/>
              <a:buChar char="•"/>
            </a:pPr>
            <a:r>
              <a:rPr lang="en-US" sz="2000" dirty="0"/>
              <a:t>Avoid talking too much about yourself.</a:t>
            </a:r>
          </a:p>
          <a:p>
            <a:pPr marL="342900" indent="-342900">
              <a:buFont typeface="Arial" panose="020B0604020202020204" pitchFamily="34" charset="0"/>
              <a:buChar char="•"/>
            </a:pPr>
            <a:r>
              <a:rPr lang="en-US" sz="2000" dirty="0"/>
              <a:t>Avoid asking direct questions about the other person &amp; listen.</a:t>
            </a:r>
          </a:p>
          <a:p>
            <a:pPr marL="342900" indent="-342900">
              <a:buFont typeface="Arial" panose="020B0604020202020204" pitchFamily="34" charset="0"/>
              <a:buChar char="•"/>
            </a:pPr>
            <a:r>
              <a:rPr lang="en-US" sz="2000" dirty="0"/>
              <a:t>Look for shared experiences or circumstances.</a:t>
            </a:r>
          </a:p>
          <a:p>
            <a:pPr marL="342900" indent="-342900">
              <a:buFont typeface="Arial" panose="020B0604020202020204" pitchFamily="34" charset="0"/>
              <a:buChar char="•"/>
            </a:pPr>
            <a:r>
              <a:rPr lang="en-US" sz="2000" dirty="0"/>
              <a:t>Try to inject an element of </a:t>
            </a:r>
            <a:r>
              <a:rPr lang="en-US" sz="2000" dirty="0" err="1"/>
              <a:t>humour</a:t>
            </a:r>
            <a:r>
              <a:rPr lang="en-US" sz="2000" dirty="0"/>
              <a:t> or joke about yourself or the situation but avoid making jokes about other people.</a:t>
            </a:r>
          </a:p>
          <a:p>
            <a:pPr marL="342900" indent="-342900">
              <a:buFont typeface="Arial" panose="020B0604020202020204" pitchFamily="34" charset="0"/>
              <a:buChar char="•"/>
            </a:pPr>
            <a:r>
              <a:rPr lang="en-US" sz="2000" dirty="0"/>
              <a:t>Be conscious of your body language/non-verbal signals</a:t>
            </a:r>
          </a:p>
          <a:p>
            <a:pPr marL="342900" indent="-342900">
              <a:buFont typeface="Arial" panose="020B0604020202020204" pitchFamily="34" charset="0"/>
              <a:buChar char="•"/>
            </a:pPr>
            <a:r>
              <a:rPr lang="en-US" sz="2000" dirty="0"/>
              <a:t>Maintain eye contact for approximately 60% of the time. </a:t>
            </a:r>
          </a:p>
          <a:p>
            <a:pPr marL="342900" indent="-342900">
              <a:buFont typeface="Arial" panose="020B0604020202020204" pitchFamily="34" charset="0"/>
              <a:buChar char="•"/>
            </a:pPr>
            <a:r>
              <a:rPr lang="en-US" sz="2000" dirty="0"/>
              <a:t>Relax and lean slightly towards them to indicate listening and interest</a:t>
            </a:r>
          </a:p>
          <a:p>
            <a:pPr marL="342900" indent="-342900">
              <a:buFont typeface="Arial" panose="020B0604020202020204" pitchFamily="34" charset="0"/>
              <a:buChar char="•"/>
            </a:pPr>
            <a:r>
              <a:rPr lang="en-US" sz="2000" dirty="0"/>
              <a:t>Show empathy. </a:t>
            </a:r>
          </a:p>
        </p:txBody>
      </p:sp>
    </p:spTree>
    <p:extLst>
      <p:ext uri="{BB962C8B-B14F-4D97-AF65-F5344CB8AC3E}">
        <p14:creationId xmlns:p14="http://schemas.microsoft.com/office/powerpoint/2010/main" val="42673569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 calcmode="lin" valueType="num">
                                      <p:cBhvr additive="base">
                                        <p:cTn id="25"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anim calcmode="lin" valueType="num">
                                      <p:cBhvr additive="base">
                                        <p:cTn id="31" dur="500" fill="hold"/>
                                        <p:tgtEl>
                                          <p:spTgt spid="7">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 calcmode="lin" valueType="num">
                                      <p:cBhvr additive="base">
                                        <p:cTn id="37" dur="500" fill="hold"/>
                                        <p:tgtEl>
                                          <p:spTgt spid="7">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7">
                                            <p:txEl>
                                              <p:pRg st="7" end="7"/>
                                            </p:txEl>
                                          </p:spTgt>
                                        </p:tgtEl>
                                        <p:attrNameLst>
                                          <p:attrName>style.visibility</p:attrName>
                                        </p:attrNameLst>
                                      </p:cBhvr>
                                      <p:to>
                                        <p:strVal val="visible"/>
                                      </p:to>
                                    </p:set>
                                    <p:anim calcmode="lin" valueType="num">
                                      <p:cBhvr additive="base">
                                        <p:cTn id="43" dur="500" fill="hold"/>
                                        <p:tgtEl>
                                          <p:spTgt spid="7">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7">
                                            <p:txEl>
                                              <p:pRg st="8" end="8"/>
                                            </p:txEl>
                                          </p:spTgt>
                                        </p:tgtEl>
                                        <p:attrNameLst>
                                          <p:attrName>style.visibility</p:attrName>
                                        </p:attrNameLst>
                                      </p:cBhvr>
                                      <p:to>
                                        <p:strVal val="visible"/>
                                      </p:to>
                                    </p:set>
                                    <p:anim calcmode="lin" valueType="num">
                                      <p:cBhvr additive="base">
                                        <p:cTn id="49" dur="500" fill="hold"/>
                                        <p:tgtEl>
                                          <p:spTgt spid="7">
                                            <p:txEl>
                                              <p:pRg st="8" end="8"/>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7">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7">
                                            <p:txEl>
                                              <p:pRg st="9" end="9"/>
                                            </p:txEl>
                                          </p:spTgt>
                                        </p:tgtEl>
                                        <p:attrNameLst>
                                          <p:attrName>style.visibility</p:attrName>
                                        </p:attrNameLst>
                                      </p:cBhvr>
                                      <p:to>
                                        <p:strVal val="visible"/>
                                      </p:to>
                                    </p:set>
                                    <p:anim calcmode="lin" valueType="num">
                                      <p:cBhvr additive="base">
                                        <p:cTn id="55" dur="500" fill="hold"/>
                                        <p:tgtEl>
                                          <p:spTgt spid="7">
                                            <p:txEl>
                                              <p:pRg st="9" end="9"/>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7">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7">
                                            <p:txEl>
                                              <p:pRg st="10" end="10"/>
                                            </p:txEl>
                                          </p:spTgt>
                                        </p:tgtEl>
                                        <p:attrNameLst>
                                          <p:attrName>style.visibility</p:attrName>
                                        </p:attrNameLst>
                                      </p:cBhvr>
                                      <p:to>
                                        <p:strVal val="visible"/>
                                      </p:to>
                                    </p:set>
                                    <p:anim calcmode="lin" valueType="num">
                                      <p:cBhvr additive="base">
                                        <p:cTn id="61" dur="500" fill="hold"/>
                                        <p:tgtEl>
                                          <p:spTgt spid="7">
                                            <p:txEl>
                                              <p:pRg st="10" end="10"/>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7">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7">
                                            <p:txEl>
                                              <p:pRg st="11" end="11"/>
                                            </p:txEl>
                                          </p:spTgt>
                                        </p:tgtEl>
                                        <p:attrNameLst>
                                          <p:attrName>style.visibility</p:attrName>
                                        </p:attrNameLst>
                                      </p:cBhvr>
                                      <p:to>
                                        <p:strVal val="visible"/>
                                      </p:to>
                                    </p:set>
                                    <p:anim calcmode="lin" valueType="num">
                                      <p:cBhvr additive="base">
                                        <p:cTn id="67" dur="500" fill="hold"/>
                                        <p:tgtEl>
                                          <p:spTgt spid="7">
                                            <p:txEl>
                                              <p:pRg st="11" end="11"/>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7">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7">
                                            <p:txEl>
                                              <p:pRg st="12" end="12"/>
                                            </p:txEl>
                                          </p:spTgt>
                                        </p:tgtEl>
                                        <p:attrNameLst>
                                          <p:attrName>style.visibility</p:attrName>
                                        </p:attrNameLst>
                                      </p:cBhvr>
                                      <p:to>
                                        <p:strVal val="visible"/>
                                      </p:to>
                                    </p:set>
                                    <p:anim calcmode="lin" valueType="num">
                                      <p:cBhvr additive="base">
                                        <p:cTn id="73" dur="500" fill="hold"/>
                                        <p:tgtEl>
                                          <p:spTgt spid="7">
                                            <p:txEl>
                                              <p:pRg st="12" end="12"/>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7">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0" y="0"/>
            <a:ext cx="9144000" cy="765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0"/>
              </a:spcBef>
              <a:spcAft>
                <a:spcPts val="0"/>
              </a:spcAft>
              <a:defRPr/>
            </a:pPr>
            <a:r>
              <a:rPr lang="en-US" sz="3200" dirty="0">
                <a:solidFill>
                  <a:schemeClr val="bg1"/>
                </a:solidFill>
                <a:cs typeface="Arial" pitchFamily="34" charset="0"/>
              </a:rPr>
              <a:t>Verbal and non-verbal rapport building</a:t>
            </a:r>
          </a:p>
        </p:txBody>
      </p:sp>
      <p:sp>
        <p:nvSpPr>
          <p:cNvPr id="2" name="TextBox 1">
            <a:extLst>
              <a:ext uri="{FF2B5EF4-FFF2-40B4-BE49-F238E27FC236}">
                <a16:creationId xmlns:a16="http://schemas.microsoft.com/office/drawing/2014/main" id="{23766B3C-9EEC-416B-858F-8E50E5BC74B7}"/>
              </a:ext>
            </a:extLst>
          </p:cNvPr>
          <p:cNvSpPr txBox="1"/>
          <p:nvPr/>
        </p:nvSpPr>
        <p:spPr>
          <a:xfrm>
            <a:off x="179512" y="790258"/>
            <a:ext cx="8964488" cy="3139321"/>
          </a:xfrm>
          <a:prstGeom prst="rect">
            <a:avLst/>
          </a:prstGeom>
          <a:noFill/>
        </p:spPr>
        <p:txBody>
          <a:bodyPr wrap="square" rtlCol="0">
            <a:spAutoFit/>
          </a:bodyPr>
          <a:lstStyle/>
          <a:p>
            <a:pPr algn="l"/>
            <a:r>
              <a:rPr lang="en-US" dirty="0">
                <a:solidFill>
                  <a:srgbClr val="2A2A2A"/>
                </a:solidFill>
                <a:latin typeface="Open Sans"/>
              </a:rPr>
              <a:t>A</a:t>
            </a:r>
            <a:r>
              <a:rPr lang="en-US" b="0" i="0" dirty="0">
                <a:solidFill>
                  <a:srgbClr val="2A2A2A"/>
                </a:solidFill>
                <a:effectLst/>
                <a:latin typeface="Open Sans"/>
              </a:rPr>
              <a:t> lot of rapport-building happens without words and through non-verbal communication channels. Things to do:</a:t>
            </a:r>
          </a:p>
          <a:p>
            <a:pPr marL="285750" indent="-285750" algn="l">
              <a:buFont typeface="Arial" panose="020B0604020202020204" pitchFamily="34" charset="0"/>
              <a:buChar char="•"/>
            </a:pPr>
            <a:r>
              <a:rPr lang="en-US" dirty="0">
                <a:solidFill>
                  <a:srgbClr val="2A2A2A"/>
                </a:solidFill>
                <a:latin typeface="Open Sans"/>
              </a:rPr>
              <a:t>Observe friends talking and look for how they mimic each other</a:t>
            </a:r>
          </a:p>
          <a:p>
            <a:pPr marL="285750" indent="-285750" algn="l">
              <a:buFont typeface="Arial" panose="020B0604020202020204" pitchFamily="34" charset="0"/>
              <a:buChar char="•"/>
            </a:pPr>
            <a:r>
              <a:rPr lang="en-US" b="0" i="0" dirty="0">
                <a:solidFill>
                  <a:srgbClr val="2A2A2A"/>
                </a:solidFill>
                <a:effectLst/>
                <a:latin typeface="Open Sans"/>
              </a:rPr>
              <a:t>Smil</a:t>
            </a:r>
            <a:r>
              <a:rPr lang="en-US" dirty="0">
                <a:solidFill>
                  <a:srgbClr val="2A2A2A"/>
                </a:solidFill>
                <a:latin typeface="Open Sans"/>
              </a:rPr>
              <a:t>e and be welcoming</a:t>
            </a:r>
          </a:p>
          <a:p>
            <a:pPr marL="285750" indent="-285750" algn="l">
              <a:buFont typeface="Arial" panose="020B0604020202020204" pitchFamily="34" charset="0"/>
              <a:buChar char="•"/>
            </a:pPr>
            <a:r>
              <a:rPr lang="en-US" b="0" i="0" dirty="0">
                <a:solidFill>
                  <a:srgbClr val="2A2A2A"/>
                </a:solidFill>
                <a:effectLst/>
                <a:latin typeface="Open Sans"/>
              </a:rPr>
              <a:t>Relaxed an</a:t>
            </a:r>
            <a:r>
              <a:rPr lang="en-US" dirty="0">
                <a:solidFill>
                  <a:srgbClr val="2A2A2A"/>
                </a:solidFill>
                <a:latin typeface="Open Sans"/>
              </a:rPr>
              <a:t>d open posture </a:t>
            </a:r>
          </a:p>
          <a:p>
            <a:pPr marL="285750" indent="-285750" algn="l">
              <a:buFont typeface="Arial" panose="020B0604020202020204" pitchFamily="34" charset="0"/>
              <a:buChar char="•"/>
            </a:pPr>
            <a:r>
              <a:rPr lang="en-US" b="0" i="0" dirty="0">
                <a:solidFill>
                  <a:srgbClr val="2A2A2A"/>
                </a:solidFill>
                <a:effectLst/>
                <a:latin typeface="Open Sans"/>
              </a:rPr>
              <a:t>Match their words reflect back and clarifying</a:t>
            </a:r>
            <a:endParaRPr lang="en-US" dirty="0">
              <a:solidFill>
                <a:srgbClr val="2A2A2A"/>
              </a:solidFill>
              <a:latin typeface="Open Sans"/>
            </a:endParaRPr>
          </a:p>
          <a:p>
            <a:pPr marL="285750" indent="-285750" algn="l">
              <a:buFont typeface="Arial" panose="020B0604020202020204" pitchFamily="34" charset="0"/>
              <a:buChar char="•"/>
            </a:pPr>
            <a:r>
              <a:rPr lang="en-US" b="0" i="0" dirty="0">
                <a:solidFill>
                  <a:srgbClr val="2A2A2A"/>
                </a:solidFill>
                <a:effectLst/>
                <a:latin typeface="Open Sans"/>
              </a:rPr>
              <a:t>When we are nervous or tense, we tend to talk more quickly. This in turn can make you sound more stressed. We tend to vary our voices, pitch, volume and pace to make what we are saying more interesting, but it also has an effect on how we come across. Try lowering your tone and talk more slowly and softly. This will actually help you develop rapport more easily.</a:t>
            </a:r>
          </a:p>
        </p:txBody>
      </p:sp>
      <p:pic>
        <p:nvPicPr>
          <p:cNvPr id="1030" name="Picture 6" descr="Body Language - Leg barriers gestures | Reading body language, Body language,  Body language hands">
            <a:extLst>
              <a:ext uri="{FF2B5EF4-FFF2-40B4-BE49-F238E27FC236}">
                <a16:creationId xmlns:a16="http://schemas.microsoft.com/office/drawing/2014/main" id="{D65A1D8E-C2F6-456E-8E94-B3E57E91B3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3929579"/>
            <a:ext cx="7632848" cy="3243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3036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Building Trust | Free Oracle Cloud Training | Oracle LaunchPad">
            <a:extLst>
              <a:ext uri="{FF2B5EF4-FFF2-40B4-BE49-F238E27FC236}">
                <a16:creationId xmlns:a16="http://schemas.microsoft.com/office/drawing/2014/main" id="{0D584EBA-2042-4956-861C-17997C9158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5" y="260648"/>
            <a:ext cx="9036496"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50517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apport building with students ensures fruitful teaching-learning situation  | theindependentbd.com">
            <a:extLst>
              <a:ext uri="{FF2B5EF4-FFF2-40B4-BE49-F238E27FC236}">
                <a16:creationId xmlns:a16="http://schemas.microsoft.com/office/drawing/2014/main" id="{98F082C3-0EC8-4B81-8381-6F9EF8F042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60648"/>
            <a:ext cx="8640960" cy="619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17419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hy you should be a giver GIVE &amp; TAKE by Adam Grant   Core Message">
            <a:hlinkClick r:id="" action="ppaction://media"/>
            <a:extLst>
              <a:ext uri="{FF2B5EF4-FFF2-40B4-BE49-F238E27FC236}">
                <a16:creationId xmlns:a16="http://schemas.microsoft.com/office/drawing/2014/main" id="{E81D5F43-8172-4537-BC1D-F5C107AAAA3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9392"/>
            <a:ext cx="9144000" cy="6336704"/>
          </a:xfrm>
          <a:prstGeom prst="rect">
            <a:avLst/>
          </a:prstGeom>
        </p:spPr>
      </p:pic>
    </p:spTree>
    <p:extLst>
      <p:ext uri="{BB962C8B-B14F-4D97-AF65-F5344CB8AC3E}">
        <p14:creationId xmlns:p14="http://schemas.microsoft.com/office/powerpoint/2010/main" val="18369631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30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01D048-75BF-4D6D-8E93-3C666F37DBB9}"/>
              </a:ext>
            </a:extLst>
          </p:cNvPr>
          <p:cNvSpPr/>
          <p:nvPr/>
        </p:nvSpPr>
        <p:spPr>
          <a:xfrm>
            <a:off x="0" y="0"/>
            <a:ext cx="9144000" cy="765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r>
              <a:rPr lang="en-GB" sz="3600" dirty="0">
                <a:solidFill>
                  <a:schemeClr val="bg1"/>
                </a:solidFill>
                <a:latin typeface="Arial" charset="0"/>
                <a:cs typeface="Arial" charset="0"/>
              </a:rPr>
              <a:t> 30-day challenge </a:t>
            </a:r>
            <a:endParaRPr lang="en-US" sz="3600" dirty="0">
              <a:solidFill>
                <a:schemeClr val="bg1"/>
              </a:solidFill>
              <a:cs typeface="Arial" charset="0"/>
            </a:endParaRPr>
          </a:p>
        </p:txBody>
      </p:sp>
      <p:pic>
        <p:nvPicPr>
          <p:cNvPr id="4" name="Picture 2" descr="S.T.O.P.: Stop, Think, Observe, Plan">
            <a:extLst>
              <a:ext uri="{FF2B5EF4-FFF2-40B4-BE49-F238E27FC236}">
                <a16:creationId xmlns:a16="http://schemas.microsoft.com/office/drawing/2014/main" id="{99AA2B2E-68D8-4BF8-8092-807F3789DC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052736"/>
            <a:ext cx="3456384" cy="288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4A36CB7-8671-4600-89CA-4F0A3CCB567A}"/>
              </a:ext>
            </a:extLst>
          </p:cNvPr>
          <p:cNvSpPr txBox="1"/>
          <p:nvPr/>
        </p:nvSpPr>
        <p:spPr>
          <a:xfrm>
            <a:off x="3995936" y="1052736"/>
            <a:ext cx="5040561" cy="2308324"/>
          </a:xfrm>
          <a:prstGeom prst="rect">
            <a:avLst/>
          </a:prstGeom>
          <a:noFill/>
        </p:spPr>
        <p:txBody>
          <a:bodyPr wrap="square" rtlCol="0">
            <a:spAutoFit/>
          </a:bodyPr>
          <a:lstStyle/>
          <a:p>
            <a:r>
              <a:rPr lang="en-GB" sz="2400" dirty="0"/>
              <a:t>Identify 5-10 of the most important relationships in your life and then list a number of things you can do to make deposits of trust into the trust bank account you have with them. </a:t>
            </a:r>
          </a:p>
        </p:txBody>
      </p:sp>
      <p:pic>
        <p:nvPicPr>
          <p:cNvPr id="4098" name="Picture 2" descr="If you take a sincere interest in others, they will take a real interest in  you. Build relationships Don't colle… | Great quotes, Relationship,  Inspirational quotes">
            <a:extLst>
              <a:ext uri="{FF2B5EF4-FFF2-40B4-BE49-F238E27FC236}">
                <a16:creationId xmlns:a16="http://schemas.microsoft.com/office/drawing/2014/main" id="{92AF11C0-2EC5-4272-864C-724DEEC087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3496942"/>
            <a:ext cx="3240360" cy="288032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ow to Understand Body Language and Facial Expressions">
            <a:extLst>
              <a:ext uri="{FF2B5EF4-FFF2-40B4-BE49-F238E27FC236}">
                <a16:creationId xmlns:a16="http://schemas.microsoft.com/office/drawing/2014/main" id="{1692D1B8-D0B6-4495-B2E1-B0DC98125B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3" y="4220617"/>
            <a:ext cx="4680520" cy="2637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7961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765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r>
              <a:rPr lang="en-GB" sz="3600" dirty="0">
                <a:solidFill>
                  <a:schemeClr val="bg1"/>
                </a:solidFill>
                <a:latin typeface="Arial" charset="0"/>
                <a:cs typeface="Arial" charset="0"/>
              </a:rPr>
              <a:t> Action plan</a:t>
            </a:r>
            <a:endParaRPr lang="en-US" sz="3600" dirty="0">
              <a:solidFill>
                <a:schemeClr val="bg1"/>
              </a:solidFill>
              <a:cs typeface="Arial" charset="0"/>
            </a:endParaRPr>
          </a:p>
        </p:txBody>
      </p:sp>
      <p:sp>
        <p:nvSpPr>
          <p:cNvPr id="75781" name="Rectangle 5"/>
          <p:cNvSpPr>
            <a:spLocks noChangeArrowheads="1"/>
          </p:cNvSpPr>
          <p:nvPr/>
        </p:nvSpPr>
        <p:spPr bwMode="auto">
          <a:xfrm>
            <a:off x="0" y="0"/>
            <a:ext cx="9144000" cy="0"/>
          </a:xfrm>
          <a:prstGeom prst="rect">
            <a:avLst/>
          </a:prstGeom>
          <a:noFill/>
          <a:ln w="9525">
            <a:noFill/>
            <a:miter lim="800000"/>
            <a:headEnd/>
            <a:tailEnd/>
          </a:ln>
        </p:spPr>
        <p:txBody>
          <a:bodyPr anchor="ctr">
            <a:spAutoFit/>
          </a:bodyPr>
          <a:lstStyle/>
          <a:p>
            <a:endParaRPr lang="en-US"/>
          </a:p>
        </p:txBody>
      </p:sp>
      <p:sp>
        <p:nvSpPr>
          <p:cNvPr id="75782" name="Rectangle 6"/>
          <p:cNvSpPr>
            <a:spLocks noChangeArrowheads="1"/>
          </p:cNvSpPr>
          <p:nvPr/>
        </p:nvSpPr>
        <p:spPr bwMode="auto">
          <a:xfrm>
            <a:off x="0" y="0"/>
            <a:ext cx="9144000" cy="0"/>
          </a:xfrm>
          <a:prstGeom prst="rect">
            <a:avLst/>
          </a:prstGeom>
          <a:noFill/>
          <a:ln w="9525">
            <a:noFill/>
            <a:miter lim="800000"/>
            <a:headEnd/>
            <a:tailEnd/>
          </a:ln>
        </p:spPr>
        <p:txBody>
          <a:bodyPr anchor="ctr">
            <a:spAutoFit/>
          </a:bodyPr>
          <a:lstStyle/>
          <a:p>
            <a:endParaRPr lang="en-US"/>
          </a:p>
        </p:txBody>
      </p:sp>
      <p:sp>
        <p:nvSpPr>
          <p:cNvPr id="2" name="TextBox 1"/>
          <p:cNvSpPr txBox="1"/>
          <p:nvPr/>
        </p:nvSpPr>
        <p:spPr>
          <a:xfrm>
            <a:off x="221715" y="1340768"/>
            <a:ext cx="8964488" cy="4524315"/>
          </a:xfrm>
          <a:prstGeom prst="rect">
            <a:avLst/>
          </a:prstGeom>
          <a:noFill/>
        </p:spPr>
        <p:txBody>
          <a:bodyPr wrap="square" rtlCol="0">
            <a:spAutoFit/>
          </a:bodyPr>
          <a:lstStyle/>
          <a:p>
            <a:r>
              <a:rPr lang="en-GB" sz="3600" dirty="0"/>
              <a:t>As a result of todays masterclass what will you:</a:t>
            </a:r>
          </a:p>
          <a:p>
            <a:endParaRPr lang="en-GB" sz="3600" dirty="0"/>
          </a:p>
          <a:p>
            <a:r>
              <a:rPr lang="en-GB" sz="3600" dirty="0"/>
              <a:t>START DOING</a:t>
            </a:r>
          </a:p>
          <a:p>
            <a:endParaRPr lang="en-GB" sz="3600" dirty="0"/>
          </a:p>
          <a:p>
            <a:r>
              <a:rPr lang="en-GB" sz="3600" dirty="0"/>
              <a:t>STOP DOING</a:t>
            </a:r>
          </a:p>
          <a:p>
            <a:endParaRPr lang="en-GB" sz="3600" dirty="0"/>
          </a:p>
          <a:p>
            <a:r>
              <a:rPr lang="en-GB" sz="3600" dirty="0"/>
              <a:t>CONTINUE DOING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BB7BB-730F-4D06-8C62-1672EAB762DD}"/>
              </a:ext>
            </a:extLst>
          </p:cNvPr>
          <p:cNvSpPr>
            <a:spLocks noGrp="1"/>
          </p:cNvSpPr>
          <p:nvPr>
            <p:ph type="title"/>
          </p:nvPr>
        </p:nvSpPr>
        <p:spPr/>
        <p:txBody>
          <a:bodyPr/>
          <a:lstStyle/>
          <a:p>
            <a:r>
              <a:rPr lang="en-GB" dirty="0"/>
              <a:t>Further opportunities </a:t>
            </a:r>
          </a:p>
        </p:txBody>
      </p:sp>
      <p:sp>
        <p:nvSpPr>
          <p:cNvPr id="3" name="Content Placeholder 2">
            <a:extLst>
              <a:ext uri="{FF2B5EF4-FFF2-40B4-BE49-F238E27FC236}">
                <a16:creationId xmlns:a16="http://schemas.microsoft.com/office/drawing/2014/main" id="{CE8CCB76-727B-43DD-A2E5-153C40C2D8B7}"/>
              </a:ext>
            </a:extLst>
          </p:cNvPr>
          <p:cNvSpPr>
            <a:spLocks noGrp="1"/>
          </p:cNvSpPr>
          <p:nvPr>
            <p:ph idx="1"/>
          </p:nvPr>
        </p:nvSpPr>
        <p:spPr>
          <a:xfrm>
            <a:off x="457200" y="1166018"/>
            <a:ext cx="8229600" cy="4525963"/>
          </a:xfrm>
        </p:spPr>
        <p:txBody>
          <a:bodyPr/>
          <a:lstStyle/>
          <a:p>
            <a:pPr marL="0" indent="0">
              <a:buNone/>
            </a:pPr>
            <a:r>
              <a:rPr lang="en-GB" sz="2400" b="1" i="0" dirty="0">
                <a:solidFill>
                  <a:srgbClr val="050505"/>
                </a:solidFill>
                <a:effectLst/>
                <a:latin typeface="Segoe UI Historic" panose="020B0502040204020203" pitchFamily="34" charset="0"/>
              </a:rPr>
              <a:t>Personal Resilience </a:t>
            </a:r>
            <a:r>
              <a:rPr lang="en-GB" sz="2400" b="1" i="0" dirty="0" err="1">
                <a:solidFill>
                  <a:srgbClr val="050505"/>
                </a:solidFill>
                <a:effectLst/>
                <a:latin typeface="Segoe UI Historic" panose="020B0502040204020203" pitchFamily="34" charset="0"/>
              </a:rPr>
              <a:t>facebook</a:t>
            </a:r>
            <a:r>
              <a:rPr lang="en-GB" sz="2400" b="1" i="0" dirty="0">
                <a:solidFill>
                  <a:srgbClr val="050505"/>
                </a:solidFill>
                <a:effectLst/>
                <a:latin typeface="Segoe UI Historic" panose="020B0502040204020203" pitchFamily="34" charset="0"/>
              </a:rPr>
              <a:t> group.</a:t>
            </a:r>
          </a:p>
          <a:p>
            <a:pPr marL="0" indent="0">
              <a:buNone/>
            </a:pPr>
            <a:r>
              <a:rPr lang="en-GB" sz="2400" b="1" i="0" dirty="0">
                <a:solidFill>
                  <a:srgbClr val="050505"/>
                </a:solidFill>
                <a:effectLst/>
                <a:latin typeface="Segoe UI Historic" panose="020B0502040204020203" pitchFamily="34" charset="0"/>
              </a:rPr>
              <a:t>Ignite: Find Your Passion, Live Your Purpose &amp; Re-Write Your Future</a:t>
            </a:r>
          </a:p>
          <a:p>
            <a:pPr marL="0" indent="0">
              <a:buNone/>
            </a:pPr>
            <a:r>
              <a:rPr lang="en-GB" sz="1800" u="sng" dirty="0">
                <a:solidFill>
                  <a:srgbClr val="0000FF"/>
                </a:solidFill>
                <a:effectLst/>
                <a:latin typeface="Calibri" panose="020F0502020204030204" pitchFamily="34" charset="0"/>
                <a:ea typeface="Times New Roman" panose="02020603050405020304" pitchFamily="18" charset="0"/>
                <a:hlinkClick r:id="rId2"/>
              </a:rPr>
              <a:t>https://www.facebook.com/groups/216645969611627/?ref=share</a:t>
            </a:r>
            <a:endParaRPr lang="en-GB" sz="1800" dirty="0">
              <a:effectLst/>
              <a:latin typeface="Calibri" panose="020F0502020204030204" pitchFamily="34" charset="0"/>
              <a:ea typeface="Calibri" panose="020F0502020204030204" pitchFamily="34" charset="0"/>
            </a:endParaRPr>
          </a:p>
          <a:p>
            <a:pPr marL="0" indent="0">
              <a:buNone/>
            </a:pPr>
            <a:endParaRPr lang="en-GB" sz="2400" b="1" dirty="0">
              <a:solidFill>
                <a:srgbClr val="050505"/>
              </a:solidFill>
              <a:latin typeface="Segoe UI Historic" panose="020B0502040204020203" pitchFamily="34" charset="0"/>
            </a:endParaRPr>
          </a:p>
          <a:p>
            <a:pPr marL="0" indent="0">
              <a:buNone/>
            </a:pPr>
            <a:r>
              <a:rPr lang="en-GB" sz="2400" b="1" dirty="0">
                <a:solidFill>
                  <a:srgbClr val="050505"/>
                </a:solidFill>
                <a:latin typeface="Segoe UI Historic" panose="020B0502040204020203" pitchFamily="34" charset="0"/>
              </a:rPr>
              <a:t>Personal resilience online programme; </a:t>
            </a:r>
          </a:p>
          <a:p>
            <a:pPr marL="0" indent="0">
              <a:buNone/>
            </a:pPr>
            <a:r>
              <a:rPr lang="en-GB" sz="1800" u="sng" dirty="0">
                <a:solidFill>
                  <a:srgbClr val="0000FF"/>
                </a:solidFill>
                <a:effectLst/>
                <a:latin typeface="Calibri" panose="020F0502020204030204" pitchFamily="34" charset="0"/>
                <a:ea typeface="Times New Roman" panose="02020603050405020304" pitchFamily="18" charset="0"/>
                <a:hlinkClick r:id="rId3"/>
              </a:rPr>
              <a:t>https://ignitepd.thinkific.com/courses/rock-solid-resilience?fbclid=IwAR1dt6Mw_cw8EqDPPJA3bpynSEVhFxwfMWBZpPKO1IZq04ZvxHHc0ty8KRc</a:t>
            </a:r>
            <a:endParaRPr lang="en-GB" b="1" dirty="0">
              <a:solidFill>
                <a:srgbClr val="050505"/>
              </a:solidFill>
              <a:latin typeface="Segoe UI Historic" panose="020B0502040204020203" pitchFamily="34" charset="0"/>
            </a:endParaRPr>
          </a:p>
          <a:p>
            <a:pPr marL="0" indent="0" algn="ctr">
              <a:buNone/>
            </a:pPr>
            <a:r>
              <a:rPr lang="en-GB" b="1" dirty="0">
                <a:solidFill>
                  <a:srgbClr val="050505"/>
                </a:solidFill>
                <a:latin typeface="Segoe UI Historic" panose="020B0502040204020203" pitchFamily="34" charset="0"/>
                <a:hlinkClick r:id="rId4"/>
              </a:rPr>
              <a:t>bernard.genge@gmail.com</a:t>
            </a:r>
            <a:r>
              <a:rPr lang="en-GB" b="1" dirty="0">
                <a:solidFill>
                  <a:srgbClr val="050505"/>
                </a:solidFill>
                <a:latin typeface="Segoe UI Historic" panose="020B0502040204020203" pitchFamily="34" charset="0"/>
              </a:rPr>
              <a:t> </a:t>
            </a:r>
            <a:endParaRPr lang="en-GB" dirty="0"/>
          </a:p>
        </p:txBody>
      </p:sp>
    </p:spTree>
    <p:extLst>
      <p:ext uri="{BB962C8B-B14F-4D97-AF65-F5344CB8AC3E}">
        <p14:creationId xmlns:p14="http://schemas.microsoft.com/office/powerpoint/2010/main" val="228365706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8B90588-D03B-45EB-A0B9-D45CF8AB054A}"/>
              </a:ext>
            </a:extLst>
          </p:cNvPr>
          <p:cNvSpPr/>
          <p:nvPr/>
        </p:nvSpPr>
        <p:spPr>
          <a:xfrm>
            <a:off x="0" y="0"/>
            <a:ext cx="9144000" cy="765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r>
              <a:rPr lang="en-GB" sz="3600" dirty="0">
                <a:solidFill>
                  <a:schemeClr val="bg1"/>
                </a:solidFill>
                <a:latin typeface="Arial" charset="0"/>
                <a:cs typeface="Arial" charset="0"/>
              </a:rPr>
              <a:t> Further information/watching</a:t>
            </a:r>
            <a:endParaRPr lang="en-US" sz="3600" dirty="0">
              <a:solidFill>
                <a:schemeClr val="bg1"/>
              </a:solidFill>
              <a:cs typeface="Arial" charset="0"/>
            </a:endParaRPr>
          </a:p>
        </p:txBody>
      </p:sp>
      <p:sp>
        <p:nvSpPr>
          <p:cNvPr id="2" name="Content Placeholder 1">
            <a:extLst>
              <a:ext uri="{FF2B5EF4-FFF2-40B4-BE49-F238E27FC236}">
                <a16:creationId xmlns:a16="http://schemas.microsoft.com/office/drawing/2014/main" id="{CD50B1A3-D612-4836-B61A-B1FA9FBEB1D4}"/>
              </a:ext>
            </a:extLst>
          </p:cNvPr>
          <p:cNvSpPr>
            <a:spLocks noGrp="1"/>
          </p:cNvSpPr>
          <p:nvPr>
            <p:ph idx="1"/>
          </p:nvPr>
        </p:nvSpPr>
        <p:spPr>
          <a:xfrm>
            <a:off x="0" y="765175"/>
            <a:ext cx="9144000" cy="5217443"/>
          </a:xfrm>
        </p:spPr>
        <p:txBody>
          <a:bodyPr/>
          <a:lstStyle/>
          <a:p>
            <a:pPr marL="0" indent="0">
              <a:lnSpc>
                <a:spcPct val="107000"/>
              </a:lnSpc>
              <a:spcAft>
                <a:spcPts val="800"/>
              </a:spcAft>
              <a:buNone/>
            </a:pPr>
            <a:r>
              <a:rPr lang="en-GB" sz="1800" dirty="0">
                <a:effectLst/>
                <a:latin typeface="Calibri" panose="020F0502020204030204" pitchFamily="34" charset="0"/>
                <a:ea typeface="Calibri" panose="020F0502020204030204" pitchFamily="34" charset="0"/>
                <a:cs typeface="Calibri" panose="020F0502020204030204" pitchFamily="34" charset="0"/>
              </a:rPr>
              <a:t> </a:t>
            </a:r>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https://www.youtube.com/watch?v=mTsvSAItPqA&amp;feature=youtu.be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sz="16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How You Treat People Is Who You Are! (Kindness Motivational Video) 4 minutes</a:t>
            </a:r>
            <a:endParaRPr lang="en-GB" sz="1600" kern="0" dirty="0">
              <a:solidFill>
                <a:srgbClr val="2F5496"/>
              </a:solidFill>
              <a:effectLst/>
              <a:latin typeface="Calibri" panose="020F0502020204030204" pitchFamily="34" charset="0"/>
              <a:ea typeface="Times New Roman" panose="02020603050405020304" pitchFamily="18" charset="0"/>
              <a:cs typeface="Calibri" panose="020F0502020204030204" pitchFamily="34" charset="0"/>
            </a:endParaRPr>
          </a:p>
          <a:p>
            <a:pPr marL="0" indent="0">
              <a:lnSpc>
                <a:spcPct val="107000"/>
              </a:lnSpc>
              <a:spcAft>
                <a:spcPts val="800"/>
              </a:spcAft>
              <a:buNone/>
            </a:pPr>
            <a:r>
              <a:rPr lang="en-GB" sz="1600" dirty="0">
                <a:solidFill>
                  <a:srgbClr val="030303"/>
                </a:solidFill>
                <a:effectLst/>
                <a:latin typeface="Calibri" panose="020F0502020204030204" pitchFamily="34" charset="0"/>
                <a:ea typeface="Calibri" panose="020F0502020204030204" pitchFamily="34" charset="0"/>
                <a:cs typeface="Calibri" panose="020F0502020204030204" pitchFamily="34" charset="0"/>
              </a:rPr>
              <a:t>"No matter how educated, talented, rich or cool you believe you are, how you treat people ultimately tells all. Integrity is everything."</a:t>
            </a:r>
            <a:endParaRPr lang="en-GB" sz="1600" dirty="0">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107000"/>
              </a:lnSpc>
              <a:spcAft>
                <a:spcPts val="800"/>
              </a:spcAft>
              <a:buNone/>
            </a:pPr>
            <a:r>
              <a:rPr lang="en-GB" sz="1800" dirty="0">
                <a:solidFill>
                  <a:srgbClr val="030303"/>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https://www.youtube.com/watch?v=B9xpKY7eWfU</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16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3 ways to silence your ego: EGO IS THE ENEMY by Ryan Holiday 8 minutes</a:t>
            </a:r>
          </a:p>
          <a:p>
            <a:pPr marL="0" indent="0">
              <a:buNone/>
            </a:pPr>
            <a:endParaRPr lang="en-GB" sz="1600" b="1" kern="0" dirty="0">
              <a:solidFill>
                <a:srgbClr val="000000"/>
              </a:solidFill>
              <a:latin typeface="Calibri" panose="020F0502020204030204" pitchFamily="34" charset="0"/>
              <a:cs typeface="Times New Roman" panose="02020603050405020304" pitchFamily="18" charset="0"/>
            </a:endParaRPr>
          </a:p>
          <a:p>
            <a:pPr marL="0" indent="0">
              <a:buNone/>
            </a:pPr>
            <a:r>
              <a:rPr lang="en-US" sz="1600" dirty="0">
                <a:solidFill>
                  <a:srgbClr val="030303"/>
                </a:solidFill>
                <a:latin typeface="Arial" panose="020B0604020202020204" pitchFamily="34" charset="0"/>
                <a:cs typeface="Arial" panose="020B0604020202020204" pitchFamily="34" charset="0"/>
                <a:hlinkClick r:id="rId5"/>
              </a:rPr>
              <a:t>https://www.youtube.com/watch?v=sepARXV8MRI</a:t>
            </a:r>
            <a:endParaRPr lang="en-GB" sz="1600" b="1" kern="0" dirty="0">
              <a:solidFill>
                <a:srgbClr val="000000"/>
              </a:solidFill>
              <a:latin typeface="Calibri" panose="020F0502020204030204" pitchFamily="34" charset="0"/>
              <a:cs typeface="Times New Roman" panose="02020603050405020304" pitchFamily="18" charset="0"/>
            </a:endParaRPr>
          </a:p>
          <a:p>
            <a:pPr marL="0" indent="0">
              <a:buNone/>
            </a:pPr>
            <a:r>
              <a:rPr lang="en-US" sz="1600" b="0" i="0" dirty="0">
                <a:effectLst/>
              </a:rPr>
              <a:t>The Simple Truths of Service: Johnny the Bagger</a:t>
            </a:r>
          </a:p>
          <a:p>
            <a:pPr marL="0" indent="0">
              <a:buNone/>
            </a:pPr>
            <a:r>
              <a:rPr lang="en-US" sz="1600" b="0" i="0" dirty="0">
                <a:solidFill>
                  <a:srgbClr val="030303"/>
                </a:solidFill>
                <a:effectLst/>
              </a:rPr>
              <a:t>An inspiring video about a grocery store bagger with Down syndrome who changed the company culture and created customer loyalty by providing service from the heart.</a:t>
            </a:r>
            <a:endParaRPr lang="en-US" sz="1600" dirty="0">
              <a:solidFill>
                <a:srgbClr val="030303"/>
              </a:solidFill>
              <a:cs typeface="Arial" panose="020B0604020202020204" pitchFamily="34" charset="0"/>
            </a:endParaRPr>
          </a:p>
          <a:p>
            <a:pPr marL="0" indent="0">
              <a:buNone/>
            </a:pPr>
            <a:br>
              <a:rPr lang="en-US" sz="1000" dirty="0"/>
            </a:br>
            <a:br>
              <a:rPr lang="en-US" sz="1400" b="0" i="0" dirty="0">
                <a:solidFill>
                  <a:srgbClr val="000000"/>
                </a:solidFill>
                <a:effectLst/>
                <a:latin typeface="Roboto"/>
              </a:rPr>
            </a:br>
            <a:endParaRPr lang="en-GB"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290693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765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spcAft>
                <a:spcPct val="25000"/>
              </a:spcAft>
            </a:pPr>
            <a:r>
              <a:rPr lang="en-GB" sz="3600" dirty="0">
                <a:solidFill>
                  <a:srgbClr val="FFFFFF"/>
                </a:solidFill>
                <a:cs typeface="Arial" charset="0"/>
              </a:rPr>
              <a:t>Aims &amp; desired outcomes</a:t>
            </a:r>
          </a:p>
        </p:txBody>
      </p:sp>
      <p:sp>
        <p:nvSpPr>
          <p:cNvPr id="2" name="TextBox 1"/>
          <p:cNvSpPr txBox="1"/>
          <p:nvPr/>
        </p:nvSpPr>
        <p:spPr>
          <a:xfrm>
            <a:off x="53752" y="1700808"/>
            <a:ext cx="9036496" cy="4308872"/>
          </a:xfrm>
          <a:prstGeom prst="rect">
            <a:avLst/>
          </a:prstGeom>
          <a:noFill/>
        </p:spPr>
        <p:txBody>
          <a:bodyPr wrap="square" rtlCol="0">
            <a:spAutoFit/>
          </a:bodyPr>
          <a:lstStyle/>
          <a:p>
            <a:pPr algn="ctr"/>
            <a:r>
              <a:rPr lang="en-GB" altLang="en-US" sz="3200" dirty="0">
                <a:latin typeface="Arial" panose="020B0604020202020204" pitchFamily="34" charset="0"/>
              </a:rPr>
              <a:t>Aims – To know how to build a solid foundation for effective relationships with others</a:t>
            </a:r>
          </a:p>
          <a:p>
            <a:pPr algn="ctr"/>
            <a:endParaRPr lang="en-GB" altLang="en-US" sz="3200" dirty="0">
              <a:latin typeface="Arial" panose="020B0604020202020204" pitchFamily="34" charset="0"/>
            </a:endParaRPr>
          </a:p>
          <a:p>
            <a:pPr algn="ctr"/>
            <a:r>
              <a:rPr lang="en-GB" altLang="en-US" sz="3200" dirty="0">
                <a:latin typeface="Arial" panose="020B0604020202020204" pitchFamily="34" charset="0"/>
              </a:rPr>
              <a:t>Outcomes – To be a confident building trust and rapport with other people that lasts.  </a:t>
            </a:r>
          </a:p>
          <a:p>
            <a:pPr algn="ctr"/>
            <a:endParaRPr lang="en-GB" altLang="en-US" sz="3200" dirty="0">
              <a:latin typeface="Arial" panose="020B0604020202020204" pitchFamily="34" charset="0"/>
            </a:endParaRPr>
          </a:p>
          <a:p>
            <a:pPr algn="ctr"/>
            <a:r>
              <a:rPr lang="en-GB" altLang="en-US" sz="3200" dirty="0">
                <a:latin typeface="Arial" panose="020B0604020202020204" pitchFamily="34" charset="0"/>
              </a:rPr>
              <a:t>As we go through this masterclass decide what you will START, STOP &amp; CONTINUE doing </a:t>
            </a:r>
          </a:p>
          <a:p>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765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spcAft>
                <a:spcPct val="25000"/>
              </a:spcAft>
            </a:pPr>
            <a:r>
              <a:rPr lang="en-GB" sz="3600" dirty="0">
                <a:solidFill>
                  <a:srgbClr val="FFFFFF"/>
                </a:solidFill>
                <a:cs typeface="Arial" charset="0"/>
              </a:rPr>
              <a:t>Set scene</a:t>
            </a:r>
          </a:p>
        </p:txBody>
      </p:sp>
      <p:sp>
        <p:nvSpPr>
          <p:cNvPr id="10" name="Rectangle 5">
            <a:extLst>
              <a:ext uri="{FF2B5EF4-FFF2-40B4-BE49-F238E27FC236}">
                <a16:creationId xmlns:a16="http://schemas.microsoft.com/office/drawing/2014/main" id="{315A67B0-97B6-49DB-8709-3C5CF1652BBA}"/>
              </a:ext>
            </a:extLst>
          </p:cNvPr>
          <p:cNvSpPr>
            <a:spLocks noChangeArrowheads="1"/>
          </p:cNvSpPr>
          <p:nvPr/>
        </p:nvSpPr>
        <p:spPr bwMode="auto">
          <a:xfrm>
            <a:off x="0" y="234888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22222"/>
                </a:solidFill>
                <a:effectLst/>
                <a:latin typeface="Rubik"/>
              </a:rPr>
              <a:t>﻿</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482B3773-5443-4BE5-9F46-AF5FFCDDA2C8}"/>
              </a:ext>
            </a:extLst>
          </p:cNvPr>
          <p:cNvSpPr txBox="1"/>
          <p:nvPr/>
        </p:nvSpPr>
        <p:spPr>
          <a:xfrm>
            <a:off x="-18583" y="908720"/>
            <a:ext cx="9144000" cy="5984908"/>
          </a:xfrm>
          <a:prstGeom prst="rect">
            <a:avLst/>
          </a:prstGeom>
          <a:noFill/>
        </p:spPr>
        <p:txBody>
          <a:bodyPr wrap="square" rtlCol="0">
            <a:spAutoFit/>
          </a:bodyPr>
          <a:lstStyle/>
          <a:p>
            <a:pPr>
              <a:lnSpc>
                <a:spcPct val="107000"/>
              </a:lnSpc>
              <a:spcAft>
                <a:spcPts val="800"/>
              </a:spcAft>
            </a:pPr>
            <a:r>
              <a:rPr lang="en-US" dirty="0"/>
              <a:t>We build rapport when we develop mutual trust, friendship and affinity with someone. Building rapport can be incredibly beneficial to us both professionally and personally – it helps us establish good interpersonal relationships, and this can open many doors.</a:t>
            </a:r>
          </a:p>
          <a:p>
            <a:pPr>
              <a:lnSpc>
                <a:spcPct val="107000"/>
              </a:lnSpc>
              <a:spcAft>
                <a:spcPts val="800"/>
              </a:spcAft>
            </a:pPr>
            <a:r>
              <a:rPr lang="en-US" dirty="0"/>
              <a:t>Have you ever known people who have a knack for connecting with others? No matter who they meet, they manage to create a sense of trust and understanding within minutes.</a:t>
            </a:r>
          </a:p>
          <a:p>
            <a:pPr>
              <a:lnSpc>
                <a:spcPct val="107000"/>
              </a:lnSpc>
              <a:spcAft>
                <a:spcPts val="800"/>
              </a:spcAft>
            </a:pPr>
            <a:r>
              <a:rPr lang="en-US" dirty="0"/>
              <a:t>It doesn't matter what industry you're in or what position you hold – knowing how to build rapport can bring you countless opportunities. After all, when you have rapport with someone, he or she will usually want to help you succeed.</a:t>
            </a:r>
          </a:p>
          <a:p>
            <a:r>
              <a:rPr lang="en-US" dirty="0"/>
              <a:t>By being yourself, genuinely friendly, taking the attention away from yourself, showing real interest, finding common ground and giving genuine compliments are all tried and tested formulas for building trust and rapport. </a:t>
            </a:r>
          </a:p>
          <a:p>
            <a:endParaRPr lang="en-US" dirty="0"/>
          </a:p>
          <a:p>
            <a:r>
              <a:rPr lang="en-US" dirty="0"/>
              <a:t>In this module we will discuss connecting with and building relationship with others. It can be considered as a state of harmonious understanding with another individual or group. Building rapport is the process of developing that connection.</a:t>
            </a:r>
          </a:p>
          <a:p>
            <a:pPr>
              <a:lnSpc>
                <a:spcPct val="107000"/>
              </a:lnSpc>
              <a:spcAft>
                <a:spcPts val="800"/>
              </a:spcAft>
            </a:pPr>
            <a:endParaRPr lang="en-US" dirty="0"/>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5751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4033"/>
            <a:ext cx="9144000" cy="765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spcAft>
                <a:spcPct val="25000"/>
              </a:spcAft>
            </a:pPr>
            <a:r>
              <a:rPr lang="en-GB" sz="3600" dirty="0">
                <a:solidFill>
                  <a:srgbClr val="FFFFFF"/>
                </a:solidFill>
                <a:cs typeface="Arial" charset="0"/>
              </a:rPr>
              <a:t>Why is it important?</a:t>
            </a:r>
          </a:p>
        </p:txBody>
      </p:sp>
      <p:sp>
        <p:nvSpPr>
          <p:cNvPr id="10" name="Rectangle 5">
            <a:extLst>
              <a:ext uri="{FF2B5EF4-FFF2-40B4-BE49-F238E27FC236}">
                <a16:creationId xmlns:a16="http://schemas.microsoft.com/office/drawing/2014/main" id="{315A67B0-97B6-49DB-8709-3C5CF1652BBA}"/>
              </a:ext>
            </a:extLst>
          </p:cNvPr>
          <p:cNvSpPr>
            <a:spLocks noChangeArrowheads="1"/>
          </p:cNvSpPr>
          <p:nvPr/>
        </p:nvSpPr>
        <p:spPr bwMode="auto">
          <a:xfrm>
            <a:off x="0" y="234888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22222"/>
                </a:solidFill>
                <a:effectLst/>
                <a:latin typeface="Rubik"/>
              </a:rPr>
              <a:t>﻿</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TextBox 1">
            <a:extLst>
              <a:ext uri="{FF2B5EF4-FFF2-40B4-BE49-F238E27FC236}">
                <a16:creationId xmlns:a16="http://schemas.microsoft.com/office/drawing/2014/main" id="{C3AAD72E-DF63-4969-A3B0-199E2833B598}"/>
              </a:ext>
            </a:extLst>
          </p:cNvPr>
          <p:cNvSpPr txBox="1"/>
          <p:nvPr/>
        </p:nvSpPr>
        <p:spPr>
          <a:xfrm>
            <a:off x="467544" y="1052736"/>
            <a:ext cx="8208912" cy="5262979"/>
          </a:xfrm>
          <a:prstGeom prst="rect">
            <a:avLst/>
          </a:prstGeom>
          <a:noFill/>
        </p:spPr>
        <p:txBody>
          <a:bodyPr wrap="square" rtlCol="0">
            <a:spAutoFit/>
          </a:bodyPr>
          <a:lstStyle/>
          <a:p>
            <a:pPr marL="342900" indent="-342900">
              <a:buFont typeface="Arial" panose="020B0604020202020204" pitchFamily="34" charset="0"/>
              <a:buChar char="•"/>
            </a:pPr>
            <a:r>
              <a:rPr lang="en-GB" sz="2400" dirty="0"/>
              <a:t>It opens up employment/promotion opportunities – ‘people buy people’ </a:t>
            </a:r>
          </a:p>
          <a:p>
            <a:pPr marL="342900" indent="-342900">
              <a:buFont typeface="Arial" panose="020B0604020202020204" pitchFamily="34" charset="0"/>
              <a:buChar char="•"/>
            </a:pPr>
            <a:r>
              <a:rPr lang="en-GB" sz="2400" dirty="0"/>
              <a:t>It’s a foundation for open, honest communication</a:t>
            </a:r>
          </a:p>
          <a:p>
            <a:pPr marL="342900" indent="-342900">
              <a:buFont typeface="Arial" panose="020B0604020202020204" pitchFamily="34" charset="0"/>
              <a:buChar char="•"/>
            </a:pPr>
            <a:r>
              <a:rPr lang="en-GB" sz="2400" dirty="0"/>
              <a:t>It makes conflict resolution easier</a:t>
            </a:r>
          </a:p>
          <a:p>
            <a:pPr marL="342900" indent="-342900">
              <a:buFont typeface="Arial" panose="020B0604020202020204" pitchFamily="34" charset="0"/>
              <a:buChar char="•"/>
            </a:pPr>
            <a:r>
              <a:rPr lang="en-GB" sz="2400" dirty="0"/>
              <a:t>It creates an environment for mutual understanding</a:t>
            </a:r>
          </a:p>
          <a:p>
            <a:pPr marL="342900" indent="-342900">
              <a:buFont typeface="Arial" panose="020B0604020202020204" pitchFamily="34" charset="0"/>
              <a:buChar char="•"/>
            </a:pPr>
            <a:r>
              <a:rPr lang="en-GB" sz="2400" dirty="0"/>
              <a:t>It helps create a foundation for creative problem solving </a:t>
            </a:r>
          </a:p>
          <a:p>
            <a:pPr marL="342900" indent="-342900">
              <a:buFont typeface="Arial" panose="020B0604020202020204" pitchFamily="34" charset="0"/>
              <a:buChar char="•"/>
            </a:pPr>
            <a:r>
              <a:rPr lang="en-GB" sz="2400" dirty="0"/>
              <a:t>When we have rapport and trust with another we can </a:t>
            </a:r>
            <a:r>
              <a:rPr lang="en-GB" sz="2400" b="1" i="1" dirty="0"/>
              <a:t>value </a:t>
            </a:r>
            <a:r>
              <a:rPr lang="en-GB" sz="2400" dirty="0"/>
              <a:t>differences rather than reject them</a:t>
            </a:r>
          </a:p>
          <a:p>
            <a:pPr marL="342900" indent="-342900">
              <a:buFont typeface="Arial" panose="020B0604020202020204" pitchFamily="34" charset="0"/>
              <a:buChar char="•"/>
            </a:pPr>
            <a:r>
              <a:rPr lang="en-GB" sz="2400" dirty="0"/>
              <a:t>It encourages people to work with you to make change happen</a:t>
            </a:r>
          </a:p>
          <a:p>
            <a:pPr marL="342900" indent="-342900">
              <a:buFont typeface="Arial" panose="020B0604020202020204" pitchFamily="34" charset="0"/>
              <a:buChar char="•"/>
            </a:pPr>
            <a:r>
              <a:rPr lang="en-GB" sz="2400" dirty="0"/>
              <a:t>It reduces stress and anxiety </a:t>
            </a:r>
          </a:p>
          <a:p>
            <a:pPr marL="342900" indent="-342900">
              <a:buFont typeface="Arial" panose="020B0604020202020204" pitchFamily="34" charset="0"/>
              <a:buChar char="•"/>
            </a:pPr>
            <a:r>
              <a:rPr lang="en-GB" sz="2400" dirty="0"/>
              <a:t>It can foster a positive environment </a:t>
            </a:r>
          </a:p>
          <a:p>
            <a:pPr marL="342900" indent="-342900">
              <a:buFont typeface="Arial" panose="020B0604020202020204" pitchFamily="34" charset="0"/>
              <a:buChar char="•"/>
            </a:pPr>
            <a:r>
              <a:rPr lang="en-GB" sz="2400" dirty="0"/>
              <a:t>It earns respect</a:t>
            </a:r>
          </a:p>
          <a:p>
            <a:pPr marL="342900" indent="-342900">
              <a:buFont typeface="Arial" panose="020B0604020202020204" pitchFamily="34" charset="0"/>
              <a:buChar char="•"/>
            </a:pPr>
            <a:r>
              <a:rPr lang="en-GB" sz="2400" dirty="0"/>
              <a:t>It boosts confidence in yourself and others </a:t>
            </a:r>
          </a:p>
        </p:txBody>
      </p:sp>
    </p:spTree>
    <p:extLst>
      <p:ext uri="{BB962C8B-B14F-4D97-AF65-F5344CB8AC3E}">
        <p14:creationId xmlns:p14="http://schemas.microsoft.com/office/powerpoint/2010/main" val="333868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uilding a trust - Emotional Bank Account">
            <a:extLst>
              <a:ext uri="{FF2B5EF4-FFF2-40B4-BE49-F238E27FC236}">
                <a16:creationId xmlns:a16="http://schemas.microsoft.com/office/drawing/2014/main" id="{AF0A646F-8F14-43C8-99E2-29DA06BB58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3573016"/>
            <a:ext cx="4752528" cy="40324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motional bank account worksheet | Emotions, Bank account, Accounting">
            <a:extLst>
              <a:ext uri="{FF2B5EF4-FFF2-40B4-BE49-F238E27FC236}">
                <a16:creationId xmlns:a16="http://schemas.microsoft.com/office/drawing/2014/main" id="{A8C409C9-5C73-4638-8D0B-210537B720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171400"/>
            <a:ext cx="7200800" cy="432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2874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a:extLst>
              <a:ext uri="{FF2B5EF4-FFF2-40B4-BE49-F238E27FC236}">
                <a16:creationId xmlns:a16="http://schemas.microsoft.com/office/drawing/2014/main" id="{315A67B0-97B6-49DB-8709-3C5CF1652BBA}"/>
              </a:ext>
            </a:extLst>
          </p:cNvPr>
          <p:cNvSpPr>
            <a:spLocks noChangeArrowheads="1"/>
          </p:cNvSpPr>
          <p:nvPr/>
        </p:nvSpPr>
        <p:spPr bwMode="auto">
          <a:xfrm>
            <a:off x="0" y="234888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22222"/>
                </a:solidFill>
                <a:effectLst/>
                <a:latin typeface="Rubik"/>
              </a:rPr>
              <a:t>﻿</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Rectangle 1">
            <a:extLst>
              <a:ext uri="{FF2B5EF4-FFF2-40B4-BE49-F238E27FC236}">
                <a16:creationId xmlns:a16="http://schemas.microsoft.com/office/drawing/2014/main" id="{22BD8385-E822-4778-8212-3B18160F5356}"/>
              </a:ext>
            </a:extLst>
          </p:cNvPr>
          <p:cNvSpPr/>
          <p:nvPr/>
        </p:nvSpPr>
        <p:spPr>
          <a:xfrm>
            <a:off x="0" y="24033"/>
            <a:ext cx="9144000" cy="765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spcAft>
                <a:spcPct val="25000"/>
              </a:spcAft>
            </a:pPr>
            <a:r>
              <a:rPr lang="en-GB" sz="3600" dirty="0">
                <a:solidFill>
                  <a:srgbClr val="FFFFFF"/>
                </a:solidFill>
                <a:cs typeface="Arial" charset="0"/>
              </a:rPr>
              <a:t>What to do</a:t>
            </a:r>
          </a:p>
        </p:txBody>
      </p:sp>
      <p:pic>
        <p:nvPicPr>
          <p:cNvPr id="2050" name="Picture 2" descr="Grade 5 Word Cloud – Word cloud – WordItOut">
            <a:extLst>
              <a:ext uri="{FF2B5EF4-FFF2-40B4-BE49-F238E27FC236}">
                <a16:creationId xmlns:a16="http://schemas.microsoft.com/office/drawing/2014/main" id="{C3D0D1A0-4274-43B0-BFEA-6A62138354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89208"/>
            <a:ext cx="9144000" cy="6240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159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0" y="0"/>
            <a:ext cx="9144000" cy="765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0"/>
              </a:spcBef>
              <a:spcAft>
                <a:spcPts val="0"/>
              </a:spcAft>
              <a:defRPr/>
            </a:pPr>
            <a:r>
              <a:rPr lang="en-US" sz="3600" dirty="0">
                <a:solidFill>
                  <a:schemeClr val="bg1"/>
                </a:solidFill>
                <a:cs typeface="Arial" pitchFamily="34" charset="0"/>
              </a:rPr>
              <a:t>What to do</a:t>
            </a:r>
          </a:p>
        </p:txBody>
      </p:sp>
      <p:pic>
        <p:nvPicPr>
          <p:cNvPr id="4" name="Picture 3" descr="Admitting you were wrong. · MoveMe Quotes">
            <a:extLst>
              <a:ext uri="{FF2B5EF4-FFF2-40B4-BE49-F238E27FC236}">
                <a16:creationId xmlns:a16="http://schemas.microsoft.com/office/drawing/2014/main" id="{5E7AC437-3491-42F1-93F9-EF7B706E391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79512" y="908720"/>
            <a:ext cx="3528392" cy="3207246"/>
          </a:xfrm>
          <a:prstGeom prst="rect">
            <a:avLst/>
          </a:prstGeom>
          <a:noFill/>
          <a:ln>
            <a:noFill/>
          </a:ln>
        </p:spPr>
      </p:pic>
      <p:pic>
        <p:nvPicPr>
          <p:cNvPr id="4100" name="Picture 4" descr="EGOless Leadership: Serve Your Way to Success - Global Engagement Solutions">
            <a:extLst>
              <a:ext uri="{FF2B5EF4-FFF2-40B4-BE49-F238E27FC236}">
                <a16:creationId xmlns:a16="http://schemas.microsoft.com/office/drawing/2014/main" id="{2FE0B957-A3CF-4FF0-BA74-55DB981E84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1013401"/>
            <a:ext cx="3057525" cy="14954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ompliments | Lead Today">
            <a:extLst>
              <a:ext uri="{FF2B5EF4-FFF2-40B4-BE49-F238E27FC236}">
                <a16:creationId xmlns:a16="http://schemas.microsoft.com/office/drawing/2014/main" id="{CD7C7D4B-BB56-4936-B9C5-07FDCF3810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225" y="2591989"/>
            <a:ext cx="2555776" cy="21478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f you take a sincere interest in others, they will take a real interest in  you. Build relationships Don't colle… | Great quotes, Relationship,  Inspirational quotes">
            <a:extLst>
              <a:ext uri="{FF2B5EF4-FFF2-40B4-BE49-F238E27FC236}">
                <a16:creationId xmlns:a16="http://schemas.microsoft.com/office/drawing/2014/main" id="{2CCA6A8F-460A-444C-90E9-75555EACE2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4190" y="2591989"/>
            <a:ext cx="2714034" cy="20573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andom Acts of Kindness - Hutchinson Health | Health &amp; Well-Being">
            <a:extLst>
              <a:ext uri="{FF2B5EF4-FFF2-40B4-BE49-F238E27FC236}">
                <a16:creationId xmlns:a16="http://schemas.microsoft.com/office/drawing/2014/main" id="{B258F42E-8FC9-4604-9CF5-EC24F8855F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1207" y="5157192"/>
            <a:ext cx="3743325"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etting to the Heart of Good UX: Why Empathy is Key for Engineers">
            <a:extLst>
              <a:ext uri="{FF2B5EF4-FFF2-40B4-BE49-F238E27FC236}">
                <a16:creationId xmlns:a16="http://schemas.microsoft.com/office/drawing/2014/main" id="{C01B5924-4683-4AFA-862E-05D2381D4C4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590" y="4437112"/>
            <a:ext cx="5207615" cy="2592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4287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765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spcAft>
                <a:spcPct val="25000"/>
              </a:spcAft>
            </a:pPr>
            <a:r>
              <a:rPr lang="en-GB" sz="3600" b="1" dirty="0">
                <a:solidFill>
                  <a:srgbClr val="FFFFFF"/>
                </a:solidFill>
                <a:cs typeface="Arial" charset="0"/>
              </a:rPr>
              <a:t>What to do</a:t>
            </a:r>
          </a:p>
        </p:txBody>
      </p:sp>
      <p:pic>
        <p:nvPicPr>
          <p:cNvPr id="7" name="Picture 6" descr="35 Best Promise Quotes To Help You Always Keep Your Word | YourTango">
            <a:extLst>
              <a:ext uri="{FF2B5EF4-FFF2-40B4-BE49-F238E27FC236}">
                <a16:creationId xmlns:a16="http://schemas.microsoft.com/office/drawing/2014/main" id="{1FB460BE-7AA2-488B-8F6F-2A3CA51BBCD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51520" y="765175"/>
            <a:ext cx="2551931" cy="2660898"/>
          </a:xfrm>
          <a:prstGeom prst="rect">
            <a:avLst/>
          </a:prstGeom>
          <a:noFill/>
          <a:ln>
            <a:noFill/>
          </a:ln>
        </p:spPr>
      </p:pic>
      <p:pic>
        <p:nvPicPr>
          <p:cNvPr id="8" name="Picture 7">
            <a:extLst>
              <a:ext uri="{FF2B5EF4-FFF2-40B4-BE49-F238E27FC236}">
                <a16:creationId xmlns:a16="http://schemas.microsoft.com/office/drawing/2014/main" id="{B158A2CF-38EF-49BA-A3F2-2475866CCBC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139952" y="1268760"/>
            <a:ext cx="4752528" cy="5112568"/>
          </a:xfrm>
          <a:prstGeom prst="rect">
            <a:avLst/>
          </a:prstGeom>
          <a:noFill/>
          <a:ln>
            <a:noFill/>
          </a:ln>
        </p:spPr>
      </p:pic>
      <p:pic>
        <p:nvPicPr>
          <p:cNvPr id="3074" name="Picture 2" descr="Explore the value of Humility with related quotes, stories and other  content. Pass It On! | PassItOn.com">
            <a:extLst>
              <a:ext uri="{FF2B5EF4-FFF2-40B4-BE49-F238E27FC236}">
                <a16:creationId xmlns:a16="http://schemas.microsoft.com/office/drawing/2014/main" id="{CC8D5E67-D0AB-45C2-964D-F50AC5B30E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3666620"/>
            <a:ext cx="3528391" cy="3434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190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0" y="0"/>
            <a:ext cx="9144000" cy="765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0"/>
              </a:spcBef>
              <a:spcAft>
                <a:spcPts val="0"/>
              </a:spcAft>
              <a:defRPr/>
            </a:pPr>
            <a:r>
              <a:rPr lang="en-GB" sz="2400" dirty="0">
                <a:solidFill>
                  <a:schemeClr val="bg1"/>
                </a:solidFill>
                <a:latin typeface="Arial" pitchFamily="34" charset="0"/>
                <a:cs typeface="Arial" pitchFamily="34" charset="0"/>
              </a:rPr>
              <a:t>Givers, takers and matchers </a:t>
            </a:r>
            <a:endParaRPr lang="en-US" sz="2400" dirty="0">
              <a:solidFill>
                <a:schemeClr val="bg1"/>
              </a:solidFill>
              <a:cs typeface="Arial" pitchFamily="34" charset="0"/>
            </a:endParaRPr>
          </a:p>
        </p:txBody>
      </p:sp>
      <p:sp>
        <p:nvSpPr>
          <p:cNvPr id="7" name="Rectangle 3"/>
          <p:cNvSpPr txBox="1">
            <a:spLocks noChangeArrowheads="1"/>
          </p:cNvSpPr>
          <p:nvPr/>
        </p:nvSpPr>
        <p:spPr>
          <a:xfrm>
            <a:off x="457200" y="1341438"/>
            <a:ext cx="8229600" cy="4525962"/>
          </a:xfrm>
          <a:prstGeom prst="rect">
            <a:avLst/>
          </a:prstGeom>
        </p:spPr>
        <p:txBody>
          <a:bodyPr>
            <a:normAutofit/>
          </a:bodyPr>
          <a:lstStyle/>
          <a:p>
            <a:pPr marL="342900" indent="-342900" fontAlgn="auto">
              <a:spcBef>
                <a:spcPct val="20000"/>
              </a:spcBef>
              <a:spcAft>
                <a:spcPts val="0"/>
              </a:spcAft>
              <a:buFont typeface="Arial" pitchFamily="34" charset="0"/>
              <a:buChar char="•"/>
              <a:defRPr/>
            </a:pPr>
            <a:endParaRPr lang="en-GB" sz="3200" dirty="0">
              <a:latin typeface="+mn-lt"/>
              <a:cs typeface="+mn-cs"/>
            </a:endParaRPr>
          </a:p>
          <a:p>
            <a:pPr fontAlgn="auto">
              <a:spcBef>
                <a:spcPct val="20000"/>
              </a:spcBef>
              <a:spcAft>
                <a:spcPts val="0"/>
              </a:spcAft>
              <a:defRPr/>
            </a:pPr>
            <a:endParaRPr lang="en-GB" sz="2400" dirty="0">
              <a:latin typeface="+mn-lt"/>
              <a:cs typeface="+mn-cs"/>
            </a:endParaRPr>
          </a:p>
          <a:p>
            <a:pPr marL="342900" indent="-342900" fontAlgn="auto">
              <a:spcBef>
                <a:spcPct val="20000"/>
              </a:spcBef>
              <a:spcAft>
                <a:spcPts val="0"/>
              </a:spcAft>
              <a:buFont typeface="Arial" pitchFamily="34" charset="0"/>
              <a:buChar char="•"/>
              <a:defRPr/>
            </a:pPr>
            <a:endParaRPr lang="en-GB" sz="2600" dirty="0">
              <a:latin typeface="+mn-lt"/>
              <a:cs typeface="+mn-cs"/>
            </a:endParaRPr>
          </a:p>
        </p:txBody>
      </p:sp>
      <p:sp>
        <p:nvSpPr>
          <p:cNvPr id="2" name="TextBox 1">
            <a:extLst>
              <a:ext uri="{FF2B5EF4-FFF2-40B4-BE49-F238E27FC236}">
                <a16:creationId xmlns:a16="http://schemas.microsoft.com/office/drawing/2014/main" id="{CFF64626-F98B-4DD9-B300-D3F656EA1958}"/>
              </a:ext>
            </a:extLst>
          </p:cNvPr>
          <p:cNvSpPr txBox="1"/>
          <p:nvPr/>
        </p:nvSpPr>
        <p:spPr>
          <a:xfrm>
            <a:off x="251520" y="1124744"/>
            <a:ext cx="8229600" cy="5322547"/>
          </a:xfrm>
          <a:prstGeom prst="rect">
            <a:avLst/>
          </a:prstGeom>
          <a:noFill/>
        </p:spPr>
        <p:txBody>
          <a:bodyPr wrap="square" rtlCol="0">
            <a:spAutoFit/>
          </a:bodyPr>
          <a:lstStyle/>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Takers are trying to get as much as possible from another person and contribute as little as they can in return, thinking that is the shortest and most direct path to achieving their own goals.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Givers are looking to help others by making an introduction, giving advice, providing mentoring or sharing knowledge, without any strings attached. These givers actually prefer to be on the contributing end of an interaction. Very few of us are purely takers or purely givers. Most of us hover somewhere in between. That brings us to the third group of people, who are matchers. A matcher is somebody who tries to maintain an even balance of give and take. If I help you, I expect you to help me in return. In some respects’ they keep score of exchanges, so that everything is fair and really just.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Research suggests that givers are overrepresented at the top as well as the bottom of most success metrics. </a:t>
            </a:r>
            <a:r>
              <a:rPr lang="en-GB" sz="1800" dirty="0">
                <a:effectLst/>
                <a:latin typeface="Calibri" panose="020F0502020204030204" pitchFamily="34" charset="0"/>
                <a:ea typeface="Times New Roman" panose="02020603050405020304" pitchFamily="18" charset="0"/>
                <a:cs typeface="Calibri" panose="020F0502020204030204" pitchFamily="34" charset="0"/>
              </a:rPr>
              <a:t>The success of givers and the fall of takers is also driven by matchers. A matcher is somebody who really believes in a just world. Of course, a taker violates that belief in a just world. Matchers cannot stand to see takers get ahead by taking advantage of other people. The data on this suggests that matchers will often go around trying to punish them, often by gossiping and spreading negative reputational information.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9525393"/>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586</TotalTime>
  <Words>1957</Words>
  <Application>Microsoft Office PowerPoint</Application>
  <PresentationFormat>On-screen Show (4:3)</PresentationFormat>
  <Paragraphs>130</Paragraphs>
  <Slides>18</Slides>
  <Notes>17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Open Sans</vt:lpstr>
      <vt:lpstr>Roboto</vt:lpstr>
      <vt:lpstr>Rubik</vt:lpstr>
      <vt:lpstr>Segoe UI Historic</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Further opportunities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Bernard Genge</dc:creator>
  <cp:lastModifiedBy>Bernard Genge</cp:lastModifiedBy>
  <cp:revision>56</cp:revision>
  <dcterms:created xsi:type="dcterms:W3CDTF">2020-10-22T21:04:03Z</dcterms:created>
  <dcterms:modified xsi:type="dcterms:W3CDTF">2021-02-08T15:26:04Z</dcterms:modified>
</cp:coreProperties>
</file>