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12115-02C0-4BD3-8DDA-3B5E302C4A07}"/>
              </a:ext>
            </a:extLst>
          </p:cNvPr>
          <p:cNvSpPr>
            <a:spLocks noGrp="1"/>
          </p:cNvSpPr>
          <p:nvPr>
            <p:ph type="ctrTitle"/>
          </p:nvPr>
        </p:nvSpPr>
        <p:spPr/>
        <p:txBody>
          <a:bodyPr/>
          <a:lstStyle/>
          <a:p>
            <a:r>
              <a:rPr lang="en-GB" dirty="0"/>
              <a:t>Hello and welcome!</a:t>
            </a:r>
          </a:p>
        </p:txBody>
      </p:sp>
      <p:sp>
        <p:nvSpPr>
          <p:cNvPr id="3" name="Subtitle 2">
            <a:extLst>
              <a:ext uri="{FF2B5EF4-FFF2-40B4-BE49-F238E27FC236}">
                <a16:creationId xmlns:a16="http://schemas.microsoft.com/office/drawing/2014/main" id="{462A3CDF-C074-4F56-9015-72090612EE4E}"/>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671446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39B63-DEB8-4410-82BC-9528457E035F}"/>
              </a:ext>
            </a:extLst>
          </p:cNvPr>
          <p:cNvSpPr>
            <a:spLocks noGrp="1"/>
          </p:cNvSpPr>
          <p:nvPr>
            <p:ph type="title"/>
          </p:nvPr>
        </p:nvSpPr>
        <p:spPr/>
        <p:txBody>
          <a:bodyPr/>
          <a:lstStyle/>
          <a:p>
            <a:r>
              <a:rPr lang="en-GB" dirty="0"/>
              <a:t>Time and place… </a:t>
            </a:r>
          </a:p>
        </p:txBody>
      </p:sp>
      <p:sp>
        <p:nvSpPr>
          <p:cNvPr id="3" name="Content Placeholder 2">
            <a:extLst>
              <a:ext uri="{FF2B5EF4-FFF2-40B4-BE49-F238E27FC236}">
                <a16:creationId xmlns:a16="http://schemas.microsoft.com/office/drawing/2014/main" id="{BAEC40EB-5A85-4B44-9910-1E8A138D1999}"/>
              </a:ext>
            </a:extLst>
          </p:cNvPr>
          <p:cNvSpPr>
            <a:spLocks noGrp="1"/>
          </p:cNvSpPr>
          <p:nvPr>
            <p:ph idx="1"/>
          </p:nvPr>
        </p:nvSpPr>
        <p:spPr/>
        <p:txBody>
          <a:bodyPr/>
          <a:lstStyle/>
          <a:p>
            <a:r>
              <a:rPr lang="en-GB" dirty="0"/>
              <a:t>The main thing is for us to enjoy being out and about and noticing things we might not usually notice and enjoying the fresh air and the treasures of the season!</a:t>
            </a:r>
          </a:p>
          <a:p>
            <a:r>
              <a:rPr lang="en-GB" dirty="0"/>
              <a:t>You don’t have to be out and about walking for miles or gazing from your window for hours, but it is a good idea to have at least half an hour or more free to take your time, let the scenes around you and the natural world have chance to be noticed and for you to steady yourself and start to observe things with greater intention. </a:t>
            </a:r>
          </a:p>
          <a:p>
            <a:r>
              <a:rPr lang="en-GB" dirty="0"/>
              <a:t>Taking our time can be one of the greatest gifts we give ourselves, just taking time to notice nature. It is in the slowness and calm, that more things let themselves be shown to us… </a:t>
            </a:r>
          </a:p>
          <a:p>
            <a:endParaRPr lang="en-GB" dirty="0"/>
          </a:p>
        </p:txBody>
      </p:sp>
    </p:spTree>
    <p:extLst>
      <p:ext uri="{BB962C8B-B14F-4D97-AF65-F5344CB8AC3E}">
        <p14:creationId xmlns:p14="http://schemas.microsoft.com/office/powerpoint/2010/main" val="126272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B8FA-6483-4EAA-9902-53C90F8BDE41}"/>
              </a:ext>
            </a:extLst>
          </p:cNvPr>
          <p:cNvSpPr>
            <a:spLocks noGrp="1"/>
          </p:cNvSpPr>
          <p:nvPr>
            <p:ph type="title"/>
          </p:nvPr>
        </p:nvSpPr>
        <p:spPr/>
        <p:txBody>
          <a:bodyPr/>
          <a:lstStyle/>
          <a:p>
            <a:r>
              <a:rPr lang="en-GB" dirty="0"/>
              <a:t>Let’s begin with Session One </a:t>
            </a:r>
          </a:p>
        </p:txBody>
      </p:sp>
      <p:sp>
        <p:nvSpPr>
          <p:cNvPr id="3" name="Content Placeholder 2">
            <a:extLst>
              <a:ext uri="{FF2B5EF4-FFF2-40B4-BE49-F238E27FC236}">
                <a16:creationId xmlns:a16="http://schemas.microsoft.com/office/drawing/2014/main" id="{36D1D642-D2A1-4506-9FCE-330AA81A0D73}"/>
              </a:ext>
            </a:extLst>
          </p:cNvPr>
          <p:cNvSpPr>
            <a:spLocks noGrp="1"/>
          </p:cNvSpPr>
          <p:nvPr>
            <p:ph idx="1"/>
          </p:nvPr>
        </p:nvSpPr>
        <p:spPr/>
        <p:txBody>
          <a:bodyPr>
            <a:normAutofit/>
          </a:bodyPr>
          <a:lstStyle/>
          <a:p>
            <a:r>
              <a:rPr lang="en-GB" sz="5400" dirty="0"/>
              <a:t>A window on the world / my home patch</a:t>
            </a:r>
          </a:p>
        </p:txBody>
      </p:sp>
    </p:spTree>
    <p:extLst>
      <p:ext uri="{BB962C8B-B14F-4D97-AF65-F5344CB8AC3E}">
        <p14:creationId xmlns:p14="http://schemas.microsoft.com/office/powerpoint/2010/main" val="193982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54784-6F27-4FD4-BEC8-E91D437C2DD9}"/>
              </a:ext>
            </a:extLst>
          </p:cNvPr>
          <p:cNvSpPr>
            <a:spLocks noGrp="1"/>
          </p:cNvSpPr>
          <p:nvPr>
            <p:ph type="title"/>
          </p:nvPr>
        </p:nvSpPr>
        <p:spPr/>
        <p:txBody>
          <a:bodyPr/>
          <a:lstStyle/>
          <a:p>
            <a:r>
              <a:rPr lang="en-GB" dirty="0"/>
              <a:t>Introduction… </a:t>
            </a:r>
          </a:p>
        </p:txBody>
      </p:sp>
      <p:sp>
        <p:nvSpPr>
          <p:cNvPr id="3" name="Content Placeholder 2">
            <a:extLst>
              <a:ext uri="{FF2B5EF4-FFF2-40B4-BE49-F238E27FC236}">
                <a16:creationId xmlns:a16="http://schemas.microsoft.com/office/drawing/2014/main" id="{AD7A12C9-7B6C-44D2-9444-D98AB8296CBD}"/>
              </a:ext>
            </a:extLst>
          </p:cNvPr>
          <p:cNvSpPr>
            <a:spLocks noGrp="1"/>
          </p:cNvSpPr>
          <p:nvPr>
            <p:ph idx="1"/>
          </p:nvPr>
        </p:nvSpPr>
        <p:spPr/>
        <p:txBody>
          <a:bodyPr>
            <a:normAutofit/>
          </a:bodyPr>
          <a:lstStyle/>
          <a:p>
            <a:r>
              <a:rPr lang="en-GB" sz="2000" dirty="0"/>
              <a:t>The world can sometimes go by too fast or we’re too absorbed in our own world to notice what’s going on around us.  </a:t>
            </a:r>
          </a:p>
          <a:p>
            <a:r>
              <a:rPr lang="en-GB" sz="2000" dirty="0"/>
              <a:t>Taking time each day to stop, breathe, notice, relax, become aware, can be a great gift to feed our senses and our souls….</a:t>
            </a:r>
          </a:p>
          <a:p>
            <a:endParaRPr lang="en-GB" sz="2400" dirty="0"/>
          </a:p>
        </p:txBody>
      </p:sp>
      <p:pic>
        <p:nvPicPr>
          <p:cNvPr id="4" name="Picture 3">
            <a:extLst>
              <a:ext uri="{FF2B5EF4-FFF2-40B4-BE49-F238E27FC236}">
                <a16:creationId xmlns:a16="http://schemas.microsoft.com/office/drawing/2014/main" id="{CECEEFBC-4657-4100-B1A4-6903226DEEA9}"/>
              </a:ext>
            </a:extLst>
          </p:cNvPr>
          <p:cNvPicPr>
            <a:picLocks noChangeAspect="1"/>
          </p:cNvPicPr>
          <p:nvPr/>
        </p:nvPicPr>
        <p:blipFill>
          <a:blip r:embed="rId2"/>
          <a:stretch>
            <a:fillRect/>
          </a:stretch>
        </p:blipFill>
        <p:spPr>
          <a:xfrm>
            <a:off x="3162300" y="3783676"/>
            <a:ext cx="3286298" cy="2464724"/>
          </a:xfrm>
          <a:prstGeom prst="rect">
            <a:avLst/>
          </a:prstGeom>
        </p:spPr>
      </p:pic>
    </p:spTree>
    <p:extLst>
      <p:ext uri="{BB962C8B-B14F-4D97-AF65-F5344CB8AC3E}">
        <p14:creationId xmlns:p14="http://schemas.microsoft.com/office/powerpoint/2010/main" val="2825001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FF10-1E5B-40DE-AA67-CCB794865BBC}"/>
              </a:ext>
            </a:extLst>
          </p:cNvPr>
          <p:cNvSpPr>
            <a:spLocks noGrp="1"/>
          </p:cNvSpPr>
          <p:nvPr>
            <p:ph type="title"/>
          </p:nvPr>
        </p:nvSpPr>
        <p:spPr/>
        <p:txBody>
          <a:bodyPr/>
          <a:lstStyle/>
          <a:p>
            <a:r>
              <a:rPr lang="en-GB" dirty="0"/>
              <a:t>Noticing nature… </a:t>
            </a:r>
          </a:p>
        </p:txBody>
      </p:sp>
      <p:sp>
        <p:nvSpPr>
          <p:cNvPr id="3" name="Content Placeholder 2">
            <a:extLst>
              <a:ext uri="{FF2B5EF4-FFF2-40B4-BE49-F238E27FC236}">
                <a16:creationId xmlns:a16="http://schemas.microsoft.com/office/drawing/2014/main" id="{13D7F4FA-0937-4C0B-B554-D1AA824547EA}"/>
              </a:ext>
            </a:extLst>
          </p:cNvPr>
          <p:cNvSpPr>
            <a:spLocks noGrp="1"/>
          </p:cNvSpPr>
          <p:nvPr>
            <p:ph idx="1"/>
          </p:nvPr>
        </p:nvSpPr>
        <p:spPr/>
        <p:txBody>
          <a:bodyPr>
            <a:normAutofit lnSpcReduction="10000"/>
          </a:bodyPr>
          <a:lstStyle/>
          <a:p>
            <a:r>
              <a:rPr lang="en-GB" dirty="0"/>
              <a:t>Over the course of the last few months, things have changed greatly for us and one source of strength and inspiration I have gained, during these strange days, has been noticing nature more and the tiny changes in animal and plant life which I may have been too tired or too busy to notice otherwise. </a:t>
            </a:r>
          </a:p>
          <a:p>
            <a:r>
              <a:rPr lang="en-GB" dirty="0"/>
              <a:t>I am noticing… more bird song….</a:t>
            </a:r>
          </a:p>
          <a:p>
            <a:r>
              <a:rPr lang="en-GB" dirty="0"/>
              <a:t>I am noticing… when a new daisy appears on the path by my house</a:t>
            </a:r>
          </a:p>
          <a:p>
            <a:r>
              <a:rPr lang="en-GB" dirty="0"/>
              <a:t>It might be that you’ve heard more bird song because there’s been less traffic, or perhaps you’ve seen flowers in the verges on your way to the corner shop? </a:t>
            </a:r>
          </a:p>
          <a:p>
            <a:r>
              <a:rPr lang="en-GB" b="1" dirty="0"/>
              <a:t>What are you noticing?</a:t>
            </a:r>
          </a:p>
          <a:p>
            <a:r>
              <a:rPr lang="en-GB" dirty="0"/>
              <a:t>This course will help us to tune into things around us, notice nature and give it space in our hearts to restore us… </a:t>
            </a:r>
          </a:p>
        </p:txBody>
      </p:sp>
    </p:spTree>
    <p:extLst>
      <p:ext uri="{BB962C8B-B14F-4D97-AF65-F5344CB8AC3E}">
        <p14:creationId xmlns:p14="http://schemas.microsoft.com/office/powerpoint/2010/main" val="5940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D5507-F230-4C61-B364-FA21A3036E54}"/>
              </a:ext>
            </a:extLst>
          </p:cNvPr>
          <p:cNvSpPr>
            <a:spLocks noGrp="1"/>
          </p:cNvSpPr>
          <p:nvPr>
            <p:ph type="title"/>
          </p:nvPr>
        </p:nvSpPr>
        <p:spPr/>
        <p:txBody>
          <a:bodyPr/>
          <a:lstStyle/>
          <a:p>
            <a:r>
              <a:rPr lang="en-GB" dirty="0"/>
              <a:t>Raising our awareness of the natural world </a:t>
            </a:r>
          </a:p>
        </p:txBody>
      </p:sp>
      <p:sp>
        <p:nvSpPr>
          <p:cNvPr id="3" name="Content Placeholder 2">
            <a:extLst>
              <a:ext uri="{FF2B5EF4-FFF2-40B4-BE49-F238E27FC236}">
                <a16:creationId xmlns:a16="http://schemas.microsoft.com/office/drawing/2014/main" id="{3D3FF49F-DCB1-4AD4-8C75-63F68D193B91}"/>
              </a:ext>
            </a:extLst>
          </p:cNvPr>
          <p:cNvSpPr>
            <a:spLocks noGrp="1"/>
          </p:cNvSpPr>
          <p:nvPr>
            <p:ph idx="1"/>
          </p:nvPr>
        </p:nvSpPr>
        <p:spPr/>
        <p:txBody>
          <a:bodyPr/>
          <a:lstStyle/>
          <a:p>
            <a:r>
              <a:rPr lang="en-GB" dirty="0"/>
              <a:t>So what have you noticed lately? </a:t>
            </a:r>
            <a:r>
              <a:rPr lang="en-GB" b="1" dirty="0"/>
              <a:t>Take a moment </a:t>
            </a:r>
            <a:r>
              <a:rPr lang="en-GB" dirty="0"/>
              <a:t>to make a note in your mind or on a notepad about what you have noticed… </a:t>
            </a:r>
          </a:p>
          <a:p>
            <a:r>
              <a:rPr lang="en-GB" dirty="0"/>
              <a:t>Over the course of the next four sessions together, we will learn how to notice things more keenly, how to gather in the thoughts and sights we see and give them space in our hearts and minds to restore and refresh us.. </a:t>
            </a:r>
          </a:p>
          <a:p>
            <a:endParaRPr lang="en-GB" dirty="0"/>
          </a:p>
          <a:p>
            <a:endParaRPr lang="en-GB" dirty="0"/>
          </a:p>
        </p:txBody>
      </p:sp>
      <p:pic>
        <p:nvPicPr>
          <p:cNvPr id="4" name="Picture 3">
            <a:extLst>
              <a:ext uri="{FF2B5EF4-FFF2-40B4-BE49-F238E27FC236}">
                <a16:creationId xmlns:a16="http://schemas.microsoft.com/office/drawing/2014/main" id="{2704AFEB-0BA2-47AC-A043-B7B0AF62C8D3}"/>
              </a:ext>
            </a:extLst>
          </p:cNvPr>
          <p:cNvPicPr>
            <a:picLocks noChangeAspect="1"/>
          </p:cNvPicPr>
          <p:nvPr/>
        </p:nvPicPr>
        <p:blipFill>
          <a:blip r:embed="rId2"/>
          <a:stretch>
            <a:fillRect/>
          </a:stretch>
        </p:blipFill>
        <p:spPr>
          <a:xfrm>
            <a:off x="3302000" y="3873500"/>
            <a:ext cx="2654300" cy="2654300"/>
          </a:xfrm>
          <a:prstGeom prst="rect">
            <a:avLst/>
          </a:prstGeom>
        </p:spPr>
      </p:pic>
    </p:spTree>
    <p:extLst>
      <p:ext uri="{BB962C8B-B14F-4D97-AF65-F5344CB8AC3E}">
        <p14:creationId xmlns:p14="http://schemas.microsoft.com/office/powerpoint/2010/main" val="814564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88FE9-CF0A-4F37-8854-1ED7458AB05F}"/>
              </a:ext>
            </a:extLst>
          </p:cNvPr>
          <p:cNvSpPr>
            <a:spLocks noGrp="1"/>
          </p:cNvSpPr>
          <p:nvPr>
            <p:ph type="title"/>
          </p:nvPr>
        </p:nvSpPr>
        <p:spPr/>
        <p:txBody>
          <a:bodyPr/>
          <a:lstStyle/>
          <a:p>
            <a:r>
              <a:rPr lang="en-GB" dirty="0"/>
              <a:t>Our course together </a:t>
            </a:r>
          </a:p>
        </p:txBody>
      </p:sp>
      <p:sp>
        <p:nvSpPr>
          <p:cNvPr id="3" name="Content Placeholder 2">
            <a:extLst>
              <a:ext uri="{FF2B5EF4-FFF2-40B4-BE49-F238E27FC236}">
                <a16:creationId xmlns:a16="http://schemas.microsoft.com/office/drawing/2014/main" id="{E9BD0BFC-8CFE-49CA-A981-ADC230286F51}"/>
              </a:ext>
            </a:extLst>
          </p:cNvPr>
          <p:cNvSpPr>
            <a:spLocks noGrp="1"/>
          </p:cNvSpPr>
          <p:nvPr>
            <p:ph idx="1"/>
          </p:nvPr>
        </p:nvSpPr>
        <p:spPr/>
        <p:txBody>
          <a:bodyPr/>
          <a:lstStyle/>
          <a:p>
            <a:r>
              <a:rPr lang="en-GB" dirty="0"/>
              <a:t>This course is to help us to notice nature, to bring to our attention the sights, smells and sounds of the world around us.  </a:t>
            </a:r>
          </a:p>
          <a:p>
            <a:r>
              <a:rPr lang="en-GB" dirty="0"/>
              <a:t>Over the next four sessions, we’ll have the opportunity to heighten our senses, to connect with nature and enrich our lives, inspired by our environment. </a:t>
            </a:r>
          </a:p>
          <a:p>
            <a:r>
              <a:rPr lang="en-GB" dirty="0"/>
              <a:t>We’ll be doing this in all sorts of ways – perhaps taking photos, jotting some thoughts down in a journal, tuning in to the scents around us to make a memory, sharing our nature encounters on the course group or gathering something from our walk to treasure, like a pebble or a leaf. </a:t>
            </a:r>
          </a:p>
          <a:p>
            <a:endParaRPr lang="en-GB" dirty="0"/>
          </a:p>
        </p:txBody>
      </p:sp>
      <p:pic>
        <p:nvPicPr>
          <p:cNvPr id="4" name="Picture 3">
            <a:extLst>
              <a:ext uri="{FF2B5EF4-FFF2-40B4-BE49-F238E27FC236}">
                <a16:creationId xmlns:a16="http://schemas.microsoft.com/office/drawing/2014/main" id="{B09FFA14-4F2B-4655-BB12-965254B6BC15}"/>
              </a:ext>
            </a:extLst>
          </p:cNvPr>
          <p:cNvPicPr>
            <a:picLocks noChangeAspect="1"/>
          </p:cNvPicPr>
          <p:nvPr/>
        </p:nvPicPr>
        <p:blipFill>
          <a:blip r:embed="rId2"/>
          <a:stretch>
            <a:fillRect/>
          </a:stretch>
        </p:blipFill>
        <p:spPr>
          <a:xfrm rot="16200000">
            <a:off x="4416020" y="4985488"/>
            <a:ext cx="1426301" cy="1901735"/>
          </a:xfrm>
          <a:prstGeom prst="rect">
            <a:avLst/>
          </a:prstGeom>
        </p:spPr>
      </p:pic>
    </p:spTree>
    <p:extLst>
      <p:ext uri="{BB962C8B-B14F-4D97-AF65-F5344CB8AC3E}">
        <p14:creationId xmlns:p14="http://schemas.microsoft.com/office/powerpoint/2010/main" val="2513240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F7BB1-BB2E-4D0D-B704-A8A7C5BBF3E3}"/>
              </a:ext>
            </a:extLst>
          </p:cNvPr>
          <p:cNvSpPr>
            <a:spLocks noGrp="1"/>
          </p:cNvSpPr>
          <p:nvPr>
            <p:ph type="title"/>
          </p:nvPr>
        </p:nvSpPr>
        <p:spPr/>
        <p:txBody>
          <a:bodyPr/>
          <a:lstStyle/>
          <a:p>
            <a:r>
              <a:rPr lang="en-GB" dirty="0"/>
              <a:t>Capturing and sharing </a:t>
            </a:r>
          </a:p>
        </p:txBody>
      </p:sp>
      <p:sp>
        <p:nvSpPr>
          <p:cNvPr id="3" name="Content Placeholder 2">
            <a:extLst>
              <a:ext uri="{FF2B5EF4-FFF2-40B4-BE49-F238E27FC236}">
                <a16:creationId xmlns:a16="http://schemas.microsoft.com/office/drawing/2014/main" id="{62574508-CC4C-4370-8505-FB67575AF554}"/>
              </a:ext>
            </a:extLst>
          </p:cNvPr>
          <p:cNvSpPr>
            <a:spLocks noGrp="1"/>
          </p:cNvSpPr>
          <p:nvPr>
            <p:ph idx="1"/>
          </p:nvPr>
        </p:nvSpPr>
        <p:spPr/>
        <p:txBody>
          <a:bodyPr/>
          <a:lstStyle/>
          <a:p>
            <a:r>
              <a:rPr lang="en-GB" dirty="0"/>
              <a:t>What you write, photograph or recall is yours and yours alone, but if you do wish to share on SWALC Facebook group site, on the Forum of this course or with me as your tutor, please feel free.  </a:t>
            </a:r>
          </a:p>
          <a:p>
            <a:r>
              <a:rPr lang="en-GB" dirty="0"/>
              <a:t>Often the things we discover, or things that inspires us, can inspire others too.  The course is designed to be done over a period of 3-4 weeks, with time outdoors a couple of times a week, then time reflecting.  </a:t>
            </a:r>
          </a:p>
          <a:p>
            <a:r>
              <a:rPr lang="en-GB" dirty="0"/>
              <a:t>If you like you can repeat a session again and see what else comes up for you, or you can move on to the next session’s sheet. </a:t>
            </a:r>
          </a:p>
          <a:p>
            <a:endParaRPr lang="en-GB" dirty="0"/>
          </a:p>
        </p:txBody>
      </p:sp>
    </p:spTree>
    <p:extLst>
      <p:ext uri="{BB962C8B-B14F-4D97-AF65-F5344CB8AC3E}">
        <p14:creationId xmlns:p14="http://schemas.microsoft.com/office/powerpoint/2010/main" val="4278258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51B3-D31F-4402-BE78-E35A32D6760F}"/>
              </a:ext>
            </a:extLst>
          </p:cNvPr>
          <p:cNvSpPr>
            <a:spLocks noGrp="1"/>
          </p:cNvSpPr>
          <p:nvPr>
            <p:ph type="title"/>
          </p:nvPr>
        </p:nvSpPr>
        <p:spPr/>
        <p:txBody>
          <a:bodyPr/>
          <a:lstStyle/>
          <a:p>
            <a:r>
              <a:rPr lang="en-GB" dirty="0"/>
              <a:t>As and when…. </a:t>
            </a:r>
          </a:p>
        </p:txBody>
      </p:sp>
      <p:sp>
        <p:nvSpPr>
          <p:cNvPr id="3" name="Content Placeholder 2">
            <a:extLst>
              <a:ext uri="{FF2B5EF4-FFF2-40B4-BE49-F238E27FC236}">
                <a16:creationId xmlns:a16="http://schemas.microsoft.com/office/drawing/2014/main" id="{B9F9DF97-A8AC-4834-A350-CC4442D34250}"/>
              </a:ext>
            </a:extLst>
          </p:cNvPr>
          <p:cNvSpPr>
            <a:spLocks noGrp="1"/>
          </p:cNvSpPr>
          <p:nvPr>
            <p:ph idx="1"/>
          </p:nvPr>
        </p:nvSpPr>
        <p:spPr/>
        <p:txBody>
          <a:bodyPr/>
          <a:lstStyle/>
          <a:p>
            <a:r>
              <a:rPr lang="en-GB" dirty="0"/>
              <a:t>You can walk when you like and respond to the time in the day that’s best for your energy levels, your other commitment and the weather patterns….</a:t>
            </a:r>
          </a:p>
          <a:p>
            <a:endParaRPr lang="en-GB" dirty="0"/>
          </a:p>
        </p:txBody>
      </p:sp>
      <p:pic>
        <p:nvPicPr>
          <p:cNvPr id="4" name="Picture 3">
            <a:extLst>
              <a:ext uri="{FF2B5EF4-FFF2-40B4-BE49-F238E27FC236}">
                <a16:creationId xmlns:a16="http://schemas.microsoft.com/office/drawing/2014/main" id="{3C71ACEC-D426-47AF-9F52-1B7C326ADF82}"/>
              </a:ext>
            </a:extLst>
          </p:cNvPr>
          <p:cNvPicPr>
            <a:picLocks noChangeAspect="1"/>
          </p:cNvPicPr>
          <p:nvPr/>
        </p:nvPicPr>
        <p:blipFill>
          <a:blip r:embed="rId2"/>
          <a:stretch>
            <a:fillRect/>
          </a:stretch>
        </p:blipFill>
        <p:spPr>
          <a:xfrm>
            <a:off x="3319065" y="2857500"/>
            <a:ext cx="2878536" cy="3325384"/>
          </a:xfrm>
          <a:prstGeom prst="rect">
            <a:avLst/>
          </a:prstGeom>
        </p:spPr>
      </p:pic>
    </p:spTree>
    <p:extLst>
      <p:ext uri="{BB962C8B-B14F-4D97-AF65-F5344CB8AC3E}">
        <p14:creationId xmlns:p14="http://schemas.microsoft.com/office/powerpoint/2010/main" val="343054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AC08-2D94-4B54-9BF7-68356EA838D0}"/>
              </a:ext>
            </a:extLst>
          </p:cNvPr>
          <p:cNvSpPr>
            <a:spLocks noGrp="1"/>
          </p:cNvSpPr>
          <p:nvPr>
            <p:ph type="title"/>
          </p:nvPr>
        </p:nvSpPr>
        <p:spPr/>
        <p:txBody>
          <a:bodyPr/>
          <a:lstStyle/>
          <a:p>
            <a:r>
              <a:rPr lang="en-GB" dirty="0"/>
              <a:t>A little bit about me… </a:t>
            </a:r>
          </a:p>
        </p:txBody>
      </p:sp>
      <p:sp>
        <p:nvSpPr>
          <p:cNvPr id="3" name="Content Placeholder 2">
            <a:extLst>
              <a:ext uri="{FF2B5EF4-FFF2-40B4-BE49-F238E27FC236}">
                <a16:creationId xmlns:a16="http://schemas.microsoft.com/office/drawing/2014/main" id="{1BF5FFC3-A20B-4A35-8A93-C73DBD3E6966}"/>
              </a:ext>
            </a:extLst>
          </p:cNvPr>
          <p:cNvSpPr>
            <a:spLocks noGrp="1"/>
          </p:cNvSpPr>
          <p:nvPr>
            <p:ph idx="1"/>
          </p:nvPr>
        </p:nvSpPr>
        <p:spPr/>
        <p:txBody>
          <a:bodyPr/>
          <a:lstStyle/>
          <a:p>
            <a:r>
              <a:rPr lang="en-GB" dirty="0"/>
              <a:t>I’m Sara. Hello! </a:t>
            </a:r>
          </a:p>
          <a:p>
            <a:r>
              <a:rPr lang="en-GB" dirty="0"/>
              <a:t>Someone who enjoys the outdoors, although I don’t always have the confidence to go out and about. In recent times, tried to get outdoors in the fresh air more regularly and it has done me so much good. I have found such joy, solace, wonder, comfort and inspiration in noticing the natural world around me and I would like to help others to gain this sense of connection. </a:t>
            </a:r>
          </a:p>
          <a:p>
            <a:r>
              <a:rPr lang="en-GB" dirty="0"/>
              <a:t>I am a learning and skills tutor and have experience of community development work. I like photography, creative writing, wildlife and noticing colour, shape and texture in the world around me. Let’s get out and about together, through the support of this online course, and connect with nature!</a:t>
            </a:r>
          </a:p>
          <a:p>
            <a:r>
              <a:rPr lang="en-GB" dirty="0"/>
              <a:t>Perhaps, if you wish, you can share a bit about yourself on the Forum for this course… </a:t>
            </a:r>
          </a:p>
        </p:txBody>
      </p:sp>
    </p:spTree>
    <p:extLst>
      <p:ext uri="{BB962C8B-B14F-4D97-AF65-F5344CB8AC3E}">
        <p14:creationId xmlns:p14="http://schemas.microsoft.com/office/powerpoint/2010/main" val="3318251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45ED-41C1-4B66-9CC9-84FB765CE140}"/>
              </a:ext>
            </a:extLst>
          </p:cNvPr>
          <p:cNvSpPr>
            <a:spLocks noGrp="1"/>
          </p:cNvSpPr>
          <p:nvPr>
            <p:ph type="title"/>
          </p:nvPr>
        </p:nvSpPr>
        <p:spPr/>
        <p:txBody>
          <a:bodyPr/>
          <a:lstStyle/>
          <a:p>
            <a:r>
              <a:rPr lang="en-GB" dirty="0"/>
              <a:t>So let’s begin! </a:t>
            </a:r>
          </a:p>
        </p:txBody>
      </p:sp>
      <p:sp>
        <p:nvSpPr>
          <p:cNvPr id="3" name="Content Placeholder 2">
            <a:extLst>
              <a:ext uri="{FF2B5EF4-FFF2-40B4-BE49-F238E27FC236}">
                <a16:creationId xmlns:a16="http://schemas.microsoft.com/office/drawing/2014/main" id="{80ACFEA4-CA52-4535-B5CB-F79418920725}"/>
              </a:ext>
            </a:extLst>
          </p:cNvPr>
          <p:cNvSpPr>
            <a:spLocks noGrp="1"/>
          </p:cNvSpPr>
          <p:nvPr>
            <p:ph idx="1"/>
          </p:nvPr>
        </p:nvSpPr>
        <p:spPr/>
        <p:txBody>
          <a:bodyPr/>
          <a:lstStyle/>
          <a:p>
            <a:r>
              <a:rPr lang="en-GB" dirty="0"/>
              <a:t>This course is all about noticing the natural world around us. It is the form of a guided journal with ideas about what to look out for and thoughts on how we might reflect on what we have seen while out and about and getting a bit creative, inspired by our nature walk. </a:t>
            </a:r>
          </a:p>
          <a:p>
            <a:r>
              <a:rPr lang="en-GB" dirty="0"/>
              <a:t>It’s not about knowing the names of the plants or the types of trees we have spotted, although if you are interested in that, you can always find out more.</a:t>
            </a:r>
          </a:p>
          <a:p>
            <a:r>
              <a:rPr lang="en-GB" dirty="0"/>
              <a:t> </a:t>
            </a:r>
          </a:p>
        </p:txBody>
      </p:sp>
      <p:pic>
        <p:nvPicPr>
          <p:cNvPr id="4" name="Picture 3">
            <a:extLst>
              <a:ext uri="{FF2B5EF4-FFF2-40B4-BE49-F238E27FC236}">
                <a16:creationId xmlns:a16="http://schemas.microsoft.com/office/drawing/2014/main" id="{A46253E2-8A98-41FB-BBFA-D7DA45ACAF2A}"/>
              </a:ext>
            </a:extLst>
          </p:cNvPr>
          <p:cNvPicPr>
            <a:picLocks noChangeAspect="1"/>
          </p:cNvPicPr>
          <p:nvPr/>
        </p:nvPicPr>
        <p:blipFill>
          <a:blip r:embed="rId2"/>
          <a:stretch>
            <a:fillRect/>
          </a:stretch>
        </p:blipFill>
        <p:spPr>
          <a:xfrm flipV="1">
            <a:off x="3683000" y="4244977"/>
            <a:ext cx="2702098" cy="2026574"/>
          </a:xfrm>
          <a:prstGeom prst="rect">
            <a:avLst/>
          </a:prstGeom>
        </p:spPr>
      </p:pic>
    </p:spTree>
    <p:extLst>
      <p:ext uri="{BB962C8B-B14F-4D97-AF65-F5344CB8AC3E}">
        <p14:creationId xmlns:p14="http://schemas.microsoft.com/office/powerpoint/2010/main" val="259914801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25</TotalTime>
  <Words>969</Words>
  <Application>Microsoft Office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Trebuchet MS</vt:lpstr>
      <vt:lpstr>Wingdings 3</vt:lpstr>
      <vt:lpstr>Facet</vt:lpstr>
      <vt:lpstr>Hello and welcome!</vt:lpstr>
      <vt:lpstr>Introduction… </vt:lpstr>
      <vt:lpstr>Noticing nature… </vt:lpstr>
      <vt:lpstr>Raising our awareness of the natural world </vt:lpstr>
      <vt:lpstr>Our course together </vt:lpstr>
      <vt:lpstr>Capturing and sharing </vt:lpstr>
      <vt:lpstr>As and when…. </vt:lpstr>
      <vt:lpstr>A little bit about me… </vt:lpstr>
      <vt:lpstr>So let’s begin! </vt:lpstr>
      <vt:lpstr>Time and place… </vt:lpstr>
      <vt:lpstr>Let’s begin with Session One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Iles</dc:creator>
  <cp:lastModifiedBy>Sara Iles</cp:lastModifiedBy>
  <cp:revision>4</cp:revision>
  <dcterms:created xsi:type="dcterms:W3CDTF">2020-08-10T12:23:02Z</dcterms:created>
  <dcterms:modified xsi:type="dcterms:W3CDTF">2020-08-10T12:48:41Z</dcterms:modified>
</cp:coreProperties>
</file>