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342" r:id="rId3"/>
    <p:sldId id="371" r:id="rId4"/>
    <p:sldId id="410" r:id="rId5"/>
    <p:sldId id="409" r:id="rId6"/>
    <p:sldId id="373" r:id="rId7"/>
    <p:sldId id="314" r:id="rId8"/>
    <p:sldId id="321" r:id="rId9"/>
    <p:sldId id="256" r:id="rId10"/>
    <p:sldId id="381" r:id="rId11"/>
    <p:sldId id="411" r:id="rId12"/>
    <p:sldId id="412" r:id="rId13"/>
    <p:sldId id="413" r:id="rId14"/>
    <p:sldId id="394" r:id="rId15"/>
    <p:sldId id="408" r:id="rId16"/>
    <p:sldId id="379" r:id="rId17"/>
    <p:sldId id="308" r:id="rId18"/>
    <p:sldId id="392" r:id="rId19"/>
    <p:sldId id="377" r:id="rId20"/>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5" autoAdjust="0"/>
  </p:normalViewPr>
  <p:slideViewPr>
    <p:cSldViewPr>
      <p:cViewPr varScale="1">
        <p:scale>
          <a:sx n="68" d="100"/>
          <a:sy n="68" d="100"/>
        </p:scale>
        <p:origin x="1446" y="66"/>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3/25/2021</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3/25/2021</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look at these reflect on ones you’ve used when faced with change in the past</a:t>
            </a:r>
          </a:p>
          <a:p>
            <a:r>
              <a:rPr lang="en-US" dirty="0"/>
              <a:t>1 – confusion</a:t>
            </a:r>
          </a:p>
          <a:p>
            <a:r>
              <a:rPr lang="en-US" dirty="0"/>
              <a:t>2 – Denial is a big one</a:t>
            </a:r>
          </a:p>
          <a:p>
            <a:r>
              <a:rPr lang="en-US" dirty="0"/>
              <a:t>5 – Easy agreement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10</a:t>
            </a:fld>
            <a:endParaRPr lang="en-GB"/>
          </a:p>
        </p:txBody>
      </p:sp>
    </p:spTree>
    <p:extLst>
      <p:ext uri="{BB962C8B-B14F-4D97-AF65-F5344CB8AC3E}">
        <p14:creationId xmlns:p14="http://schemas.microsoft.com/office/powerpoint/2010/main" val="3654353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14</a:t>
            </a:fld>
            <a:endParaRPr lang="en-GB"/>
          </a:p>
        </p:txBody>
      </p:sp>
    </p:spTree>
    <p:extLst>
      <p:ext uri="{BB962C8B-B14F-4D97-AF65-F5344CB8AC3E}">
        <p14:creationId xmlns:p14="http://schemas.microsoft.com/office/powerpoint/2010/main" val="3416531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15</a:t>
            </a:fld>
            <a:endParaRPr lang="en-GB"/>
          </a:p>
        </p:txBody>
      </p:sp>
    </p:spTree>
    <p:extLst>
      <p:ext uri="{BB962C8B-B14F-4D97-AF65-F5344CB8AC3E}">
        <p14:creationId xmlns:p14="http://schemas.microsoft.com/office/powerpoint/2010/main" val="409500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a:t>54321 Decide/do </a:t>
            </a:r>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17</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18</a:t>
            </a:fld>
            <a:endParaRPr lang="en-GB"/>
          </a:p>
        </p:txBody>
      </p:sp>
    </p:spTree>
    <p:extLst>
      <p:ext uri="{BB962C8B-B14F-4D97-AF65-F5344CB8AC3E}">
        <p14:creationId xmlns:p14="http://schemas.microsoft.com/office/powerpoint/2010/main" val="3865529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afterward. Share stories at the </a:t>
            </a:r>
            <a:r>
              <a:rPr lang="en-US"/>
              <a:t>end. The </a:t>
            </a:r>
            <a:r>
              <a:rPr lang="en-US" dirty="0"/>
              <a:t>key to learning however is doing and teaching – 54321 DD</a:t>
            </a:r>
          </a:p>
          <a:p>
            <a:pPr eaLnBrk="1" hangingPunct="1">
              <a:spcBef>
                <a:spcPct val="0"/>
              </a:spcBef>
            </a:pPr>
            <a:endParaRPr lang="en-US" b="1" dirty="0"/>
          </a:p>
        </p:txBody>
      </p:sp>
    </p:spTree>
    <p:extLst>
      <p:ext uri="{BB962C8B-B14F-4D97-AF65-F5344CB8AC3E}">
        <p14:creationId xmlns:p14="http://schemas.microsoft.com/office/powerpoint/2010/main" val="3984374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3</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normAutofit/>
          </a:bodyPr>
          <a:lstStyle/>
          <a:p>
            <a:r>
              <a:rPr lang="en-US" sz="1200" b="1" dirty="0"/>
              <a:t>Then we can make a Conscious Choice</a:t>
            </a:r>
            <a:r>
              <a:rPr lang="en-US" sz="1200" dirty="0"/>
              <a:t> about the actual change we are going to make. Then we can embrace </a:t>
            </a:r>
            <a:r>
              <a:rPr lang="en-US" sz="1200" b="0" dirty="0"/>
              <a:t> </a:t>
            </a:r>
            <a:r>
              <a:rPr lang="en-US" sz="1200" b="1" dirty="0"/>
              <a:t>Conscious change </a:t>
            </a:r>
            <a:r>
              <a:rPr lang="en-US" sz="1200" b="0" dirty="0"/>
              <a:t>many</a:t>
            </a:r>
            <a:r>
              <a:rPr lang="en-US" sz="1200" dirty="0"/>
              <a:t> people make the big mistake of thinking that having made the decision to change they can make a few steps in the right direction and all will miraculously fall into place. </a:t>
            </a:r>
          </a:p>
          <a:p>
            <a:r>
              <a:rPr lang="en-US" sz="1200" dirty="0" err="1"/>
              <a:t>Whan</a:t>
            </a:r>
            <a:r>
              <a:rPr lang="en-US" sz="1200" dirty="0"/>
              <a:t> you make conscious choices/decisions you create the right environment to make conscious/positive changes</a:t>
            </a:r>
          </a:p>
        </p:txBody>
      </p:sp>
    </p:spTree>
    <p:extLst>
      <p:ext uri="{BB962C8B-B14F-4D97-AF65-F5344CB8AC3E}">
        <p14:creationId xmlns:p14="http://schemas.microsoft.com/office/powerpoint/2010/main" val="33984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6 – the importance of setting 30-day challenges so you can review progress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4</a:t>
            </a:fld>
            <a:endParaRPr lang="en-GB"/>
          </a:p>
        </p:txBody>
      </p:sp>
    </p:spTree>
    <p:extLst>
      <p:ext uri="{BB962C8B-B14F-4D97-AF65-F5344CB8AC3E}">
        <p14:creationId xmlns:p14="http://schemas.microsoft.com/office/powerpoint/2010/main" val="1962325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5</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normAutofit/>
          </a:bodyPr>
          <a:lstStyle/>
          <a:p>
            <a:r>
              <a:rPr lang="en-US" dirty="0"/>
              <a:t>2 change because of your values </a:t>
            </a:r>
          </a:p>
          <a:p>
            <a:r>
              <a:rPr lang="en-US" dirty="0"/>
              <a:t>60 years – one example more info in a week than a lifetime, one constant, </a:t>
            </a:r>
          </a:p>
        </p:txBody>
      </p:sp>
    </p:spTree>
    <p:extLst>
      <p:ext uri="{BB962C8B-B14F-4D97-AF65-F5344CB8AC3E}">
        <p14:creationId xmlns:p14="http://schemas.microsoft.com/office/powerpoint/2010/main" val="8096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xfrm>
            <a:off x="1104900" y="873125"/>
            <a:ext cx="4679950" cy="351155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Rectangle 3"/>
          <p:cNvSpPr>
            <a:spLocks noGrp="1" noChangeArrowheads="1"/>
          </p:cNvSpPr>
          <p:nvPr>
            <p:ph type="body" idx="1"/>
          </p:nvPr>
        </p:nvSpPr>
        <p:spPr bwMode="auto">
          <a:xfrm>
            <a:off x="917575" y="4760913"/>
            <a:ext cx="5049838" cy="42164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This is the relationship between our ability to embrace change and our levels of personal resilience. Talk about self-awareness and honestly reflect on this – if you are a quitter building your personal resilience is a priority, if drowning both resilience and learning how to be confident with change, if a resister focus on learning to embrace change </a:t>
            </a:r>
          </a:p>
        </p:txBody>
      </p:sp>
    </p:spTree>
    <p:extLst>
      <p:ext uri="{BB962C8B-B14F-4D97-AF65-F5344CB8AC3E}">
        <p14:creationId xmlns:p14="http://schemas.microsoft.com/office/powerpoint/2010/main" val="3879360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7C697B0-8D61-4895-9728-4B3F8B63DBDD}"/>
              </a:ext>
            </a:extLst>
          </p:cNvPr>
          <p:cNvSpPr>
            <a:spLocks noGrp="1" noRot="1" noChangeAspect="1" noChangeArrowheads="1" noTextEdit="1"/>
          </p:cNvSpPr>
          <p:nvPr>
            <p:ph type="sldImg"/>
          </p:nvPr>
        </p:nvSpPr>
        <p:spPr bwMode="auto">
          <a:xfrm>
            <a:off x="1104900" y="873125"/>
            <a:ext cx="4679950" cy="3511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a:extLst>
              <a:ext uri="{FF2B5EF4-FFF2-40B4-BE49-F238E27FC236}">
                <a16:creationId xmlns:a16="http://schemas.microsoft.com/office/drawing/2014/main" id="{2002022D-0D1A-4E23-9283-E5FDA0E36648}"/>
              </a:ext>
            </a:extLst>
          </p:cNvPr>
          <p:cNvSpPr>
            <a:spLocks noGrp="1" noChangeArrowheads="1"/>
          </p:cNvSpPr>
          <p:nvPr>
            <p:ph type="body" idx="1"/>
          </p:nvPr>
        </p:nvSpPr>
        <p:spPr bwMode="auto">
          <a:xfrm>
            <a:off x="917575" y="4760913"/>
            <a:ext cx="5049838" cy="421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Explain my gran and Steph visiting stories ask them to think about times when they’ve faced change and the emotions they experienced?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69B3A5F-EE7F-4348-AA5C-8F2B322878ED}"/>
              </a:ext>
            </a:extLst>
          </p:cNvPr>
          <p:cNvSpPr>
            <a:spLocks noGrp="1" noRot="1" noChangeAspect="1" noChangeArrowheads="1" noTextEdit="1"/>
          </p:cNvSpPr>
          <p:nvPr>
            <p:ph type="sldImg"/>
          </p:nvPr>
        </p:nvSpPr>
        <p:spPr bwMode="auto">
          <a:xfrm>
            <a:off x="1104900" y="873125"/>
            <a:ext cx="4679950" cy="3511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a:extLst>
              <a:ext uri="{FF2B5EF4-FFF2-40B4-BE49-F238E27FC236}">
                <a16:creationId xmlns:a16="http://schemas.microsoft.com/office/drawing/2014/main" id="{94039A37-FF91-4D71-ADBC-065A1EE4ED25}"/>
              </a:ext>
            </a:extLst>
          </p:cNvPr>
          <p:cNvSpPr>
            <a:spLocks noGrp="1" noChangeArrowheads="1"/>
          </p:cNvSpPr>
          <p:nvPr>
            <p:ph type="body" idx="1"/>
          </p:nvPr>
        </p:nvSpPr>
        <p:spPr bwMode="auto">
          <a:xfrm>
            <a:off x="917575" y="4760913"/>
            <a:ext cx="5049838" cy="421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Refer back to slide 5 we need desperation or inspiration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F4E8A8A3-DC06-4AA9-80C5-5E8CA94B8F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3FAD8DCA-9E65-488B-953C-23B40367690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r>
              <a:rPr lang="en-US" altLang="en-US" dirty="0"/>
              <a:t>Two questions for everyone to consider here: </a:t>
            </a:r>
          </a:p>
          <a:p>
            <a:r>
              <a:rPr lang="en-US" altLang="en-US" dirty="0"/>
              <a:t>1 – of course we react differently to different types of change but use your honest self-awareness to identify where you sit with personal change and organizational?</a:t>
            </a:r>
          </a:p>
          <a:p>
            <a:r>
              <a:rPr lang="en-US" altLang="en-US" dirty="0"/>
              <a:t>2 – what would it take for you to be an innovator in your own life and at least an early adopter (preferable innovator) with organizational change. </a:t>
            </a:r>
          </a:p>
          <a:p>
            <a:r>
              <a:rPr lang="en-US" altLang="en-US" dirty="0"/>
              <a:t> </a:t>
            </a:r>
            <a:r>
              <a:rPr lang="en-US" altLang="en-US" dirty="0" err="1"/>
              <a:t>Innovatiors</a:t>
            </a:r>
            <a:r>
              <a:rPr lang="en-US" altLang="en-US" dirty="0"/>
              <a:t> 2.5%; e adopters 13.5%; early and late majority 34%; laggards 16%</a:t>
            </a:r>
          </a:p>
          <a:p>
            <a:pPr>
              <a:lnSpc>
                <a:spcPct val="115000"/>
              </a:lnSpc>
            </a:pPr>
            <a:r>
              <a:rPr lang="en-GB" sz="1200"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Self awareness</a:t>
            </a:r>
          </a:p>
          <a:p>
            <a:pPr>
              <a:lnSpc>
                <a:spcPct val="115000"/>
              </a:lnSpc>
            </a:pPr>
            <a:r>
              <a:rPr lang="en-GB" sz="1200" dirty="0">
                <a:solidFill>
                  <a:srgbClr val="202122"/>
                </a:solidFill>
                <a:effectLst/>
                <a:latin typeface="Calibri" panose="020F0502020204030204" pitchFamily="34" charset="0"/>
                <a:ea typeface="Calibri" panose="020F0502020204030204" pitchFamily="34" charset="0"/>
                <a:cs typeface="Calibri" panose="020F0502020204030204" pitchFamily="34" charset="0"/>
              </a:rPr>
              <a:t>This theory seeks to explain why, how and at what rate new ideas/technology spread.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200"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Everett Rogers</a:t>
            </a:r>
            <a:r>
              <a:rPr lang="en-GB" sz="1200" u="non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professor of </a:t>
            </a:r>
            <a:r>
              <a:rPr lang="en-GB" sz="1200"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communication studies</a:t>
            </a:r>
            <a:r>
              <a:rPr lang="en-GB" sz="1200" u="non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argues that diffusion is the process by which an </a:t>
            </a:r>
            <a:r>
              <a:rPr lang="en-GB" sz="1200"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innovation</a:t>
            </a:r>
            <a:r>
              <a:rPr lang="en-GB" sz="1200" u="non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is communicated over time among the participants in a social system – use the example of climate change</a:t>
            </a:r>
            <a:endParaRPr lang="en-GB" sz="1200" u="non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500"/>
              </a:spcAft>
            </a:pPr>
            <a:r>
              <a:rPr lang="en-GB" sz="1200"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 can also be useful as a self-reflection tool to ask ourselves, how do I accept new ideas and change, so imagine you are at work and someone suggests a good new idea how do you respond? How good are you with new ideas and suggesting change or improvements? Are you an:</a:t>
            </a:r>
            <a:endParaRPr lang="en-GB" sz="1200" u="non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500"/>
              </a:spcAft>
            </a:pPr>
            <a:r>
              <a:rPr lang="en-GB" sz="1200"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Innovator. They are a small group of people exploring new ideas and technologies. It includes "gadget fetishists!" In an online marketing context there are a lot of specialist blogs and media sites to engage them, </a:t>
            </a:r>
            <a:r>
              <a:rPr lang="en-GB" sz="1200" u="none"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Engadget</a:t>
            </a:r>
            <a:r>
              <a:rPr lang="en-GB" sz="1200"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Gizmodo for examples.</a:t>
            </a:r>
            <a:endParaRPr lang="en-GB" sz="1200" u="non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750"/>
              </a:spcAft>
            </a:pPr>
            <a:r>
              <a:rPr lang="en-GB" sz="1200"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Early Adopter. Considered to be Opinion Leaders who may share positive testimonials about new products and services, seeking improvements and efficiency. Engagement requires little persuasion as they're receptive to change. Provide guides on how to use the product/service.</a:t>
            </a:r>
            <a:endParaRPr lang="en-GB" sz="1200" u="non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750"/>
              </a:spcAft>
            </a:pPr>
            <a:r>
              <a:rPr lang="en-GB" sz="1200"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Early Majority.  These are Followers who will read reviews by earlier adopters about new products before purchasing. They can be engaged with reviews and via YouTube, where they will look for your products/service.</a:t>
            </a:r>
            <a:endParaRPr lang="en-GB" sz="1200" u="non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750"/>
              </a:spcAft>
            </a:pPr>
            <a:r>
              <a:rPr lang="en-GB" sz="1200"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Late Majority. To generalise, these are sceptics who are not keen on change and will only adopt a new product or service if there is a strong feeling of being left behind or missing out. They can be engaged with providing marketing material, evidence, reviews from Opinion Leaders and case studies to show how it works.</a:t>
            </a:r>
            <a:endParaRPr lang="en-GB" sz="1200" u="non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750"/>
              </a:spcAft>
            </a:pPr>
            <a:r>
              <a:rPr lang="en-GB" sz="1200"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Laggard. The descriptor says it all! Typically they prefer traditional communications and will adopt new products when there are no alternatives. Laggards will come on board when 'others' have written about your products/services, they have research evidence, statistics or felt pressure from others.</a:t>
            </a:r>
            <a:endParaRPr lang="en-GB" sz="1200" u="none"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altLang="en-US" dirty="0"/>
          </a:p>
        </p:txBody>
      </p:sp>
      <p:sp>
        <p:nvSpPr>
          <p:cNvPr id="44036" name="Slide Number Placeholder 3">
            <a:extLst>
              <a:ext uri="{FF2B5EF4-FFF2-40B4-BE49-F238E27FC236}">
                <a16:creationId xmlns:a16="http://schemas.microsoft.com/office/drawing/2014/main" id="{C591DFFD-CC90-42C0-8F6A-D79311EE9A8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EA5727-0E2B-4462-A212-429179C0C893}" type="slidenum">
              <a:rPr lang="en-GB" altLang="en-US"/>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3/25/2021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3/25/2021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3/25/2021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3/25/2021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3/25/2021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3/25/2021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3/25/2021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3/25/2021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3/25/2021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3/25/2021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3/25/2021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3/25/2021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7.xml"/><Relationship Id="rId5" Type="http://schemas.openxmlformats.org/officeDocument/2006/relationships/image" Target="../media/image23.jpeg"/><Relationship Id="rId4" Type="http://schemas.openxmlformats.org/officeDocument/2006/relationships/image" Target="../media/image22.jpeg"/></Relationships>
</file>

<file path=ppt/slides/_rels/slide14.xml.rels><?xml version="1.0" encoding="UTF-8" standalone="yes"?>
<Relationships xmlns="http://schemas.openxmlformats.org/package/2006/relationships"><Relationship Id="rId3" Type="http://schemas.openxmlformats.org/officeDocument/2006/relationships/image" Target="../media/image24.jpeg"/><Relationship Id="rId7" Type="http://schemas.openxmlformats.org/officeDocument/2006/relationships/image" Target="../media/image28.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7.jpeg"/><Relationship Id="rId5" Type="http://schemas.openxmlformats.org/officeDocument/2006/relationships/image" Target="../media/image26.png"/><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30.jpeg"/><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bernard.genge@gmail.com" TargetMode="External"/><Relationship Id="rId4" Type="http://schemas.openxmlformats.org/officeDocument/2006/relationships/hyperlink" Target="https://eur02.safelinks.protection.outlook.com/?url=https%3A%2F%2Fignitepd.thinkific.com%2Fcourses%2Frock-solid-resilience%3Ffbclid%3DIwAR1dt6Mw_cw8EqDPPJA3bpynSEVhFxwfMWBZpPKO1IZq04ZvxHHc0ty8KRc&amp;data=02%7C01%7C%7C9f2bb0b5f70d4f12c69708d86c2c7235%7C84df9e7fe9f640afb435aaaaaaaaaaaa%7C1%7C0%7C637378285429425970&amp;sdata=A5NC7TNwC3nnmfJg5v2ew7rRhAbLm2qTyUx5L8r%2B6jE%3D&amp;reserved=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jOUeHPS8A8g" TargetMode="External"/><Relationship Id="rId2" Type="http://schemas.openxmlformats.org/officeDocument/2006/relationships/hyperlink" Target="https://www.youtube.com/watch?v=bTM06NZOyDQ" TargetMode="External"/><Relationship Id="rId1" Type="http://schemas.openxmlformats.org/officeDocument/2006/relationships/slideLayout" Target="../slideLayouts/slideLayout2.xml"/><Relationship Id="rId5" Type="http://schemas.openxmlformats.org/officeDocument/2006/relationships/hyperlink" Target="https://www.youtube.com/watch?v=vPhM8lxibSU" TargetMode="External"/><Relationship Id="rId4" Type="http://schemas.openxmlformats.org/officeDocument/2006/relationships/hyperlink" Target="https://www.youtube.com/watch?v=hcz1aZ60k7w"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Making significant positive change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US" sz="3600" b="1" dirty="0">
                <a:solidFill>
                  <a:srgbClr val="FFFFFF"/>
                </a:solidFill>
                <a:cs typeface="Arial" charset="0"/>
              </a:rPr>
              <a:t>How we resist change</a:t>
            </a:r>
            <a:endParaRPr lang="en-GB" sz="3600" b="1" dirty="0">
              <a:solidFill>
                <a:srgbClr val="FFFFFF"/>
              </a:solidFill>
              <a:cs typeface="Arial" charset="0"/>
            </a:endParaRPr>
          </a:p>
        </p:txBody>
      </p:sp>
      <p:pic>
        <p:nvPicPr>
          <p:cNvPr id="1026" name="Picture 2" descr="Why Deep Confusion is Actually a Tool For Victory">
            <a:extLst>
              <a:ext uri="{FF2B5EF4-FFF2-40B4-BE49-F238E27FC236}">
                <a16:creationId xmlns:a16="http://schemas.microsoft.com/office/drawing/2014/main" id="{455C3F63-2C99-49B5-9BD8-A7DB12ECE9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908720"/>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aregiver Stress: Are You in Denial? – DailyCaring">
            <a:extLst>
              <a:ext uri="{FF2B5EF4-FFF2-40B4-BE49-F238E27FC236}">
                <a16:creationId xmlns:a16="http://schemas.microsoft.com/office/drawing/2014/main" id="{A4E6A8F5-2887-4AD4-9004-B320882EEB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765175"/>
            <a:ext cx="4392488" cy="230378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77BC652A-96A7-4E4A-83AC-E015BAB92D8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396570"/>
            <a:ext cx="3059832" cy="235190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top the Self Sabotage! 5 Whack-a-mole Tips to Stop Self Sabotaging |  DIRTY, LAZY, KETO® by Stephanie Laska, USA Today Bestselling Author">
            <a:extLst>
              <a:ext uri="{FF2B5EF4-FFF2-40B4-BE49-F238E27FC236}">
                <a16:creationId xmlns:a16="http://schemas.microsoft.com/office/drawing/2014/main" id="{95D299CB-2C01-4D90-8396-B9698E9CD5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492896"/>
            <a:ext cx="3995936" cy="290367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Word Writing Text Agreement. Business Concept For Business Or Personal  Closures Made Easy With Better Guidance Written By Man On N Stock Photo -  Image of cooperation, business: 114816946">
            <a:extLst>
              <a:ext uri="{FF2B5EF4-FFF2-40B4-BE49-F238E27FC236}">
                <a16:creationId xmlns:a16="http://schemas.microsoft.com/office/drawing/2014/main" id="{6A14A0DA-03C9-4FE7-B9F3-22357DC124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76256" y="934203"/>
            <a:ext cx="2495550" cy="198955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Grind In Silence. keep going. | by Ja'Kari | Betterism | Medium">
            <a:extLst>
              <a:ext uri="{FF2B5EF4-FFF2-40B4-BE49-F238E27FC236}">
                <a16:creationId xmlns:a16="http://schemas.microsoft.com/office/drawing/2014/main" id="{61BF798D-A32A-482D-A358-E7EEDB67CDA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0" y="3237988"/>
            <a:ext cx="4464496" cy="215858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C085ACA-46A8-4AB3-A835-F66E5224AE87}"/>
              </a:ext>
            </a:extLst>
          </p:cNvPr>
          <p:cNvSpPr txBox="1"/>
          <p:nvPr/>
        </p:nvSpPr>
        <p:spPr>
          <a:xfrm>
            <a:off x="3773281" y="5923797"/>
            <a:ext cx="4621778" cy="523220"/>
          </a:xfrm>
          <a:prstGeom prst="rect">
            <a:avLst/>
          </a:prstGeom>
          <a:noFill/>
        </p:spPr>
        <p:txBody>
          <a:bodyPr wrap="none" rtlCol="0">
            <a:spAutoFit/>
          </a:bodyPr>
          <a:lstStyle/>
          <a:p>
            <a:r>
              <a:rPr lang="en-US" sz="2800" b="1" dirty="0"/>
              <a:t>Deflection and avoidance </a:t>
            </a:r>
            <a:endParaRPr lang="en-GB" sz="2800" b="1" dirty="0"/>
          </a:p>
        </p:txBody>
      </p:sp>
    </p:spTree>
    <p:extLst>
      <p:ext uri="{BB962C8B-B14F-4D97-AF65-F5344CB8AC3E}">
        <p14:creationId xmlns:p14="http://schemas.microsoft.com/office/powerpoint/2010/main" val="2501338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74EC2E-B10C-4BDD-9CEA-A53CC547E4E0}"/>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US" sz="3600" b="1" dirty="0">
                <a:solidFill>
                  <a:srgbClr val="FFFFFF"/>
                </a:solidFill>
                <a:cs typeface="Arial" charset="0"/>
              </a:rPr>
              <a:t>I want to give up smoking and need a ‘push’</a:t>
            </a:r>
            <a:endParaRPr lang="en-GB" sz="3600" b="1" dirty="0">
              <a:solidFill>
                <a:srgbClr val="FFFFFF"/>
              </a:solidFill>
              <a:cs typeface="Arial" charset="0"/>
            </a:endParaRPr>
          </a:p>
        </p:txBody>
      </p:sp>
      <p:pic>
        <p:nvPicPr>
          <p:cNvPr id="6148" name="Picture 4" descr="Medical Marijuana for Emphysema - Marijuana Doctors">
            <a:extLst>
              <a:ext uri="{FF2B5EF4-FFF2-40B4-BE49-F238E27FC236}">
                <a16:creationId xmlns:a16="http://schemas.microsoft.com/office/drawing/2014/main" id="{0C4DDCED-AC0D-4139-9ACC-2DA712C273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75" y="765176"/>
            <a:ext cx="5082555" cy="3455912"/>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Premium Photo | Skull from cigarette smoke on a black background. the  inscription smoking kills.">
            <a:extLst>
              <a:ext uri="{FF2B5EF4-FFF2-40B4-BE49-F238E27FC236}">
                <a16:creationId xmlns:a16="http://schemas.microsoft.com/office/drawing/2014/main" id="{D5B0D47F-29E9-41EF-A992-CAC5A311FF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4365104"/>
            <a:ext cx="4392488" cy="2492896"/>
          </a:xfrm>
          <a:prstGeom prst="rect">
            <a:avLst/>
          </a:prstGeom>
          <a:noFill/>
          <a:extLst>
            <a:ext uri="{909E8E84-426E-40DD-AFC4-6F175D3DCCD1}">
              <a14:hiddenFill xmlns:a14="http://schemas.microsoft.com/office/drawing/2010/main">
                <a:solidFill>
                  <a:srgbClr val="FFFFFF"/>
                </a:solidFill>
              </a14:hiddenFill>
            </a:ext>
          </a:extLst>
        </p:spPr>
      </p:pic>
      <p:pic>
        <p:nvPicPr>
          <p:cNvPr id="6156" name="Picture 12" descr="Tobacco Statistics &amp; Facts – ASH &gt; Action on Smoking &amp; Health">
            <a:extLst>
              <a:ext uri="{FF2B5EF4-FFF2-40B4-BE49-F238E27FC236}">
                <a16:creationId xmlns:a16="http://schemas.microsoft.com/office/drawing/2014/main" id="{EF217A2F-864E-4F82-9C03-888954CA19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765175"/>
            <a:ext cx="3563888" cy="3455912"/>
          </a:xfrm>
          <a:prstGeom prst="rect">
            <a:avLst/>
          </a:prstGeom>
          <a:noFill/>
          <a:extLst>
            <a:ext uri="{909E8E84-426E-40DD-AFC4-6F175D3DCCD1}">
              <a14:hiddenFill xmlns:a14="http://schemas.microsoft.com/office/drawing/2010/main">
                <a:solidFill>
                  <a:srgbClr val="FFFFFF"/>
                </a:solidFill>
              </a14:hiddenFill>
            </a:ext>
          </a:extLst>
        </p:spPr>
      </p:pic>
      <p:pic>
        <p:nvPicPr>
          <p:cNvPr id="6158" name="Picture 14" descr="World No Tobacco Day: How to quit smoking - The Financial Express">
            <a:extLst>
              <a:ext uri="{FF2B5EF4-FFF2-40B4-BE49-F238E27FC236}">
                <a16:creationId xmlns:a16="http://schemas.microsoft.com/office/drawing/2014/main" id="{585543D8-E802-4992-A207-30BC563588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6136" y="4365104"/>
            <a:ext cx="3347864" cy="2492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88192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0DD1783-EB53-4C3D-AE3B-40251CF037F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US" sz="3600" b="1" dirty="0">
                <a:solidFill>
                  <a:srgbClr val="FFFFFF"/>
                </a:solidFill>
                <a:cs typeface="Arial" charset="0"/>
              </a:rPr>
              <a:t>I want to give up smoking and need a ‘pull’</a:t>
            </a:r>
            <a:endParaRPr lang="en-GB" sz="3600" b="1" dirty="0">
              <a:solidFill>
                <a:srgbClr val="FFFFFF"/>
              </a:solidFill>
              <a:cs typeface="Arial" charset="0"/>
            </a:endParaRPr>
          </a:p>
        </p:txBody>
      </p:sp>
      <p:pic>
        <p:nvPicPr>
          <p:cNvPr id="2050" name="Picture 2" descr="Creating your New Year's Intentions with a Vision Board">
            <a:extLst>
              <a:ext uri="{FF2B5EF4-FFF2-40B4-BE49-F238E27FC236}">
                <a16:creationId xmlns:a16="http://schemas.microsoft.com/office/drawing/2014/main" id="{9892AEA6-A9F2-4817-ACC0-8CBABA1840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836712"/>
            <a:ext cx="8784976" cy="5832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55835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48A196-F93A-426A-9191-1C4291B03ECB}"/>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US" sz="3600" b="1" dirty="0">
                <a:solidFill>
                  <a:srgbClr val="FFFFFF"/>
                </a:solidFill>
                <a:cs typeface="Arial" charset="0"/>
              </a:rPr>
              <a:t>You have a push and pull now you need a plan</a:t>
            </a:r>
            <a:endParaRPr lang="en-GB" sz="3600" b="1" dirty="0">
              <a:solidFill>
                <a:srgbClr val="FFFFFF"/>
              </a:solidFill>
              <a:cs typeface="Arial" charset="0"/>
            </a:endParaRPr>
          </a:p>
        </p:txBody>
      </p:sp>
      <p:pic>
        <p:nvPicPr>
          <p:cNvPr id="8194" name="Picture 2" descr="Be Decisive — Sajeev Amarasuriya">
            <a:extLst>
              <a:ext uri="{FF2B5EF4-FFF2-40B4-BE49-F238E27FC236}">
                <a16:creationId xmlns:a16="http://schemas.microsoft.com/office/drawing/2014/main" id="{3CCE804A-191E-4803-803E-9928A0FD4F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196752"/>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Set S.M.A.R.T. Goals… – Computer Science @ Coppin">
            <a:extLst>
              <a:ext uri="{FF2B5EF4-FFF2-40B4-BE49-F238E27FC236}">
                <a16:creationId xmlns:a16="http://schemas.microsoft.com/office/drawing/2014/main" id="{171C6301-D2CA-40DD-B0A2-B7589E014E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765175"/>
            <a:ext cx="6156176" cy="338390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Ralph Ellison Quote: “It takes a deep commitment to change and an even  deeper commitment to grow.” (10 wallpapers) - Quotefancy">
            <a:extLst>
              <a:ext uri="{FF2B5EF4-FFF2-40B4-BE49-F238E27FC236}">
                <a16:creationId xmlns:a16="http://schemas.microsoft.com/office/drawing/2014/main" id="{72BCBE22-82FF-475D-9372-71F9F8B1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861048"/>
            <a:ext cx="4032448" cy="2752328"/>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Learn about SEO tools from Team Yoast • Yoast">
            <a:extLst>
              <a:ext uri="{FF2B5EF4-FFF2-40B4-BE49-F238E27FC236}">
                <a16:creationId xmlns:a16="http://schemas.microsoft.com/office/drawing/2014/main" id="{BD3CEABE-7E07-4414-850F-1CF4455D73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2173" y="3933056"/>
            <a:ext cx="3322315"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4125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6C2AF-88D6-408A-B67A-BDBCFF4B453D}"/>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Tools for making change</a:t>
            </a:r>
          </a:p>
        </p:txBody>
      </p:sp>
      <p:pic>
        <p:nvPicPr>
          <p:cNvPr id="7" name="Picture 4" descr="Image result for pleasure or pain for change">
            <a:extLst>
              <a:ext uri="{FF2B5EF4-FFF2-40B4-BE49-F238E27FC236}">
                <a16:creationId xmlns:a16="http://schemas.microsoft.com/office/drawing/2014/main" id="{B349ED4F-694F-434A-9365-1FEF6CF1A9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17032"/>
            <a:ext cx="4716015" cy="351621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ewin's Force Field Analysis Explained">
            <a:extLst>
              <a:ext uri="{FF2B5EF4-FFF2-40B4-BE49-F238E27FC236}">
                <a16:creationId xmlns:a16="http://schemas.microsoft.com/office/drawing/2014/main" id="{987E5936-521F-4326-AB74-7D3589C288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985" y="765175"/>
            <a:ext cx="4716015" cy="35162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hat Are Mind Maps and Why You Definitely Need Them? | Focus">
            <a:extLst>
              <a:ext uri="{FF2B5EF4-FFF2-40B4-BE49-F238E27FC236}">
                <a16:creationId xmlns:a16="http://schemas.microsoft.com/office/drawing/2014/main" id="{02CA1CB4-E812-49E2-83A6-A82FE6180A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0778" y="4149080"/>
            <a:ext cx="4283968" cy="29518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ush Pull Icon Images, Stock Photos &amp; Vectors | Shutterstock">
            <a:extLst>
              <a:ext uri="{FF2B5EF4-FFF2-40B4-BE49-F238E27FC236}">
                <a16:creationId xmlns:a16="http://schemas.microsoft.com/office/drawing/2014/main" id="{B9CB698A-0CE6-43F4-A936-F936167556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765175"/>
            <a:ext cx="4176463" cy="295185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Moscow method product prioritization">
            <a:extLst>
              <a:ext uri="{FF2B5EF4-FFF2-40B4-BE49-F238E27FC236}">
                <a16:creationId xmlns:a16="http://schemas.microsoft.com/office/drawing/2014/main" id="{395F553E-322D-450F-8FCB-2A45B416F595}"/>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0" y="765175"/>
            <a:ext cx="9144000" cy="6468070"/>
          </a:xfrm>
          <a:prstGeom prst="rect">
            <a:avLst/>
          </a:prstGeom>
          <a:noFill/>
          <a:ln>
            <a:noFill/>
          </a:ln>
        </p:spPr>
      </p:pic>
    </p:spTree>
    <p:extLst>
      <p:ext uri="{BB962C8B-B14F-4D97-AF65-F5344CB8AC3E}">
        <p14:creationId xmlns:p14="http://schemas.microsoft.com/office/powerpoint/2010/main" val="121434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6C2AF-88D6-408A-B67A-BDBCFF4B453D}"/>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Tools for making change</a:t>
            </a:r>
          </a:p>
        </p:txBody>
      </p:sp>
      <p:pic>
        <p:nvPicPr>
          <p:cNvPr id="8" name="Picture 10" descr="Image result for six thinking hats">
            <a:extLst>
              <a:ext uri="{FF2B5EF4-FFF2-40B4-BE49-F238E27FC236}">
                <a16:creationId xmlns:a16="http://schemas.microsoft.com/office/drawing/2014/main" id="{BDBD49F9-13F0-4B1B-A5F5-8E2520DFEE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6"/>
            <a:ext cx="9144000" cy="6092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55128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30-day challenge </a:t>
            </a:r>
            <a:endParaRPr lang="en-US" sz="24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24744"/>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Push Pull Icon Images, Stock Photos &amp; Vectors | Shutterstock">
            <a:extLst>
              <a:ext uri="{FF2B5EF4-FFF2-40B4-BE49-F238E27FC236}">
                <a16:creationId xmlns:a16="http://schemas.microsoft.com/office/drawing/2014/main" id="{0DE5364D-C75A-456B-BB48-BEE72A9872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1944" y="725140"/>
            <a:ext cx="4176463" cy="2951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e Decisive — Sajeev Amarasuriya">
            <a:extLst>
              <a:ext uri="{FF2B5EF4-FFF2-40B4-BE49-F238E27FC236}">
                <a16:creationId xmlns:a16="http://schemas.microsoft.com/office/drawing/2014/main" id="{375B9BE1-6074-4D11-AB3F-4309C1B21D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612" y="3861048"/>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Set S.M.A.R.T. Goals… – Computer Science @ Coppin">
            <a:extLst>
              <a:ext uri="{FF2B5EF4-FFF2-40B4-BE49-F238E27FC236}">
                <a16:creationId xmlns:a16="http://schemas.microsoft.com/office/drawing/2014/main" id="{5580CD1B-02CF-4832-93E8-BF6C77FCE8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4801" y="3474095"/>
            <a:ext cx="6156176" cy="362731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8E0EE62-6CBC-4EFC-A033-9838519F1B18}"/>
              </a:ext>
            </a:extLst>
          </p:cNvPr>
          <p:cNvSpPr txBox="1"/>
          <p:nvPr/>
        </p:nvSpPr>
        <p:spPr>
          <a:xfrm>
            <a:off x="7004126" y="1124744"/>
            <a:ext cx="1907551" cy="1938992"/>
          </a:xfrm>
          <a:prstGeom prst="rect">
            <a:avLst/>
          </a:prstGeom>
          <a:noFill/>
        </p:spPr>
        <p:txBody>
          <a:bodyPr wrap="square" rtlCol="0">
            <a:spAutoFit/>
          </a:bodyPr>
          <a:lstStyle/>
          <a:p>
            <a:r>
              <a:rPr lang="en-US" sz="2000" dirty="0"/>
              <a:t>Use a number of ‘tools’ to deepen your commitment and see through with it</a:t>
            </a:r>
            <a:endParaRPr lang="en-GB" sz="2000" dirty="0"/>
          </a:p>
        </p:txBody>
      </p:sp>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Action plan</a:t>
            </a:r>
            <a:endParaRPr lang="en-US" sz="24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5632311"/>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a:p>
            <a:endParaRPr lang="en-GB" sz="3600" dirty="0"/>
          </a:p>
          <a:p>
            <a:r>
              <a:rPr lang="en-GB" sz="3600" dirty="0"/>
              <a:t>54321 DD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57200" y="1166018"/>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3"/>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buNone/>
            </a:pPr>
            <a:r>
              <a:rPr lang="en-GB" sz="2400" b="1" dirty="0">
                <a:solidFill>
                  <a:srgbClr val="050505"/>
                </a:solidFill>
                <a:latin typeface="Segoe UI Historic" panose="020B0502040204020203" pitchFamily="34" charset="0"/>
              </a:rPr>
              <a:t>Personal resilience online programme; </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4"/>
              </a:rPr>
              <a:t>https://ignitepd.thinkific.com/courses/rock-solid-resilience?fbclid=IwAR1dt6Mw_cw8EqDPPJA3bpynSEVhFxwfMWBZpPKO1IZq04ZvxHHc0ty8KRc</a:t>
            </a:r>
            <a:endParaRPr lang="en-GB"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5"/>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32384456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0" y="534307"/>
            <a:ext cx="9180512" cy="4525963"/>
          </a:xfrm>
        </p:spPr>
        <p:txBody>
          <a:bodyPr/>
          <a:lstStyle/>
          <a:p>
            <a:pPr marL="0" indent="0">
              <a:lnSpc>
                <a:spcPct val="105000"/>
              </a:lnSpc>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Did you know 2019 – 6 minutes </a:t>
            </a:r>
          </a:p>
          <a:p>
            <a:pPr marL="0" indent="0">
              <a:lnSpc>
                <a:spcPct val="105000"/>
              </a:lnSpc>
              <a:spcAft>
                <a:spcPts val="800"/>
              </a:spcAft>
              <a:buNone/>
            </a:pPr>
            <a:r>
              <a:rPr lang="en-GB" sz="2400" u="sng" dirty="0">
                <a:solidFill>
                  <a:srgbClr val="0563C1"/>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hlinkClick r:id="rId2"/>
              </a:rPr>
              <a:t>https://www.youtube.com/watch?v=bTM06NZOyDQ</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5000"/>
              </a:lnSpc>
              <a:spcAft>
                <a:spcPts val="800"/>
              </a:spcAft>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5000"/>
              </a:lnSpc>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Who moved my cheese – 15 minutes</a:t>
            </a:r>
          </a:p>
          <a:p>
            <a:pPr marL="0" indent="0">
              <a:lnSpc>
                <a:spcPct val="105000"/>
              </a:lnSpc>
              <a:spcAft>
                <a:spcPts val="800"/>
              </a:spcAft>
              <a:buNone/>
            </a:pPr>
            <a:r>
              <a:rPr lang="en-GB" sz="2400" u="sng" dirty="0">
                <a:solidFill>
                  <a:srgbClr val="0563C1"/>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hlinkClick r:id="rId3"/>
              </a:rPr>
              <a:t>https://www.youtube.com/watch?v=jOUeHPS8A8g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5000"/>
              </a:lnSpc>
              <a:spcAft>
                <a:spcPts val="800"/>
              </a:spcAft>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5000"/>
              </a:lnSpc>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Overcoming resistance to change – isn’t it obvious     6 minutes </a:t>
            </a:r>
          </a:p>
          <a:p>
            <a:pPr marL="0" indent="0">
              <a:lnSpc>
                <a:spcPct val="105000"/>
              </a:lnSpc>
              <a:spcAft>
                <a:spcPts val="800"/>
              </a:spcAft>
              <a:buNone/>
            </a:pPr>
            <a:r>
              <a:rPr lang="en-GB" sz="2400" u="sng" dirty="0">
                <a:solidFill>
                  <a:srgbClr val="0563C1"/>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hlinkClick r:id="rId4"/>
              </a:rPr>
              <a:t>https://www.youtube.com/watch?v=hcz1aZ60k7w</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5000"/>
              </a:lnSpc>
              <a:spcAft>
                <a:spcPts val="800"/>
              </a:spcAft>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5000"/>
              </a:lnSpc>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Jason Clarke – Embracing change 18 minutes</a:t>
            </a:r>
          </a:p>
          <a:p>
            <a:pPr marL="0" indent="0">
              <a:lnSpc>
                <a:spcPct val="105000"/>
              </a:lnSpc>
              <a:spcAft>
                <a:spcPts val="800"/>
              </a:spcAft>
              <a:buNone/>
            </a:pPr>
            <a:r>
              <a:rPr lang="en-GB" sz="2400" u="sng" dirty="0">
                <a:solidFill>
                  <a:srgbClr val="0563C1"/>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hlinkClick r:id="rId5"/>
              </a:rPr>
              <a:t>https://www.youtube.com/watch?v=vPhM8lxibSU</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200" dirty="0"/>
          </a:p>
        </p:txBody>
      </p:sp>
      <p:sp>
        <p:nvSpPr>
          <p:cNvPr id="5" name="Rectangle 4">
            <a:extLst>
              <a:ext uri="{FF2B5EF4-FFF2-40B4-BE49-F238E27FC236}">
                <a16:creationId xmlns:a16="http://schemas.microsoft.com/office/drawing/2014/main" id="{88B90588-D03B-45EB-A0B9-D45CF8AB054A}"/>
              </a:ext>
            </a:extLst>
          </p:cNvPr>
          <p:cNvSpPr/>
          <p:nvPr/>
        </p:nvSpPr>
        <p:spPr>
          <a:xfrm>
            <a:off x="0" y="-243408"/>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Aims and desired outcomes </a:t>
            </a:r>
          </a:p>
        </p:txBody>
      </p:sp>
      <p:sp>
        <p:nvSpPr>
          <p:cNvPr id="2" name="TextBox 1"/>
          <p:cNvSpPr txBox="1"/>
          <p:nvPr/>
        </p:nvSpPr>
        <p:spPr>
          <a:xfrm>
            <a:off x="611560" y="1268760"/>
            <a:ext cx="8237243" cy="4805867"/>
          </a:xfrm>
          <a:prstGeom prst="rect">
            <a:avLst/>
          </a:prstGeom>
          <a:noFill/>
        </p:spPr>
        <p:txBody>
          <a:bodyPr wrap="square" rtlCol="0">
            <a:spAutoFit/>
          </a:bodyPr>
          <a:lstStyle/>
          <a:p>
            <a:pPr algn="ctr"/>
            <a:r>
              <a:rPr lang="en-GB" altLang="en-US" sz="2800" dirty="0">
                <a:latin typeface="Arial" panose="020B0604020202020204" pitchFamily="34" charset="0"/>
              </a:rPr>
              <a:t>Aims – To know how to make significant positive change in life – personally and professionally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To be a person who continually embraces change in life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54321 DD</a:t>
            </a:r>
          </a:p>
          <a:p>
            <a:pPr>
              <a:lnSpc>
                <a:spcPct val="150000"/>
              </a:lnSpc>
            </a:pPr>
            <a:endParaRPr lang="en-GB" sz="2000" dirty="0">
              <a:solidFill>
                <a:schemeClr val="accent1">
                  <a:lumMod val="75000"/>
                </a:schemeClr>
              </a:solidFill>
            </a:endParaRPr>
          </a:p>
        </p:txBody>
      </p:sp>
    </p:spTree>
    <p:extLst>
      <p:ext uri="{BB962C8B-B14F-4D97-AF65-F5344CB8AC3E}">
        <p14:creationId xmlns:p14="http://schemas.microsoft.com/office/powerpoint/2010/main" val="19052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a:solidFill>
                  <a:srgbClr val="FFFFFF"/>
                </a:solidFill>
                <a:cs typeface="Arial" charset="0"/>
              </a:rPr>
              <a:t>Set scene</a:t>
            </a:r>
            <a:endParaRPr lang="en-GB" sz="3600" b="1" dirty="0">
              <a:solidFill>
                <a:srgbClr val="FFFFFF"/>
              </a:solidFill>
              <a:cs typeface="Arial" charset="0"/>
            </a:endParaRPr>
          </a:p>
        </p:txBody>
      </p:sp>
      <p:sp>
        <p:nvSpPr>
          <p:cNvPr id="2" name="TextBox 1"/>
          <p:cNvSpPr txBox="1"/>
          <p:nvPr/>
        </p:nvSpPr>
        <p:spPr>
          <a:xfrm>
            <a:off x="0" y="620688"/>
            <a:ext cx="9036496" cy="830997"/>
          </a:xfrm>
          <a:prstGeom prst="rect">
            <a:avLst/>
          </a:prstGeom>
          <a:noFill/>
        </p:spPr>
        <p:txBody>
          <a:bodyPr wrap="square" rtlCol="0">
            <a:spAutoFit/>
          </a:bodyPr>
          <a:lstStyle/>
          <a:p>
            <a:br>
              <a:rPr lang="en-GB" sz="2400"/>
            </a:br>
            <a:endParaRPr lang="en-GB" sz="2400" dirty="0"/>
          </a:p>
        </p:txBody>
      </p:sp>
      <p:sp>
        <p:nvSpPr>
          <p:cNvPr id="3" name="TextBox 2">
            <a:extLst>
              <a:ext uri="{FF2B5EF4-FFF2-40B4-BE49-F238E27FC236}">
                <a16:creationId xmlns:a16="http://schemas.microsoft.com/office/drawing/2014/main" id="{40FB4BB2-B226-4DD7-9F4C-7E9E5A755630}"/>
              </a:ext>
            </a:extLst>
          </p:cNvPr>
          <p:cNvSpPr txBox="1"/>
          <p:nvPr/>
        </p:nvSpPr>
        <p:spPr>
          <a:xfrm>
            <a:off x="53752" y="908720"/>
            <a:ext cx="8928992" cy="6001643"/>
          </a:xfrm>
          <a:prstGeom prst="rect">
            <a:avLst/>
          </a:prstGeom>
          <a:noFill/>
        </p:spPr>
        <p:txBody>
          <a:bodyPr wrap="square" rtlCol="0">
            <a:spAutoFit/>
          </a:bodyPr>
          <a:lstStyle/>
          <a:p>
            <a:r>
              <a:rPr lang="en-US" sz="2400" dirty="0"/>
              <a:t>What makes change difficult is that we are often trying to do it from the outside in – that is, to change our external </a:t>
            </a:r>
            <a:r>
              <a:rPr lang="en-US" sz="2400" dirty="0" err="1"/>
              <a:t>behaviour</a:t>
            </a:r>
            <a:r>
              <a:rPr lang="en-US" sz="2400" dirty="0"/>
              <a:t> without making any change to our thoughts/beliefs. When there is no internal basis for change we need threats, reminders, or someone to nag us to make sure we keep up with the change. When we truly connect with the change from the inside it becomes so much easier.</a:t>
            </a:r>
          </a:p>
          <a:p>
            <a:r>
              <a:rPr lang="en-US" sz="2400" dirty="0"/>
              <a:t>Understand ‘why’ and what you want to change at a really deep level.</a:t>
            </a:r>
          </a:p>
          <a:p>
            <a:r>
              <a:rPr lang="en-US" sz="2400" dirty="0"/>
              <a:t>Think about the beliefs and biases you have that shape your mindset and drive the </a:t>
            </a:r>
            <a:r>
              <a:rPr lang="en-US" sz="2400" dirty="0" err="1"/>
              <a:t>behaviour</a:t>
            </a:r>
            <a:r>
              <a:rPr lang="en-US" sz="2400" dirty="0"/>
              <a:t>. For example, if you want to stop working so hard because of the resulting stress but you have a deep-rooted belief that to be successful you have to work long hours you will need to address this belief before change will work.</a:t>
            </a:r>
          </a:p>
          <a:p>
            <a:r>
              <a:rPr lang="en-GB" sz="2400" dirty="0"/>
              <a:t> </a:t>
            </a:r>
          </a:p>
        </p:txBody>
      </p:sp>
      <p:pic>
        <p:nvPicPr>
          <p:cNvPr id="1026" name="Picture 2" descr="Positive Changes Through Attitude Adjustments - World Yoga Institute">
            <a:extLst>
              <a:ext uri="{FF2B5EF4-FFF2-40B4-BE49-F238E27FC236}">
                <a16:creationId xmlns:a16="http://schemas.microsoft.com/office/drawing/2014/main" id="{C83844AC-786E-452E-BD69-6DC4266CD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908720"/>
            <a:ext cx="8875240"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Characteristics of a changing/growing person</a:t>
            </a:r>
          </a:p>
        </p:txBody>
      </p:sp>
      <p:sp>
        <p:nvSpPr>
          <p:cNvPr id="3" name="TextBox 2">
            <a:extLst>
              <a:ext uri="{FF2B5EF4-FFF2-40B4-BE49-F238E27FC236}">
                <a16:creationId xmlns:a16="http://schemas.microsoft.com/office/drawing/2014/main" id="{FFBDB55A-81F6-4096-8BFD-F04903B8E397}"/>
              </a:ext>
            </a:extLst>
          </p:cNvPr>
          <p:cNvSpPr txBox="1"/>
          <p:nvPr/>
        </p:nvSpPr>
        <p:spPr>
          <a:xfrm>
            <a:off x="323528" y="1052736"/>
            <a:ext cx="8136904" cy="6001643"/>
          </a:xfrm>
          <a:prstGeom prst="rect">
            <a:avLst/>
          </a:prstGeom>
          <a:noFill/>
        </p:spPr>
        <p:txBody>
          <a:bodyPr wrap="square" rtlCol="0">
            <a:spAutoFit/>
          </a:bodyPr>
          <a:lstStyle/>
          <a:p>
            <a:pPr algn="l">
              <a:buFont typeface="+mj-lt"/>
              <a:buAutoNum type="arabicPeriod"/>
            </a:pPr>
            <a:r>
              <a:rPr lang="en-US" sz="3200" dirty="0">
                <a:solidFill>
                  <a:srgbClr val="222222"/>
                </a:solidFill>
                <a:latin typeface="arial" panose="020B0604020202020204" pitchFamily="34" charset="0"/>
              </a:rPr>
              <a:t>High degree of self-awareness – they understand we live in an ever-changing world and to grow/survive in this world they must embrace change </a:t>
            </a:r>
            <a:endParaRPr lang="en-US" sz="3200" b="0" i="0" dirty="0">
              <a:solidFill>
                <a:srgbClr val="222222"/>
              </a:solidFill>
              <a:effectLst/>
              <a:latin typeface="arial" panose="020B0604020202020204" pitchFamily="34" charset="0"/>
            </a:endParaRPr>
          </a:p>
          <a:p>
            <a:pPr algn="l">
              <a:buFont typeface="+mj-lt"/>
              <a:buAutoNum type="arabicPeriod"/>
            </a:pPr>
            <a:r>
              <a:rPr lang="en-US" sz="3200" dirty="0">
                <a:solidFill>
                  <a:srgbClr val="222222"/>
                </a:solidFill>
                <a:latin typeface="arial" panose="020B0604020202020204" pitchFamily="34" charset="0"/>
              </a:rPr>
              <a:t>Patience to think things through, be decisive and make the necessary sacrifices </a:t>
            </a:r>
            <a:endParaRPr lang="en-US" sz="3200" b="0" i="0" dirty="0">
              <a:solidFill>
                <a:srgbClr val="222222"/>
              </a:solidFill>
              <a:effectLst/>
              <a:latin typeface="arial" panose="020B0604020202020204" pitchFamily="34" charset="0"/>
            </a:endParaRPr>
          </a:p>
          <a:p>
            <a:pPr algn="l">
              <a:buFont typeface="+mj-lt"/>
              <a:buAutoNum type="arabicPeriod"/>
            </a:pPr>
            <a:r>
              <a:rPr lang="en-US" sz="3200" dirty="0">
                <a:solidFill>
                  <a:srgbClr val="222222"/>
                </a:solidFill>
                <a:latin typeface="arial" panose="020B0604020202020204" pitchFamily="34" charset="0"/>
              </a:rPr>
              <a:t>Being prepared to be uncomfortable and stretch that comfort zone</a:t>
            </a:r>
          </a:p>
          <a:p>
            <a:pPr algn="l">
              <a:buFont typeface="+mj-lt"/>
              <a:buAutoNum type="arabicPeriod"/>
            </a:pPr>
            <a:r>
              <a:rPr lang="en-US" sz="3200" b="0" i="0" dirty="0">
                <a:solidFill>
                  <a:srgbClr val="222222"/>
                </a:solidFill>
                <a:effectLst/>
                <a:latin typeface="arial" panose="020B0604020202020204" pitchFamily="34" charset="0"/>
              </a:rPr>
              <a:t>Prepared to challenge and question self </a:t>
            </a:r>
          </a:p>
          <a:p>
            <a:pPr algn="l">
              <a:buFont typeface="+mj-lt"/>
              <a:buAutoNum type="arabicPeriod"/>
            </a:pPr>
            <a:r>
              <a:rPr lang="en-US" sz="3200" dirty="0">
                <a:solidFill>
                  <a:srgbClr val="222222"/>
                </a:solidFill>
                <a:latin typeface="arial" panose="020B0604020202020204" pitchFamily="34" charset="0"/>
              </a:rPr>
              <a:t>Incrementally growing in confidence</a:t>
            </a:r>
          </a:p>
          <a:p>
            <a:pPr algn="l">
              <a:buFont typeface="+mj-lt"/>
              <a:buAutoNum type="arabicPeriod"/>
            </a:pPr>
            <a:r>
              <a:rPr lang="en-US" sz="3200" b="0" i="0" dirty="0">
                <a:solidFill>
                  <a:srgbClr val="222222"/>
                </a:solidFill>
                <a:effectLst/>
                <a:latin typeface="arial" panose="020B0604020202020204" pitchFamily="34" charset="0"/>
              </a:rPr>
              <a:t>Their life is changing for the better – even if its small changes </a:t>
            </a:r>
          </a:p>
        </p:txBody>
      </p:sp>
    </p:spTree>
    <p:extLst>
      <p:ext uri="{BB962C8B-B14F-4D97-AF65-F5344CB8AC3E}">
        <p14:creationId xmlns:p14="http://schemas.microsoft.com/office/powerpoint/2010/main" val="15852031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US" sz="3600" b="1" dirty="0">
                <a:solidFill>
                  <a:srgbClr val="FFFFFF"/>
                </a:solidFill>
                <a:cs typeface="Arial" charset="0"/>
              </a:rPr>
              <a:t>W</a:t>
            </a:r>
            <a:r>
              <a:rPr lang="en-GB" sz="3600" b="1" dirty="0" err="1">
                <a:solidFill>
                  <a:srgbClr val="FFFFFF"/>
                </a:solidFill>
                <a:cs typeface="Arial" charset="0"/>
              </a:rPr>
              <a:t>hy</a:t>
            </a:r>
            <a:r>
              <a:rPr lang="en-GB" sz="3600" b="1" dirty="0">
                <a:solidFill>
                  <a:srgbClr val="FFFFFF"/>
                </a:solidFill>
                <a:cs typeface="Arial" charset="0"/>
              </a:rPr>
              <a:t> do we change?</a:t>
            </a:r>
          </a:p>
        </p:txBody>
      </p:sp>
      <p:sp>
        <p:nvSpPr>
          <p:cNvPr id="2" name="TextBox 1"/>
          <p:cNvSpPr txBox="1"/>
          <p:nvPr/>
        </p:nvSpPr>
        <p:spPr>
          <a:xfrm>
            <a:off x="0" y="620688"/>
            <a:ext cx="9036496" cy="830997"/>
          </a:xfrm>
          <a:prstGeom prst="rect">
            <a:avLst/>
          </a:prstGeom>
          <a:noFill/>
        </p:spPr>
        <p:txBody>
          <a:bodyPr wrap="square" rtlCol="0">
            <a:spAutoFit/>
          </a:bodyPr>
          <a:lstStyle/>
          <a:p>
            <a:br>
              <a:rPr lang="en-GB" sz="2400" dirty="0"/>
            </a:br>
            <a:endParaRPr lang="en-GB" sz="2400" dirty="0"/>
          </a:p>
        </p:txBody>
      </p:sp>
      <p:sp>
        <p:nvSpPr>
          <p:cNvPr id="3" name="TextBox 2">
            <a:extLst>
              <a:ext uri="{FF2B5EF4-FFF2-40B4-BE49-F238E27FC236}">
                <a16:creationId xmlns:a16="http://schemas.microsoft.com/office/drawing/2014/main" id="{40FB4BB2-B226-4DD7-9F4C-7E9E5A755630}"/>
              </a:ext>
            </a:extLst>
          </p:cNvPr>
          <p:cNvSpPr txBox="1"/>
          <p:nvPr/>
        </p:nvSpPr>
        <p:spPr>
          <a:xfrm>
            <a:off x="53752" y="908720"/>
            <a:ext cx="8928992" cy="461665"/>
          </a:xfrm>
          <a:prstGeom prst="rect">
            <a:avLst/>
          </a:prstGeom>
          <a:noFill/>
        </p:spPr>
        <p:txBody>
          <a:bodyPr wrap="square" rtlCol="0">
            <a:spAutoFit/>
          </a:bodyPr>
          <a:lstStyle/>
          <a:p>
            <a:r>
              <a:rPr lang="en-GB" sz="2400" dirty="0"/>
              <a:t> </a:t>
            </a:r>
          </a:p>
        </p:txBody>
      </p:sp>
      <p:pic>
        <p:nvPicPr>
          <p:cNvPr id="7" name="Picture 2" descr="Image result for inspiration or desperation">
            <a:extLst>
              <a:ext uri="{FF2B5EF4-FFF2-40B4-BE49-F238E27FC236}">
                <a16:creationId xmlns:a16="http://schemas.microsoft.com/office/drawing/2014/main" id="{2313E426-A0AD-4756-A2B7-F91C773FEA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312" y="2072373"/>
            <a:ext cx="4239120" cy="361283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Image result for change ourselves or cope with change">
            <a:extLst>
              <a:ext uri="{FF2B5EF4-FFF2-40B4-BE49-F238E27FC236}">
                <a16:creationId xmlns:a16="http://schemas.microsoft.com/office/drawing/2014/main" id="{B23D5022-1152-43F9-8824-A701B5085B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9592" y="2150833"/>
            <a:ext cx="3890963" cy="3455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12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7" name="Group 59"/>
          <p:cNvGrpSpPr>
            <a:grpSpLocks/>
          </p:cNvGrpSpPr>
          <p:nvPr/>
        </p:nvGrpSpPr>
        <p:grpSpPr bwMode="auto">
          <a:xfrm>
            <a:off x="492125" y="1268413"/>
            <a:ext cx="8151813" cy="5059363"/>
            <a:chOff x="310" y="799"/>
            <a:chExt cx="5135" cy="3187"/>
          </a:xfrm>
        </p:grpSpPr>
        <p:sp>
          <p:nvSpPr>
            <p:cNvPr id="843821" name="Line 45"/>
            <p:cNvSpPr>
              <a:spLocks noChangeShapeType="1"/>
            </p:cNvSpPr>
            <p:nvPr/>
          </p:nvSpPr>
          <p:spPr bwMode="auto">
            <a:xfrm>
              <a:off x="616" y="3744"/>
              <a:ext cx="4560" cy="0"/>
            </a:xfrm>
            <a:prstGeom prst="line">
              <a:avLst/>
            </a:prstGeom>
            <a:noFill/>
            <a:ln w="38100">
              <a:solidFill>
                <a:srgbClr val="333399"/>
              </a:solidFill>
              <a:round/>
              <a:headEnd/>
              <a:tailEnd type="triangle" w="med" len="med"/>
            </a:ln>
            <a:effectLst/>
          </p:spPr>
          <p:txBody>
            <a:bodyPr wrap="none" lIns="90488" tIns="44450" rIns="90488" bIns="44450" anchor="ctr"/>
            <a:lstStyle/>
            <a:p>
              <a:pPr algn="r" eaLnBrk="1" hangingPunct="1">
                <a:defRPr/>
              </a:pPr>
              <a:endParaRPr lang="en-GB" dirty="0">
                <a:solidFill>
                  <a:schemeClr val="bg1">
                    <a:lumMod val="50000"/>
                  </a:schemeClr>
                </a:solidFill>
                <a:latin typeface="Arial" charset="0"/>
                <a:cs typeface="+mn-cs"/>
              </a:endParaRPr>
            </a:p>
          </p:txBody>
        </p:sp>
        <p:sp>
          <p:nvSpPr>
            <p:cNvPr id="843822" name="Line 46"/>
            <p:cNvSpPr>
              <a:spLocks noChangeShapeType="1"/>
            </p:cNvSpPr>
            <p:nvPr/>
          </p:nvSpPr>
          <p:spPr bwMode="auto">
            <a:xfrm rot="-5400000">
              <a:off x="-812" y="2316"/>
              <a:ext cx="2856" cy="0"/>
            </a:xfrm>
            <a:prstGeom prst="line">
              <a:avLst/>
            </a:prstGeom>
            <a:noFill/>
            <a:ln w="38100">
              <a:solidFill>
                <a:srgbClr val="333399"/>
              </a:solidFill>
              <a:round/>
              <a:headEnd/>
              <a:tailEnd type="triangle" w="med" len="med"/>
            </a:ln>
            <a:effectLst/>
          </p:spPr>
          <p:txBody>
            <a:bodyPr wrap="none" lIns="90488" tIns="44450" rIns="90488" bIns="44450" anchor="ctr"/>
            <a:lstStyle/>
            <a:p>
              <a:pPr algn="r" eaLnBrk="1" hangingPunct="1">
                <a:defRPr/>
              </a:pPr>
              <a:endParaRPr lang="en-GB" dirty="0">
                <a:solidFill>
                  <a:schemeClr val="bg1">
                    <a:lumMod val="50000"/>
                  </a:schemeClr>
                </a:solidFill>
                <a:latin typeface="Arial" charset="0"/>
                <a:cs typeface="+mn-cs"/>
              </a:endParaRPr>
            </a:p>
          </p:txBody>
        </p:sp>
        <p:sp>
          <p:nvSpPr>
            <p:cNvPr id="843816" name="Text Box 40"/>
            <p:cNvSpPr txBox="1">
              <a:spLocks noChangeArrowheads="1"/>
            </p:cNvSpPr>
            <p:nvPr/>
          </p:nvSpPr>
          <p:spPr bwMode="auto">
            <a:xfrm>
              <a:off x="674" y="3753"/>
              <a:ext cx="4771" cy="233"/>
            </a:xfrm>
            <a:prstGeom prst="rect">
              <a:avLst/>
            </a:prstGeom>
            <a:noFill/>
            <a:ln w="12700">
              <a:noFill/>
              <a:miter lim="800000"/>
              <a:headEnd/>
              <a:tailEnd/>
            </a:ln>
            <a:effectLst/>
          </p:spPr>
          <p:txBody>
            <a:bodyPr wrap="square">
              <a:spAutoFit/>
            </a:bodyPr>
            <a:lstStyle/>
            <a:p>
              <a:pPr algn="ctr" eaLnBrk="1" hangingPunct="1">
                <a:spcBef>
                  <a:spcPct val="50000"/>
                </a:spcBef>
                <a:defRPr/>
              </a:pPr>
              <a:r>
                <a:rPr lang="en-GB" dirty="0">
                  <a:solidFill>
                    <a:schemeClr val="bg1">
                      <a:lumMod val="50000"/>
                    </a:schemeClr>
                  </a:solidFill>
                  <a:latin typeface="Arial" charset="0"/>
                  <a:cs typeface="+mn-cs"/>
                </a:rPr>
                <a:t>Low                                   Change Readiness                                    High</a:t>
              </a:r>
            </a:p>
          </p:txBody>
        </p:sp>
        <p:sp>
          <p:nvSpPr>
            <p:cNvPr id="843833" name="Text Box 57"/>
            <p:cNvSpPr txBox="1">
              <a:spLocks noChangeArrowheads="1"/>
            </p:cNvSpPr>
            <p:nvPr/>
          </p:nvSpPr>
          <p:spPr bwMode="auto">
            <a:xfrm rot="16200000">
              <a:off x="-1025" y="2134"/>
              <a:ext cx="2903" cy="233"/>
            </a:xfrm>
            <a:prstGeom prst="rect">
              <a:avLst/>
            </a:prstGeom>
            <a:noFill/>
            <a:ln w="12700">
              <a:noFill/>
              <a:miter lim="800000"/>
              <a:headEnd/>
              <a:tailEnd/>
            </a:ln>
            <a:effectLst/>
          </p:spPr>
          <p:txBody>
            <a:bodyPr wrap="square">
              <a:spAutoFit/>
            </a:bodyPr>
            <a:lstStyle/>
            <a:p>
              <a:pPr algn="ctr" eaLnBrk="1" hangingPunct="1">
                <a:spcBef>
                  <a:spcPct val="50000"/>
                </a:spcBef>
                <a:defRPr/>
              </a:pPr>
              <a:r>
                <a:rPr lang="en-GB" dirty="0">
                  <a:solidFill>
                    <a:schemeClr val="bg1">
                      <a:lumMod val="50000"/>
                    </a:schemeClr>
                  </a:solidFill>
                  <a:latin typeface="Arial" charset="0"/>
                  <a:cs typeface="+mn-cs"/>
                </a:rPr>
                <a:t>Low    Levels of personal resilience     High</a:t>
              </a:r>
            </a:p>
          </p:txBody>
        </p:sp>
      </p:grpSp>
      <p:sp>
        <p:nvSpPr>
          <p:cNvPr id="25" name="TextBox 24"/>
          <p:cNvSpPr txBox="1">
            <a:spLocks noChangeArrowheads="1"/>
          </p:cNvSpPr>
          <p:nvPr/>
        </p:nvSpPr>
        <p:spPr bwMode="auto">
          <a:xfrm>
            <a:off x="1367644" y="1420254"/>
            <a:ext cx="2376264" cy="175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0"/>
              </a:spcBef>
              <a:buClrTx/>
              <a:buSzTx/>
              <a:buFontTx/>
              <a:buNone/>
            </a:pPr>
            <a:r>
              <a:rPr lang="en-GB" altLang="en-US" sz="1800" dirty="0">
                <a:latin typeface="Arial" panose="020B0604020202020204" pitchFamily="34" charset="0"/>
              </a:rPr>
              <a:t>THE RESISTERS</a:t>
            </a:r>
          </a:p>
          <a:p>
            <a:pPr algn="ctr" eaLnBrk="1" hangingPunct="1">
              <a:spcBef>
                <a:spcPct val="0"/>
              </a:spcBef>
              <a:buClrTx/>
              <a:buSzTx/>
              <a:buFontTx/>
              <a:buNone/>
            </a:pPr>
            <a:r>
              <a:rPr lang="en-GB" altLang="en-US" sz="1800" dirty="0">
                <a:latin typeface="Arial" panose="020B0604020202020204" pitchFamily="34" charset="0"/>
              </a:rPr>
              <a:t>Critical, narrow minded, unconvinced, can be mischievous with their resistance </a:t>
            </a:r>
          </a:p>
        </p:txBody>
      </p:sp>
      <p:sp>
        <p:nvSpPr>
          <p:cNvPr id="26" name="TextBox 25"/>
          <p:cNvSpPr txBox="1">
            <a:spLocks noChangeArrowheads="1"/>
          </p:cNvSpPr>
          <p:nvPr/>
        </p:nvSpPr>
        <p:spPr bwMode="auto">
          <a:xfrm>
            <a:off x="6054878" y="4097401"/>
            <a:ext cx="2314575" cy="175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0"/>
              </a:spcBef>
              <a:buClrTx/>
              <a:buSzTx/>
              <a:buFontTx/>
              <a:buNone/>
            </a:pPr>
            <a:r>
              <a:rPr lang="en-GB" altLang="en-US" sz="1800" dirty="0">
                <a:latin typeface="Arial" panose="020B0604020202020204" pitchFamily="34" charset="0"/>
              </a:rPr>
              <a:t>THE QUITTERS</a:t>
            </a:r>
          </a:p>
          <a:p>
            <a:pPr algn="ctr" eaLnBrk="1" hangingPunct="1">
              <a:spcBef>
                <a:spcPct val="0"/>
              </a:spcBef>
              <a:buClrTx/>
              <a:buSzTx/>
              <a:buFontTx/>
              <a:buNone/>
            </a:pPr>
            <a:r>
              <a:rPr lang="en-GB" altLang="en-US" sz="1800" dirty="0">
                <a:latin typeface="Arial" panose="020B0604020202020204" pitchFamily="34" charset="0"/>
              </a:rPr>
              <a:t>Eager at the outset but get disillusioned when going gets tough. Feel betrayed by management </a:t>
            </a:r>
          </a:p>
        </p:txBody>
      </p:sp>
      <p:sp>
        <p:nvSpPr>
          <p:cNvPr id="27" name="TextBox 26"/>
          <p:cNvSpPr txBox="1">
            <a:spLocks noChangeArrowheads="1"/>
          </p:cNvSpPr>
          <p:nvPr/>
        </p:nvSpPr>
        <p:spPr bwMode="auto">
          <a:xfrm>
            <a:off x="6012160" y="1295709"/>
            <a:ext cx="2736304"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0"/>
              </a:spcBef>
              <a:buClrTx/>
              <a:buSzTx/>
              <a:buFontTx/>
              <a:buNone/>
            </a:pPr>
            <a:r>
              <a:rPr lang="en-GB" altLang="en-US" sz="1800" dirty="0">
                <a:latin typeface="Arial" panose="020B0604020202020204" pitchFamily="34" charset="0"/>
              </a:rPr>
              <a:t> THE FLOURISHING </a:t>
            </a:r>
          </a:p>
          <a:p>
            <a:pPr algn="ctr" eaLnBrk="1" hangingPunct="1">
              <a:spcBef>
                <a:spcPct val="0"/>
              </a:spcBef>
              <a:buClrTx/>
              <a:buSzTx/>
              <a:buFontTx/>
              <a:buNone/>
            </a:pPr>
            <a:r>
              <a:rPr lang="en-GB" altLang="en-US" sz="1800" dirty="0">
                <a:latin typeface="Arial" panose="020B0604020202020204" pitchFamily="34" charset="0"/>
              </a:rPr>
              <a:t>Enthusiastic &amp; optimistic, embracing change &amp; their own development. Open to lead</a:t>
            </a:r>
          </a:p>
        </p:txBody>
      </p:sp>
      <p:sp>
        <p:nvSpPr>
          <p:cNvPr id="29" name="Rectangle 28"/>
          <p:cNvSpPr/>
          <p:nvPr/>
        </p:nvSpPr>
        <p:spPr bwMode="auto">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CHANGE READINESS – a good gauge of your current levels of resilience/change readiness</a:t>
            </a:r>
            <a:endParaRPr lang="en-US" sz="2400" dirty="0">
              <a:solidFill>
                <a:schemeClr val="bg1"/>
              </a:solidFill>
              <a:cs typeface="Arial" charset="0"/>
            </a:endParaRPr>
          </a:p>
        </p:txBody>
      </p:sp>
      <p:sp>
        <p:nvSpPr>
          <p:cNvPr id="28" name="TextBox 27"/>
          <p:cNvSpPr txBox="1">
            <a:spLocks noChangeArrowheads="1"/>
          </p:cNvSpPr>
          <p:nvPr/>
        </p:nvSpPr>
        <p:spPr bwMode="auto">
          <a:xfrm>
            <a:off x="1367644" y="4087738"/>
            <a:ext cx="2376264"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0"/>
              </a:spcBef>
              <a:buClrTx/>
              <a:buSzTx/>
              <a:buFontTx/>
              <a:buNone/>
            </a:pPr>
            <a:r>
              <a:rPr lang="en-GB" altLang="en-US" sz="1800" dirty="0">
                <a:latin typeface="Arial" panose="020B0604020202020204" pitchFamily="34" charset="0"/>
              </a:rPr>
              <a:t>THE DROWNING</a:t>
            </a:r>
          </a:p>
          <a:p>
            <a:pPr algn="ctr" eaLnBrk="1" hangingPunct="1">
              <a:spcBef>
                <a:spcPct val="0"/>
              </a:spcBef>
              <a:buClrTx/>
              <a:buSzTx/>
              <a:buFontTx/>
              <a:buNone/>
            </a:pPr>
            <a:r>
              <a:rPr lang="en-GB" altLang="en-US" sz="1800" dirty="0">
                <a:latin typeface="Arial" panose="020B0604020202020204" pitchFamily="34" charset="0"/>
              </a:rPr>
              <a:t>Overwhelmed, loudly critical, withdrawn, resentful &amp; dysfunctional  </a:t>
            </a:r>
          </a:p>
        </p:txBody>
      </p:sp>
    </p:spTree>
    <p:extLst>
      <p:ext uri="{BB962C8B-B14F-4D97-AF65-F5344CB8AC3E}">
        <p14:creationId xmlns:p14="http://schemas.microsoft.com/office/powerpoint/2010/main" val="42056636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826" name="Text Box 50">
            <a:extLst>
              <a:ext uri="{FF2B5EF4-FFF2-40B4-BE49-F238E27FC236}">
                <a16:creationId xmlns:a16="http://schemas.microsoft.com/office/drawing/2014/main" id="{10C0128C-1C46-4073-9BE5-93303E62CB61}"/>
              </a:ext>
            </a:extLst>
          </p:cNvPr>
          <p:cNvSpPr txBox="1">
            <a:spLocks noChangeArrowheads="1"/>
          </p:cNvSpPr>
          <p:nvPr/>
        </p:nvSpPr>
        <p:spPr bwMode="auto">
          <a:xfrm>
            <a:off x="3867150" y="467995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CC3300"/>
                </a:solidFill>
                <a:latin typeface="Arial" panose="020B0604020202020204" pitchFamily="34" charset="0"/>
              </a:rPr>
              <a:t>Acceptance</a:t>
            </a:r>
          </a:p>
        </p:txBody>
      </p:sp>
      <p:sp>
        <p:nvSpPr>
          <p:cNvPr id="843828" name="Text Box 52">
            <a:extLst>
              <a:ext uri="{FF2B5EF4-FFF2-40B4-BE49-F238E27FC236}">
                <a16:creationId xmlns:a16="http://schemas.microsoft.com/office/drawing/2014/main" id="{7A34137E-1D9E-4A65-B619-7B039B6BAA35}"/>
              </a:ext>
            </a:extLst>
          </p:cNvPr>
          <p:cNvSpPr txBox="1">
            <a:spLocks noChangeArrowheads="1"/>
          </p:cNvSpPr>
          <p:nvPr/>
        </p:nvSpPr>
        <p:spPr bwMode="auto">
          <a:xfrm>
            <a:off x="7334250" y="2249488"/>
            <a:ext cx="17033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CC3300"/>
                </a:solidFill>
                <a:latin typeface="Arial" panose="020B0604020202020204" pitchFamily="34" charset="0"/>
              </a:rPr>
              <a:t>Relapse or make it stick</a:t>
            </a:r>
          </a:p>
        </p:txBody>
      </p:sp>
      <p:sp>
        <p:nvSpPr>
          <p:cNvPr id="843829" name="Text Box 53">
            <a:extLst>
              <a:ext uri="{FF2B5EF4-FFF2-40B4-BE49-F238E27FC236}">
                <a16:creationId xmlns:a16="http://schemas.microsoft.com/office/drawing/2014/main" id="{B7782DDF-3AD9-4A14-A2BC-CF31810007A4}"/>
              </a:ext>
            </a:extLst>
          </p:cNvPr>
          <p:cNvSpPr txBox="1">
            <a:spLocks noChangeArrowheads="1"/>
          </p:cNvSpPr>
          <p:nvPr/>
        </p:nvSpPr>
        <p:spPr bwMode="auto">
          <a:xfrm>
            <a:off x="5667375" y="3071813"/>
            <a:ext cx="1333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CC3300"/>
                </a:solidFill>
                <a:latin typeface="Arial" panose="020B0604020202020204" pitchFamily="34" charset="0"/>
              </a:rPr>
              <a:t>Taking action, problem Solving</a:t>
            </a:r>
          </a:p>
        </p:txBody>
      </p:sp>
      <p:sp>
        <p:nvSpPr>
          <p:cNvPr id="843830" name="Text Box 54">
            <a:extLst>
              <a:ext uri="{FF2B5EF4-FFF2-40B4-BE49-F238E27FC236}">
                <a16:creationId xmlns:a16="http://schemas.microsoft.com/office/drawing/2014/main" id="{A25DD3AB-893E-47E1-93CF-13E1B5516E60}"/>
              </a:ext>
            </a:extLst>
          </p:cNvPr>
          <p:cNvSpPr txBox="1">
            <a:spLocks noChangeArrowheads="1"/>
          </p:cNvSpPr>
          <p:nvPr/>
        </p:nvSpPr>
        <p:spPr bwMode="auto">
          <a:xfrm>
            <a:off x="1212850" y="2039938"/>
            <a:ext cx="10668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CC3300"/>
                </a:solidFill>
                <a:latin typeface="Arial" panose="020B0604020202020204" pitchFamily="34" charset="0"/>
              </a:rPr>
              <a:t>Shock </a:t>
            </a:r>
          </a:p>
          <a:p>
            <a:pPr eaLnBrk="1" hangingPunct="1">
              <a:spcBef>
                <a:spcPct val="50000"/>
              </a:spcBef>
              <a:buClrTx/>
              <a:buSzTx/>
              <a:buFontTx/>
              <a:buNone/>
            </a:pPr>
            <a:r>
              <a:rPr lang="en-GB" altLang="en-US" sz="1800">
                <a:solidFill>
                  <a:srgbClr val="CC3300"/>
                </a:solidFill>
                <a:latin typeface="Arial" panose="020B0604020202020204" pitchFamily="34" charset="0"/>
              </a:rPr>
              <a:t>Denial</a:t>
            </a:r>
          </a:p>
        </p:txBody>
      </p:sp>
      <p:sp>
        <p:nvSpPr>
          <p:cNvPr id="843831" name="Text Box 55">
            <a:extLst>
              <a:ext uri="{FF2B5EF4-FFF2-40B4-BE49-F238E27FC236}">
                <a16:creationId xmlns:a16="http://schemas.microsoft.com/office/drawing/2014/main" id="{C8177E15-565B-45E9-A8C3-CCE20931CF47}"/>
              </a:ext>
            </a:extLst>
          </p:cNvPr>
          <p:cNvSpPr txBox="1">
            <a:spLocks noChangeArrowheads="1"/>
          </p:cNvSpPr>
          <p:nvPr/>
        </p:nvSpPr>
        <p:spPr bwMode="auto">
          <a:xfrm>
            <a:off x="2744788" y="2955925"/>
            <a:ext cx="139065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CC3300"/>
                </a:solidFill>
                <a:latin typeface="Arial" panose="020B0604020202020204" pitchFamily="34" charset="0"/>
              </a:rPr>
              <a:t>Anger such as blame, resentment, frustration</a:t>
            </a:r>
          </a:p>
          <a:p>
            <a:pPr eaLnBrk="1" hangingPunct="1">
              <a:spcBef>
                <a:spcPct val="50000"/>
              </a:spcBef>
              <a:buClrTx/>
              <a:buSzTx/>
              <a:buFontTx/>
              <a:buNone/>
            </a:pPr>
            <a:r>
              <a:rPr lang="en-GB" altLang="en-US" sz="1800">
                <a:solidFill>
                  <a:srgbClr val="CC3300"/>
                </a:solidFill>
                <a:latin typeface="Arial" panose="020B0604020202020204" pitchFamily="34" charset="0"/>
              </a:rPr>
              <a:t>     Guilt</a:t>
            </a:r>
          </a:p>
        </p:txBody>
      </p:sp>
      <p:grpSp>
        <p:nvGrpSpPr>
          <p:cNvPr id="24583" name="Group 59">
            <a:extLst>
              <a:ext uri="{FF2B5EF4-FFF2-40B4-BE49-F238E27FC236}">
                <a16:creationId xmlns:a16="http://schemas.microsoft.com/office/drawing/2014/main" id="{AB268D71-106C-4FBF-BB3B-9F8182F1F7CB}"/>
              </a:ext>
            </a:extLst>
          </p:cNvPr>
          <p:cNvGrpSpPr>
            <a:grpSpLocks/>
          </p:cNvGrpSpPr>
          <p:nvPr/>
        </p:nvGrpSpPr>
        <p:grpSpPr bwMode="auto">
          <a:xfrm>
            <a:off x="492125" y="1409700"/>
            <a:ext cx="7800975" cy="4914900"/>
            <a:chOff x="310" y="888"/>
            <a:chExt cx="4914" cy="3096"/>
          </a:xfrm>
        </p:grpSpPr>
        <p:sp>
          <p:nvSpPr>
            <p:cNvPr id="843819" name="Rectangle 43">
              <a:extLst>
                <a:ext uri="{FF2B5EF4-FFF2-40B4-BE49-F238E27FC236}">
                  <a16:creationId xmlns:a16="http://schemas.microsoft.com/office/drawing/2014/main" id="{E544EE93-2B50-4E3D-ADB5-8696013DCC61}"/>
                </a:ext>
              </a:extLst>
            </p:cNvPr>
            <p:cNvSpPr>
              <a:spLocks noChangeArrowheads="1"/>
            </p:cNvSpPr>
            <p:nvPr/>
          </p:nvSpPr>
          <p:spPr bwMode="auto">
            <a:xfrm>
              <a:off x="3420" y="1095"/>
              <a:ext cx="1665" cy="480"/>
            </a:xfrm>
            <a:prstGeom prst="rect">
              <a:avLst/>
            </a:prstGeom>
            <a:noFill/>
            <a:ln w="9525">
              <a:noFill/>
              <a:miter lim="800000"/>
              <a:headEnd/>
              <a:tailEnd/>
            </a:ln>
            <a:effectLst/>
          </p:spPr>
          <p:txBody>
            <a:bodyPr anchor="ctr"/>
            <a:lstStyle/>
            <a:p>
              <a:pPr algn="r" eaLnBrk="1" hangingPunct="1">
                <a:defRPr/>
              </a:pPr>
              <a:r>
                <a:rPr lang="en-GB" sz="2000" dirty="0">
                  <a:solidFill>
                    <a:schemeClr val="tx1">
                      <a:lumMod val="95000"/>
                      <a:lumOff val="5000"/>
                    </a:schemeClr>
                  </a:solidFill>
                  <a:latin typeface="+mj-lt"/>
                  <a:cs typeface="+mn-cs"/>
                </a:rPr>
                <a:t>The Loss Curve</a:t>
              </a:r>
            </a:p>
          </p:txBody>
        </p:sp>
        <p:sp>
          <p:nvSpPr>
            <p:cNvPr id="24593" name="Line 45">
              <a:extLst>
                <a:ext uri="{FF2B5EF4-FFF2-40B4-BE49-F238E27FC236}">
                  <a16:creationId xmlns:a16="http://schemas.microsoft.com/office/drawing/2014/main" id="{0DF47634-D518-4EF1-AA58-B2891B9188E6}"/>
                </a:ext>
              </a:extLst>
            </p:cNvPr>
            <p:cNvSpPr>
              <a:spLocks noChangeShapeType="1"/>
            </p:cNvSpPr>
            <p:nvPr/>
          </p:nvSpPr>
          <p:spPr bwMode="auto">
            <a:xfrm>
              <a:off x="616" y="3744"/>
              <a:ext cx="4560" cy="0"/>
            </a:xfrm>
            <a:prstGeom prst="line">
              <a:avLst/>
            </a:prstGeom>
            <a:noFill/>
            <a:ln w="38100">
              <a:solidFill>
                <a:srgbClr val="333399"/>
              </a:solidFill>
              <a:round/>
              <a:headEnd/>
              <a:tailEnd type="triangle" w="med" len="med"/>
            </a:ln>
            <a:extLst>
              <a:ext uri="{909E8E84-426E-40DD-AFC4-6F175D3DCCD1}">
                <a14:hiddenFill xmlns:a14="http://schemas.microsoft.com/office/drawing/2010/main">
                  <a:noFill/>
                </a14:hiddenFill>
              </a:ext>
            </a:extLst>
          </p:spPr>
          <p:txBody>
            <a:bodyPr wrap="none" lIns="90488" tIns="44450" rIns="90488" bIns="44450" anchor="ctr"/>
            <a:lstStyle/>
            <a:p>
              <a:endParaRPr lang="en-GB"/>
            </a:p>
          </p:txBody>
        </p:sp>
        <p:sp>
          <p:nvSpPr>
            <p:cNvPr id="24594" name="Line 46">
              <a:extLst>
                <a:ext uri="{FF2B5EF4-FFF2-40B4-BE49-F238E27FC236}">
                  <a16:creationId xmlns:a16="http://schemas.microsoft.com/office/drawing/2014/main" id="{58FA03FE-6D1B-4173-8E29-0163590596D4}"/>
                </a:ext>
              </a:extLst>
            </p:cNvPr>
            <p:cNvSpPr>
              <a:spLocks noChangeShapeType="1"/>
            </p:cNvSpPr>
            <p:nvPr/>
          </p:nvSpPr>
          <p:spPr bwMode="auto">
            <a:xfrm rot="-5400000">
              <a:off x="-812" y="2316"/>
              <a:ext cx="2856" cy="0"/>
            </a:xfrm>
            <a:prstGeom prst="line">
              <a:avLst/>
            </a:prstGeom>
            <a:noFill/>
            <a:ln w="38100">
              <a:solidFill>
                <a:srgbClr val="333399"/>
              </a:solidFill>
              <a:round/>
              <a:headEnd/>
              <a:tailEnd type="triangle" w="med" len="med"/>
            </a:ln>
            <a:extLst>
              <a:ext uri="{909E8E84-426E-40DD-AFC4-6F175D3DCCD1}">
                <a14:hiddenFill xmlns:a14="http://schemas.microsoft.com/office/drawing/2010/main">
                  <a:noFill/>
                </a14:hiddenFill>
              </a:ext>
            </a:extLst>
          </p:spPr>
          <p:txBody>
            <a:bodyPr wrap="none" lIns="90488" tIns="44450" rIns="90488" bIns="44450" anchor="ctr"/>
            <a:lstStyle/>
            <a:p>
              <a:endParaRPr lang="en-GB"/>
            </a:p>
          </p:txBody>
        </p:sp>
        <p:sp>
          <p:nvSpPr>
            <p:cNvPr id="24595" name="Freeform 4">
              <a:extLst>
                <a:ext uri="{FF2B5EF4-FFF2-40B4-BE49-F238E27FC236}">
                  <a16:creationId xmlns:a16="http://schemas.microsoft.com/office/drawing/2014/main" id="{7C808CF3-CCDC-4AFA-9C33-7A2665E236CB}"/>
                </a:ext>
              </a:extLst>
            </p:cNvPr>
            <p:cNvSpPr>
              <a:spLocks/>
            </p:cNvSpPr>
            <p:nvPr/>
          </p:nvSpPr>
          <p:spPr bwMode="auto">
            <a:xfrm>
              <a:off x="624" y="1904"/>
              <a:ext cx="612" cy="317"/>
            </a:xfrm>
            <a:custGeom>
              <a:avLst/>
              <a:gdLst>
                <a:gd name="T0" fmla="*/ 1 w 1224"/>
                <a:gd name="T1" fmla="*/ 0 h 634"/>
                <a:gd name="T2" fmla="*/ 1 w 1224"/>
                <a:gd name="T3" fmla="*/ 1 h 634"/>
                <a:gd name="T4" fmla="*/ 1 w 1224"/>
                <a:gd name="T5" fmla="*/ 1 h 634"/>
                <a:gd name="T6" fmla="*/ 1 w 1224"/>
                <a:gd name="T7" fmla="*/ 1 h 634"/>
                <a:gd name="T8" fmla="*/ 1 w 1224"/>
                <a:gd name="T9" fmla="*/ 1 h 634"/>
                <a:gd name="T10" fmla="*/ 1 w 1224"/>
                <a:gd name="T11" fmla="*/ 1 h 634"/>
                <a:gd name="T12" fmla="*/ 1 w 1224"/>
                <a:gd name="T13" fmla="*/ 1 h 634"/>
                <a:gd name="T14" fmla="*/ 1 w 1224"/>
                <a:gd name="T15" fmla="*/ 1 h 634"/>
                <a:gd name="T16" fmla="*/ 1 w 1224"/>
                <a:gd name="T17" fmla="*/ 1 h 634"/>
                <a:gd name="T18" fmla="*/ 1 w 1224"/>
                <a:gd name="T19" fmla="*/ 1 h 634"/>
                <a:gd name="T20" fmla="*/ 1 w 1224"/>
                <a:gd name="T21" fmla="*/ 1 h 634"/>
                <a:gd name="T22" fmla="*/ 1 w 1224"/>
                <a:gd name="T23" fmla="*/ 1 h 634"/>
                <a:gd name="T24" fmla="*/ 1 w 1224"/>
                <a:gd name="T25" fmla="*/ 1 h 634"/>
                <a:gd name="T26" fmla="*/ 1 w 1224"/>
                <a:gd name="T27" fmla="*/ 1 h 634"/>
                <a:gd name="T28" fmla="*/ 1 w 1224"/>
                <a:gd name="T29" fmla="*/ 1 h 634"/>
                <a:gd name="T30" fmla="*/ 1 w 1224"/>
                <a:gd name="T31" fmla="*/ 1 h 634"/>
                <a:gd name="T32" fmla="*/ 0 w 1224"/>
                <a:gd name="T33" fmla="*/ 1 h 634"/>
                <a:gd name="T34" fmla="*/ 1 w 1224"/>
                <a:gd name="T35" fmla="*/ 1 h 634"/>
                <a:gd name="T36" fmla="*/ 1 w 1224"/>
                <a:gd name="T37" fmla="*/ 1 h 634"/>
                <a:gd name="T38" fmla="*/ 1 w 1224"/>
                <a:gd name="T39" fmla="*/ 1 h 634"/>
                <a:gd name="T40" fmla="*/ 1 w 1224"/>
                <a:gd name="T41" fmla="*/ 1 h 634"/>
                <a:gd name="T42" fmla="*/ 1 w 1224"/>
                <a:gd name="T43" fmla="*/ 1 h 634"/>
                <a:gd name="T44" fmla="*/ 1 w 1224"/>
                <a:gd name="T45" fmla="*/ 1 h 634"/>
                <a:gd name="T46" fmla="*/ 1 w 1224"/>
                <a:gd name="T47" fmla="*/ 1 h 634"/>
                <a:gd name="T48" fmla="*/ 1 w 1224"/>
                <a:gd name="T49" fmla="*/ 1 h 634"/>
                <a:gd name="T50" fmla="*/ 1 w 1224"/>
                <a:gd name="T51" fmla="*/ 1 h 634"/>
                <a:gd name="T52" fmla="*/ 1 w 1224"/>
                <a:gd name="T53" fmla="*/ 1 h 634"/>
                <a:gd name="T54" fmla="*/ 1 w 1224"/>
                <a:gd name="T55" fmla="*/ 1 h 634"/>
                <a:gd name="T56" fmla="*/ 1 w 1224"/>
                <a:gd name="T57" fmla="*/ 1 h 634"/>
                <a:gd name="T58" fmla="*/ 1 w 1224"/>
                <a:gd name="T59" fmla="*/ 1 h 634"/>
                <a:gd name="T60" fmla="*/ 1 w 1224"/>
                <a:gd name="T61" fmla="*/ 1 h 634"/>
                <a:gd name="T62" fmla="*/ 1 w 1224"/>
                <a:gd name="T63" fmla="*/ 1 h 634"/>
                <a:gd name="T64" fmla="*/ 1 w 1224"/>
                <a:gd name="T65" fmla="*/ 1 h 634"/>
                <a:gd name="T66" fmla="*/ 1 w 1224"/>
                <a:gd name="T67" fmla="*/ 1 h 6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24"/>
                <a:gd name="T103" fmla="*/ 0 h 634"/>
                <a:gd name="T104" fmla="*/ 1224 w 1224"/>
                <a:gd name="T105" fmla="*/ 634 h 63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24" h="634">
                  <a:moveTo>
                    <a:pt x="1224" y="0"/>
                  </a:moveTo>
                  <a:lnTo>
                    <a:pt x="1224" y="0"/>
                  </a:lnTo>
                  <a:lnTo>
                    <a:pt x="1178" y="0"/>
                  </a:lnTo>
                  <a:lnTo>
                    <a:pt x="1134" y="2"/>
                  </a:lnTo>
                  <a:lnTo>
                    <a:pt x="1093" y="5"/>
                  </a:lnTo>
                  <a:lnTo>
                    <a:pt x="1053" y="8"/>
                  </a:lnTo>
                  <a:lnTo>
                    <a:pt x="1015" y="12"/>
                  </a:lnTo>
                  <a:lnTo>
                    <a:pt x="977" y="18"/>
                  </a:lnTo>
                  <a:lnTo>
                    <a:pt x="941" y="24"/>
                  </a:lnTo>
                  <a:lnTo>
                    <a:pt x="907" y="31"/>
                  </a:lnTo>
                  <a:lnTo>
                    <a:pt x="875" y="39"/>
                  </a:lnTo>
                  <a:lnTo>
                    <a:pt x="841" y="49"/>
                  </a:lnTo>
                  <a:lnTo>
                    <a:pt x="809" y="59"/>
                  </a:lnTo>
                  <a:lnTo>
                    <a:pt x="778" y="72"/>
                  </a:lnTo>
                  <a:lnTo>
                    <a:pt x="747" y="85"/>
                  </a:lnTo>
                  <a:lnTo>
                    <a:pt x="716" y="99"/>
                  </a:lnTo>
                  <a:lnTo>
                    <a:pt x="684" y="116"/>
                  </a:lnTo>
                  <a:lnTo>
                    <a:pt x="655" y="133"/>
                  </a:lnTo>
                  <a:lnTo>
                    <a:pt x="623" y="153"/>
                  </a:lnTo>
                  <a:lnTo>
                    <a:pt x="592" y="173"/>
                  </a:lnTo>
                  <a:lnTo>
                    <a:pt x="560" y="194"/>
                  </a:lnTo>
                  <a:lnTo>
                    <a:pt x="525" y="217"/>
                  </a:lnTo>
                  <a:lnTo>
                    <a:pt x="491" y="241"/>
                  </a:lnTo>
                  <a:lnTo>
                    <a:pt x="456" y="268"/>
                  </a:lnTo>
                  <a:lnTo>
                    <a:pt x="419" y="295"/>
                  </a:lnTo>
                  <a:lnTo>
                    <a:pt x="381" y="325"/>
                  </a:lnTo>
                  <a:lnTo>
                    <a:pt x="341" y="354"/>
                  </a:lnTo>
                  <a:lnTo>
                    <a:pt x="298" y="387"/>
                  </a:lnTo>
                  <a:lnTo>
                    <a:pt x="256" y="421"/>
                  </a:lnTo>
                  <a:lnTo>
                    <a:pt x="209" y="458"/>
                  </a:lnTo>
                  <a:lnTo>
                    <a:pt x="161" y="495"/>
                  </a:lnTo>
                  <a:lnTo>
                    <a:pt x="110" y="535"/>
                  </a:lnTo>
                  <a:lnTo>
                    <a:pt x="57" y="576"/>
                  </a:lnTo>
                  <a:lnTo>
                    <a:pt x="0" y="620"/>
                  </a:lnTo>
                  <a:lnTo>
                    <a:pt x="12" y="634"/>
                  </a:lnTo>
                  <a:lnTo>
                    <a:pt x="69" y="590"/>
                  </a:lnTo>
                  <a:lnTo>
                    <a:pt x="121" y="549"/>
                  </a:lnTo>
                  <a:lnTo>
                    <a:pt x="172" y="509"/>
                  </a:lnTo>
                  <a:lnTo>
                    <a:pt x="220" y="472"/>
                  </a:lnTo>
                  <a:lnTo>
                    <a:pt x="267" y="435"/>
                  </a:lnTo>
                  <a:lnTo>
                    <a:pt x="310" y="401"/>
                  </a:lnTo>
                  <a:lnTo>
                    <a:pt x="352" y="369"/>
                  </a:lnTo>
                  <a:lnTo>
                    <a:pt x="392" y="339"/>
                  </a:lnTo>
                  <a:lnTo>
                    <a:pt x="430" y="309"/>
                  </a:lnTo>
                  <a:lnTo>
                    <a:pt x="467" y="282"/>
                  </a:lnTo>
                  <a:lnTo>
                    <a:pt x="503" y="255"/>
                  </a:lnTo>
                  <a:lnTo>
                    <a:pt x="537" y="231"/>
                  </a:lnTo>
                  <a:lnTo>
                    <a:pt x="568" y="208"/>
                  </a:lnTo>
                  <a:lnTo>
                    <a:pt x="601" y="187"/>
                  </a:lnTo>
                  <a:lnTo>
                    <a:pt x="632" y="167"/>
                  </a:lnTo>
                  <a:lnTo>
                    <a:pt x="663" y="150"/>
                  </a:lnTo>
                  <a:lnTo>
                    <a:pt x="693" y="133"/>
                  </a:lnTo>
                  <a:lnTo>
                    <a:pt x="724" y="116"/>
                  </a:lnTo>
                  <a:lnTo>
                    <a:pt x="753" y="102"/>
                  </a:lnTo>
                  <a:lnTo>
                    <a:pt x="784" y="89"/>
                  </a:lnTo>
                  <a:lnTo>
                    <a:pt x="815" y="76"/>
                  </a:lnTo>
                  <a:lnTo>
                    <a:pt x="846" y="66"/>
                  </a:lnTo>
                  <a:lnTo>
                    <a:pt x="877" y="56"/>
                  </a:lnTo>
                  <a:lnTo>
                    <a:pt x="910" y="48"/>
                  </a:lnTo>
                  <a:lnTo>
                    <a:pt x="944" y="41"/>
                  </a:lnTo>
                  <a:lnTo>
                    <a:pt x="980" y="35"/>
                  </a:lnTo>
                  <a:lnTo>
                    <a:pt x="1015" y="29"/>
                  </a:lnTo>
                  <a:lnTo>
                    <a:pt x="1053" y="25"/>
                  </a:lnTo>
                  <a:lnTo>
                    <a:pt x="1093" y="22"/>
                  </a:lnTo>
                  <a:lnTo>
                    <a:pt x="1134" y="19"/>
                  </a:lnTo>
                  <a:lnTo>
                    <a:pt x="1178" y="19"/>
                  </a:lnTo>
                  <a:lnTo>
                    <a:pt x="1224" y="19"/>
                  </a:lnTo>
                  <a:lnTo>
                    <a:pt x="1224" y="0"/>
                  </a:lnTo>
                  <a:close/>
                </a:path>
              </a:pathLst>
            </a:custGeom>
            <a:solidFill>
              <a:srgbClr val="000000"/>
            </a:solidFill>
            <a:ln w="28575" cap="flat" cmpd="sng">
              <a:solidFill>
                <a:srgbClr val="003399"/>
              </a:solidFill>
              <a:prstDash val="solid"/>
              <a:round/>
              <a:headEnd/>
              <a:tailEnd/>
            </a:ln>
          </p:spPr>
          <p:txBody>
            <a:bodyPr/>
            <a:lstStyle/>
            <a:p>
              <a:endParaRPr lang="en-GB"/>
            </a:p>
          </p:txBody>
        </p:sp>
        <p:sp>
          <p:nvSpPr>
            <p:cNvPr id="24596" name="Freeform 5">
              <a:extLst>
                <a:ext uri="{FF2B5EF4-FFF2-40B4-BE49-F238E27FC236}">
                  <a16:creationId xmlns:a16="http://schemas.microsoft.com/office/drawing/2014/main" id="{3FC45E09-164E-45B8-A656-DF7B0E6A4286}"/>
                </a:ext>
              </a:extLst>
            </p:cNvPr>
            <p:cNvSpPr>
              <a:spLocks/>
            </p:cNvSpPr>
            <p:nvPr/>
          </p:nvSpPr>
          <p:spPr bwMode="auto">
            <a:xfrm>
              <a:off x="1243" y="1904"/>
              <a:ext cx="1674" cy="1364"/>
            </a:xfrm>
            <a:custGeom>
              <a:avLst/>
              <a:gdLst>
                <a:gd name="T0" fmla="*/ 1 w 3348"/>
                <a:gd name="T1" fmla="*/ 1 h 2728"/>
                <a:gd name="T2" fmla="*/ 1 w 3348"/>
                <a:gd name="T3" fmla="*/ 1 h 2728"/>
                <a:gd name="T4" fmla="*/ 1 w 3348"/>
                <a:gd name="T5" fmla="*/ 1 h 2728"/>
                <a:gd name="T6" fmla="*/ 1 w 3348"/>
                <a:gd name="T7" fmla="*/ 1 h 2728"/>
                <a:gd name="T8" fmla="*/ 1 w 3348"/>
                <a:gd name="T9" fmla="*/ 1 h 2728"/>
                <a:gd name="T10" fmla="*/ 1 w 3348"/>
                <a:gd name="T11" fmla="*/ 1 h 2728"/>
                <a:gd name="T12" fmla="*/ 1 w 3348"/>
                <a:gd name="T13" fmla="*/ 1 h 2728"/>
                <a:gd name="T14" fmla="*/ 1 w 3348"/>
                <a:gd name="T15" fmla="*/ 1 h 2728"/>
                <a:gd name="T16" fmla="*/ 1 w 3348"/>
                <a:gd name="T17" fmla="*/ 1 h 2728"/>
                <a:gd name="T18" fmla="*/ 1 w 3348"/>
                <a:gd name="T19" fmla="*/ 1 h 2728"/>
                <a:gd name="T20" fmla="*/ 1 w 3348"/>
                <a:gd name="T21" fmla="*/ 1 h 2728"/>
                <a:gd name="T22" fmla="*/ 1 w 3348"/>
                <a:gd name="T23" fmla="*/ 1 h 2728"/>
                <a:gd name="T24" fmla="*/ 1 w 3348"/>
                <a:gd name="T25" fmla="*/ 1 h 2728"/>
                <a:gd name="T26" fmla="*/ 1 w 3348"/>
                <a:gd name="T27" fmla="*/ 1 h 2728"/>
                <a:gd name="T28" fmla="*/ 1 w 3348"/>
                <a:gd name="T29" fmla="*/ 1 h 2728"/>
                <a:gd name="T30" fmla="*/ 1 w 3348"/>
                <a:gd name="T31" fmla="*/ 1 h 2728"/>
                <a:gd name="T32" fmla="*/ 0 w 3348"/>
                <a:gd name="T33" fmla="*/ 0 h 2728"/>
                <a:gd name="T34" fmla="*/ 1 w 3348"/>
                <a:gd name="T35" fmla="*/ 1 h 2728"/>
                <a:gd name="T36" fmla="*/ 1 w 3348"/>
                <a:gd name="T37" fmla="*/ 1 h 2728"/>
                <a:gd name="T38" fmla="*/ 1 w 3348"/>
                <a:gd name="T39" fmla="*/ 1 h 2728"/>
                <a:gd name="T40" fmla="*/ 1 w 3348"/>
                <a:gd name="T41" fmla="*/ 1 h 2728"/>
                <a:gd name="T42" fmla="*/ 1 w 3348"/>
                <a:gd name="T43" fmla="*/ 1 h 2728"/>
                <a:gd name="T44" fmla="*/ 1 w 3348"/>
                <a:gd name="T45" fmla="*/ 1 h 2728"/>
                <a:gd name="T46" fmla="*/ 1 w 3348"/>
                <a:gd name="T47" fmla="*/ 1 h 2728"/>
                <a:gd name="T48" fmla="*/ 1 w 3348"/>
                <a:gd name="T49" fmla="*/ 1 h 2728"/>
                <a:gd name="T50" fmla="*/ 1 w 3348"/>
                <a:gd name="T51" fmla="*/ 1 h 2728"/>
                <a:gd name="T52" fmla="*/ 1 w 3348"/>
                <a:gd name="T53" fmla="*/ 1 h 2728"/>
                <a:gd name="T54" fmla="*/ 1 w 3348"/>
                <a:gd name="T55" fmla="*/ 1 h 2728"/>
                <a:gd name="T56" fmla="*/ 1 w 3348"/>
                <a:gd name="T57" fmla="*/ 1 h 2728"/>
                <a:gd name="T58" fmla="*/ 1 w 3348"/>
                <a:gd name="T59" fmla="*/ 1 h 2728"/>
                <a:gd name="T60" fmla="*/ 1 w 3348"/>
                <a:gd name="T61" fmla="*/ 1 h 2728"/>
                <a:gd name="T62" fmla="*/ 1 w 3348"/>
                <a:gd name="T63" fmla="*/ 1 h 2728"/>
                <a:gd name="T64" fmla="*/ 1 w 3348"/>
                <a:gd name="T65" fmla="*/ 1 h 2728"/>
                <a:gd name="T66" fmla="*/ 1 w 3348"/>
                <a:gd name="T67" fmla="*/ 1 h 27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8"/>
                <a:gd name="T103" fmla="*/ 0 h 2728"/>
                <a:gd name="T104" fmla="*/ 3348 w 3348"/>
                <a:gd name="T105" fmla="*/ 2728 h 27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8" h="2728">
                  <a:moveTo>
                    <a:pt x="3348" y="2709"/>
                  </a:moveTo>
                  <a:lnTo>
                    <a:pt x="3348" y="2709"/>
                  </a:lnTo>
                  <a:lnTo>
                    <a:pt x="3153" y="2703"/>
                  </a:lnTo>
                  <a:lnTo>
                    <a:pt x="2972" y="2680"/>
                  </a:lnTo>
                  <a:lnTo>
                    <a:pt x="2800" y="2645"/>
                  </a:lnTo>
                  <a:lnTo>
                    <a:pt x="2639" y="2595"/>
                  </a:lnTo>
                  <a:lnTo>
                    <a:pt x="2486" y="2534"/>
                  </a:lnTo>
                  <a:lnTo>
                    <a:pt x="2346" y="2463"/>
                  </a:lnTo>
                  <a:lnTo>
                    <a:pt x="2211" y="2382"/>
                  </a:lnTo>
                  <a:lnTo>
                    <a:pt x="2086" y="2291"/>
                  </a:lnTo>
                  <a:lnTo>
                    <a:pt x="1967" y="2192"/>
                  </a:lnTo>
                  <a:lnTo>
                    <a:pt x="1855" y="2088"/>
                  </a:lnTo>
                  <a:lnTo>
                    <a:pt x="1750" y="1976"/>
                  </a:lnTo>
                  <a:lnTo>
                    <a:pt x="1650" y="1858"/>
                  </a:lnTo>
                  <a:lnTo>
                    <a:pt x="1555" y="1737"/>
                  </a:lnTo>
                  <a:lnTo>
                    <a:pt x="1464" y="1614"/>
                  </a:lnTo>
                  <a:lnTo>
                    <a:pt x="1379" y="1489"/>
                  </a:lnTo>
                  <a:lnTo>
                    <a:pt x="1297" y="1363"/>
                  </a:lnTo>
                  <a:lnTo>
                    <a:pt x="1217" y="1235"/>
                  </a:lnTo>
                  <a:lnTo>
                    <a:pt x="1141" y="1110"/>
                  </a:lnTo>
                  <a:lnTo>
                    <a:pt x="1066" y="985"/>
                  </a:lnTo>
                  <a:lnTo>
                    <a:pt x="992" y="864"/>
                  </a:lnTo>
                  <a:lnTo>
                    <a:pt x="918" y="748"/>
                  </a:lnTo>
                  <a:lnTo>
                    <a:pt x="846" y="636"/>
                  </a:lnTo>
                  <a:lnTo>
                    <a:pt x="772" y="528"/>
                  </a:lnTo>
                  <a:lnTo>
                    <a:pt x="698" y="428"/>
                  </a:lnTo>
                  <a:lnTo>
                    <a:pt x="623" y="337"/>
                  </a:lnTo>
                  <a:lnTo>
                    <a:pt x="543" y="255"/>
                  </a:lnTo>
                  <a:lnTo>
                    <a:pt x="464" y="180"/>
                  </a:lnTo>
                  <a:lnTo>
                    <a:pt x="379" y="119"/>
                  </a:lnTo>
                  <a:lnTo>
                    <a:pt x="292" y="68"/>
                  </a:lnTo>
                  <a:lnTo>
                    <a:pt x="200" y="31"/>
                  </a:lnTo>
                  <a:lnTo>
                    <a:pt x="102" y="8"/>
                  </a:lnTo>
                  <a:lnTo>
                    <a:pt x="0" y="0"/>
                  </a:lnTo>
                  <a:lnTo>
                    <a:pt x="0" y="19"/>
                  </a:lnTo>
                  <a:lnTo>
                    <a:pt x="99" y="25"/>
                  </a:lnTo>
                  <a:lnTo>
                    <a:pt x="194" y="48"/>
                  </a:lnTo>
                  <a:lnTo>
                    <a:pt x="284" y="85"/>
                  </a:lnTo>
                  <a:lnTo>
                    <a:pt x="370" y="133"/>
                  </a:lnTo>
                  <a:lnTo>
                    <a:pt x="452" y="194"/>
                  </a:lnTo>
                  <a:lnTo>
                    <a:pt x="532" y="266"/>
                  </a:lnTo>
                  <a:lnTo>
                    <a:pt x="609" y="349"/>
                  </a:lnTo>
                  <a:lnTo>
                    <a:pt x="684" y="440"/>
                  </a:lnTo>
                  <a:lnTo>
                    <a:pt x="758" y="539"/>
                  </a:lnTo>
                  <a:lnTo>
                    <a:pt x="831" y="644"/>
                  </a:lnTo>
                  <a:lnTo>
                    <a:pt x="904" y="756"/>
                  </a:lnTo>
                  <a:lnTo>
                    <a:pt x="978" y="873"/>
                  </a:lnTo>
                  <a:lnTo>
                    <a:pt x="1051" y="993"/>
                  </a:lnTo>
                  <a:lnTo>
                    <a:pt x="1127" y="1118"/>
                  </a:lnTo>
                  <a:lnTo>
                    <a:pt x="1203" y="1243"/>
                  </a:lnTo>
                  <a:lnTo>
                    <a:pt x="1283" y="1371"/>
                  </a:lnTo>
                  <a:lnTo>
                    <a:pt x="1365" y="1497"/>
                  </a:lnTo>
                  <a:lnTo>
                    <a:pt x="1450" y="1625"/>
                  </a:lnTo>
                  <a:lnTo>
                    <a:pt x="1541" y="1749"/>
                  </a:lnTo>
                  <a:lnTo>
                    <a:pt x="1636" y="1869"/>
                  </a:lnTo>
                  <a:lnTo>
                    <a:pt x="1735" y="1987"/>
                  </a:lnTo>
                  <a:lnTo>
                    <a:pt x="1843" y="2099"/>
                  </a:lnTo>
                  <a:lnTo>
                    <a:pt x="1955" y="2206"/>
                  </a:lnTo>
                  <a:lnTo>
                    <a:pt x="2075" y="2305"/>
                  </a:lnTo>
                  <a:lnTo>
                    <a:pt x="2202" y="2396"/>
                  </a:lnTo>
                  <a:lnTo>
                    <a:pt x="2337" y="2480"/>
                  </a:lnTo>
                  <a:lnTo>
                    <a:pt x="2481" y="2551"/>
                  </a:lnTo>
                  <a:lnTo>
                    <a:pt x="2634" y="2612"/>
                  </a:lnTo>
                  <a:lnTo>
                    <a:pt x="2797" y="2662"/>
                  </a:lnTo>
                  <a:lnTo>
                    <a:pt x="2969" y="2697"/>
                  </a:lnTo>
                  <a:lnTo>
                    <a:pt x="3153" y="2720"/>
                  </a:lnTo>
                  <a:lnTo>
                    <a:pt x="3348" y="2728"/>
                  </a:lnTo>
                  <a:lnTo>
                    <a:pt x="3348" y="2709"/>
                  </a:lnTo>
                  <a:close/>
                </a:path>
              </a:pathLst>
            </a:custGeom>
            <a:solidFill>
              <a:srgbClr val="000000"/>
            </a:solidFill>
            <a:ln w="28575" cmpd="sng">
              <a:solidFill>
                <a:srgbClr val="003399"/>
              </a:solidFill>
              <a:round/>
              <a:headEnd/>
              <a:tailEnd/>
            </a:ln>
          </p:spPr>
          <p:txBody>
            <a:bodyPr/>
            <a:lstStyle/>
            <a:p>
              <a:endParaRPr lang="en-GB"/>
            </a:p>
          </p:txBody>
        </p:sp>
        <p:sp>
          <p:nvSpPr>
            <p:cNvPr id="24597" name="Freeform 6">
              <a:extLst>
                <a:ext uri="{FF2B5EF4-FFF2-40B4-BE49-F238E27FC236}">
                  <a16:creationId xmlns:a16="http://schemas.microsoft.com/office/drawing/2014/main" id="{1E06634D-050E-45E7-A246-ADA8C1A5D560}"/>
                </a:ext>
              </a:extLst>
            </p:cNvPr>
            <p:cNvSpPr>
              <a:spLocks/>
            </p:cNvSpPr>
            <p:nvPr/>
          </p:nvSpPr>
          <p:spPr bwMode="auto">
            <a:xfrm>
              <a:off x="2928" y="1616"/>
              <a:ext cx="1824" cy="1652"/>
            </a:xfrm>
            <a:custGeom>
              <a:avLst/>
              <a:gdLst>
                <a:gd name="T0" fmla="*/ 1 w 3349"/>
                <a:gd name="T1" fmla="*/ 1 h 2728"/>
                <a:gd name="T2" fmla="*/ 1 w 3349"/>
                <a:gd name="T3" fmla="*/ 1 h 2728"/>
                <a:gd name="T4" fmla="*/ 1 w 3349"/>
                <a:gd name="T5" fmla="*/ 1 h 2728"/>
                <a:gd name="T6" fmla="*/ 1 w 3349"/>
                <a:gd name="T7" fmla="*/ 1 h 2728"/>
                <a:gd name="T8" fmla="*/ 1 w 3349"/>
                <a:gd name="T9" fmla="*/ 1 h 2728"/>
                <a:gd name="T10" fmla="*/ 1 w 3349"/>
                <a:gd name="T11" fmla="*/ 1 h 2728"/>
                <a:gd name="T12" fmla="*/ 1 w 3349"/>
                <a:gd name="T13" fmla="*/ 1 h 2728"/>
                <a:gd name="T14" fmla="*/ 1 w 3349"/>
                <a:gd name="T15" fmla="*/ 1 h 2728"/>
                <a:gd name="T16" fmla="*/ 1 w 3349"/>
                <a:gd name="T17" fmla="*/ 1 h 2728"/>
                <a:gd name="T18" fmla="*/ 1 w 3349"/>
                <a:gd name="T19" fmla="*/ 1 h 2728"/>
                <a:gd name="T20" fmla="*/ 1 w 3349"/>
                <a:gd name="T21" fmla="*/ 1 h 2728"/>
                <a:gd name="T22" fmla="*/ 1 w 3349"/>
                <a:gd name="T23" fmla="*/ 1 h 2728"/>
                <a:gd name="T24" fmla="*/ 1 w 3349"/>
                <a:gd name="T25" fmla="*/ 1 h 2728"/>
                <a:gd name="T26" fmla="*/ 1 w 3349"/>
                <a:gd name="T27" fmla="*/ 1 h 2728"/>
                <a:gd name="T28" fmla="*/ 1 w 3349"/>
                <a:gd name="T29" fmla="*/ 1 h 2728"/>
                <a:gd name="T30" fmla="*/ 1 w 3349"/>
                <a:gd name="T31" fmla="*/ 1 h 2728"/>
                <a:gd name="T32" fmla="*/ 0 w 3349"/>
                <a:gd name="T33" fmla="*/ 1 h 2728"/>
                <a:gd name="T34" fmla="*/ 1 w 3349"/>
                <a:gd name="T35" fmla="*/ 1 h 2728"/>
                <a:gd name="T36" fmla="*/ 1 w 3349"/>
                <a:gd name="T37" fmla="*/ 1 h 2728"/>
                <a:gd name="T38" fmla="*/ 1 w 3349"/>
                <a:gd name="T39" fmla="*/ 1 h 2728"/>
                <a:gd name="T40" fmla="*/ 1 w 3349"/>
                <a:gd name="T41" fmla="*/ 1 h 2728"/>
                <a:gd name="T42" fmla="*/ 1 w 3349"/>
                <a:gd name="T43" fmla="*/ 1 h 2728"/>
                <a:gd name="T44" fmla="*/ 1 w 3349"/>
                <a:gd name="T45" fmla="*/ 1 h 2728"/>
                <a:gd name="T46" fmla="*/ 1 w 3349"/>
                <a:gd name="T47" fmla="*/ 1 h 2728"/>
                <a:gd name="T48" fmla="*/ 1 w 3349"/>
                <a:gd name="T49" fmla="*/ 1 h 2728"/>
                <a:gd name="T50" fmla="*/ 1 w 3349"/>
                <a:gd name="T51" fmla="*/ 1 h 2728"/>
                <a:gd name="T52" fmla="*/ 1 w 3349"/>
                <a:gd name="T53" fmla="*/ 1 h 2728"/>
                <a:gd name="T54" fmla="*/ 1 w 3349"/>
                <a:gd name="T55" fmla="*/ 1 h 2728"/>
                <a:gd name="T56" fmla="*/ 1 w 3349"/>
                <a:gd name="T57" fmla="*/ 1 h 2728"/>
                <a:gd name="T58" fmla="*/ 1 w 3349"/>
                <a:gd name="T59" fmla="*/ 1 h 2728"/>
                <a:gd name="T60" fmla="*/ 1 w 3349"/>
                <a:gd name="T61" fmla="*/ 1 h 2728"/>
                <a:gd name="T62" fmla="*/ 1 w 3349"/>
                <a:gd name="T63" fmla="*/ 1 h 2728"/>
                <a:gd name="T64" fmla="*/ 1 w 3349"/>
                <a:gd name="T65" fmla="*/ 1 h 27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49"/>
                <a:gd name="T100" fmla="*/ 0 h 2728"/>
                <a:gd name="T101" fmla="*/ 3349 w 3349"/>
                <a:gd name="T102" fmla="*/ 2728 h 27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49" h="2728">
                  <a:moveTo>
                    <a:pt x="3349" y="0"/>
                  </a:moveTo>
                  <a:lnTo>
                    <a:pt x="3245" y="8"/>
                  </a:lnTo>
                  <a:lnTo>
                    <a:pt x="3147" y="31"/>
                  </a:lnTo>
                  <a:lnTo>
                    <a:pt x="3054" y="68"/>
                  </a:lnTo>
                  <a:lnTo>
                    <a:pt x="2966" y="119"/>
                  </a:lnTo>
                  <a:lnTo>
                    <a:pt x="2881" y="180"/>
                  </a:lnTo>
                  <a:lnTo>
                    <a:pt x="2798" y="252"/>
                  </a:lnTo>
                  <a:lnTo>
                    <a:pt x="2717" y="335"/>
                  </a:lnTo>
                  <a:lnTo>
                    <a:pt x="2639" y="425"/>
                  </a:lnTo>
                  <a:lnTo>
                    <a:pt x="2564" y="525"/>
                  </a:lnTo>
                  <a:lnTo>
                    <a:pt x="2489" y="633"/>
                  </a:lnTo>
                  <a:lnTo>
                    <a:pt x="2414" y="744"/>
                  </a:lnTo>
                  <a:lnTo>
                    <a:pt x="2338" y="860"/>
                  </a:lnTo>
                  <a:lnTo>
                    <a:pt x="2262" y="981"/>
                  </a:lnTo>
                  <a:lnTo>
                    <a:pt x="2185" y="1104"/>
                  </a:lnTo>
                  <a:lnTo>
                    <a:pt x="2107" y="1231"/>
                  </a:lnTo>
                  <a:lnTo>
                    <a:pt x="2025" y="1357"/>
                  </a:lnTo>
                  <a:lnTo>
                    <a:pt x="1941" y="1483"/>
                  </a:lnTo>
                  <a:lnTo>
                    <a:pt x="1855" y="1608"/>
                  </a:lnTo>
                  <a:lnTo>
                    <a:pt x="1764" y="1732"/>
                  </a:lnTo>
                  <a:lnTo>
                    <a:pt x="1667" y="1852"/>
                  </a:lnTo>
                  <a:lnTo>
                    <a:pt x="1568" y="1969"/>
                  </a:lnTo>
                  <a:lnTo>
                    <a:pt x="1463" y="2081"/>
                  </a:lnTo>
                  <a:lnTo>
                    <a:pt x="1351" y="2186"/>
                  </a:lnTo>
                  <a:lnTo>
                    <a:pt x="1233" y="2285"/>
                  </a:lnTo>
                  <a:lnTo>
                    <a:pt x="1109" y="2376"/>
                  </a:lnTo>
                  <a:lnTo>
                    <a:pt x="977" y="2457"/>
                  </a:lnTo>
                  <a:lnTo>
                    <a:pt x="838" y="2530"/>
                  </a:lnTo>
                  <a:lnTo>
                    <a:pt x="689" y="2592"/>
                  </a:lnTo>
                  <a:lnTo>
                    <a:pt x="532" y="2642"/>
                  </a:lnTo>
                  <a:lnTo>
                    <a:pt x="364" y="2679"/>
                  </a:lnTo>
                  <a:lnTo>
                    <a:pt x="188" y="2701"/>
                  </a:lnTo>
                  <a:lnTo>
                    <a:pt x="0" y="2709"/>
                  </a:lnTo>
                  <a:lnTo>
                    <a:pt x="0" y="2728"/>
                  </a:lnTo>
                  <a:lnTo>
                    <a:pt x="188" y="2719"/>
                  </a:lnTo>
                  <a:lnTo>
                    <a:pt x="367" y="2696"/>
                  </a:lnTo>
                  <a:lnTo>
                    <a:pt x="535" y="2659"/>
                  </a:lnTo>
                  <a:lnTo>
                    <a:pt x="695" y="2609"/>
                  </a:lnTo>
                  <a:lnTo>
                    <a:pt x="844" y="2547"/>
                  </a:lnTo>
                  <a:lnTo>
                    <a:pt x="986" y="2474"/>
                  </a:lnTo>
                  <a:lnTo>
                    <a:pt x="1118" y="2391"/>
                  </a:lnTo>
                  <a:lnTo>
                    <a:pt x="1244" y="2300"/>
                  </a:lnTo>
                  <a:lnTo>
                    <a:pt x="1362" y="2200"/>
                  </a:lnTo>
                  <a:lnTo>
                    <a:pt x="1474" y="2092"/>
                  </a:lnTo>
                  <a:lnTo>
                    <a:pt x="1582" y="1980"/>
                  </a:lnTo>
                  <a:lnTo>
                    <a:pt x="1681" y="1864"/>
                  </a:lnTo>
                  <a:lnTo>
                    <a:pt x="1778" y="1743"/>
                  </a:lnTo>
                  <a:lnTo>
                    <a:pt x="1869" y="1620"/>
                  </a:lnTo>
                  <a:lnTo>
                    <a:pt x="1955" y="1492"/>
                  </a:lnTo>
                  <a:lnTo>
                    <a:pt x="2039" y="1365"/>
                  </a:lnTo>
                  <a:lnTo>
                    <a:pt x="2121" y="1239"/>
                  </a:lnTo>
                  <a:lnTo>
                    <a:pt x="2199" y="1113"/>
                  </a:lnTo>
                  <a:lnTo>
                    <a:pt x="2276" y="989"/>
                  </a:lnTo>
                  <a:lnTo>
                    <a:pt x="2353" y="868"/>
                  </a:lnTo>
                  <a:lnTo>
                    <a:pt x="2428" y="752"/>
                  </a:lnTo>
                  <a:lnTo>
                    <a:pt x="2503" y="641"/>
                  </a:lnTo>
                  <a:lnTo>
                    <a:pt x="2578" y="536"/>
                  </a:lnTo>
                  <a:lnTo>
                    <a:pt x="2654" y="437"/>
                  </a:lnTo>
                  <a:lnTo>
                    <a:pt x="2732" y="346"/>
                  </a:lnTo>
                  <a:lnTo>
                    <a:pt x="2810" y="266"/>
                  </a:lnTo>
                  <a:lnTo>
                    <a:pt x="2892" y="194"/>
                  </a:lnTo>
                  <a:lnTo>
                    <a:pt x="2974" y="133"/>
                  </a:lnTo>
                  <a:lnTo>
                    <a:pt x="3062" y="85"/>
                  </a:lnTo>
                  <a:lnTo>
                    <a:pt x="3153" y="48"/>
                  </a:lnTo>
                  <a:lnTo>
                    <a:pt x="3248" y="25"/>
                  </a:lnTo>
                  <a:lnTo>
                    <a:pt x="3349" y="19"/>
                  </a:lnTo>
                  <a:lnTo>
                    <a:pt x="3349" y="0"/>
                  </a:lnTo>
                  <a:close/>
                </a:path>
              </a:pathLst>
            </a:custGeom>
            <a:solidFill>
              <a:srgbClr val="000000"/>
            </a:solidFill>
            <a:ln w="28575" cmpd="sng">
              <a:solidFill>
                <a:srgbClr val="003399"/>
              </a:solidFill>
              <a:round/>
              <a:headEnd/>
              <a:tailEnd/>
            </a:ln>
          </p:spPr>
          <p:txBody>
            <a:bodyPr/>
            <a:lstStyle/>
            <a:p>
              <a:endParaRPr lang="en-GB"/>
            </a:p>
          </p:txBody>
        </p:sp>
        <p:sp>
          <p:nvSpPr>
            <p:cNvPr id="24598" name="Text Box 40">
              <a:extLst>
                <a:ext uri="{FF2B5EF4-FFF2-40B4-BE49-F238E27FC236}">
                  <a16:creationId xmlns:a16="http://schemas.microsoft.com/office/drawing/2014/main" id="{857B3FDD-A31F-436B-8769-C6E2CAAB05DD}"/>
                </a:ext>
              </a:extLst>
            </p:cNvPr>
            <p:cNvSpPr txBox="1">
              <a:spLocks noChangeArrowheads="1"/>
            </p:cNvSpPr>
            <p:nvPr/>
          </p:nvSpPr>
          <p:spPr bwMode="auto">
            <a:xfrm>
              <a:off x="4552" y="3753"/>
              <a:ext cx="6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r" eaLnBrk="1" hangingPunct="1">
                <a:spcBef>
                  <a:spcPct val="50000"/>
                </a:spcBef>
                <a:buClrTx/>
                <a:buSzTx/>
                <a:buFontTx/>
                <a:buNone/>
              </a:pPr>
              <a:r>
                <a:rPr lang="en-GB" altLang="en-US" sz="1800">
                  <a:solidFill>
                    <a:srgbClr val="003399"/>
                  </a:solidFill>
                  <a:latin typeface="Arial" panose="020B0604020202020204" pitchFamily="34" charset="0"/>
                </a:rPr>
                <a:t>Time</a:t>
              </a:r>
            </a:p>
          </p:txBody>
        </p:sp>
        <p:sp>
          <p:nvSpPr>
            <p:cNvPr id="24599" name="Text Box 57">
              <a:extLst>
                <a:ext uri="{FF2B5EF4-FFF2-40B4-BE49-F238E27FC236}">
                  <a16:creationId xmlns:a16="http://schemas.microsoft.com/office/drawing/2014/main" id="{4D0B5C48-B9BA-45A2-BA53-31A54AC4CE1D}"/>
                </a:ext>
              </a:extLst>
            </p:cNvPr>
            <p:cNvSpPr txBox="1">
              <a:spLocks noChangeArrowheads="1"/>
            </p:cNvSpPr>
            <p:nvPr/>
          </p:nvSpPr>
          <p:spPr bwMode="auto">
            <a:xfrm rot="-5400000">
              <a:off x="-248" y="2359"/>
              <a:ext cx="135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r" eaLnBrk="1" hangingPunct="1">
                <a:spcBef>
                  <a:spcPct val="50000"/>
                </a:spcBef>
                <a:buClrTx/>
                <a:buSzTx/>
                <a:buFontTx/>
                <a:buNone/>
              </a:pPr>
              <a:r>
                <a:rPr lang="en-GB" altLang="en-US" sz="1800">
                  <a:solidFill>
                    <a:srgbClr val="333399"/>
                  </a:solidFill>
                  <a:latin typeface="Arial" panose="020B0604020202020204" pitchFamily="34" charset="0"/>
                </a:rPr>
                <a:t>Performance</a:t>
              </a:r>
            </a:p>
          </p:txBody>
        </p:sp>
      </p:grpSp>
      <p:sp>
        <p:nvSpPr>
          <p:cNvPr id="22" name="Text Box 48">
            <a:extLst>
              <a:ext uri="{FF2B5EF4-FFF2-40B4-BE49-F238E27FC236}">
                <a16:creationId xmlns:a16="http://schemas.microsoft.com/office/drawing/2014/main" id="{792DC929-AE72-425B-9AF0-61722DCFBEEB}"/>
              </a:ext>
            </a:extLst>
          </p:cNvPr>
          <p:cNvSpPr txBox="1">
            <a:spLocks noChangeArrowheads="1"/>
          </p:cNvSpPr>
          <p:nvPr/>
        </p:nvSpPr>
        <p:spPr bwMode="auto">
          <a:xfrm>
            <a:off x="1858963" y="4078288"/>
            <a:ext cx="106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000099"/>
                </a:solidFill>
                <a:latin typeface="Arial" panose="020B0604020202020204" pitchFamily="34" charset="0"/>
              </a:rPr>
              <a:t>Stress</a:t>
            </a:r>
          </a:p>
        </p:txBody>
      </p:sp>
      <p:sp>
        <p:nvSpPr>
          <p:cNvPr id="23" name="Text Box 48">
            <a:extLst>
              <a:ext uri="{FF2B5EF4-FFF2-40B4-BE49-F238E27FC236}">
                <a16:creationId xmlns:a16="http://schemas.microsoft.com/office/drawing/2014/main" id="{25CEAA35-FE1A-4B5C-BB1A-32B6C8FF4717}"/>
              </a:ext>
            </a:extLst>
          </p:cNvPr>
          <p:cNvSpPr txBox="1">
            <a:spLocks noChangeArrowheads="1"/>
          </p:cNvSpPr>
          <p:nvPr/>
        </p:nvSpPr>
        <p:spPr bwMode="auto">
          <a:xfrm>
            <a:off x="1730375" y="3594100"/>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000099"/>
                </a:solidFill>
                <a:latin typeface="Arial" panose="020B0604020202020204" pitchFamily="34" charset="0"/>
              </a:rPr>
              <a:t>Anxiety</a:t>
            </a:r>
          </a:p>
        </p:txBody>
      </p:sp>
      <p:sp>
        <p:nvSpPr>
          <p:cNvPr id="26" name="Text Box 48">
            <a:extLst>
              <a:ext uri="{FF2B5EF4-FFF2-40B4-BE49-F238E27FC236}">
                <a16:creationId xmlns:a16="http://schemas.microsoft.com/office/drawing/2014/main" id="{DFA60612-D839-4094-A90E-BA24353EE1F9}"/>
              </a:ext>
            </a:extLst>
          </p:cNvPr>
          <p:cNvSpPr txBox="1">
            <a:spLocks noChangeArrowheads="1"/>
          </p:cNvSpPr>
          <p:nvPr/>
        </p:nvSpPr>
        <p:spPr bwMode="auto">
          <a:xfrm>
            <a:off x="4597400" y="5503863"/>
            <a:ext cx="13541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000099"/>
                </a:solidFill>
                <a:latin typeface="Arial" panose="020B0604020202020204" pitchFamily="34" charset="0"/>
              </a:rPr>
              <a:t>Depression</a:t>
            </a:r>
          </a:p>
        </p:txBody>
      </p:sp>
      <p:sp>
        <p:nvSpPr>
          <p:cNvPr id="28" name="Text Box 50">
            <a:extLst>
              <a:ext uri="{FF2B5EF4-FFF2-40B4-BE49-F238E27FC236}">
                <a16:creationId xmlns:a16="http://schemas.microsoft.com/office/drawing/2014/main" id="{EF4D6222-07D4-4AC2-8CC3-D1D7F9561B41}"/>
              </a:ext>
            </a:extLst>
          </p:cNvPr>
          <p:cNvSpPr txBox="1">
            <a:spLocks noChangeArrowheads="1"/>
          </p:cNvSpPr>
          <p:nvPr/>
        </p:nvSpPr>
        <p:spPr bwMode="auto">
          <a:xfrm>
            <a:off x="3032125" y="5508625"/>
            <a:ext cx="160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50000"/>
              </a:spcBef>
              <a:buClrTx/>
              <a:buSzTx/>
              <a:buFontTx/>
              <a:buNone/>
            </a:pPr>
            <a:r>
              <a:rPr lang="en-GB" altLang="en-US" sz="1800">
                <a:solidFill>
                  <a:srgbClr val="0000CC"/>
                </a:solidFill>
                <a:latin typeface="Arial" panose="020B0604020202020204" pitchFamily="34" charset="0"/>
              </a:rPr>
              <a:t>Despondency</a:t>
            </a:r>
          </a:p>
        </p:txBody>
      </p:sp>
      <p:sp>
        <p:nvSpPr>
          <p:cNvPr id="27" name="Rectangle 26">
            <a:extLst>
              <a:ext uri="{FF2B5EF4-FFF2-40B4-BE49-F238E27FC236}">
                <a16:creationId xmlns:a16="http://schemas.microsoft.com/office/drawing/2014/main" id="{DEF32C9B-6626-4D8B-8EC4-8F699BF1BA63}"/>
              </a:ext>
            </a:extLst>
          </p:cNvPr>
          <p:cNvSpPr/>
          <p:nvPr/>
        </p:nvSpPr>
        <p:spPr bwMode="auto">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THE LOSS CURVE</a:t>
            </a:r>
            <a:endParaRPr lang="en-US" sz="2400" dirty="0">
              <a:solidFill>
                <a:schemeClr val="bg1"/>
              </a:solidFill>
              <a:cs typeface="Arial" charset="0"/>
            </a:endParaRPr>
          </a:p>
        </p:txBody>
      </p:sp>
      <p:sp>
        <p:nvSpPr>
          <p:cNvPr id="24589" name="TextBox 3">
            <a:extLst>
              <a:ext uri="{FF2B5EF4-FFF2-40B4-BE49-F238E27FC236}">
                <a16:creationId xmlns:a16="http://schemas.microsoft.com/office/drawing/2014/main" id="{D4F0CCD5-A3FA-46E9-B198-05A664E99ECF}"/>
              </a:ext>
            </a:extLst>
          </p:cNvPr>
          <p:cNvSpPr txBox="1">
            <a:spLocks noChangeArrowheads="1"/>
          </p:cNvSpPr>
          <p:nvPr/>
        </p:nvSpPr>
        <p:spPr bwMode="auto">
          <a:xfrm>
            <a:off x="6878638" y="3552825"/>
            <a:ext cx="2159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99"/>
                </a:solidFill>
              </a:rPr>
              <a:t>Relief and feeling positive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43830"/>
                                        </p:tgtEl>
                                        <p:attrNameLst>
                                          <p:attrName>style.visibility</p:attrName>
                                        </p:attrNameLst>
                                      </p:cBhvr>
                                      <p:to>
                                        <p:strVal val="visible"/>
                                      </p:to>
                                    </p:set>
                                    <p:animEffect transition="in" filter="dissolve">
                                      <p:cBhvr>
                                        <p:cTn id="7" dur="500"/>
                                        <p:tgtEl>
                                          <p:spTgt spid="84383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43831"/>
                                        </p:tgtEl>
                                        <p:attrNameLst>
                                          <p:attrName>style.visibility</p:attrName>
                                        </p:attrNameLst>
                                      </p:cBhvr>
                                      <p:to>
                                        <p:strVal val="visible"/>
                                      </p:to>
                                    </p:set>
                                    <p:animEffect transition="in" filter="dissolve">
                                      <p:cBhvr>
                                        <p:cTn id="11" dur="500"/>
                                        <p:tgtEl>
                                          <p:spTgt spid="843831"/>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843826"/>
                                        </p:tgtEl>
                                        <p:attrNameLst>
                                          <p:attrName>style.visibility</p:attrName>
                                        </p:attrNameLst>
                                      </p:cBhvr>
                                      <p:to>
                                        <p:strVal val="visible"/>
                                      </p:to>
                                    </p:set>
                                    <p:animEffect transition="in" filter="dissolve">
                                      <p:cBhvr>
                                        <p:cTn id="15" dur="500"/>
                                        <p:tgtEl>
                                          <p:spTgt spid="843826"/>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843829"/>
                                        </p:tgtEl>
                                        <p:attrNameLst>
                                          <p:attrName>style.visibility</p:attrName>
                                        </p:attrNameLst>
                                      </p:cBhvr>
                                      <p:to>
                                        <p:strVal val="visible"/>
                                      </p:to>
                                    </p:set>
                                    <p:animEffect transition="in" filter="dissolve">
                                      <p:cBhvr>
                                        <p:cTn id="19" dur="500"/>
                                        <p:tgtEl>
                                          <p:spTgt spid="843829"/>
                                        </p:tgtEl>
                                      </p:cBhvr>
                                    </p:animEffect>
                                  </p:childTnLst>
                                </p:cTn>
                              </p:par>
                            </p:childTnLst>
                          </p:cTn>
                        </p:par>
                        <p:par>
                          <p:cTn id="20" fill="hold" nodeType="afterGroup">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843828"/>
                                        </p:tgtEl>
                                        <p:attrNameLst>
                                          <p:attrName>style.visibility</p:attrName>
                                        </p:attrNameLst>
                                      </p:cBhvr>
                                      <p:to>
                                        <p:strVal val="visible"/>
                                      </p:to>
                                    </p:set>
                                    <p:animEffect transition="in" filter="dissolve">
                                      <p:cBhvr>
                                        <p:cTn id="23" dur="500"/>
                                        <p:tgtEl>
                                          <p:spTgt spid="843828"/>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dissolve">
                                      <p:cBhvr>
                                        <p:cTn id="27" dur="500"/>
                                        <p:tgtEl>
                                          <p:spTgt spid="23"/>
                                        </p:tgtEl>
                                      </p:cBhvr>
                                    </p:animEffect>
                                  </p:childTnLst>
                                </p:cTn>
                              </p:par>
                            </p:childTnLst>
                          </p:cTn>
                        </p:par>
                        <p:par>
                          <p:cTn id="28" fill="hold" nodeType="afterGroup">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dissolve">
                                      <p:cBhvr>
                                        <p:cTn id="31" dur="500"/>
                                        <p:tgtEl>
                                          <p:spTgt spid="22"/>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dissolve">
                                      <p:cBhvr>
                                        <p:cTn id="35" dur="500"/>
                                        <p:tgtEl>
                                          <p:spTgt spid="28"/>
                                        </p:tgtEl>
                                      </p:cBhvr>
                                    </p:animEffect>
                                  </p:childTnLst>
                                </p:cTn>
                              </p:par>
                            </p:childTnLst>
                          </p:cTn>
                        </p:par>
                        <p:par>
                          <p:cTn id="36" fill="hold" nodeType="afterGroup">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dissolve">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3826" grpId="0" autoUpdateAnimBg="0"/>
      <p:bldP spid="843828" grpId="0" autoUpdateAnimBg="0"/>
      <p:bldP spid="843829" grpId="0" autoUpdateAnimBg="0"/>
      <p:bldP spid="843830" grpId="0" autoUpdateAnimBg="0"/>
      <p:bldP spid="843831" grpId="0" autoUpdateAnimBg="0"/>
      <p:bldP spid="22" grpId="0" autoUpdateAnimBg="0"/>
      <p:bldP spid="23" grpId="0" autoUpdateAnimBg="0"/>
      <p:bldP spid="26" grpId="0" autoUpdateAnimBg="0"/>
      <p:bldP spid="2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824" name="Text Box 48">
            <a:extLst>
              <a:ext uri="{FF2B5EF4-FFF2-40B4-BE49-F238E27FC236}">
                <a16:creationId xmlns:a16="http://schemas.microsoft.com/office/drawing/2014/main" id="{5B651938-B28E-4CFB-A0C5-42A4E1E940F8}"/>
              </a:ext>
            </a:extLst>
          </p:cNvPr>
          <p:cNvSpPr txBox="1">
            <a:spLocks noChangeArrowheads="1"/>
          </p:cNvSpPr>
          <p:nvPr/>
        </p:nvSpPr>
        <p:spPr bwMode="auto">
          <a:xfrm>
            <a:off x="990600" y="3443288"/>
            <a:ext cx="1066800" cy="366712"/>
          </a:xfrm>
          <a:prstGeom prst="rect">
            <a:avLst/>
          </a:prstGeom>
          <a:noFill/>
          <a:ln w="12700">
            <a:noFill/>
            <a:miter lim="800000"/>
            <a:headEnd/>
            <a:tailEnd/>
          </a:ln>
          <a:effectLst/>
        </p:spPr>
        <p:txBody>
          <a:bodyPr>
            <a:spAutoFit/>
          </a:bodyPr>
          <a:lstStyle/>
          <a:p>
            <a:pPr eaLnBrk="1" hangingPunct="1">
              <a:spcBef>
                <a:spcPct val="50000"/>
              </a:spcBef>
              <a:defRPr/>
            </a:pPr>
            <a:r>
              <a:rPr lang="en-GB" dirty="0">
                <a:solidFill>
                  <a:schemeClr val="bg1">
                    <a:lumMod val="50000"/>
                  </a:schemeClr>
                </a:solidFill>
                <a:latin typeface="Arial" charset="0"/>
                <a:cs typeface="+mn-cs"/>
              </a:rPr>
              <a:t>Shock</a:t>
            </a:r>
          </a:p>
        </p:txBody>
      </p:sp>
      <p:sp>
        <p:nvSpPr>
          <p:cNvPr id="843825" name="Text Box 49">
            <a:extLst>
              <a:ext uri="{FF2B5EF4-FFF2-40B4-BE49-F238E27FC236}">
                <a16:creationId xmlns:a16="http://schemas.microsoft.com/office/drawing/2014/main" id="{AA6CCECD-F56D-482C-BF8B-9D03B85A7060}"/>
              </a:ext>
            </a:extLst>
          </p:cNvPr>
          <p:cNvSpPr txBox="1">
            <a:spLocks noChangeArrowheads="1"/>
          </p:cNvSpPr>
          <p:nvPr/>
        </p:nvSpPr>
        <p:spPr bwMode="auto">
          <a:xfrm>
            <a:off x="3124200" y="3733800"/>
            <a:ext cx="1219200" cy="369888"/>
          </a:xfrm>
          <a:prstGeom prst="rect">
            <a:avLst/>
          </a:prstGeom>
          <a:noFill/>
          <a:ln w="12700">
            <a:noFill/>
            <a:miter lim="800000"/>
            <a:headEnd/>
            <a:tailEnd/>
          </a:ln>
          <a:effectLst/>
        </p:spPr>
        <p:txBody>
          <a:bodyPr>
            <a:spAutoFit/>
          </a:bodyPr>
          <a:lstStyle/>
          <a:p>
            <a:pPr eaLnBrk="1" hangingPunct="1">
              <a:spcBef>
                <a:spcPct val="50000"/>
              </a:spcBef>
              <a:defRPr/>
            </a:pPr>
            <a:r>
              <a:rPr lang="en-GB" dirty="0">
                <a:solidFill>
                  <a:schemeClr val="bg1">
                    <a:lumMod val="50000"/>
                  </a:schemeClr>
                </a:solidFill>
                <a:latin typeface="Arial" charset="0"/>
                <a:cs typeface="+mn-cs"/>
              </a:rPr>
              <a:t>Self-Blame</a:t>
            </a:r>
          </a:p>
        </p:txBody>
      </p:sp>
      <p:sp>
        <p:nvSpPr>
          <p:cNvPr id="843827" name="Text Box 51">
            <a:extLst>
              <a:ext uri="{FF2B5EF4-FFF2-40B4-BE49-F238E27FC236}">
                <a16:creationId xmlns:a16="http://schemas.microsoft.com/office/drawing/2014/main" id="{9B13664B-94AE-40DE-9712-D86DCDBF1949}"/>
              </a:ext>
            </a:extLst>
          </p:cNvPr>
          <p:cNvSpPr txBox="1">
            <a:spLocks noChangeArrowheads="1"/>
          </p:cNvSpPr>
          <p:nvPr/>
        </p:nvSpPr>
        <p:spPr bwMode="auto">
          <a:xfrm>
            <a:off x="3887788" y="4770438"/>
            <a:ext cx="1600200" cy="366712"/>
          </a:xfrm>
          <a:prstGeom prst="rect">
            <a:avLst/>
          </a:prstGeom>
          <a:noFill/>
          <a:ln w="12700">
            <a:noFill/>
            <a:miter lim="800000"/>
            <a:headEnd/>
            <a:tailEnd/>
          </a:ln>
          <a:effectLst/>
        </p:spPr>
        <p:txBody>
          <a:bodyPr>
            <a:spAutoFit/>
          </a:bodyPr>
          <a:lstStyle/>
          <a:p>
            <a:pPr eaLnBrk="1" hangingPunct="1">
              <a:spcBef>
                <a:spcPct val="50000"/>
              </a:spcBef>
              <a:defRPr/>
            </a:pPr>
            <a:r>
              <a:rPr lang="en-GB" dirty="0">
                <a:solidFill>
                  <a:schemeClr val="bg1">
                    <a:lumMod val="50000"/>
                  </a:schemeClr>
                </a:solidFill>
                <a:latin typeface="Arial" charset="0"/>
                <a:cs typeface="+mn-cs"/>
              </a:rPr>
              <a:t>Acceptance</a:t>
            </a:r>
          </a:p>
        </p:txBody>
      </p:sp>
      <p:sp>
        <p:nvSpPr>
          <p:cNvPr id="843828" name="Text Box 52">
            <a:extLst>
              <a:ext uri="{FF2B5EF4-FFF2-40B4-BE49-F238E27FC236}">
                <a16:creationId xmlns:a16="http://schemas.microsoft.com/office/drawing/2014/main" id="{D6CB390B-E23A-4145-A4C7-D07A282CB68B}"/>
              </a:ext>
            </a:extLst>
          </p:cNvPr>
          <p:cNvSpPr txBox="1">
            <a:spLocks noChangeArrowheads="1"/>
          </p:cNvSpPr>
          <p:nvPr/>
        </p:nvSpPr>
        <p:spPr bwMode="auto">
          <a:xfrm>
            <a:off x="7272338" y="2643188"/>
            <a:ext cx="1371600" cy="646112"/>
          </a:xfrm>
          <a:prstGeom prst="rect">
            <a:avLst/>
          </a:prstGeom>
          <a:noFill/>
          <a:ln w="12700">
            <a:noFill/>
            <a:miter lim="800000"/>
            <a:headEnd/>
            <a:tailEnd/>
          </a:ln>
          <a:effectLst/>
        </p:spPr>
        <p:txBody>
          <a:bodyPr>
            <a:spAutoFit/>
          </a:bodyPr>
          <a:lstStyle/>
          <a:p>
            <a:pPr eaLnBrk="1" hangingPunct="1">
              <a:spcBef>
                <a:spcPct val="50000"/>
              </a:spcBef>
              <a:defRPr/>
            </a:pPr>
            <a:r>
              <a:rPr lang="en-GB" dirty="0">
                <a:solidFill>
                  <a:schemeClr val="bg1">
                    <a:lumMod val="50000"/>
                  </a:schemeClr>
                </a:solidFill>
                <a:latin typeface="Arial" charset="0"/>
                <a:cs typeface="+mn-cs"/>
              </a:rPr>
              <a:t>Make it stick</a:t>
            </a:r>
          </a:p>
        </p:txBody>
      </p:sp>
      <p:sp>
        <p:nvSpPr>
          <p:cNvPr id="843829" name="Text Box 53">
            <a:extLst>
              <a:ext uri="{FF2B5EF4-FFF2-40B4-BE49-F238E27FC236}">
                <a16:creationId xmlns:a16="http://schemas.microsoft.com/office/drawing/2014/main" id="{6F25A46C-1F58-4947-9BA5-61A1AE8ABF7D}"/>
              </a:ext>
            </a:extLst>
          </p:cNvPr>
          <p:cNvSpPr txBox="1">
            <a:spLocks noChangeArrowheads="1"/>
          </p:cNvSpPr>
          <p:nvPr/>
        </p:nvSpPr>
        <p:spPr bwMode="auto">
          <a:xfrm>
            <a:off x="5667375" y="3071813"/>
            <a:ext cx="1333500" cy="1200150"/>
          </a:xfrm>
          <a:prstGeom prst="rect">
            <a:avLst/>
          </a:prstGeom>
          <a:noFill/>
          <a:ln w="12700">
            <a:noFill/>
            <a:miter lim="800000"/>
            <a:headEnd/>
            <a:tailEnd/>
          </a:ln>
          <a:effectLst/>
        </p:spPr>
        <p:txBody>
          <a:bodyPr>
            <a:spAutoFit/>
          </a:bodyPr>
          <a:lstStyle/>
          <a:p>
            <a:pPr eaLnBrk="1" hangingPunct="1">
              <a:spcBef>
                <a:spcPct val="50000"/>
              </a:spcBef>
              <a:defRPr/>
            </a:pPr>
            <a:r>
              <a:rPr lang="en-GB" dirty="0">
                <a:solidFill>
                  <a:schemeClr val="bg1">
                    <a:lumMod val="50000"/>
                  </a:schemeClr>
                </a:solidFill>
                <a:latin typeface="Arial" charset="0"/>
                <a:cs typeface="+mn-cs"/>
              </a:rPr>
              <a:t>Taking action &amp; problem Solving</a:t>
            </a:r>
          </a:p>
        </p:txBody>
      </p:sp>
      <p:sp>
        <p:nvSpPr>
          <p:cNvPr id="843830" name="Text Box 54">
            <a:extLst>
              <a:ext uri="{FF2B5EF4-FFF2-40B4-BE49-F238E27FC236}">
                <a16:creationId xmlns:a16="http://schemas.microsoft.com/office/drawing/2014/main" id="{3531A6D5-AB9E-4E45-AE32-0F15DCFD441D}"/>
              </a:ext>
            </a:extLst>
          </p:cNvPr>
          <p:cNvSpPr txBox="1">
            <a:spLocks noChangeArrowheads="1"/>
          </p:cNvSpPr>
          <p:nvPr/>
        </p:nvSpPr>
        <p:spPr bwMode="auto">
          <a:xfrm>
            <a:off x="1447800" y="2667000"/>
            <a:ext cx="1066800" cy="366713"/>
          </a:xfrm>
          <a:prstGeom prst="rect">
            <a:avLst/>
          </a:prstGeom>
          <a:noFill/>
          <a:ln w="12700">
            <a:noFill/>
            <a:miter lim="800000"/>
            <a:headEnd/>
            <a:tailEnd/>
          </a:ln>
          <a:effectLst/>
        </p:spPr>
        <p:txBody>
          <a:bodyPr>
            <a:spAutoFit/>
          </a:bodyPr>
          <a:lstStyle/>
          <a:p>
            <a:pPr eaLnBrk="1" hangingPunct="1">
              <a:spcBef>
                <a:spcPct val="50000"/>
              </a:spcBef>
              <a:defRPr/>
            </a:pPr>
            <a:r>
              <a:rPr lang="en-GB" dirty="0">
                <a:solidFill>
                  <a:schemeClr val="bg1">
                    <a:lumMod val="50000"/>
                  </a:schemeClr>
                </a:solidFill>
                <a:latin typeface="Arial" charset="0"/>
                <a:cs typeface="+mn-cs"/>
              </a:rPr>
              <a:t>Denial</a:t>
            </a:r>
          </a:p>
        </p:txBody>
      </p:sp>
      <p:sp>
        <p:nvSpPr>
          <p:cNvPr id="843831" name="Text Box 55">
            <a:extLst>
              <a:ext uri="{FF2B5EF4-FFF2-40B4-BE49-F238E27FC236}">
                <a16:creationId xmlns:a16="http://schemas.microsoft.com/office/drawing/2014/main" id="{1502F485-282B-4215-8E6C-41917154A437}"/>
              </a:ext>
            </a:extLst>
          </p:cNvPr>
          <p:cNvSpPr txBox="1">
            <a:spLocks noChangeArrowheads="1"/>
          </p:cNvSpPr>
          <p:nvPr/>
        </p:nvSpPr>
        <p:spPr bwMode="auto">
          <a:xfrm>
            <a:off x="2743200" y="3290888"/>
            <a:ext cx="1066800" cy="366712"/>
          </a:xfrm>
          <a:prstGeom prst="rect">
            <a:avLst/>
          </a:prstGeom>
          <a:noFill/>
          <a:ln w="12700">
            <a:noFill/>
            <a:miter lim="800000"/>
            <a:headEnd/>
            <a:tailEnd/>
          </a:ln>
          <a:effectLst/>
        </p:spPr>
        <p:txBody>
          <a:bodyPr>
            <a:spAutoFit/>
          </a:bodyPr>
          <a:lstStyle/>
          <a:p>
            <a:pPr eaLnBrk="1" hangingPunct="1">
              <a:spcBef>
                <a:spcPct val="50000"/>
              </a:spcBef>
              <a:defRPr/>
            </a:pPr>
            <a:r>
              <a:rPr lang="en-GB" dirty="0">
                <a:solidFill>
                  <a:schemeClr val="bg1">
                    <a:lumMod val="50000"/>
                  </a:schemeClr>
                </a:solidFill>
                <a:latin typeface="Arial" charset="0"/>
                <a:cs typeface="+mn-cs"/>
              </a:rPr>
              <a:t>Blame</a:t>
            </a:r>
          </a:p>
        </p:txBody>
      </p:sp>
      <p:grpSp>
        <p:nvGrpSpPr>
          <p:cNvPr id="26633" name="Group 59">
            <a:extLst>
              <a:ext uri="{FF2B5EF4-FFF2-40B4-BE49-F238E27FC236}">
                <a16:creationId xmlns:a16="http://schemas.microsoft.com/office/drawing/2014/main" id="{27E5BD75-0494-40C7-9493-5AEFE0085A5E}"/>
              </a:ext>
            </a:extLst>
          </p:cNvPr>
          <p:cNvGrpSpPr>
            <a:grpSpLocks/>
          </p:cNvGrpSpPr>
          <p:nvPr/>
        </p:nvGrpSpPr>
        <p:grpSpPr bwMode="auto">
          <a:xfrm>
            <a:off x="492125" y="1409700"/>
            <a:ext cx="7800975" cy="4914900"/>
            <a:chOff x="310" y="888"/>
            <a:chExt cx="4914" cy="3096"/>
          </a:xfrm>
        </p:grpSpPr>
        <p:sp>
          <p:nvSpPr>
            <p:cNvPr id="843821" name="Line 45">
              <a:extLst>
                <a:ext uri="{FF2B5EF4-FFF2-40B4-BE49-F238E27FC236}">
                  <a16:creationId xmlns:a16="http://schemas.microsoft.com/office/drawing/2014/main" id="{B5C997BF-4599-4979-9C87-0114ED805AEF}"/>
                </a:ext>
              </a:extLst>
            </p:cNvPr>
            <p:cNvSpPr>
              <a:spLocks noChangeShapeType="1"/>
            </p:cNvSpPr>
            <p:nvPr/>
          </p:nvSpPr>
          <p:spPr bwMode="auto">
            <a:xfrm>
              <a:off x="616" y="3744"/>
              <a:ext cx="4560" cy="0"/>
            </a:xfrm>
            <a:prstGeom prst="line">
              <a:avLst/>
            </a:prstGeom>
            <a:noFill/>
            <a:ln w="38100">
              <a:solidFill>
                <a:srgbClr val="333399"/>
              </a:solidFill>
              <a:round/>
              <a:headEnd/>
              <a:tailEnd type="triangle" w="med" len="med"/>
            </a:ln>
            <a:effectLst/>
          </p:spPr>
          <p:txBody>
            <a:bodyPr wrap="none" lIns="90488" tIns="44450" rIns="90488" bIns="44450" anchor="ctr"/>
            <a:lstStyle/>
            <a:p>
              <a:pPr algn="r" eaLnBrk="1" hangingPunct="1">
                <a:defRPr/>
              </a:pPr>
              <a:endParaRPr lang="en-GB" dirty="0">
                <a:solidFill>
                  <a:schemeClr val="bg1">
                    <a:lumMod val="50000"/>
                  </a:schemeClr>
                </a:solidFill>
                <a:latin typeface="Arial" charset="0"/>
                <a:cs typeface="+mn-cs"/>
              </a:endParaRPr>
            </a:p>
          </p:txBody>
        </p:sp>
        <p:sp>
          <p:nvSpPr>
            <p:cNvPr id="843822" name="Line 46">
              <a:extLst>
                <a:ext uri="{FF2B5EF4-FFF2-40B4-BE49-F238E27FC236}">
                  <a16:creationId xmlns:a16="http://schemas.microsoft.com/office/drawing/2014/main" id="{EA131565-EF8E-4E5A-B69C-69C839C6456B}"/>
                </a:ext>
              </a:extLst>
            </p:cNvPr>
            <p:cNvSpPr>
              <a:spLocks noChangeShapeType="1"/>
            </p:cNvSpPr>
            <p:nvPr/>
          </p:nvSpPr>
          <p:spPr bwMode="auto">
            <a:xfrm rot="-5400000">
              <a:off x="-812" y="2316"/>
              <a:ext cx="2856" cy="0"/>
            </a:xfrm>
            <a:prstGeom prst="line">
              <a:avLst/>
            </a:prstGeom>
            <a:noFill/>
            <a:ln w="38100">
              <a:solidFill>
                <a:srgbClr val="333399"/>
              </a:solidFill>
              <a:round/>
              <a:headEnd/>
              <a:tailEnd type="triangle" w="med" len="med"/>
            </a:ln>
            <a:effectLst/>
          </p:spPr>
          <p:txBody>
            <a:bodyPr wrap="none" lIns="90488" tIns="44450" rIns="90488" bIns="44450" anchor="ctr"/>
            <a:lstStyle/>
            <a:p>
              <a:pPr algn="r" eaLnBrk="1" hangingPunct="1">
                <a:defRPr/>
              </a:pPr>
              <a:endParaRPr lang="en-GB" dirty="0">
                <a:solidFill>
                  <a:schemeClr val="bg1">
                    <a:lumMod val="50000"/>
                  </a:schemeClr>
                </a:solidFill>
                <a:latin typeface="Arial" charset="0"/>
                <a:cs typeface="+mn-cs"/>
              </a:endParaRPr>
            </a:p>
          </p:txBody>
        </p:sp>
        <p:sp>
          <p:nvSpPr>
            <p:cNvPr id="843780" name="Freeform 4">
              <a:extLst>
                <a:ext uri="{FF2B5EF4-FFF2-40B4-BE49-F238E27FC236}">
                  <a16:creationId xmlns:a16="http://schemas.microsoft.com/office/drawing/2014/main" id="{D7067E67-DEAE-477E-9B7E-1F557472DFEE}"/>
                </a:ext>
              </a:extLst>
            </p:cNvPr>
            <p:cNvSpPr>
              <a:spLocks/>
            </p:cNvSpPr>
            <p:nvPr/>
          </p:nvSpPr>
          <p:spPr bwMode="auto">
            <a:xfrm>
              <a:off x="624" y="1904"/>
              <a:ext cx="612" cy="317"/>
            </a:xfrm>
            <a:custGeom>
              <a:avLst/>
              <a:gdLst/>
              <a:ahLst/>
              <a:cxnLst>
                <a:cxn ang="0">
                  <a:pos x="1224" y="0"/>
                </a:cxn>
                <a:cxn ang="0">
                  <a:pos x="1134" y="2"/>
                </a:cxn>
                <a:cxn ang="0">
                  <a:pos x="1053" y="8"/>
                </a:cxn>
                <a:cxn ang="0">
                  <a:pos x="977" y="18"/>
                </a:cxn>
                <a:cxn ang="0">
                  <a:pos x="907" y="31"/>
                </a:cxn>
                <a:cxn ang="0">
                  <a:pos x="841" y="49"/>
                </a:cxn>
                <a:cxn ang="0">
                  <a:pos x="778" y="72"/>
                </a:cxn>
                <a:cxn ang="0">
                  <a:pos x="716" y="99"/>
                </a:cxn>
                <a:cxn ang="0">
                  <a:pos x="655" y="133"/>
                </a:cxn>
                <a:cxn ang="0">
                  <a:pos x="592" y="173"/>
                </a:cxn>
                <a:cxn ang="0">
                  <a:pos x="525" y="217"/>
                </a:cxn>
                <a:cxn ang="0">
                  <a:pos x="456" y="268"/>
                </a:cxn>
                <a:cxn ang="0">
                  <a:pos x="381" y="325"/>
                </a:cxn>
                <a:cxn ang="0">
                  <a:pos x="298" y="387"/>
                </a:cxn>
                <a:cxn ang="0">
                  <a:pos x="209" y="458"/>
                </a:cxn>
                <a:cxn ang="0">
                  <a:pos x="110" y="535"/>
                </a:cxn>
                <a:cxn ang="0">
                  <a:pos x="0" y="620"/>
                </a:cxn>
                <a:cxn ang="0">
                  <a:pos x="69" y="590"/>
                </a:cxn>
                <a:cxn ang="0">
                  <a:pos x="172" y="509"/>
                </a:cxn>
                <a:cxn ang="0">
                  <a:pos x="267" y="435"/>
                </a:cxn>
                <a:cxn ang="0">
                  <a:pos x="352" y="369"/>
                </a:cxn>
                <a:cxn ang="0">
                  <a:pos x="430" y="309"/>
                </a:cxn>
                <a:cxn ang="0">
                  <a:pos x="503" y="255"/>
                </a:cxn>
                <a:cxn ang="0">
                  <a:pos x="568" y="208"/>
                </a:cxn>
                <a:cxn ang="0">
                  <a:pos x="632" y="167"/>
                </a:cxn>
                <a:cxn ang="0">
                  <a:pos x="693" y="133"/>
                </a:cxn>
                <a:cxn ang="0">
                  <a:pos x="753" y="102"/>
                </a:cxn>
                <a:cxn ang="0">
                  <a:pos x="815" y="76"/>
                </a:cxn>
                <a:cxn ang="0">
                  <a:pos x="877" y="56"/>
                </a:cxn>
                <a:cxn ang="0">
                  <a:pos x="944" y="41"/>
                </a:cxn>
                <a:cxn ang="0">
                  <a:pos x="1015" y="29"/>
                </a:cxn>
                <a:cxn ang="0">
                  <a:pos x="1093" y="22"/>
                </a:cxn>
                <a:cxn ang="0">
                  <a:pos x="1178" y="19"/>
                </a:cxn>
                <a:cxn ang="0">
                  <a:pos x="1224" y="19"/>
                </a:cxn>
              </a:cxnLst>
              <a:rect l="0" t="0" r="r" b="b"/>
              <a:pathLst>
                <a:path w="1224" h="634">
                  <a:moveTo>
                    <a:pt x="1224" y="0"/>
                  </a:moveTo>
                  <a:lnTo>
                    <a:pt x="1224" y="0"/>
                  </a:lnTo>
                  <a:lnTo>
                    <a:pt x="1178" y="0"/>
                  </a:lnTo>
                  <a:lnTo>
                    <a:pt x="1134" y="2"/>
                  </a:lnTo>
                  <a:lnTo>
                    <a:pt x="1093" y="5"/>
                  </a:lnTo>
                  <a:lnTo>
                    <a:pt x="1053" y="8"/>
                  </a:lnTo>
                  <a:lnTo>
                    <a:pt x="1015" y="12"/>
                  </a:lnTo>
                  <a:lnTo>
                    <a:pt x="977" y="18"/>
                  </a:lnTo>
                  <a:lnTo>
                    <a:pt x="941" y="24"/>
                  </a:lnTo>
                  <a:lnTo>
                    <a:pt x="907" y="31"/>
                  </a:lnTo>
                  <a:lnTo>
                    <a:pt x="875" y="39"/>
                  </a:lnTo>
                  <a:lnTo>
                    <a:pt x="841" y="49"/>
                  </a:lnTo>
                  <a:lnTo>
                    <a:pt x="809" y="59"/>
                  </a:lnTo>
                  <a:lnTo>
                    <a:pt x="778" y="72"/>
                  </a:lnTo>
                  <a:lnTo>
                    <a:pt x="747" y="85"/>
                  </a:lnTo>
                  <a:lnTo>
                    <a:pt x="716" y="99"/>
                  </a:lnTo>
                  <a:lnTo>
                    <a:pt x="684" y="116"/>
                  </a:lnTo>
                  <a:lnTo>
                    <a:pt x="655" y="133"/>
                  </a:lnTo>
                  <a:lnTo>
                    <a:pt x="623" y="153"/>
                  </a:lnTo>
                  <a:lnTo>
                    <a:pt x="592" y="173"/>
                  </a:lnTo>
                  <a:lnTo>
                    <a:pt x="560" y="194"/>
                  </a:lnTo>
                  <a:lnTo>
                    <a:pt x="525" y="217"/>
                  </a:lnTo>
                  <a:lnTo>
                    <a:pt x="491" y="241"/>
                  </a:lnTo>
                  <a:lnTo>
                    <a:pt x="456" y="268"/>
                  </a:lnTo>
                  <a:lnTo>
                    <a:pt x="419" y="295"/>
                  </a:lnTo>
                  <a:lnTo>
                    <a:pt x="381" y="325"/>
                  </a:lnTo>
                  <a:lnTo>
                    <a:pt x="341" y="354"/>
                  </a:lnTo>
                  <a:lnTo>
                    <a:pt x="298" y="387"/>
                  </a:lnTo>
                  <a:lnTo>
                    <a:pt x="256" y="421"/>
                  </a:lnTo>
                  <a:lnTo>
                    <a:pt x="209" y="458"/>
                  </a:lnTo>
                  <a:lnTo>
                    <a:pt x="161" y="495"/>
                  </a:lnTo>
                  <a:lnTo>
                    <a:pt x="110" y="535"/>
                  </a:lnTo>
                  <a:lnTo>
                    <a:pt x="57" y="576"/>
                  </a:lnTo>
                  <a:lnTo>
                    <a:pt x="0" y="620"/>
                  </a:lnTo>
                  <a:lnTo>
                    <a:pt x="12" y="634"/>
                  </a:lnTo>
                  <a:lnTo>
                    <a:pt x="69" y="590"/>
                  </a:lnTo>
                  <a:lnTo>
                    <a:pt x="121" y="549"/>
                  </a:lnTo>
                  <a:lnTo>
                    <a:pt x="172" y="509"/>
                  </a:lnTo>
                  <a:lnTo>
                    <a:pt x="220" y="472"/>
                  </a:lnTo>
                  <a:lnTo>
                    <a:pt x="267" y="435"/>
                  </a:lnTo>
                  <a:lnTo>
                    <a:pt x="310" y="401"/>
                  </a:lnTo>
                  <a:lnTo>
                    <a:pt x="352" y="369"/>
                  </a:lnTo>
                  <a:lnTo>
                    <a:pt x="392" y="339"/>
                  </a:lnTo>
                  <a:lnTo>
                    <a:pt x="430" y="309"/>
                  </a:lnTo>
                  <a:lnTo>
                    <a:pt x="467" y="282"/>
                  </a:lnTo>
                  <a:lnTo>
                    <a:pt x="503" y="255"/>
                  </a:lnTo>
                  <a:lnTo>
                    <a:pt x="537" y="231"/>
                  </a:lnTo>
                  <a:lnTo>
                    <a:pt x="568" y="208"/>
                  </a:lnTo>
                  <a:lnTo>
                    <a:pt x="601" y="187"/>
                  </a:lnTo>
                  <a:lnTo>
                    <a:pt x="632" y="167"/>
                  </a:lnTo>
                  <a:lnTo>
                    <a:pt x="663" y="150"/>
                  </a:lnTo>
                  <a:lnTo>
                    <a:pt x="693" y="133"/>
                  </a:lnTo>
                  <a:lnTo>
                    <a:pt x="724" y="116"/>
                  </a:lnTo>
                  <a:lnTo>
                    <a:pt x="753" y="102"/>
                  </a:lnTo>
                  <a:lnTo>
                    <a:pt x="784" y="89"/>
                  </a:lnTo>
                  <a:lnTo>
                    <a:pt x="815" y="76"/>
                  </a:lnTo>
                  <a:lnTo>
                    <a:pt x="846" y="66"/>
                  </a:lnTo>
                  <a:lnTo>
                    <a:pt x="877" y="56"/>
                  </a:lnTo>
                  <a:lnTo>
                    <a:pt x="910" y="48"/>
                  </a:lnTo>
                  <a:lnTo>
                    <a:pt x="944" y="41"/>
                  </a:lnTo>
                  <a:lnTo>
                    <a:pt x="980" y="35"/>
                  </a:lnTo>
                  <a:lnTo>
                    <a:pt x="1015" y="29"/>
                  </a:lnTo>
                  <a:lnTo>
                    <a:pt x="1053" y="25"/>
                  </a:lnTo>
                  <a:lnTo>
                    <a:pt x="1093" y="22"/>
                  </a:lnTo>
                  <a:lnTo>
                    <a:pt x="1134" y="19"/>
                  </a:lnTo>
                  <a:lnTo>
                    <a:pt x="1178" y="19"/>
                  </a:lnTo>
                  <a:lnTo>
                    <a:pt x="1224" y="19"/>
                  </a:lnTo>
                  <a:lnTo>
                    <a:pt x="1224" y="19"/>
                  </a:lnTo>
                  <a:lnTo>
                    <a:pt x="1224" y="0"/>
                  </a:lnTo>
                  <a:close/>
                </a:path>
              </a:pathLst>
            </a:custGeom>
            <a:solidFill>
              <a:srgbClr val="000000"/>
            </a:solidFill>
            <a:ln w="28575" cap="flat" cmpd="sng">
              <a:solidFill>
                <a:srgbClr val="C0C0C0"/>
              </a:solidFill>
              <a:prstDash val="solid"/>
              <a:round/>
              <a:headEnd/>
              <a:tailEnd/>
            </a:ln>
          </p:spPr>
          <p:txBody>
            <a:bodyPr/>
            <a:lstStyle/>
            <a:p>
              <a:pPr algn="r" eaLnBrk="1" hangingPunct="1">
                <a:defRPr/>
              </a:pPr>
              <a:endParaRPr lang="en-GB" dirty="0">
                <a:solidFill>
                  <a:schemeClr val="bg1">
                    <a:lumMod val="50000"/>
                  </a:schemeClr>
                </a:solidFill>
                <a:latin typeface="Arial" charset="0"/>
                <a:cs typeface="+mn-cs"/>
              </a:endParaRPr>
            </a:p>
          </p:txBody>
        </p:sp>
        <p:sp>
          <p:nvSpPr>
            <p:cNvPr id="843781" name="Freeform 5">
              <a:extLst>
                <a:ext uri="{FF2B5EF4-FFF2-40B4-BE49-F238E27FC236}">
                  <a16:creationId xmlns:a16="http://schemas.microsoft.com/office/drawing/2014/main" id="{1BA5803B-29D3-41D2-A81D-CB3F66F49DF3}"/>
                </a:ext>
              </a:extLst>
            </p:cNvPr>
            <p:cNvSpPr>
              <a:spLocks/>
            </p:cNvSpPr>
            <p:nvPr/>
          </p:nvSpPr>
          <p:spPr bwMode="auto">
            <a:xfrm>
              <a:off x="1243" y="1904"/>
              <a:ext cx="1674" cy="1364"/>
            </a:xfrm>
            <a:custGeom>
              <a:avLst/>
              <a:gdLst/>
              <a:ahLst/>
              <a:cxnLst>
                <a:cxn ang="0">
                  <a:pos x="3348" y="2709"/>
                </a:cxn>
                <a:cxn ang="0">
                  <a:pos x="2972" y="2680"/>
                </a:cxn>
                <a:cxn ang="0">
                  <a:pos x="2639" y="2595"/>
                </a:cxn>
                <a:cxn ang="0">
                  <a:pos x="2346" y="2463"/>
                </a:cxn>
                <a:cxn ang="0">
                  <a:pos x="2086" y="2291"/>
                </a:cxn>
                <a:cxn ang="0">
                  <a:pos x="1855" y="2088"/>
                </a:cxn>
                <a:cxn ang="0">
                  <a:pos x="1650" y="1858"/>
                </a:cxn>
                <a:cxn ang="0">
                  <a:pos x="1464" y="1614"/>
                </a:cxn>
                <a:cxn ang="0">
                  <a:pos x="1297" y="1363"/>
                </a:cxn>
                <a:cxn ang="0">
                  <a:pos x="1141" y="1110"/>
                </a:cxn>
                <a:cxn ang="0">
                  <a:pos x="992" y="864"/>
                </a:cxn>
                <a:cxn ang="0">
                  <a:pos x="846" y="636"/>
                </a:cxn>
                <a:cxn ang="0">
                  <a:pos x="698" y="428"/>
                </a:cxn>
                <a:cxn ang="0">
                  <a:pos x="543" y="255"/>
                </a:cxn>
                <a:cxn ang="0">
                  <a:pos x="379" y="119"/>
                </a:cxn>
                <a:cxn ang="0">
                  <a:pos x="200" y="31"/>
                </a:cxn>
                <a:cxn ang="0">
                  <a:pos x="0" y="0"/>
                </a:cxn>
                <a:cxn ang="0">
                  <a:pos x="99" y="25"/>
                </a:cxn>
                <a:cxn ang="0">
                  <a:pos x="284" y="85"/>
                </a:cxn>
                <a:cxn ang="0">
                  <a:pos x="452" y="194"/>
                </a:cxn>
                <a:cxn ang="0">
                  <a:pos x="609" y="349"/>
                </a:cxn>
                <a:cxn ang="0">
                  <a:pos x="758" y="539"/>
                </a:cxn>
                <a:cxn ang="0">
                  <a:pos x="904" y="756"/>
                </a:cxn>
                <a:cxn ang="0">
                  <a:pos x="1051" y="993"/>
                </a:cxn>
                <a:cxn ang="0">
                  <a:pos x="1203" y="1243"/>
                </a:cxn>
                <a:cxn ang="0">
                  <a:pos x="1365" y="1497"/>
                </a:cxn>
                <a:cxn ang="0">
                  <a:pos x="1541" y="1749"/>
                </a:cxn>
                <a:cxn ang="0">
                  <a:pos x="1735" y="1987"/>
                </a:cxn>
                <a:cxn ang="0">
                  <a:pos x="1955" y="2206"/>
                </a:cxn>
                <a:cxn ang="0">
                  <a:pos x="2202" y="2396"/>
                </a:cxn>
                <a:cxn ang="0">
                  <a:pos x="2481" y="2551"/>
                </a:cxn>
                <a:cxn ang="0">
                  <a:pos x="2797" y="2662"/>
                </a:cxn>
                <a:cxn ang="0">
                  <a:pos x="3153" y="2720"/>
                </a:cxn>
                <a:cxn ang="0">
                  <a:pos x="3348" y="2728"/>
                </a:cxn>
              </a:cxnLst>
              <a:rect l="0" t="0" r="r" b="b"/>
              <a:pathLst>
                <a:path w="3348" h="2728">
                  <a:moveTo>
                    <a:pt x="3348" y="2709"/>
                  </a:moveTo>
                  <a:lnTo>
                    <a:pt x="3348" y="2709"/>
                  </a:lnTo>
                  <a:lnTo>
                    <a:pt x="3153" y="2703"/>
                  </a:lnTo>
                  <a:lnTo>
                    <a:pt x="2972" y="2680"/>
                  </a:lnTo>
                  <a:lnTo>
                    <a:pt x="2800" y="2645"/>
                  </a:lnTo>
                  <a:lnTo>
                    <a:pt x="2639" y="2595"/>
                  </a:lnTo>
                  <a:lnTo>
                    <a:pt x="2486" y="2534"/>
                  </a:lnTo>
                  <a:lnTo>
                    <a:pt x="2346" y="2463"/>
                  </a:lnTo>
                  <a:lnTo>
                    <a:pt x="2211" y="2382"/>
                  </a:lnTo>
                  <a:lnTo>
                    <a:pt x="2086" y="2291"/>
                  </a:lnTo>
                  <a:lnTo>
                    <a:pt x="1967" y="2192"/>
                  </a:lnTo>
                  <a:lnTo>
                    <a:pt x="1855" y="2088"/>
                  </a:lnTo>
                  <a:lnTo>
                    <a:pt x="1750" y="1976"/>
                  </a:lnTo>
                  <a:lnTo>
                    <a:pt x="1650" y="1858"/>
                  </a:lnTo>
                  <a:lnTo>
                    <a:pt x="1555" y="1737"/>
                  </a:lnTo>
                  <a:lnTo>
                    <a:pt x="1464" y="1614"/>
                  </a:lnTo>
                  <a:lnTo>
                    <a:pt x="1379" y="1489"/>
                  </a:lnTo>
                  <a:lnTo>
                    <a:pt x="1297" y="1363"/>
                  </a:lnTo>
                  <a:lnTo>
                    <a:pt x="1217" y="1235"/>
                  </a:lnTo>
                  <a:lnTo>
                    <a:pt x="1141" y="1110"/>
                  </a:lnTo>
                  <a:lnTo>
                    <a:pt x="1066" y="985"/>
                  </a:lnTo>
                  <a:lnTo>
                    <a:pt x="992" y="864"/>
                  </a:lnTo>
                  <a:lnTo>
                    <a:pt x="918" y="748"/>
                  </a:lnTo>
                  <a:lnTo>
                    <a:pt x="846" y="636"/>
                  </a:lnTo>
                  <a:lnTo>
                    <a:pt x="772" y="528"/>
                  </a:lnTo>
                  <a:lnTo>
                    <a:pt x="698" y="428"/>
                  </a:lnTo>
                  <a:lnTo>
                    <a:pt x="623" y="337"/>
                  </a:lnTo>
                  <a:lnTo>
                    <a:pt x="543" y="255"/>
                  </a:lnTo>
                  <a:lnTo>
                    <a:pt x="464" y="180"/>
                  </a:lnTo>
                  <a:lnTo>
                    <a:pt x="379" y="119"/>
                  </a:lnTo>
                  <a:lnTo>
                    <a:pt x="292" y="68"/>
                  </a:lnTo>
                  <a:lnTo>
                    <a:pt x="200" y="31"/>
                  </a:lnTo>
                  <a:lnTo>
                    <a:pt x="102" y="8"/>
                  </a:lnTo>
                  <a:lnTo>
                    <a:pt x="0" y="0"/>
                  </a:lnTo>
                  <a:lnTo>
                    <a:pt x="0" y="19"/>
                  </a:lnTo>
                  <a:lnTo>
                    <a:pt x="99" y="25"/>
                  </a:lnTo>
                  <a:lnTo>
                    <a:pt x="194" y="48"/>
                  </a:lnTo>
                  <a:lnTo>
                    <a:pt x="284" y="85"/>
                  </a:lnTo>
                  <a:lnTo>
                    <a:pt x="370" y="133"/>
                  </a:lnTo>
                  <a:lnTo>
                    <a:pt x="452" y="194"/>
                  </a:lnTo>
                  <a:lnTo>
                    <a:pt x="532" y="266"/>
                  </a:lnTo>
                  <a:lnTo>
                    <a:pt x="609" y="349"/>
                  </a:lnTo>
                  <a:lnTo>
                    <a:pt x="684" y="440"/>
                  </a:lnTo>
                  <a:lnTo>
                    <a:pt x="758" y="539"/>
                  </a:lnTo>
                  <a:lnTo>
                    <a:pt x="831" y="644"/>
                  </a:lnTo>
                  <a:lnTo>
                    <a:pt x="904" y="756"/>
                  </a:lnTo>
                  <a:lnTo>
                    <a:pt x="978" y="873"/>
                  </a:lnTo>
                  <a:lnTo>
                    <a:pt x="1051" y="993"/>
                  </a:lnTo>
                  <a:lnTo>
                    <a:pt x="1127" y="1118"/>
                  </a:lnTo>
                  <a:lnTo>
                    <a:pt x="1203" y="1243"/>
                  </a:lnTo>
                  <a:lnTo>
                    <a:pt x="1283" y="1371"/>
                  </a:lnTo>
                  <a:lnTo>
                    <a:pt x="1365" y="1497"/>
                  </a:lnTo>
                  <a:lnTo>
                    <a:pt x="1450" y="1625"/>
                  </a:lnTo>
                  <a:lnTo>
                    <a:pt x="1541" y="1749"/>
                  </a:lnTo>
                  <a:lnTo>
                    <a:pt x="1636" y="1869"/>
                  </a:lnTo>
                  <a:lnTo>
                    <a:pt x="1735" y="1987"/>
                  </a:lnTo>
                  <a:lnTo>
                    <a:pt x="1843" y="2099"/>
                  </a:lnTo>
                  <a:lnTo>
                    <a:pt x="1955" y="2206"/>
                  </a:lnTo>
                  <a:lnTo>
                    <a:pt x="2075" y="2305"/>
                  </a:lnTo>
                  <a:lnTo>
                    <a:pt x="2202" y="2396"/>
                  </a:lnTo>
                  <a:lnTo>
                    <a:pt x="2337" y="2480"/>
                  </a:lnTo>
                  <a:lnTo>
                    <a:pt x="2481" y="2551"/>
                  </a:lnTo>
                  <a:lnTo>
                    <a:pt x="2634" y="2612"/>
                  </a:lnTo>
                  <a:lnTo>
                    <a:pt x="2797" y="2662"/>
                  </a:lnTo>
                  <a:lnTo>
                    <a:pt x="2969" y="2697"/>
                  </a:lnTo>
                  <a:lnTo>
                    <a:pt x="3153" y="2720"/>
                  </a:lnTo>
                  <a:lnTo>
                    <a:pt x="3348" y="2728"/>
                  </a:lnTo>
                  <a:lnTo>
                    <a:pt x="3348" y="2728"/>
                  </a:lnTo>
                  <a:lnTo>
                    <a:pt x="3348" y="2709"/>
                  </a:lnTo>
                  <a:close/>
                </a:path>
              </a:pathLst>
            </a:custGeom>
            <a:solidFill>
              <a:srgbClr val="000000"/>
            </a:solidFill>
            <a:ln w="28575" cmpd="sng">
              <a:solidFill>
                <a:srgbClr val="C0C0C0"/>
              </a:solidFill>
              <a:round/>
              <a:headEnd/>
              <a:tailEnd/>
            </a:ln>
          </p:spPr>
          <p:txBody>
            <a:bodyPr/>
            <a:lstStyle/>
            <a:p>
              <a:pPr algn="r" eaLnBrk="1" hangingPunct="1">
                <a:defRPr/>
              </a:pPr>
              <a:endParaRPr lang="en-GB" dirty="0">
                <a:solidFill>
                  <a:schemeClr val="bg1">
                    <a:lumMod val="50000"/>
                  </a:schemeClr>
                </a:solidFill>
                <a:latin typeface="Arial" charset="0"/>
                <a:cs typeface="+mn-cs"/>
              </a:endParaRPr>
            </a:p>
          </p:txBody>
        </p:sp>
        <p:sp>
          <p:nvSpPr>
            <p:cNvPr id="843782" name="Freeform 6">
              <a:extLst>
                <a:ext uri="{FF2B5EF4-FFF2-40B4-BE49-F238E27FC236}">
                  <a16:creationId xmlns:a16="http://schemas.microsoft.com/office/drawing/2014/main" id="{C5156908-3B82-4615-BAE0-F1075EFFFEB5}"/>
                </a:ext>
              </a:extLst>
            </p:cNvPr>
            <p:cNvSpPr>
              <a:spLocks/>
            </p:cNvSpPr>
            <p:nvPr/>
          </p:nvSpPr>
          <p:spPr bwMode="auto">
            <a:xfrm>
              <a:off x="2928" y="1616"/>
              <a:ext cx="1824" cy="1652"/>
            </a:xfrm>
            <a:custGeom>
              <a:avLst/>
              <a:gdLst/>
              <a:ahLst/>
              <a:cxnLst>
                <a:cxn ang="0">
                  <a:pos x="3245" y="8"/>
                </a:cxn>
                <a:cxn ang="0">
                  <a:pos x="3054" y="68"/>
                </a:cxn>
                <a:cxn ang="0">
                  <a:pos x="2881" y="180"/>
                </a:cxn>
                <a:cxn ang="0">
                  <a:pos x="2717" y="335"/>
                </a:cxn>
                <a:cxn ang="0">
                  <a:pos x="2564" y="525"/>
                </a:cxn>
                <a:cxn ang="0">
                  <a:pos x="2414" y="744"/>
                </a:cxn>
                <a:cxn ang="0">
                  <a:pos x="2262" y="981"/>
                </a:cxn>
                <a:cxn ang="0">
                  <a:pos x="2107" y="1231"/>
                </a:cxn>
                <a:cxn ang="0">
                  <a:pos x="1941" y="1483"/>
                </a:cxn>
                <a:cxn ang="0">
                  <a:pos x="1764" y="1732"/>
                </a:cxn>
                <a:cxn ang="0">
                  <a:pos x="1568" y="1969"/>
                </a:cxn>
                <a:cxn ang="0">
                  <a:pos x="1351" y="2186"/>
                </a:cxn>
                <a:cxn ang="0">
                  <a:pos x="1109" y="2376"/>
                </a:cxn>
                <a:cxn ang="0">
                  <a:pos x="838" y="2530"/>
                </a:cxn>
                <a:cxn ang="0">
                  <a:pos x="532" y="2642"/>
                </a:cxn>
                <a:cxn ang="0">
                  <a:pos x="188" y="2701"/>
                </a:cxn>
                <a:cxn ang="0">
                  <a:pos x="0" y="2728"/>
                </a:cxn>
                <a:cxn ang="0">
                  <a:pos x="367" y="2696"/>
                </a:cxn>
                <a:cxn ang="0">
                  <a:pos x="695" y="2609"/>
                </a:cxn>
                <a:cxn ang="0">
                  <a:pos x="986" y="2474"/>
                </a:cxn>
                <a:cxn ang="0">
                  <a:pos x="1244" y="2300"/>
                </a:cxn>
                <a:cxn ang="0">
                  <a:pos x="1474" y="2092"/>
                </a:cxn>
                <a:cxn ang="0">
                  <a:pos x="1681" y="1864"/>
                </a:cxn>
                <a:cxn ang="0">
                  <a:pos x="1869" y="1620"/>
                </a:cxn>
                <a:cxn ang="0">
                  <a:pos x="2039" y="1365"/>
                </a:cxn>
                <a:cxn ang="0">
                  <a:pos x="2199" y="1113"/>
                </a:cxn>
                <a:cxn ang="0">
                  <a:pos x="2353" y="868"/>
                </a:cxn>
                <a:cxn ang="0">
                  <a:pos x="2503" y="641"/>
                </a:cxn>
                <a:cxn ang="0">
                  <a:pos x="2654" y="437"/>
                </a:cxn>
                <a:cxn ang="0">
                  <a:pos x="2810" y="266"/>
                </a:cxn>
                <a:cxn ang="0">
                  <a:pos x="2974" y="133"/>
                </a:cxn>
                <a:cxn ang="0">
                  <a:pos x="3153" y="48"/>
                </a:cxn>
                <a:cxn ang="0">
                  <a:pos x="3349" y="19"/>
                </a:cxn>
              </a:cxnLst>
              <a:rect l="0" t="0" r="r" b="b"/>
              <a:pathLst>
                <a:path w="3349" h="2728">
                  <a:moveTo>
                    <a:pt x="3349" y="0"/>
                  </a:moveTo>
                  <a:lnTo>
                    <a:pt x="3245" y="8"/>
                  </a:lnTo>
                  <a:lnTo>
                    <a:pt x="3147" y="31"/>
                  </a:lnTo>
                  <a:lnTo>
                    <a:pt x="3054" y="68"/>
                  </a:lnTo>
                  <a:lnTo>
                    <a:pt x="2966" y="119"/>
                  </a:lnTo>
                  <a:lnTo>
                    <a:pt x="2881" y="180"/>
                  </a:lnTo>
                  <a:lnTo>
                    <a:pt x="2798" y="252"/>
                  </a:lnTo>
                  <a:lnTo>
                    <a:pt x="2717" y="335"/>
                  </a:lnTo>
                  <a:lnTo>
                    <a:pt x="2639" y="425"/>
                  </a:lnTo>
                  <a:lnTo>
                    <a:pt x="2564" y="525"/>
                  </a:lnTo>
                  <a:lnTo>
                    <a:pt x="2489" y="633"/>
                  </a:lnTo>
                  <a:lnTo>
                    <a:pt x="2414" y="744"/>
                  </a:lnTo>
                  <a:lnTo>
                    <a:pt x="2338" y="860"/>
                  </a:lnTo>
                  <a:lnTo>
                    <a:pt x="2262" y="981"/>
                  </a:lnTo>
                  <a:lnTo>
                    <a:pt x="2185" y="1104"/>
                  </a:lnTo>
                  <a:lnTo>
                    <a:pt x="2107" y="1231"/>
                  </a:lnTo>
                  <a:lnTo>
                    <a:pt x="2025" y="1357"/>
                  </a:lnTo>
                  <a:lnTo>
                    <a:pt x="1941" y="1483"/>
                  </a:lnTo>
                  <a:lnTo>
                    <a:pt x="1855" y="1608"/>
                  </a:lnTo>
                  <a:lnTo>
                    <a:pt x="1764" y="1732"/>
                  </a:lnTo>
                  <a:lnTo>
                    <a:pt x="1667" y="1852"/>
                  </a:lnTo>
                  <a:lnTo>
                    <a:pt x="1568" y="1969"/>
                  </a:lnTo>
                  <a:lnTo>
                    <a:pt x="1463" y="2081"/>
                  </a:lnTo>
                  <a:lnTo>
                    <a:pt x="1351" y="2186"/>
                  </a:lnTo>
                  <a:lnTo>
                    <a:pt x="1233" y="2285"/>
                  </a:lnTo>
                  <a:lnTo>
                    <a:pt x="1109" y="2376"/>
                  </a:lnTo>
                  <a:lnTo>
                    <a:pt x="977" y="2457"/>
                  </a:lnTo>
                  <a:lnTo>
                    <a:pt x="838" y="2530"/>
                  </a:lnTo>
                  <a:lnTo>
                    <a:pt x="689" y="2592"/>
                  </a:lnTo>
                  <a:lnTo>
                    <a:pt x="532" y="2642"/>
                  </a:lnTo>
                  <a:lnTo>
                    <a:pt x="364" y="2679"/>
                  </a:lnTo>
                  <a:lnTo>
                    <a:pt x="188" y="2701"/>
                  </a:lnTo>
                  <a:lnTo>
                    <a:pt x="0" y="2709"/>
                  </a:lnTo>
                  <a:lnTo>
                    <a:pt x="0" y="2728"/>
                  </a:lnTo>
                  <a:lnTo>
                    <a:pt x="188" y="2719"/>
                  </a:lnTo>
                  <a:lnTo>
                    <a:pt x="367" y="2696"/>
                  </a:lnTo>
                  <a:lnTo>
                    <a:pt x="535" y="2659"/>
                  </a:lnTo>
                  <a:lnTo>
                    <a:pt x="695" y="2609"/>
                  </a:lnTo>
                  <a:lnTo>
                    <a:pt x="844" y="2547"/>
                  </a:lnTo>
                  <a:lnTo>
                    <a:pt x="986" y="2474"/>
                  </a:lnTo>
                  <a:lnTo>
                    <a:pt x="1118" y="2391"/>
                  </a:lnTo>
                  <a:lnTo>
                    <a:pt x="1244" y="2300"/>
                  </a:lnTo>
                  <a:lnTo>
                    <a:pt x="1362" y="2200"/>
                  </a:lnTo>
                  <a:lnTo>
                    <a:pt x="1474" y="2092"/>
                  </a:lnTo>
                  <a:lnTo>
                    <a:pt x="1582" y="1980"/>
                  </a:lnTo>
                  <a:lnTo>
                    <a:pt x="1681" y="1864"/>
                  </a:lnTo>
                  <a:lnTo>
                    <a:pt x="1778" y="1743"/>
                  </a:lnTo>
                  <a:lnTo>
                    <a:pt x="1869" y="1620"/>
                  </a:lnTo>
                  <a:lnTo>
                    <a:pt x="1955" y="1492"/>
                  </a:lnTo>
                  <a:lnTo>
                    <a:pt x="2039" y="1365"/>
                  </a:lnTo>
                  <a:lnTo>
                    <a:pt x="2121" y="1239"/>
                  </a:lnTo>
                  <a:lnTo>
                    <a:pt x="2199" y="1113"/>
                  </a:lnTo>
                  <a:lnTo>
                    <a:pt x="2276" y="989"/>
                  </a:lnTo>
                  <a:lnTo>
                    <a:pt x="2353" y="868"/>
                  </a:lnTo>
                  <a:lnTo>
                    <a:pt x="2428" y="752"/>
                  </a:lnTo>
                  <a:lnTo>
                    <a:pt x="2503" y="641"/>
                  </a:lnTo>
                  <a:lnTo>
                    <a:pt x="2578" y="536"/>
                  </a:lnTo>
                  <a:lnTo>
                    <a:pt x="2654" y="437"/>
                  </a:lnTo>
                  <a:lnTo>
                    <a:pt x="2732" y="346"/>
                  </a:lnTo>
                  <a:lnTo>
                    <a:pt x="2810" y="266"/>
                  </a:lnTo>
                  <a:lnTo>
                    <a:pt x="2892" y="194"/>
                  </a:lnTo>
                  <a:lnTo>
                    <a:pt x="2974" y="133"/>
                  </a:lnTo>
                  <a:lnTo>
                    <a:pt x="3062" y="85"/>
                  </a:lnTo>
                  <a:lnTo>
                    <a:pt x="3153" y="48"/>
                  </a:lnTo>
                  <a:lnTo>
                    <a:pt x="3248" y="25"/>
                  </a:lnTo>
                  <a:lnTo>
                    <a:pt x="3349" y="19"/>
                  </a:lnTo>
                  <a:lnTo>
                    <a:pt x="3349" y="0"/>
                  </a:lnTo>
                  <a:close/>
                </a:path>
              </a:pathLst>
            </a:custGeom>
            <a:solidFill>
              <a:srgbClr val="000000"/>
            </a:solidFill>
            <a:ln w="28575" cmpd="sng">
              <a:solidFill>
                <a:srgbClr val="C0C0C0"/>
              </a:solidFill>
              <a:round/>
              <a:headEnd/>
              <a:tailEnd/>
            </a:ln>
          </p:spPr>
          <p:txBody>
            <a:bodyPr/>
            <a:lstStyle/>
            <a:p>
              <a:pPr algn="r" eaLnBrk="1" hangingPunct="1">
                <a:defRPr/>
              </a:pPr>
              <a:endParaRPr lang="en-GB" dirty="0">
                <a:solidFill>
                  <a:schemeClr val="bg1">
                    <a:lumMod val="50000"/>
                  </a:schemeClr>
                </a:solidFill>
                <a:latin typeface="Arial" charset="0"/>
                <a:cs typeface="+mn-cs"/>
              </a:endParaRPr>
            </a:p>
          </p:txBody>
        </p:sp>
        <p:sp>
          <p:nvSpPr>
            <p:cNvPr id="843816" name="Text Box 40">
              <a:extLst>
                <a:ext uri="{FF2B5EF4-FFF2-40B4-BE49-F238E27FC236}">
                  <a16:creationId xmlns:a16="http://schemas.microsoft.com/office/drawing/2014/main" id="{8816B117-B28D-43A6-85A7-EC9E830DDA73}"/>
                </a:ext>
              </a:extLst>
            </p:cNvPr>
            <p:cNvSpPr txBox="1">
              <a:spLocks noChangeArrowheads="1"/>
            </p:cNvSpPr>
            <p:nvPr/>
          </p:nvSpPr>
          <p:spPr bwMode="auto">
            <a:xfrm>
              <a:off x="4552" y="3753"/>
              <a:ext cx="672" cy="231"/>
            </a:xfrm>
            <a:prstGeom prst="rect">
              <a:avLst/>
            </a:prstGeom>
            <a:noFill/>
            <a:ln w="12700">
              <a:noFill/>
              <a:miter lim="800000"/>
              <a:headEnd/>
              <a:tailEnd/>
            </a:ln>
            <a:effectLst/>
          </p:spPr>
          <p:txBody>
            <a:bodyPr>
              <a:spAutoFit/>
            </a:bodyPr>
            <a:lstStyle/>
            <a:p>
              <a:pPr algn="r" eaLnBrk="1" hangingPunct="1">
                <a:spcBef>
                  <a:spcPct val="50000"/>
                </a:spcBef>
                <a:defRPr/>
              </a:pPr>
              <a:r>
                <a:rPr lang="en-GB" dirty="0">
                  <a:solidFill>
                    <a:schemeClr val="bg1">
                      <a:lumMod val="50000"/>
                    </a:schemeClr>
                  </a:solidFill>
                  <a:latin typeface="Arial" charset="0"/>
                  <a:cs typeface="+mn-cs"/>
                </a:rPr>
                <a:t>Time</a:t>
              </a:r>
            </a:p>
          </p:txBody>
        </p:sp>
        <p:sp>
          <p:nvSpPr>
            <p:cNvPr id="843833" name="Text Box 57">
              <a:extLst>
                <a:ext uri="{FF2B5EF4-FFF2-40B4-BE49-F238E27FC236}">
                  <a16:creationId xmlns:a16="http://schemas.microsoft.com/office/drawing/2014/main" id="{4FAD36A0-58EB-4AF5-9244-C06CF561B3D9}"/>
                </a:ext>
              </a:extLst>
            </p:cNvPr>
            <p:cNvSpPr txBox="1">
              <a:spLocks noChangeArrowheads="1"/>
            </p:cNvSpPr>
            <p:nvPr/>
          </p:nvSpPr>
          <p:spPr bwMode="auto">
            <a:xfrm rot="16200000">
              <a:off x="-249" y="2414"/>
              <a:ext cx="1350" cy="233"/>
            </a:xfrm>
            <a:prstGeom prst="rect">
              <a:avLst/>
            </a:prstGeom>
            <a:noFill/>
            <a:ln w="12700">
              <a:noFill/>
              <a:miter lim="800000"/>
              <a:headEnd/>
              <a:tailEnd/>
            </a:ln>
            <a:effectLst/>
          </p:spPr>
          <p:txBody>
            <a:bodyPr>
              <a:spAutoFit/>
            </a:bodyPr>
            <a:lstStyle/>
            <a:p>
              <a:pPr algn="r" eaLnBrk="1" hangingPunct="1">
                <a:spcBef>
                  <a:spcPct val="50000"/>
                </a:spcBef>
                <a:defRPr/>
              </a:pPr>
              <a:r>
                <a:rPr lang="en-GB" dirty="0">
                  <a:solidFill>
                    <a:schemeClr val="bg1">
                      <a:lumMod val="50000"/>
                    </a:schemeClr>
                  </a:solidFill>
                  <a:latin typeface="Arial" charset="0"/>
                  <a:cs typeface="+mn-cs"/>
                </a:rPr>
                <a:t>Performance</a:t>
              </a:r>
            </a:p>
          </p:txBody>
        </p:sp>
      </p:grpSp>
      <p:sp>
        <p:nvSpPr>
          <p:cNvPr id="22" name="Line 67">
            <a:extLst>
              <a:ext uri="{FF2B5EF4-FFF2-40B4-BE49-F238E27FC236}">
                <a16:creationId xmlns:a16="http://schemas.microsoft.com/office/drawing/2014/main" id="{4E36F5C2-933A-4626-94E0-D3426DB38AA4}"/>
              </a:ext>
            </a:extLst>
          </p:cNvPr>
          <p:cNvSpPr>
            <a:spLocks noChangeShapeType="1"/>
          </p:cNvSpPr>
          <p:nvPr/>
        </p:nvSpPr>
        <p:spPr bwMode="auto">
          <a:xfrm flipV="1">
            <a:off x="3500438" y="1071563"/>
            <a:ext cx="0" cy="4876800"/>
          </a:xfrm>
          <a:prstGeom prst="line">
            <a:avLst/>
          </a:prstGeom>
          <a:noFill/>
          <a:ln w="57150">
            <a:solidFill>
              <a:srgbClr val="333399"/>
            </a:solidFill>
            <a:prstDash val="sysDot"/>
            <a:round/>
            <a:headEnd/>
            <a:tailEnd/>
          </a:ln>
          <a:extLst>
            <a:ext uri="{909E8E84-426E-40DD-AFC4-6F175D3DCCD1}">
              <a14:hiddenFill xmlns:a14="http://schemas.microsoft.com/office/drawing/2010/main">
                <a:noFill/>
              </a14:hiddenFill>
            </a:ext>
          </a:extLst>
        </p:spPr>
        <p:txBody>
          <a:bodyPr wrap="none" lIns="90488" tIns="44450" rIns="90488" bIns="44450" anchor="ctr"/>
          <a:lstStyle/>
          <a:p>
            <a:endParaRPr lang="en-GB"/>
          </a:p>
        </p:txBody>
      </p:sp>
      <p:sp>
        <p:nvSpPr>
          <p:cNvPr id="23" name="Line 68">
            <a:extLst>
              <a:ext uri="{FF2B5EF4-FFF2-40B4-BE49-F238E27FC236}">
                <a16:creationId xmlns:a16="http://schemas.microsoft.com/office/drawing/2014/main" id="{7877E4C5-B3AE-4C84-B213-AFB88DA1169F}"/>
              </a:ext>
            </a:extLst>
          </p:cNvPr>
          <p:cNvSpPr>
            <a:spLocks noChangeShapeType="1"/>
          </p:cNvSpPr>
          <p:nvPr/>
        </p:nvSpPr>
        <p:spPr bwMode="auto">
          <a:xfrm flipV="1">
            <a:off x="6072188" y="1071563"/>
            <a:ext cx="0" cy="4876800"/>
          </a:xfrm>
          <a:prstGeom prst="line">
            <a:avLst/>
          </a:prstGeom>
          <a:noFill/>
          <a:ln w="57150">
            <a:solidFill>
              <a:srgbClr val="333399"/>
            </a:solidFill>
            <a:prstDash val="sysDot"/>
            <a:round/>
            <a:headEnd/>
            <a:tailEnd/>
          </a:ln>
          <a:extLst>
            <a:ext uri="{909E8E84-426E-40DD-AFC4-6F175D3DCCD1}">
              <a14:hiddenFill xmlns:a14="http://schemas.microsoft.com/office/drawing/2010/main">
                <a:noFill/>
              </a14:hiddenFill>
            </a:ext>
          </a:extLst>
        </p:spPr>
        <p:txBody>
          <a:bodyPr wrap="none" lIns="90488" tIns="44450" rIns="90488" bIns="44450" anchor="ctr"/>
          <a:lstStyle/>
          <a:p>
            <a:endParaRPr lang="en-GB"/>
          </a:p>
        </p:txBody>
      </p:sp>
      <p:sp>
        <p:nvSpPr>
          <p:cNvPr id="25" name="TextBox 24">
            <a:extLst>
              <a:ext uri="{FF2B5EF4-FFF2-40B4-BE49-F238E27FC236}">
                <a16:creationId xmlns:a16="http://schemas.microsoft.com/office/drawing/2014/main" id="{4D3F0A6E-2F90-43DA-B0C8-C3D6C0ED4F9B}"/>
              </a:ext>
            </a:extLst>
          </p:cNvPr>
          <p:cNvSpPr txBox="1">
            <a:spLocks noChangeArrowheads="1"/>
          </p:cNvSpPr>
          <p:nvPr/>
        </p:nvSpPr>
        <p:spPr bwMode="auto">
          <a:xfrm>
            <a:off x="1069975" y="1643063"/>
            <a:ext cx="23272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0"/>
              </a:spcBef>
              <a:buClrTx/>
              <a:buSzTx/>
              <a:buFontTx/>
              <a:buNone/>
            </a:pPr>
            <a:r>
              <a:rPr lang="en-GB" altLang="en-US" sz="1800">
                <a:latin typeface="Arial" panose="020B0604020202020204" pitchFamily="34" charset="0"/>
              </a:rPr>
              <a:t>Begin with </a:t>
            </a:r>
          </a:p>
          <a:p>
            <a:pPr algn="ctr" eaLnBrk="1" hangingPunct="1">
              <a:spcBef>
                <a:spcPct val="0"/>
              </a:spcBef>
              <a:buClrTx/>
              <a:buSzTx/>
              <a:buFontTx/>
              <a:buNone/>
            </a:pPr>
            <a:r>
              <a:rPr lang="en-GB" altLang="en-US" sz="1800">
                <a:latin typeface="Arial" panose="020B0604020202020204" pitchFamily="34" charset="0"/>
              </a:rPr>
              <a:t>ENDINGS – create a</a:t>
            </a:r>
          </a:p>
          <a:p>
            <a:pPr algn="ctr" eaLnBrk="1" hangingPunct="1">
              <a:spcBef>
                <a:spcPct val="0"/>
              </a:spcBef>
              <a:buClrTx/>
              <a:buSzTx/>
              <a:buFontTx/>
              <a:buNone/>
            </a:pPr>
            <a:r>
              <a:rPr lang="en-GB" altLang="en-US" sz="1800">
                <a:latin typeface="Arial" panose="020B0604020202020204" pitchFamily="34" charset="0"/>
              </a:rPr>
              <a:t>burning platform</a:t>
            </a:r>
          </a:p>
        </p:txBody>
      </p:sp>
      <p:sp>
        <p:nvSpPr>
          <p:cNvPr id="26" name="TextBox 25">
            <a:extLst>
              <a:ext uri="{FF2B5EF4-FFF2-40B4-BE49-F238E27FC236}">
                <a16:creationId xmlns:a16="http://schemas.microsoft.com/office/drawing/2014/main" id="{C7249D46-270C-4E5E-85CB-6276F6233E82}"/>
              </a:ext>
            </a:extLst>
          </p:cNvPr>
          <p:cNvSpPr txBox="1">
            <a:spLocks noChangeArrowheads="1"/>
          </p:cNvSpPr>
          <p:nvPr/>
        </p:nvSpPr>
        <p:spPr bwMode="auto">
          <a:xfrm>
            <a:off x="3552825" y="1366838"/>
            <a:ext cx="23145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0"/>
              </a:spcBef>
              <a:buClrTx/>
              <a:buSzTx/>
              <a:buFontTx/>
              <a:buNone/>
            </a:pPr>
            <a:r>
              <a:rPr lang="en-GB" altLang="en-US" sz="1800" dirty="0">
                <a:latin typeface="Arial" panose="020B0604020202020204" pitchFamily="34" charset="0"/>
              </a:rPr>
              <a:t>NEUTRAL ZONE</a:t>
            </a:r>
          </a:p>
          <a:p>
            <a:pPr algn="ctr" eaLnBrk="1" hangingPunct="1">
              <a:spcBef>
                <a:spcPct val="0"/>
              </a:spcBef>
              <a:buClrTx/>
              <a:buSzTx/>
              <a:buFontTx/>
              <a:buNone/>
            </a:pPr>
            <a:r>
              <a:rPr lang="en-GB" altLang="en-US" sz="1800" dirty="0">
                <a:latin typeface="Arial" panose="020B0604020202020204" pitchFamily="34" charset="0"/>
              </a:rPr>
              <a:t>Your change plan </a:t>
            </a:r>
          </a:p>
        </p:txBody>
      </p:sp>
      <p:sp>
        <p:nvSpPr>
          <p:cNvPr id="27" name="TextBox 26">
            <a:extLst>
              <a:ext uri="{FF2B5EF4-FFF2-40B4-BE49-F238E27FC236}">
                <a16:creationId xmlns:a16="http://schemas.microsoft.com/office/drawing/2014/main" id="{CDD22446-AC9C-4222-BC59-8C46DE7B1C52}"/>
              </a:ext>
            </a:extLst>
          </p:cNvPr>
          <p:cNvSpPr txBox="1">
            <a:spLocks noChangeArrowheads="1"/>
          </p:cNvSpPr>
          <p:nvPr/>
        </p:nvSpPr>
        <p:spPr bwMode="auto">
          <a:xfrm>
            <a:off x="6065838" y="1643063"/>
            <a:ext cx="24034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0"/>
              </a:spcBef>
              <a:buClrTx/>
              <a:buSzTx/>
              <a:buFontTx/>
              <a:buNone/>
            </a:pPr>
            <a:r>
              <a:rPr lang="en-GB" altLang="en-US" sz="1800">
                <a:latin typeface="Arial" panose="020B0604020202020204" pitchFamily="34" charset="0"/>
              </a:rPr>
              <a:t> NEW BEGINNINGS </a:t>
            </a:r>
          </a:p>
          <a:p>
            <a:pPr algn="ctr" eaLnBrk="1" hangingPunct="1">
              <a:spcBef>
                <a:spcPct val="0"/>
              </a:spcBef>
              <a:buClrTx/>
              <a:buSzTx/>
              <a:buFontTx/>
              <a:buNone/>
            </a:pPr>
            <a:r>
              <a:rPr lang="en-GB" altLang="en-US" sz="1800">
                <a:latin typeface="Arial" panose="020B0604020202020204" pitchFamily="34" charset="0"/>
              </a:rPr>
              <a:t>The compelling vision</a:t>
            </a:r>
          </a:p>
        </p:txBody>
      </p:sp>
      <p:sp>
        <p:nvSpPr>
          <p:cNvPr id="29" name="Rectangle 28">
            <a:extLst>
              <a:ext uri="{FF2B5EF4-FFF2-40B4-BE49-F238E27FC236}">
                <a16:creationId xmlns:a16="http://schemas.microsoft.com/office/drawing/2014/main" id="{B8470F58-988F-4556-A652-0A059923A691}"/>
              </a:ext>
            </a:extLst>
          </p:cNvPr>
          <p:cNvSpPr/>
          <p:nvPr/>
        </p:nvSpPr>
        <p:spPr bwMode="auto">
          <a:xfrm>
            <a:off x="0" y="0"/>
            <a:ext cx="9144000" cy="7621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THE STAGES OF CHANGE</a:t>
            </a:r>
            <a:endParaRPr lang="en-US" sz="2400" dirty="0">
              <a:solidFill>
                <a:schemeClr val="bg1"/>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25"/>
                                        </p:tgtEl>
                                        <p:attrNameLst>
                                          <p:attrName>style.visibility</p:attrName>
                                        </p:attrNameLst>
                                      </p:cBhvr>
                                      <p:to>
                                        <p:strVal val="visible"/>
                                      </p:to>
                                    </p:set>
                                    <p:animEffect transition="in" filter="checkerboard(across)">
                                      <p:cBhvr>
                                        <p:cTn id="7" dur="500"/>
                                        <p:tgtEl>
                                          <p:spTgt spid="25"/>
                                        </p:tgtEl>
                                      </p:cBhvr>
                                    </p:animEffect>
                                  </p:childTnLst>
                                </p:cTn>
                              </p:par>
                            </p:childTnLst>
                          </p:cTn>
                        </p:par>
                        <p:par>
                          <p:cTn id="8" fill="hold" nodeType="afterGroup">
                            <p:stCondLst>
                              <p:cond delay="1500"/>
                            </p:stCondLst>
                            <p:childTnLst>
                              <p:par>
                                <p:cTn id="9" presetID="2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down)">
                                      <p:cBhvr>
                                        <p:cTn id="11" dur="500"/>
                                        <p:tgtEl>
                                          <p:spTgt spid="2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checkerboard(across)">
                                      <p:cBhvr>
                                        <p:cTn id="16" dur="500"/>
                                        <p:tgtEl>
                                          <p:spTgt spid="26"/>
                                        </p:tgtEl>
                                      </p:cBhvr>
                                    </p:animEffect>
                                  </p:childTnLst>
                                </p:cTn>
                              </p:par>
                            </p:childTnLst>
                          </p:cTn>
                        </p:par>
                        <p:par>
                          <p:cTn id="17" fill="hold" nodeType="afterGroup">
                            <p:stCondLst>
                              <p:cond delay="500"/>
                            </p:stCondLst>
                            <p:childTnLst>
                              <p:par>
                                <p:cTn id="18" presetID="22" presetClass="entr" presetSubtype="1"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up)">
                                      <p:cBhvr>
                                        <p:cTn id="20" dur="500"/>
                                        <p:tgtEl>
                                          <p:spTgt spid="2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checkerboard(across)">
                                      <p:cBhvr>
                                        <p:cTn id="2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D7147828-C2A2-4A0B-B7EE-4938008692DA}"/>
              </a:ext>
            </a:extLst>
          </p:cNvPr>
          <p:cNvSpPr/>
          <p:nvPr/>
        </p:nvSpPr>
        <p:spPr>
          <a:xfrm>
            <a:off x="6985000" y="1785938"/>
            <a:ext cx="26988" cy="3751262"/>
          </a:xfrm>
          <a:prstGeom prst="rect">
            <a:avLst/>
          </a:prstGeom>
          <a:solidFill>
            <a:srgbClr val="F7F4F0"/>
          </a:solidFill>
          <a:ln w="12700" cap="flat" cmpd="sng" algn="ctr">
            <a:noFill/>
            <a:prstDash val="solid"/>
            <a:miter lim="800000"/>
          </a:ln>
          <a:effectLst>
            <a:outerShdw blurRad="50800" dist="38100" algn="l" rotWithShape="0">
              <a:prstClr val="black">
                <a:alpha val="40000"/>
              </a:prstClr>
            </a:outerShdw>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grpSp>
        <p:nvGrpSpPr>
          <p:cNvPr id="43011" name="Group 48">
            <a:extLst>
              <a:ext uri="{FF2B5EF4-FFF2-40B4-BE49-F238E27FC236}">
                <a16:creationId xmlns:a16="http://schemas.microsoft.com/office/drawing/2014/main" id="{1287E8AC-85CD-4303-85EA-18662443EB52}"/>
              </a:ext>
            </a:extLst>
          </p:cNvPr>
          <p:cNvGrpSpPr>
            <a:grpSpLocks/>
          </p:cNvGrpSpPr>
          <p:nvPr/>
        </p:nvGrpSpPr>
        <p:grpSpPr bwMode="auto">
          <a:xfrm>
            <a:off x="4384675" y="1000125"/>
            <a:ext cx="698500" cy="4522788"/>
            <a:chOff x="4871977" y="342900"/>
            <a:chExt cx="932305" cy="6515100"/>
          </a:xfrm>
        </p:grpSpPr>
        <p:sp>
          <p:nvSpPr>
            <p:cNvPr id="50" name="Rectangle 49">
              <a:extLst>
                <a:ext uri="{FF2B5EF4-FFF2-40B4-BE49-F238E27FC236}">
                  <a16:creationId xmlns:a16="http://schemas.microsoft.com/office/drawing/2014/main" id="{DF64F6C4-3E14-4810-90C8-78D65D2D7D85}"/>
                </a:ext>
              </a:extLst>
            </p:cNvPr>
            <p:cNvSpPr/>
            <p:nvPr/>
          </p:nvSpPr>
          <p:spPr>
            <a:xfrm>
              <a:off x="4880452" y="1371961"/>
              <a:ext cx="923830" cy="5001237"/>
            </a:xfrm>
            <a:prstGeom prst="rect">
              <a:avLst/>
            </a:prstGeom>
            <a:solidFill>
              <a:srgbClr val="F2F2F2"/>
            </a:solidFill>
            <a:ln w="12700" cap="flat" cmpd="sng" algn="ctr">
              <a:noFill/>
              <a:prstDash val="solid"/>
              <a:miter lim="800000"/>
            </a:ln>
            <a:effectLst>
              <a:outerShdw blurRad="50800" dist="38100" algn="l" rotWithShape="0">
                <a:prstClr val="black">
                  <a:alpha val="40000"/>
                </a:prstClr>
              </a:outerShdw>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51" name="Freeform: Shape 71">
              <a:extLst>
                <a:ext uri="{FF2B5EF4-FFF2-40B4-BE49-F238E27FC236}">
                  <a16:creationId xmlns:a16="http://schemas.microsoft.com/office/drawing/2014/main" id="{214DC15A-A0A6-48DE-8507-47119124CD66}"/>
                </a:ext>
              </a:extLst>
            </p:cNvPr>
            <p:cNvSpPr/>
            <p:nvPr/>
          </p:nvSpPr>
          <p:spPr>
            <a:xfrm>
              <a:off x="4871977" y="342900"/>
              <a:ext cx="923830" cy="6515100"/>
            </a:xfrm>
            <a:custGeom>
              <a:avLst/>
              <a:gdLst>
                <a:gd name="connsiteX0" fmla="*/ 0 w 923925"/>
                <a:gd name="connsiteY0" fmla="*/ 0 h 6515100"/>
                <a:gd name="connsiteX1" fmla="*/ 923925 w 923925"/>
                <a:gd name="connsiteY1" fmla="*/ 0 h 6515100"/>
                <a:gd name="connsiteX2" fmla="*/ 923925 w 923925"/>
                <a:gd name="connsiteY2" fmla="*/ 6515100 h 6515100"/>
                <a:gd name="connsiteX3" fmla="*/ 0 w 923925"/>
                <a:gd name="connsiteY3" fmla="*/ 6515100 h 6515100"/>
                <a:gd name="connsiteX4" fmla="*/ 0 w 923925"/>
                <a:gd name="connsiteY4" fmla="*/ 0 h 6515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6515100">
                  <a:moveTo>
                    <a:pt x="0" y="0"/>
                  </a:moveTo>
                  <a:lnTo>
                    <a:pt x="923925" y="0"/>
                  </a:lnTo>
                  <a:lnTo>
                    <a:pt x="923925" y="6515100"/>
                  </a:lnTo>
                  <a:lnTo>
                    <a:pt x="0" y="6515100"/>
                  </a:lnTo>
                  <a:lnTo>
                    <a:pt x="0" y="0"/>
                  </a:lnTo>
                  <a:close/>
                </a:path>
              </a:pathLst>
            </a:custGeom>
            <a:solidFill>
              <a:srgbClr val="FFFFFF"/>
            </a:soli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grpSp>
      <p:grpSp>
        <p:nvGrpSpPr>
          <p:cNvPr id="43012" name="Group 51">
            <a:extLst>
              <a:ext uri="{FF2B5EF4-FFF2-40B4-BE49-F238E27FC236}">
                <a16:creationId xmlns:a16="http://schemas.microsoft.com/office/drawing/2014/main" id="{74ED466D-2561-40E0-A9F9-DA3F6E7C1553}"/>
              </a:ext>
            </a:extLst>
          </p:cNvPr>
          <p:cNvGrpSpPr>
            <a:grpSpLocks/>
          </p:cNvGrpSpPr>
          <p:nvPr/>
        </p:nvGrpSpPr>
        <p:grpSpPr bwMode="auto">
          <a:xfrm>
            <a:off x="2782888" y="1057275"/>
            <a:ext cx="700087" cy="4522788"/>
            <a:chOff x="3229861" y="342900"/>
            <a:chExt cx="932305" cy="6515100"/>
          </a:xfrm>
        </p:grpSpPr>
        <p:sp>
          <p:nvSpPr>
            <p:cNvPr id="53" name="Rectangle 52">
              <a:extLst>
                <a:ext uri="{FF2B5EF4-FFF2-40B4-BE49-F238E27FC236}">
                  <a16:creationId xmlns:a16="http://schemas.microsoft.com/office/drawing/2014/main" id="{6F1C511C-416F-4142-960F-770E07581808}"/>
                </a:ext>
              </a:extLst>
            </p:cNvPr>
            <p:cNvSpPr/>
            <p:nvPr/>
          </p:nvSpPr>
          <p:spPr>
            <a:xfrm>
              <a:off x="3238317" y="1371961"/>
              <a:ext cx="923849" cy="5001237"/>
            </a:xfrm>
            <a:prstGeom prst="rect">
              <a:avLst/>
            </a:prstGeom>
            <a:solidFill>
              <a:srgbClr val="F2F2F2"/>
            </a:solidFill>
            <a:ln w="12700" cap="flat" cmpd="sng" algn="ctr">
              <a:noFill/>
              <a:prstDash val="solid"/>
              <a:miter lim="800000"/>
            </a:ln>
            <a:effectLst>
              <a:outerShdw blurRad="50800" dist="38100" algn="l" rotWithShape="0">
                <a:prstClr val="black">
                  <a:alpha val="40000"/>
                </a:prstClr>
              </a:outerShdw>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54" name="Freeform: Shape 70">
              <a:extLst>
                <a:ext uri="{FF2B5EF4-FFF2-40B4-BE49-F238E27FC236}">
                  <a16:creationId xmlns:a16="http://schemas.microsoft.com/office/drawing/2014/main" id="{E4F349C9-41C1-4750-A4AE-A3E03F55AAA4}"/>
                </a:ext>
              </a:extLst>
            </p:cNvPr>
            <p:cNvSpPr/>
            <p:nvPr/>
          </p:nvSpPr>
          <p:spPr>
            <a:xfrm>
              <a:off x="3229861" y="342900"/>
              <a:ext cx="923849" cy="6515100"/>
            </a:xfrm>
            <a:custGeom>
              <a:avLst/>
              <a:gdLst>
                <a:gd name="connsiteX0" fmla="*/ 0 w 923925"/>
                <a:gd name="connsiteY0" fmla="*/ 0 h 6515100"/>
                <a:gd name="connsiteX1" fmla="*/ 923925 w 923925"/>
                <a:gd name="connsiteY1" fmla="*/ 0 h 6515100"/>
                <a:gd name="connsiteX2" fmla="*/ 923925 w 923925"/>
                <a:gd name="connsiteY2" fmla="*/ 6515100 h 6515100"/>
                <a:gd name="connsiteX3" fmla="*/ 0 w 923925"/>
                <a:gd name="connsiteY3" fmla="*/ 6515100 h 6515100"/>
                <a:gd name="connsiteX4" fmla="*/ 0 w 923925"/>
                <a:gd name="connsiteY4" fmla="*/ 0 h 6515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6515100">
                  <a:moveTo>
                    <a:pt x="0" y="0"/>
                  </a:moveTo>
                  <a:lnTo>
                    <a:pt x="923925" y="0"/>
                  </a:lnTo>
                  <a:lnTo>
                    <a:pt x="923925" y="6515100"/>
                  </a:lnTo>
                  <a:lnTo>
                    <a:pt x="0" y="6515100"/>
                  </a:lnTo>
                  <a:lnTo>
                    <a:pt x="0" y="0"/>
                  </a:lnTo>
                  <a:close/>
                </a:path>
              </a:pathLst>
            </a:custGeom>
            <a:solidFill>
              <a:srgbClr val="FFFFFF"/>
            </a:soli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grpSp>
      <p:grpSp>
        <p:nvGrpSpPr>
          <p:cNvPr id="43013" name="Group 54">
            <a:extLst>
              <a:ext uri="{FF2B5EF4-FFF2-40B4-BE49-F238E27FC236}">
                <a16:creationId xmlns:a16="http://schemas.microsoft.com/office/drawing/2014/main" id="{9D3D25DE-68D8-4C45-B210-3224B1633FFB}"/>
              </a:ext>
            </a:extLst>
          </p:cNvPr>
          <p:cNvGrpSpPr>
            <a:grpSpLocks/>
          </p:cNvGrpSpPr>
          <p:nvPr/>
        </p:nvGrpSpPr>
        <p:grpSpPr bwMode="auto">
          <a:xfrm>
            <a:off x="1206500" y="1116013"/>
            <a:ext cx="755650" cy="4521200"/>
            <a:chOff x="1532471" y="342900"/>
            <a:chExt cx="1007379" cy="6515100"/>
          </a:xfrm>
        </p:grpSpPr>
        <p:sp>
          <p:nvSpPr>
            <p:cNvPr id="56" name="Rectangle 55">
              <a:extLst>
                <a:ext uri="{FF2B5EF4-FFF2-40B4-BE49-F238E27FC236}">
                  <a16:creationId xmlns:a16="http://schemas.microsoft.com/office/drawing/2014/main" id="{C4465E3D-4485-425E-8151-40F63496423D}"/>
                </a:ext>
              </a:extLst>
            </p:cNvPr>
            <p:cNvSpPr/>
            <p:nvPr/>
          </p:nvSpPr>
          <p:spPr>
            <a:xfrm>
              <a:off x="1540936" y="1372322"/>
              <a:ext cx="924842" cy="5000705"/>
            </a:xfrm>
            <a:prstGeom prst="rect">
              <a:avLst/>
            </a:prstGeom>
            <a:solidFill>
              <a:srgbClr val="F2F2F2"/>
            </a:solidFill>
            <a:ln w="12700" cap="flat" cmpd="sng" algn="ctr">
              <a:noFill/>
              <a:prstDash val="solid"/>
              <a:miter lim="800000"/>
            </a:ln>
            <a:effectLst>
              <a:outerShdw blurRad="50800" dist="38100" algn="l" rotWithShape="0">
                <a:prstClr val="black">
                  <a:alpha val="40000"/>
                </a:prstClr>
              </a:outerShdw>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57" name="TextBox 56">
              <a:extLst>
                <a:ext uri="{FF2B5EF4-FFF2-40B4-BE49-F238E27FC236}">
                  <a16:creationId xmlns:a16="http://schemas.microsoft.com/office/drawing/2014/main" id="{495F1882-501D-4915-A628-F95D2CF398A1}"/>
                </a:ext>
              </a:extLst>
            </p:cNvPr>
            <p:cNvSpPr txBox="1"/>
            <p:nvPr/>
          </p:nvSpPr>
          <p:spPr>
            <a:xfrm>
              <a:off x="1930343" y="5123995"/>
              <a:ext cx="609507" cy="599353"/>
            </a:xfrm>
            <a:prstGeom prst="rect">
              <a:avLst/>
            </a:prstGeom>
            <a:noFill/>
          </p:spPr>
          <p:txBody>
            <a:bodyPr wrap="none">
              <a:spAutoFit/>
            </a:bodyPr>
            <a:lstStyle/>
            <a:p>
              <a:pPr defTabSz="342900" eaLnBrk="1" fontAlgn="auto" hangingPunct="1">
                <a:spcBef>
                  <a:spcPts val="0"/>
                </a:spcBef>
                <a:spcAft>
                  <a:spcPts val="0"/>
                </a:spcAft>
                <a:defRPr/>
              </a:pPr>
              <a:r>
                <a:rPr lang="en-GB" sz="2100" kern="0" dirty="0">
                  <a:solidFill>
                    <a:prstClr val="white">
                      <a:lumMod val="50000"/>
                    </a:prstClr>
                  </a:solidFill>
                  <a:latin typeface="Anton" panose="02000503000000000000" pitchFamily="2" charset="0"/>
                </a:rPr>
                <a:t>01</a:t>
              </a:r>
              <a:endParaRPr lang="en-AU" sz="2100" kern="0" dirty="0">
                <a:solidFill>
                  <a:prstClr val="white">
                    <a:lumMod val="50000"/>
                  </a:prstClr>
                </a:solidFill>
                <a:latin typeface="Anton" panose="02000503000000000000" pitchFamily="2" charset="0"/>
              </a:endParaRPr>
            </a:p>
          </p:txBody>
        </p:sp>
        <p:sp>
          <p:nvSpPr>
            <p:cNvPr id="58" name="Freeform: Shape 69">
              <a:extLst>
                <a:ext uri="{FF2B5EF4-FFF2-40B4-BE49-F238E27FC236}">
                  <a16:creationId xmlns:a16="http://schemas.microsoft.com/office/drawing/2014/main" id="{B819117B-1B67-4451-9BC1-CBAE20DE1490}"/>
                </a:ext>
              </a:extLst>
            </p:cNvPr>
            <p:cNvSpPr/>
            <p:nvPr/>
          </p:nvSpPr>
          <p:spPr>
            <a:xfrm>
              <a:off x="1532471" y="342900"/>
              <a:ext cx="924842" cy="6515100"/>
            </a:xfrm>
            <a:custGeom>
              <a:avLst/>
              <a:gdLst>
                <a:gd name="connsiteX0" fmla="*/ 0 w 923925"/>
                <a:gd name="connsiteY0" fmla="*/ 0 h 6515100"/>
                <a:gd name="connsiteX1" fmla="*/ 923925 w 923925"/>
                <a:gd name="connsiteY1" fmla="*/ 0 h 6515100"/>
                <a:gd name="connsiteX2" fmla="*/ 923925 w 923925"/>
                <a:gd name="connsiteY2" fmla="*/ 6515100 h 6515100"/>
                <a:gd name="connsiteX3" fmla="*/ 0 w 923925"/>
                <a:gd name="connsiteY3" fmla="*/ 6515100 h 6515100"/>
                <a:gd name="connsiteX4" fmla="*/ 0 w 923925"/>
                <a:gd name="connsiteY4" fmla="*/ 0 h 6515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6515100">
                  <a:moveTo>
                    <a:pt x="0" y="0"/>
                  </a:moveTo>
                  <a:lnTo>
                    <a:pt x="923925" y="0"/>
                  </a:lnTo>
                  <a:lnTo>
                    <a:pt x="923925" y="6515100"/>
                  </a:lnTo>
                  <a:lnTo>
                    <a:pt x="0" y="6515100"/>
                  </a:lnTo>
                  <a:lnTo>
                    <a:pt x="0" y="0"/>
                  </a:lnTo>
                  <a:close/>
                </a:path>
              </a:pathLst>
            </a:custGeom>
            <a:solidFill>
              <a:srgbClr val="FFFFFF"/>
            </a:soli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grpSp>
      <p:sp>
        <p:nvSpPr>
          <p:cNvPr id="59" name="Rectangle 58">
            <a:extLst>
              <a:ext uri="{FF2B5EF4-FFF2-40B4-BE49-F238E27FC236}">
                <a16:creationId xmlns:a16="http://schemas.microsoft.com/office/drawing/2014/main" id="{4CDFAB5A-5179-4802-A2EC-A6808E370AC9}"/>
              </a:ext>
            </a:extLst>
          </p:cNvPr>
          <p:cNvSpPr/>
          <p:nvPr/>
        </p:nvSpPr>
        <p:spPr>
          <a:xfrm>
            <a:off x="8489950" y="1822450"/>
            <a:ext cx="26988" cy="3751263"/>
          </a:xfrm>
          <a:prstGeom prst="rect">
            <a:avLst/>
          </a:prstGeom>
          <a:solidFill>
            <a:srgbClr val="FFFFFF"/>
          </a:solidFill>
          <a:ln w="12700" cap="flat" cmpd="sng" algn="ctr">
            <a:noFill/>
            <a:prstDash val="solid"/>
            <a:miter lim="800000"/>
          </a:ln>
          <a:effectLst>
            <a:outerShdw blurRad="50800" dist="38100" algn="l" rotWithShape="0">
              <a:prstClr val="black">
                <a:alpha val="40000"/>
              </a:prstClr>
            </a:outerShdw>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0" name="Freeform: Shape 56">
            <a:extLst>
              <a:ext uri="{FF2B5EF4-FFF2-40B4-BE49-F238E27FC236}">
                <a16:creationId xmlns:a16="http://schemas.microsoft.com/office/drawing/2014/main" id="{0DF5C043-04B8-4C10-B1AC-33ED6693185E}"/>
              </a:ext>
            </a:extLst>
          </p:cNvPr>
          <p:cNvSpPr/>
          <p:nvPr/>
        </p:nvSpPr>
        <p:spPr>
          <a:xfrm>
            <a:off x="7146925" y="1114425"/>
            <a:ext cx="26988" cy="4408488"/>
          </a:xfrm>
          <a:custGeom>
            <a:avLst/>
            <a:gdLst>
              <a:gd name="connsiteX0" fmla="*/ 0 w 923925"/>
              <a:gd name="connsiteY0" fmla="*/ 0 h 6515100"/>
              <a:gd name="connsiteX1" fmla="*/ 923925 w 923925"/>
              <a:gd name="connsiteY1" fmla="*/ 0 h 6515100"/>
              <a:gd name="connsiteX2" fmla="*/ 923925 w 923925"/>
              <a:gd name="connsiteY2" fmla="*/ 6515100 h 6515100"/>
              <a:gd name="connsiteX3" fmla="*/ 0 w 923925"/>
              <a:gd name="connsiteY3" fmla="*/ 6515100 h 6515100"/>
              <a:gd name="connsiteX4" fmla="*/ 0 w 923925"/>
              <a:gd name="connsiteY4" fmla="*/ 0 h 6515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6515100">
                <a:moveTo>
                  <a:pt x="0" y="0"/>
                </a:moveTo>
                <a:lnTo>
                  <a:pt x="923925" y="0"/>
                </a:lnTo>
                <a:lnTo>
                  <a:pt x="923925" y="6515100"/>
                </a:lnTo>
                <a:lnTo>
                  <a:pt x="0" y="6515100"/>
                </a:lnTo>
                <a:lnTo>
                  <a:pt x="0" y="0"/>
                </a:lnTo>
                <a:close/>
              </a:path>
            </a:pathLst>
          </a:custGeom>
          <a:solidFill>
            <a:srgbClr val="FFFFFF"/>
          </a:soli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1" name="Freeform: Shape 20">
            <a:extLst>
              <a:ext uri="{FF2B5EF4-FFF2-40B4-BE49-F238E27FC236}">
                <a16:creationId xmlns:a16="http://schemas.microsoft.com/office/drawing/2014/main" id="{4BB3479D-2A80-4BB2-9472-3BDF2EB898E4}"/>
              </a:ext>
            </a:extLst>
          </p:cNvPr>
          <p:cNvSpPr/>
          <p:nvPr/>
        </p:nvSpPr>
        <p:spPr>
          <a:xfrm>
            <a:off x="461963" y="2798763"/>
            <a:ext cx="1239837" cy="1387475"/>
          </a:xfrm>
          <a:custGeom>
            <a:avLst/>
            <a:gdLst>
              <a:gd name="connsiteX0" fmla="*/ 925486 w 1653736"/>
              <a:gd name="connsiteY0" fmla="*/ 0 h 1850972"/>
              <a:gd name="connsiteX1" fmla="*/ 1579904 w 1653736"/>
              <a:gd name="connsiteY1" fmla="*/ 271069 h 1850972"/>
              <a:gd name="connsiteX2" fmla="*/ 1653736 w 1653736"/>
              <a:gd name="connsiteY2" fmla="*/ 360554 h 1850972"/>
              <a:gd name="connsiteX3" fmla="*/ 1653736 w 1653736"/>
              <a:gd name="connsiteY3" fmla="*/ 1490419 h 1850972"/>
              <a:gd name="connsiteX4" fmla="*/ 1579904 w 1653736"/>
              <a:gd name="connsiteY4" fmla="*/ 1579904 h 1850972"/>
              <a:gd name="connsiteX5" fmla="*/ 925486 w 1653736"/>
              <a:gd name="connsiteY5" fmla="*/ 1850972 h 1850972"/>
              <a:gd name="connsiteX6" fmla="*/ 0 w 1653736"/>
              <a:gd name="connsiteY6" fmla="*/ 925486 h 1850972"/>
              <a:gd name="connsiteX7" fmla="*/ 925486 w 1653736"/>
              <a:gd name="connsiteY7" fmla="*/ 0 h 185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53736" h="1850972">
                <a:moveTo>
                  <a:pt x="925486" y="0"/>
                </a:moveTo>
                <a:cubicBezTo>
                  <a:pt x="1181052" y="0"/>
                  <a:pt x="1412423" y="103588"/>
                  <a:pt x="1579904" y="271069"/>
                </a:cubicBezTo>
                <a:lnTo>
                  <a:pt x="1653736" y="360554"/>
                </a:lnTo>
                <a:lnTo>
                  <a:pt x="1653736" y="1490419"/>
                </a:lnTo>
                <a:lnTo>
                  <a:pt x="1579904" y="1579904"/>
                </a:lnTo>
                <a:cubicBezTo>
                  <a:pt x="1412423" y="1747384"/>
                  <a:pt x="1181052" y="1850972"/>
                  <a:pt x="925486" y="1850972"/>
                </a:cubicBezTo>
                <a:cubicBezTo>
                  <a:pt x="414354" y="1850972"/>
                  <a:pt x="0" y="1436618"/>
                  <a:pt x="0" y="925486"/>
                </a:cubicBezTo>
                <a:cubicBezTo>
                  <a:pt x="0" y="414354"/>
                  <a:pt x="414354" y="0"/>
                  <a:pt x="925486" y="0"/>
                </a:cubicBezTo>
                <a:close/>
              </a:path>
            </a:pathLst>
          </a:custGeom>
          <a:gradFill flip="none" rotWithShape="1">
            <a:gsLst>
              <a:gs pos="0">
                <a:srgbClr val="6D4B7E">
                  <a:shade val="30000"/>
                  <a:satMod val="115000"/>
                </a:srgbClr>
              </a:gs>
              <a:gs pos="50000">
                <a:srgbClr val="6D4B7E">
                  <a:shade val="67500"/>
                  <a:satMod val="115000"/>
                </a:srgbClr>
              </a:gs>
              <a:gs pos="100000">
                <a:srgbClr val="6D4B7E">
                  <a:shade val="100000"/>
                  <a:satMod val="115000"/>
                </a:srgbClr>
              </a:gs>
            </a:gsLst>
            <a:lin ang="8100000" scaled="1"/>
            <a:tileRect/>
          </a:gra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2" name="Rectangle 61">
            <a:extLst>
              <a:ext uri="{FF2B5EF4-FFF2-40B4-BE49-F238E27FC236}">
                <a16:creationId xmlns:a16="http://schemas.microsoft.com/office/drawing/2014/main" id="{6F8DE391-6071-46E6-8A7E-FAB5C1A41018}"/>
              </a:ext>
            </a:extLst>
          </p:cNvPr>
          <p:cNvSpPr/>
          <p:nvPr/>
        </p:nvSpPr>
        <p:spPr>
          <a:xfrm>
            <a:off x="352425" y="1785938"/>
            <a:ext cx="26988" cy="3751262"/>
          </a:xfrm>
          <a:prstGeom prst="rect">
            <a:avLst/>
          </a:prstGeom>
          <a:solidFill>
            <a:srgbClr val="FFFFFF"/>
          </a:solidFill>
          <a:ln w="12700" cap="flat" cmpd="sng" algn="ctr">
            <a:noFill/>
            <a:prstDash val="solid"/>
            <a:miter lim="800000"/>
          </a:ln>
          <a:effectLst>
            <a:outerShdw blurRad="50800" dist="38100" algn="l" rotWithShape="0">
              <a:prstClr val="black">
                <a:alpha val="40000"/>
              </a:prstClr>
            </a:outerShdw>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3" name="Freeform: Shape 30">
            <a:extLst>
              <a:ext uri="{FF2B5EF4-FFF2-40B4-BE49-F238E27FC236}">
                <a16:creationId xmlns:a16="http://schemas.microsoft.com/office/drawing/2014/main" id="{757D62A3-DCFD-42DA-ACD0-E5EB6E45449D}"/>
              </a:ext>
            </a:extLst>
          </p:cNvPr>
          <p:cNvSpPr/>
          <p:nvPr/>
        </p:nvSpPr>
        <p:spPr>
          <a:xfrm>
            <a:off x="2073275" y="2354263"/>
            <a:ext cx="1266825" cy="1387475"/>
          </a:xfrm>
          <a:custGeom>
            <a:avLst/>
            <a:gdLst>
              <a:gd name="connsiteX0" fmla="*/ 925486 w 1689601"/>
              <a:gd name="connsiteY0" fmla="*/ 0 h 1850972"/>
              <a:gd name="connsiteX1" fmla="*/ 1579904 w 1689601"/>
              <a:gd name="connsiteY1" fmla="*/ 271069 h 1850972"/>
              <a:gd name="connsiteX2" fmla="*/ 1689601 w 1689601"/>
              <a:gd name="connsiteY2" fmla="*/ 404023 h 1850972"/>
              <a:gd name="connsiteX3" fmla="*/ 1689601 w 1689601"/>
              <a:gd name="connsiteY3" fmla="*/ 1446950 h 1850972"/>
              <a:gd name="connsiteX4" fmla="*/ 1579904 w 1689601"/>
              <a:gd name="connsiteY4" fmla="*/ 1579904 h 1850972"/>
              <a:gd name="connsiteX5" fmla="*/ 925486 w 1689601"/>
              <a:gd name="connsiteY5" fmla="*/ 1850972 h 1850972"/>
              <a:gd name="connsiteX6" fmla="*/ 0 w 1689601"/>
              <a:gd name="connsiteY6" fmla="*/ 925486 h 1850972"/>
              <a:gd name="connsiteX7" fmla="*/ 925486 w 1689601"/>
              <a:gd name="connsiteY7" fmla="*/ 0 h 185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89601" h="1850972">
                <a:moveTo>
                  <a:pt x="925486" y="0"/>
                </a:moveTo>
                <a:cubicBezTo>
                  <a:pt x="1181052" y="0"/>
                  <a:pt x="1412423" y="103588"/>
                  <a:pt x="1579904" y="271069"/>
                </a:cubicBezTo>
                <a:lnTo>
                  <a:pt x="1689601" y="404023"/>
                </a:lnTo>
                <a:lnTo>
                  <a:pt x="1689601" y="1446950"/>
                </a:lnTo>
                <a:lnTo>
                  <a:pt x="1579904" y="1579904"/>
                </a:lnTo>
                <a:cubicBezTo>
                  <a:pt x="1412423" y="1747384"/>
                  <a:pt x="1181052" y="1850972"/>
                  <a:pt x="925486" y="1850972"/>
                </a:cubicBezTo>
                <a:cubicBezTo>
                  <a:pt x="414354" y="1850972"/>
                  <a:pt x="0" y="1436618"/>
                  <a:pt x="0" y="925486"/>
                </a:cubicBezTo>
                <a:cubicBezTo>
                  <a:pt x="0" y="414354"/>
                  <a:pt x="414354" y="0"/>
                  <a:pt x="925486" y="0"/>
                </a:cubicBezTo>
                <a:close/>
              </a:path>
            </a:pathLst>
          </a:custGeom>
          <a:gradFill flip="none" rotWithShape="1">
            <a:gsLst>
              <a:gs pos="0">
                <a:srgbClr val="378396">
                  <a:shade val="30000"/>
                  <a:satMod val="115000"/>
                </a:srgbClr>
              </a:gs>
              <a:gs pos="50000">
                <a:srgbClr val="378396">
                  <a:shade val="67500"/>
                  <a:satMod val="115000"/>
                </a:srgbClr>
              </a:gs>
              <a:gs pos="100000">
                <a:srgbClr val="378396">
                  <a:shade val="100000"/>
                  <a:satMod val="115000"/>
                </a:srgbClr>
              </a:gs>
            </a:gsLst>
            <a:lin ang="10800000" scaled="1"/>
            <a:tileRect/>
          </a:gra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4" name="Freeform: Shape 39">
            <a:extLst>
              <a:ext uri="{FF2B5EF4-FFF2-40B4-BE49-F238E27FC236}">
                <a16:creationId xmlns:a16="http://schemas.microsoft.com/office/drawing/2014/main" id="{035BECCB-0CDA-4C01-B087-A0E4B29C5246}"/>
              </a:ext>
            </a:extLst>
          </p:cNvPr>
          <p:cNvSpPr/>
          <p:nvPr/>
        </p:nvSpPr>
        <p:spPr>
          <a:xfrm>
            <a:off x="3594100" y="1655763"/>
            <a:ext cx="1222375" cy="1493837"/>
          </a:xfrm>
          <a:custGeom>
            <a:avLst/>
            <a:gdLst>
              <a:gd name="connsiteX0" fmla="*/ 792712 w 1551375"/>
              <a:gd name="connsiteY0" fmla="*/ 0 h 1850972"/>
              <a:gd name="connsiteX1" fmla="*/ 1447130 w 1551375"/>
              <a:gd name="connsiteY1" fmla="*/ 271069 h 1850972"/>
              <a:gd name="connsiteX2" fmla="*/ 1551375 w 1551375"/>
              <a:gd name="connsiteY2" fmla="*/ 397415 h 1850972"/>
              <a:gd name="connsiteX3" fmla="*/ 1551375 w 1551375"/>
              <a:gd name="connsiteY3" fmla="*/ 1453557 h 1850972"/>
              <a:gd name="connsiteX4" fmla="*/ 1447130 w 1551375"/>
              <a:gd name="connsiteY4" fmla="*/ 1579904 h 1850972"/>
              <a:gd name="connsiteX5" fmla="*/ 792712 w 1551375"/>
              <a:gd name="connsiteY5" fmla="*/ 1850972 h 1850972"/>
              <a:gd name="connsiteX6" fmla="*/ 25284 w 1551375"/>
              <a:gd name="connsiteY6" fmla="*/ 1442934 h 1850972"/>
              <a:gd name="connsiteX7" fmla="*/ 0 w 1551375"/>
              <a:gd name="connsiteY7" fmla="*/ 1401315 h 1850972"/>
              <a:gd name="connsiteX8" fmla="*/ 0 w 1551375"/>
              <a:gd name="connsiteY8" fmla="*/ 449657 h 1850972"/>
              <a:gd name="connsiteX9" fmla="*/ 25284 w 1551375"/>
              <a:gd name="connsiteY9" fmla="*/ 408038 h 1850972"/>
              <a:gd name="connsiteX10" fmla="*/ 792712 w 1551375"/>
              <a:gd name="connsiteY10" fmla="*/ 0 h 185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51375" h="1850972">
                <a:moveTo>
                  <a:pt x="792712" y="0"/>
                </a:moveTo>
                <a:cubicBezTo>
                  <a:pt x="1048278" y="0"/>
                  <a:pt x="1279649" y="103588"/>
                  <a:pt x="1447130" y="271069"/>
                </a:cubicBezTo>
                <a:lnTo>
                  <a:pt x="1551375" y="397415"/>
                </a:lnTo>
                <a:lnTo>
                  <a:pt x="1551375" y="1453557"/>
                </a:lnTo>
                <a:lnTo>
                  <a:pt x="1447130" y="1579904"/>
                </a:lnTo>
                <a:cubicBezTo>
                  <a:pt x="1279649" y="1747384"/>
                  <a:pt x="1048278" y="1850972"/>
                  <a:pt x="792712" y="1850972"/>
                </a:cubicBezTo>
                <a:cubicBezTo>
                  <a:pt x="473254" y="1850972"/>
                  <a:pt x="191601" y="1689115"/>
                  <a:pt x="25284" y="1442934"/>
                </a:cubicBezTo>
                <a:lnTo>
                  <a:pt x="0" y="1401315"/>
                </a:lnTo>
                <a:lnTo>
                  <a:pt x="0" y="449657"/>
                </a:lnTo>
                <a:lnTo>
                  <a:pt x="25284" y="408038"/>
                </a:lnTo>
                <a:cubicBezTo>
                  <a:pt x="191601" y="161857"/>
                  <a:pt x="473254" y="0"/>
                  <a:pt x="792712" y="0"/>
                </a:cubicBezTo>
                <a:close/>
              </a:path>
            </a:pathLst>
          </a:custGeom>
          <a:gradFill flip="none" rotWithShape="1">
            <a:gsLst>
              <a:gs pos="0">
                <a:srgbClr val="E5A420">
                  <a:shade val="30000"/>
                  <a:satMod val="115000"/>
                </a:srgbClr>
              </a:gs>
              <a:gs pos="50000">
                <a:srgbClr val="E5A420">
                  <a:shade val="67500"/>
                  <a:satMod val="115000"/>
                </a:srgbClr>
              </a:gs>
              <a:gs pos="100000">
                <a:srgbClr val="E5A420">
                  <a:shade val="100000"/>
                  <a:satMod val="115000"/>
                </a:srgbClr>
              </a:gs>
            </a:gsLst>
            <a:lin ang="10800000" scaled="1"/>
            <a:tileRect/>
          </a:gra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5" name="Freeform: Shape 49">
            <a:extLst>
              <a:ext uri="{FF2B5EF4-FFF2-40B4-BE49-F238E27FC236}">
                <a16:creationId xmlns:a16="http://schemas.microsoft.com/office/drawing/2014/main" id="{F82A83AC-3CA0-4BE3-A361-EA08205A9AA6}"/>
              </a:ext>
            </a:extLst>
          </p:cNvPr>
          <p:cNvSpPr/>
          <p:nvPr/>
        </p:nvSpPr>
        <p:spPr>
          <a:xfrm>
            <a:off x="5487988" y="1697038"/>
            <a:ext cx="1208087" cy="1547812"/>
          </a:xfrm>
          <a:custGeom>
            <a:avLst/>
            <a:gdLst>
              <a:gd name="connsiteX0" fmla="*/ 775694 w 1610636"/>
              <a:gd name="connsiteY0" fmla="*/ 0 h 2062738"/>
              <a:gd name="connsiteX1" fmla="*/ 1571548 w 1610636"/>
              <a:gd name="connsiteY1" fmla="*/ 375323 h 2062738"/>
              <a:gd name="connsiteX2" fmla="*/ 1610636 w 1610636"/>
              <a:gd name="connsiteY2" fmla="*/ 427594 h 2062738"/>
              <a:gd name="connsiteX3" fmla="*/ 1610636 w 1610636"/>
              <a:gd name="connsiteY3" fmla="*/ 1635144 h 2062738"/>
              <a:gd name="connsiteX4" fmla="*/ 1571548 w 1610636"/>
              <a:gd name="connsiteY4" fmla="*/ 1687415 h 2062738"/>
              <a:gd name="connsiteX5" fmla="*/ 775694 w 1610636"/>
              <a:gd name="connsiteY5" fmla="*/ 2062738 h 2062738"/>
              <a:gd name="connsiteX6" fmla="*/ 46406 w 1610636"/>
              <a:gd name="connsiteY6" fmla="*/ 1760657 h 2062738"/>
              <a:gd name="connsiteX7" fmla="*/ 0 w 1610636"/>
              <a:gd name="connsiteY7" fmla="*/ 1709597 h 2062738"/>
              <a:gd name="connsiteX8" fmla="*/ 0 w 1610636"/>
              <a:gd name="connsiteY8" fmla="*/ 353141 h 2062738"/>
              <a:gd name="connsiteX9" fmla="*/ 46406 w 1610636"/>
              <a:gd name="connsiteY9" fmla="*/ 302081 h 2062738"/>
              <a:gd name="connsiteX10" fmla="*/ 775694 w 1610636"/>
              <a:gd name="connsiteY10" fmla="*/ 0 h 2062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0636" h="2062738">
                <a:moveTo>
                  <a:pt x="775694" y="0"/>
                </a:moveTo>
                <a:cubicBezTo>
                  <a:pt x="1096099" y="0"/>
                  <a:pt x="1382380" y="146104"/>
                  <a:pt x="1571548" y="375323"/>
                </a:cubicBezTo>
                <a:lnTo>
                  <a:pt x="1610636" y="427594"/>
                </a:lnTo>
                <a:lnTo>
                  <a:pt x="1610636" y="1635144"/>
                </a:lnTo>
                <a:lnTo>
                  <a:pt x="1571548" y="1687415"/>
                </a:lnTo>
                <a:cubicBezTo>
                  <a:pt x="1382380" y="1916634"/>
                  <a:pt x="1096099" y="2062738"/>
                  <a:pt x="775694" y="2062738"/>
                </a:cubicBezTo>
                <a:cubicBezTo>
                  <a:pt x="490890" y="2062738"/>
                  <a:pt x="233047" y="1947298"/>
                  <a:pt x="46406" y="1760657"/>
                </a:cubicBezTo>
                <a:lnTo>
                  <a:pt x="0" y="1709597"/>
                </a:lnTo>
                <a:lnTo>
                  <a:pt x="0" y="353141"/>
                </a:lnTo>
                <a:lnTo>
                  <a:pt x="46406" y="302081"/>
                </a:lnTo>
                <a:cubicBezTo>
                  <a:pt x="233047" y="115440"/>
                  <a:pt x="490890" y="0"/>
                  <a:pt x="775694" y="0"/>
                </a:cubicBezTo>
                <a:close/>
              </a:path>
            </a:pathLst>
          </a:custGeom>
          <a:gradFill flip="none" rotWithShape="1">
            <a:gsLst>
              <a:gs pos="0">
                <a:srgbClr val="11507C">
                  <a:shade val="30000"/>
                  <a:satMod val="115000"/>
                </a:srgbClr>
              </a:gs>
              <a:gs pos="50000">
                <a:srgbClr val="11507C">
                  <a:shade val="67500"/>
                  <a:satMod val="115000"/>
                </a:srgbClr>
              </a:gs>
              <a:gs pos="100000">
                <a:srgbClr val="11507C">
                  <a:shade val="100000"/>
                  <a:satMod val="115000"/>
                </a:srgbClr>
              </a:gs>
            </a:gsLst>
            <a:lin ang="10800000" scaled="1"/>
            <a:tileRect/>
          </a:gra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6" name="Freeform: Shape 61">
            <a:extLst>
              <a:ext uri="{FF2B5EF4-FFF2-40B4-BE49-F238E27FC236}">
                <a16:creationId xmlns:a16="http://schemas.microsoft.com/office/drawing/2014/main" id="{4096D99F-F360-4739-A379-E5401E1172FA}"/>
              </a:ext>
            </a:extLst>
          </p:cNvPr>
          <p:cNvSpPr/>
          <p:nvPr/>
        </p:nvSpPr>
        <p:spPr>
          <a:xfrm>
            <a:off x="7275513" y="2351088"/>
            <a:ext cx="1098550" cy="1485900"/>
          </a:xfrm>
          <a:custGeom>
            <a:avLst/>
            <a:gdLst>
              <a:gd name="connsiteX0" fmla="*/ 750802 w 1517680"/>
              <a:gd name="connsiteY0" fmla="*/ 0 h 2062738"/>
              <a:gd name="connsiteX1" fmla="*/ 1480090 w 1517680"/>
              <a:gd name="connsiteY1" fmla="*/ 302081 h 2062738"/>
              <a:gd name="connsiteX2" fmla="*/ 1517680 w 1517680"/>
              <a:gd name="connsiteY2" fmla="*/ 343441 h 2062738"/>
              <a:gd name="connsiteX3" fmla="*/ 1517680 w 1517680"/>
              <a:gd name="connsiteY3" fmla="*/ 1719297 h 2062738"/>
              <a:gd name="connsiteX4" fmla="*/ 1480090 w 1517680"/>
              <a:gd name="connsiteY4" fmla="*/ 1760657 h 2062738"/>
              <a:gd name="connsiteX5" fmla="*/ 750802 w 1517680"/>
              <a:gd name="connsiteY5" fmla="*/ 2062738 h 2062738"/>
              <a:gd name="connsiteX6" fmla="*/ 21514 w 1517680"/>
              <a:gd name="connsiteY6" fmla="*/ 1760657 h 2062738"/>
              <a:gd name="connsiteX7" fmla="*/ 0 w 1517680"/>
              <a:gd name="connsiteY7" fmla="*/ 1736985 h 2062738"/>
              <a:gd name="connsiteX8" fmla="*/ 0 w 1517680"/>
              <a:gd name="connsiteY8" fmla="*/ 325753 h 2062738"/>
              <a:gd name="connsiteX9" fmla="*/ 21514 w 1517680"/>
              <a:gd name="connsiteY9" fmla="*/ 302081 h 2062738"/>
              <a:gd name="connsiteX10" fmla="*/ 750802 w 1517680"/>
              <a:gd name="connsiteY10" fmla="*/ 0 h 2062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17680" h="2062738">
                <a:moveTo>
                  <a:pt x="750802" y="0"/>
                </a:moveTo>
                <a:cubicBezTo>
                  <a:pt x="1035607" y="0"/>
                  <a:pt x="1293449" y="115440"/>
                  <a:pt x="1480090" y="302081"/>
                </a:cubicBezTo>
                <a:lnTo>
                  <a:pt x="1517680" y="343441"/>
                </a:lnTo>
                <a:lnTo>
                  <a:pt x="1517680" y="1719297"/>
                </a:lnTo>
                <a:lnTo>
                  <a:pt x="1480090" y="1760657"/>
                </a:lnTo>
                <a:cubicBezTo>
                  <a:pt x="1293449" y="1947298"/>
                  <a:pt x="1035607" y="2062738"/>
                  <a:pt x="750802" y="2062738"/>
                </a:cubicBezTo>
                <a:cubicBezTo>
                  <a:pt x="465998" y="2062738"/>
                  <a:pt x="208155" y="1947298"/>
                  <a:pt x="21514" y="1760657"/>
                </a:cubicBezTo>
                <a:lnTo>
                  <a:pt x="0" y="1736985"/>
                </a:lnTo>
                <a:lnTo>
                  <a:pt x="0" y="325753"/>
                </a:lnTo>
                <a:lnTo>
                  <a:pt x="21514" y="302081"/>
                </a:lnTo>
                <a:cubicBezTo>
                  <a:pt x="208155" y="115440"/>
                  <a:pt x="465998" y="0"/>
                  <a:pt x="750802" y="0"/>
                </a:cubicBezTo>
                <a:close/>
              </a:path>
            </a:pathLst>
          </a:custGeom>
          <a:gradFill flip="none" rotWithShape="1">
            <a:gsLst>
              <a:gs pos="0">
                <a:srgbClr val="852263">
                  <a:shade val="30000"/>
                  <a:satMod val="115000"/>
                </a:srgbClr>
              </a:gs>
              <a:gs pos="50000">
                <a:srgbClr val="852263">
                  <a:shade val="67500"/>
                  <a:satMod val="115000"/>
                </a:srgbClr>
              </a:gs>
              <a:gs pos="100000">
                <a:srgbClr val="852263">
                  <a:shade val="100000"/>
                  <a:satMod val="115000"/>
                </a:srgbClr>
              </a:gs>
            </a:gsLst>
            <a:lin ang="10800000" scaled="1"/>
            <a:tileRect/>
          </a:gradFill>
          <a:ln w="12700" cap="flat" cmpd="sng" algn="ctr">
            <a:noFill/>
            <a:prstDash val="solid"/>
            <a:miter lim="800000"/>
          </a:ln>
          <a:effectLst/>
        </p:spPr>
        <p:txBody>
          <a:bodyPr anchor="ctr"/>
          <a:lstStyle/>
          <a:p>
            <a:pPr algn="ctr" defTabSz="342900" eaLnBrk="1" fontAlgn="auto" hangingPunct="1">
              <a:spcBef>
                <a:spcPts val="0"/>
              </a:spcBef>
              <a:spcAft>
                <a:spcPts val="0"/>
              </a:spcAft>
              <a:defRPr/>
            </a:pPr>
            <a:endParaRPr lang="en-AU" sz="1350" kern="0" dirty="0">
              <a:solidFill>
                <a:prstClr val="white"/>
              </a:solidFill>
              <a:latin typeface="Calibri" panose="020F0502020204030204"/>
              <a:cs typeface="+mn-cs"/>
            </a:endParaRPr>
          </a:p>
        </p:txBody>
      </p:sp>
      <p:sp>
        <p:nvSpPr>
          <p:cNvPr id="67" name="TextBox 66">
            <a:extLst>
              <a:ext uri="{FF2B5EF4-FFF2-40B4-BE49-F238E27FC236}">
                <a16:creationId xmlns:a16="http://schemas.microsoft.com/office/drawing/2014/main" id="{1B55FAC9-DC18-4061-AF6F-A2B6AE4B03F9}"/>
              </a:ext>
            </a:extLst>
          </p:cNvPr>
          <p:cNvSpPr txBox="1"/>
          <p:nvPr/>
        </p:nvSpPr>
        <p:spPr>
          <a:xfrm>
            <a:off x="477838" y="4184650"/>
            <a:ext cx="1500187" cy="323850"/>
          </a:xfrm>
          <a:prstGeom prst="rect">
            <a:avLst/>
          </a:prstGeom>
          <a:noFill/>
        </p:spPr>
        <p:txBody>
          <a:bodyPr wrap="none">
            <a:spAutoFit/>
          </a:bodyPr>
          <a:lstStyle/>
          <a:p>
            <a:pPr defTabSz="342900" eaLnBrk="1" fontAlgn="auto" hangingPunct="1">
              <a:lnSpc>
                <a:spcPts val="1800"/>
              </a:lnSpc>
              <a:spcBef>
                <a:spcPts val="0"/>
              </a:spcBef>
              <a:spcAft>
                <a:spcPts val="0"/>
              </a:spcAft>
              <a:defRPr/>
            </a:pPr>
            <a:r>
              <a:rPr lang="en-GB" sz="1725" kern="0" dirty="0">
                <a:solidFill>
                  <a:prstClr val="white">
                    <a:lumMod val="50000"/>
                  </a:prstClr>
                </a:solidFill>
              </a:rPr>
              <a:t>INNOVATOR</a:t>
            </a:r>
            <a:endParaRPr lang="en-AU" sz="1725" kern="0" dirty="0">
              <a:solidFill>
                <a:prstClr val="white">
                  <a:lumMod val="50000"/>
                </a:prstClr>
              </a:solidFill>
            </a:endParaRPr>
          </a:p>
        </p:txBody>
      </p:sp>
      <p:sp>
        <p:nvSpPr>
          <p:cNvPr id="68" name="TextBox 67">
            <a:extLst>
              <a:ext uri="{FF2B5EF4-FFF2-40B4-BE49-F238E27FC236}">
                <a16:creationId xmlns:a16="http://schemas.microsoft.com/office/drawing/2014/main" id="{3D9D366F-B77F-4EDB-B803-A3C543E5CD3C}"/>
              </a:ext>
            </a:extLst>
          </p:cNvPr>
          <p:cNvSpPr txBox="1"/>
          <p:nvPr/>
        </p:nvSpPr>
        <p:spPr>
          <a:xfrm>
            <a:off x="2085975" y="3752850"/>
            <a:ext cx="1254125" cy="554038"/>
          </a:xfrm>
          <a:prstGeom prst="rect">
            <a:avLst/>
          </a:prstGeom>
          <a:noFill/>
        </p:spPr>
        <p:txBody>
          <a:bodyPr wrap="none">
            <a:spAutoFit/>
          </a:bodyPr>
          <a:lstStyle/>
          <a:p>
            <a:pPr algn="ctr" defTabSz="342900" eaLnBrk="1" fontAlgn="auto" hangingPunct="1">
              <a:lnSpc>
                <a:spcPts val="1800"/>
              </a:lnSpc>
              <a:spcBef>
                <a:spcPts val="0"/>
              </a:spcBef>
              <a:spcAft>
                <a:spcPts val="0"/>
              </a:spcAft>
              <a:defRPr/>
            </a:pPr>
            <a:r>
              <a:rPr lang="en-GB" sz="1725" kern="0" dirty="0">
                <a:solidFill>
                  <a:prstClr val="white">
                    <a:lumMod val="50000"/>
                  </a:prstClr>
                </a:solidFill>
              </a:rPr>
              <a:t>EARLY</a:t>
            </a:r>
          </a:p>
          <a:p>
            <a:pPr algn="ctr" defTabSz="342900" eaLnBrk="1" fontAlgn="auto" hangingPunct="1">
              <a:lnSpc>
                <a:spcPts val="1800"/>
              </a:lnSpc>
              <a:spcBef>
                <a:spcPts val="0"/>
              </a:spcBef>
              <a:spcAft>
                <a:spcPts val="0"/>
              </a:spcAft>
              <a:defRPr/>
            </a:pPr>
            <a:r>
              <a:rPr lang="en-GB" sz="1725" kern="0" dirty="0">
                <a:solidFill>
                  <a:prstClr val="white">
                    <a:lumMod val="50000"/>
                  </a:prstClr>
                </a:solidFill>
              </a:rPr>
              <a:t>ADOPTER</a:t>
            </a:r>
            <a:endParaRPr lang="en-AU" sz="1725" kern="0" dirty="0">
              <a:solidFill>
                <a:prstClr val="white">
                  <a:lumMod val="50000"/>
                </a:prstClr>
              </a:solidFill>
            </a:endParaRPr>
          </a:p>
        </p:txBody>
      </p:sp>
      <p:sp>
        <p:nvSpPr>
          <p:cNvPr id="69" name="TextBox 68">
            <a:extLst>
              <a:ext uri="{FF2B5EF4-FFF2-40B4-BE49-F238E27FC236}">
                <a16:creationId xmlns:a16="http://schemas.microsoft.com/office/drawing/2014/main" id="{D18FB4CD-50BA-4D7C-9FF3-E63F78C700C0}"/>
              </a:ext>
            </a:extLst>
          </p:cNvPr>
          <p:cNvSpPr txBox="1"/>
          <p:nvPr/>
        </p:nvSpPr>
        <p:spPr>
          <a:xfrm>
            <a:off x="306388" y="4589463"/>
            <a:ext cx="1847850" cy="2246312"/>
          </a:xfrm>
          <a:prstGeom prst="rect">
            <a:avLst/>
          </a:prstGeom>
          <a:noFill/>
        </p:spPr>
        <p:txBody>
          <a:bodyPr>
            <a:spAutoFit/>
          </a:bodyPr>
          <a:lstStyle/>
          <a:p>
            <a:pPr defTabSz="342900" eaLnBrk="1" fontAlgn="auto" hangingPunct="1">
              <a:spcBef>
                <a:spcPts val="0"/>
              </a:spcBef>
              <a:spcAft>
                <a:spcPts val="0"/>
              </a:spcAft>
              <a:defRPr/>
            </a:pPr>
            <a:r>
              <a:rPr lang="en-GB" sz="1400" kern="0" dirty="0">
                <a:solidFill>
                  <a:prstClr val="black"/>
                </a:solidFill>
              </a:rPr>
              <a:t>Like an eager beaver the innovator excitedly embraces anything new. Wants to get involved. Recognises the positives. Is your advocate. These are the real change champions.</a:t>
            </a:r>
            <a:endParaRPr lang="en-AU" sz="1400" kern="0" dirty="0">
              <a:solidFill>
                <a:prstClr val="black"/>
              </a:solidFill>
            </a:endParaRPr>
          </a:p>
        </p:txBody>
      </p:sp>
      <p:sp>
        <p:nvSpPr>
          <p:cNvPr id="70" name="TextBox 69">
            <a:extLst>
              <a:ext uri="{FF2B5EF4-FFF2-40B4-BE49-F238E27FC236}">
                <a16:creationId xmlns:a16="http://schemas.microsoft.com/office/drawing/2014/main" id="{09C5CFF3-3986-476F-818E-0A6F2E57D356}"/>
              </a:ext>
            </a:extLst>
          </p:cNvPr>
          <p:cNvSpPr txBox="1"/>
          <p:nvPr/>
        </p:nvSpPr>
        <p:spPr>
          <a:xfrm>
            <a:off x="2012950" y="4559300"/>
            <a:ext cx="1476375" cy="2246313"/>
          </a:xfrm>
          <a:prstGeom prst="rect">
            <a:avLst/>
          </a:prstGeom>
          <a:noFill/>
        </p:spPr>
        <p:txBody>
          <a:bodyPr>
            <a:spAutoFit/>
          </a:bodyPr>
          <a:lstStyle/>
          <a:p>
            <a:pPr defTabSz="342900" eaLnBrk="1" fontAlgn="auto" hangingPunct="1">
              <a:spcBef>
                <a:spcPts val="0"/>
              </a:spcBef>
              <a:spcAft>
                <a:spcPts val="0"/>
              </a:spcAft>
              <a:defRPr/>
            </a:pPr>
            <a:r>
              <a:rPr lang="en-GB" sz="1400" kern="0" dirty="0">
                <a:solidFill>
                  <a:prstClr val="black"/>
                </a:solidFill>
              </a:rPr>
              <a:t>Enthusiastic and happy to be involved.  Will respond positively.  Supporters of the change. Their tails are wagging for the change.</a:t>
            </a:r>
            <a:endParaRPr lang="en-AU" sz="1400" kern="0" dirty="0">
              <a:solidFill>
                <a:prstClr val="black"/>
              </a:solidFill>
            </a:endParaRPr>
          </a:p>
        </p:txBody>
      </p:sp>
      <p:sp>
        <p:nvSpPr>
          <p:cNvPr id="71" name="TextBox 70">
            <a:extLst>
              <a:ext uri="{FF2B5EF4-FFF2-40B4-BE49-F238E27FC236}">
                <a16:creationId xmlns:a16="http://schemas.microsoft.com/office/drawing/2014/main" id="{5990ED69-52C4-4512-B492-F256B1DD1290}"/>
              </a:ext>
            </a:extLst>
          </p:cNvPr>
          <p:cNvSpPr txBox="1"/>
          <p:nvPr/>
        </p:nvSpPr>
        <p:spPr>
          <a:xfrm>
            <a:off x="3570288" y="4029075"/>
            <a:ext cx="1423987" cy="2678113"/>
          </a:xfrm>
          <a:prstGeom prst="rect">
            <a:avLst/>
          </a:prstGeom>
          <a:noFill/>
        </p:spPr>
        <p:txBody>
          <a:bodyPr>
            <a:spAutoFit/>
          </a:bodyPr>
          <a:lstStyle/>
          <a:p>
            <a:pPr defTabSz="342900" eaLnBrk="1" fontAlgn="auto" hangingPunct="1">
              <a:spcBef>
                <a:spcPts val="0"/>
              </a:spcBef>
              <a:spcAft>
                <a:spcPts val="0"/>
              </a:spcAft>
              <a:defRPr/>
            </a:pPr>
            <a:r>
              <a:rPr lang="en-US" sz="1400" kern="0" dirty="0">
                <a:solidFill>
                  <a:prstClr val="black"/>
                </a:solidFill>
              </a:rPr>
              <a:t>Will follow the crowd that shouts the loudest, whether positive or negative. They need to receive effective communication and given more attention</a:t>
            </a:r>
            <a:r>
              <a:rPr lang="en-US" sz="1200" kern="0" dirty="0">
                <a:solidFill>
                  <a:prstClr val="black"/>
                </a:solidFill>
              </a:rPr>
              <a:t>.</a:t>
            </a:r>
          </a:p>
        </p:txBody>
      </p:sp>
      <p:sp>
        <p:nvSpPr>
          <p:cNvPr id="72" name="TextBox 71">
            <a:extLst>
              <a:ext uri="{FF2B5EF4-FFF2-40B4-BE49-F238E27FC236}">
                <a16:creationId xmlns:a16="http://schemas.microsoft.com/office/drawing/2014/main" id="{A37AC97D-4148-481C-AE76-BAB1998A11EA}"/>
              </a:ext>
            </a:extLst>
          </p:cNvPr>
          <p:cNvSpPr txBox="1"/>
          <p:nvPr/>
        </p:nvSpPr>
        <p:spPr>
          <a:xfrm>
            <a:off x="5143500" y="4029075"/>
            <a:ext cx="1776413" cy="2678113"/>
          </a:xfrm>
          <a:prstGeom prst="rect">
            <a:avLst/>
          </a:prstGeom>
          <a:noFill/>
        </p:spPr>
        <p:txBody>
          <a:bodyPr>
            <a:spAutoFit/>
          </a:bodyPr>
          <a:lstStyle/>
          <a:p>
            <a:pPr defTabSz="342900" eaLnBrk="1" fontAlgn="auto" hangingPunct="1">
              <a:spcBef>
                <a:spcPts val="0"/>
              </a:spcBef>
              <a:spcAft>
                <a:spcPts val="0"/>
              </a:spcAft>
              <a:defRPr/>
            </a:pPr>
            <a:r>
              <a:rPr lang="en-GB" sz="1400" kern="0" dirty="0">
                <a:solidFill>
                  <a:prstClr val="black"/>
                </a:solidFill>
              </a:rPr>
              <a:t>Your change is probably an inconvenience. They’ll adopt and change when they’re good and ready. They’ll want the change delivered on their terms. And they will need considerable care and attention. </a:t>
            </a:r>
            <a:endParaRPr lang="en-AU" sz="1400" kern="0" dirty="0">
              <a:solidFill>
                <a:prstClr val="black"/>
              </a:solidFill>
            </a:endParaRPr>
          </a:p>
        </p:txBody>
      </p:sp>
      <p:sp>
        <p:nvSpPr>
          <p:cNvPr id="73" name="TextBox 72">
            <a:extLst>
              <a:ext uri="{FF2B5EF4-FFF2-40B4-BE49-F238E27FC236}">
                <a16:creationId xmlns:a16="http://schemas.microsoft.com/office/drawing/2014/main" id="{C36E1CFF-BC6B-40A4-B647-7AFCEDA0A8DF}"/>
              </a:ext>
            </a:extLst>
          </p:cNvPr>
          <p:cNvSpPr txBox="1"/>
          <p:nvPr/>
        </p:nvSpPr>
        <p:spPr>
          <a:xfrm>
            <a:off x="7054850" y="4521200"/>
            <a:ext cx="1428750" cy="2032000"/>
          </a:xfrm>
          <a:prstGeom prst="rect">
            <a:avLst/>
          </a:prstGeom>
          <a:noFill/>
        </p:spPr>
        <p:txBody>
          <a:bodyPr>
            <a:spAutoFit/>
          </a:bodyPr>
          <a:lstStyle/>
          <a:p>
            <a:pPr defTabSz="342900" eaLnBrk="1" fontAlgn="auto" hangingPunct="1">
              <a:spcBef>
                <a:spcPts val="0"/>
              </a:spcBef>
              <a:spcAft>
                <a:spcPts val="0"/>
              </a:spcAft>
              <a:defRPr/>
            </a:pPr>
            <a:r>
              <a:rPr lang="en-GB" sz="1400" kern="0" dirty="0">
                <a:solidFill>
                  <a:prstClr val="black"/>
                </a:solidFill>
              </a:rPr>
              <a:t>The stubborn old mules. Prefers to stay put. You’ll need to push them uphill. Will only change when they are forced to.</a:t>
            </a:r>
            <a:endParaRPr lang="en-AU" sz="1400" kern="0" dirty="0">
              <a:solidFill>
                <a:prstClr val="black"/>
              </a:solidFill>
            </a:endParaRPr>
          </a:p>
        </p:txBody>
      </p:sp>
      <p:sp>
        <p:nvSpPr>
          <p:cNvPr id="74" name="TextBox 73">
            <a:extLst>
              <a:ext uri="{FF2B5EF4-FFF2-40B4-BE49-F238E27FC236}">
                <a16:creationId xmlns:a16="http://schemas.microsoft.com/office/drawing/2014/main" id="{2854EC49-F474-40F3-943B-CD1E06DBF71A}"/>
              </a:ext>
            </a:extLst>
          </p:cNvPr>
          <p:cNvSpPr txBox="1"/>
          <p:nvPr/>
        </p:nvSpPr>
        <p:spPr>
          <a:xfrm>
            <a:off x="434975" y="4440238"/>
            <a:ext cx="1541463" cy="300037"/>
          </a:xfrm>
          <a:prstGeom prst="rect">
            <a:avLst/>
          </a:prstGeom>
          <a:noFill/>
        </p:spPr>
        <p:txBody>
          <a:bodyPr wrap="none">
            <a:spAutoFit/>
          </a:bodyPr>
          <a:lstStyle/>
          <a:p>
            <a:pPr defTabSz="342900" eaLnBrk="1" fontAlgn="auto" hangingPunct="1">
              <a:spcBef>
                <a:spcPts val="0"/>
              </a:spcBef>
              <a:spcAft>
                <a:spcPts val="0"/>
              </a:spcAft>
              <a:defRPr/>
            </a:pPr>
            <a:r>
              <a:rPr lang="en-GB" sz="1350" kern="0" dirty="0">
                <a:solidFill>
                  <a:srgbClr val="543563"/>
                </a:solidFill>
              </a:rPr>
              <a:t>EAGER BEAVER</a:t>
            </a:r>
            <a:endParaRPr lang="en-AU" sz="1350" kern="0" dirty="0">
              <a:solidFill>
                <a:srgbClr val="543563"/>
              </a:solidFill>
            </a:endParaRPr>
          </a:p>
        </p:txBody>
      </p:sp>
      <p:sp>
        <p:nvSpPr>
          <p:cNvPr id="75" name="TextBox 74">
            <a:extLst>
              <a:ext uri="{FF2B5EF4-FFF2-40B4-BE49-F238E27FC236}">
                <a16:creationId xmlns:a16="http://schemas.microsoft.com/office/drawing/2014/main" id="{1E6AE8C8-D029-4890-BD1D-239D3FB6CEF2}"/>
              </a:ext>
            </a:extLst>
          </p:cNvPr>
          <p:cNvSpPr txBox="1"/>
          <p:nvPr/>
        </p:nvSpPr>
        <p:spPr>
          <a:xfrm>
            <a:off x="3541713" y="3167063"/>
            <a:ext cx="1301750" cy="554037"/>
          </a:xfrm>
          <a:prstGeom prst="rect">
            <a:avLst/>
          </a:prstGeom>
          <a:noFill/>
        </p:spPr>
        <p:txBody>
          <a:bodyPr wrap="none">
            <a:spAutoFit/>
          </a:bodyPr>
          <a:lstStyle/>
          <a:p>
            <a:pPr algn="ctr" defTabSz="342900" eaLnBrk="1" fontAlgn="auto" hangingPunct="1">
              <a:lnSpc>
                <a:spcPts val="1800"/>
              </a:lnSpc>
              <a:spcBef>
                <a:spcPts val="0"/>
              </a:spcBef>
              <a:spcAft>
                <a:spcPts val="0"/>
              </a:spcAft>
              <a:defRPr/>
            </a:pPr>
            <a:r>
              <a:rPr lang="en-GB" sz="1725" kern="0" dirty="0">
                <a:solidFill>
                  <a:prstClr val="white">
                    <a:lumMod val="50000"/>
                  </a:prstClr>
                </a:solidFill>
              </a:rPr>
              <a:t>EARLY</a:t>
            </a:r>
          </a:p>
          <a:p>
            <a:pPr algn="ctr" defTabSz="342900" eaLnBrk="1" fontAlgn="auto" hangingPunct="1">
              <a:lnSpc>
                <a:spcPts val="1800"/>
              </a:lnSpc>
              <a:spcBef>
                <a:spcPts val="0"/>
              </a:spcBef>
              <a:spcAft>
                <a:spcPts val="0"/>
              </a:spcAft>
              <a:defRPr/>
            </a:pPr>
            <a:r>
              <a:rPr lang="en-GB" sz="1725" kern="0" dirty="0">
                <a:solidFill>
                  <a:prstClr val="white">
                    <a:lumMod val="50000"/>
                  </a:prstClr>
                </a:solidFill>
              </a:rPr>
              <a:t>MAJORITY</a:t>
            </a:r>
            <a:endParaRPr lang="en-AU" sz="1725" kern="0" dirty="0">
              <a:solidFill>
                <a:prstClr val="white">
                  <a:lumMod val="50000"/>
                </a:prstClr>
              </a:solidFill>
            </a:endParaRPr>
          </a:p>
        </p:txBody>
      </p:sp>
      <p:sp>
        <p:nvSpPr>
          <p:cNvPr id="76" name="TextBox 75">
            <a:extLst>
              <a:ext uri="{FF2B5EF4-FFF2-40B4-BE49-F238E27FC236}">
                <a16:creationId xmlns:a16="http://schemas.microsoft.com/office/drawing/2014/main" id="{DC5D6603-5471-4E1F-AA8F-90A18E0BDF2D}"/>
              </a:ext>
            </a:extLst>
          </p:cNvPr>
          <p:cNvSpPr txBox="1"/>
          <p:nvPr/>
        </p:nvSpPr>
        <p:spPr>
          <a:xfrm>
            <a:off x="5443538" y="3228975"/>
            <a:ext cx="1301750" cy="554038"/>
          </a:xfrm>
          <a:prstGeom prst="rect">
            <a:avLst/>
          </a:prstGeom>
          <a:noFill/>
        </p:spPr>
        <p:txBody>
          <a:bodyPr wrap="none">
            <a:spAutoFit/>
          </a:bodyPr>
          <a:lstStyle/>
          <a:p>
            <a:pPr algn="ctr" defTabSz="342900" eaLnBrk="1" fontAlgn="auto" hangingPunct="1">
              <a:lnSpc>
                <a:spcPts val="1800"/>
              </a:lnSpc>
              <a:spcBef>
                <a:spcPts val="0"/>
              </a:spcBef>
              <a:spcAft>
                <a:spcPts val="0"/>
              </a:spcAft>
              <a:defRPr/>
            </a:pPr>
            <a:r>
              <a:rPr lang="en-GB" sz="1725" kern="0" dirty="0">
                <a:solidFill>
                  <a:prstClr val="white">
                    <a:lumMod val="50000"/>
                  </a:prstClr>
                </a:solidFill>
              </a:rPr>
              <a:t>LATE</a:t>
            </a:r>
          </a:p>
          <a:p>
            <a:pPr algn="ctr" defTabSz="342900" eaLnBrk="1" fontAlgn="auto" hangingPunct="1">
              <a:lnSpc>
                <a:spcPts val="1800"/>
              </a:lnSpc>
              <a:spcBef>
                <a:spcPts val="0"/>
              </a:spcBef>
              <a:spcAft>
                <a:spcPts val="0"/>
              </a:spcAft>
              <a:defRPr/>
            </a:pPr>
            <a:r>
              <a:rPr lang="en-GB" sz="1725" kern="0" dirty="0">
                <a:solidFill>
                  <a:prstClr val="white">
                    <a:lumMod val="50000"/>
                  </a:prstClr>
                </a:solidFill>
              </a:rPr>
              <a:t>MAJORITY</a:t>
            </a:r>
            <a:endParaRPr lang="en-AU" sz="1725" kern="0" dirty="0">
              <a:solidFill>
                <a:prstClr val="white">
                  <a:lumMod val="50000"/>
                </a:prstClr>
              </a:solidFill>
            </a:endParaRPr>
          </a:p>
        </p:txBody>
      </p:sp>
      <p:sp>
        <p:nvSpPr>
          <p:cNvPr id="77" name="TextBox 76">
            <a:extLst>
              <a:ext uri="{FF2B5EF4-FFF2-40B4-BE49-F238E27FC236}">
                <a16:creationId xmlns:a16="http://schemas.microsoft.com/office/drawing/2014/main" id="{77D3FD9B-F7BC-4EF7-A8CC-B9CA114094FC}"/>
              </a:ext>
            </a:extLst>
          </p:cNvPr>
          <p:cNvSpPr txBox="1"/>
          <p:nvPr/>
        </p:nvSpPr>
        <p:spPr>
          <a:xfrm>
            <a:off x="7042150" y="3832225"/>
            <a:ext cx="1266825" cy="322263"/>
          </a:xfrm>
          <a:prstGeom prst="rect">
            <a:avLst/>
          </a:prstGeom>
          <a:noFill/>
        </p:spPr>
        <p:txBody>
          <a:bodyPr wrap="none">
            <a:spAutoFit/>
          </a:bodyPr>
          <a:lstStyle/>
          <a:p>
            <a:pPr algn="r" defTabSz="342900" eaLnBrk="1" fontAlgn="auto" hangingPunct="1">
              <a:lnSpc>
                <a:spcPts val="1800"/>
              </a:lnSpc>
              <a:spcBef>
                <a:spcPts val="0"/>
              </a:spcBef>
              <a:spcAft>
                <a:spcPts val="0"/>
              </a:spcAft>
              <a:defRPr/>
            </a:pPr>
            <a:r>
              <a:rPr lang="en-GB" sz="1725" kern="0" dirty="0">
                <a:solidFill>
                  <a:prstClr val="white">
                    <a:lumMod val="50000"/>
                  </a:prstClr>
                </a:solidFill>
              </a:rPr>
              <a:t>LAGGARD</a:t>
            </a:r>
            <a:endParaRPr lang="en-AU" sz="1725" kern="0" dirty="0">
              <a:solidFill>
                <a:prstClr val="white">
                  <a:lumMod val="50000"/>
                </a:prstClr>
              </a:solidFill>
            </a:endParaRPr>
          </a:p>
        </p:txBody>
      </p:sp>
      <p:pic>
        <p:nvPicPr>
          <p:cNvPr id="43033" name="Picture 77">
            <a:extLst>
              <a:ext uri="{FF2B5EF4-FFF2-40B4-BE49-F238E27FC236}">
                <a16:creationId xmlns:a16="http://schemas.microsoft.com/office/drawing/2014/main" id="{7E2C0C66-DFE1-47EA-A14D-0FB6B27050EA}"/>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1113" y="1998663"/>
            <a:ext cx="7302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4" name="Picture 78">
            <a:extLst>
              <a:ext uri="{FF2B5EF4-FFF2-40B4-BE49-F238E27FC236}">
                <a16:creationId xmlns:a16="http://schemas.microsoft.com/office/drawing/2014/main" id="{BCD5B0A9-2BC1-42C9-ADD7-7CC2245E32DE}"/>
              </a:ext>
            </a:extLst>
          </p:cNvPr>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50" y="3121025"/>
            <a:ext cx="6572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5" name="Picture 79">
            <a:extLst>
              <a:ext uri="{FF2B5EF4-FFF2-40B4-BE49-F238E27FC236}">
                <a16:creationId xmlns:a16="http://schemas.microsoft.com/office/drawing/2014/main" id="{3C598BDE-3EC1-4A4B-9A48-5949A3F4C45E}"/>
              </a:ext>
            </a:extLst>
          </p:cNvPr>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43150" y="2640013"/>
            <a:ext cx="77628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6" name="Picture 80">
            <a:extLst>
              <a:ext uri="{FF2B5EF4-FFF2-40B4-BE49-F238E27FC236}">
                <a16:creationId xmlns:a16="http://schemas.microsoft.com/office/drawing/2014/main" id="{3E26D9F6-7D54-4860-823F-4C2AED8CAD49}"/>
              </a:ext>
            </a:extLst>
          </p:cNvPr>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22938" y="2003425"/>
            <a:ext cx="796925"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7" name="Picture 81">
            <a:extLst>
              <a:ext uri="{FF2B5EF4-FFF2-40B4-BE49-F238E27FC236}">
                <a16:creationId xmlns:a16="http://schemas.microsoft.com/office/drawing/2014/main" id="{E8C9B9E1-6135-4D9A-B125-B52D2FE62713}"/>
              </a:ext>
            </a:extLst>
          </p:cNvPr>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46925" y="2452688"/>
            <a:ext cx="137795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 name="TextBox 82">
            <a:extLst>
              <a:ext uri="{FF2B5EF4-FFF2-40B4-BE49-F238E27FC236}">
                <a16:creationId xmlns:a16="http://schemas.microsoft.com/office/drawing/2014/main" id="{9BB01F1D-8C2E-4E27-97F9-1345282FD8D7}"/>
              </a:ext>
            </a:extLst>
          </p:cNvPr>
          <p:cNvSpPr txBox="1"/>
          <p:nvPr/>
        </p:nvSpPr>
        <p:spPr>
          <a:xfrm>
            <a:off x="2076450" y="4248150"/>
            <a:ext cx="1271588" cy="301625"/>
          </a:xfrm>
          <a:prstGeom prst="rect">
            <a:avLst/>
          </a:prstGeom>
          <a:noFill/>
        </p:spPr>
        <p:txBody>
          <a:bodyPr wrap="none">
            <a:spAutoFit/>
          </a:bodyPr>
          <a:lstStyle/>
          <a:p>
            <a:pPr defTabSz="342900" eaLnBrk="1" fontAlgn="auto" hangingPunct="1">
              <a:spcBef>
                <a:spcPts val="0"/>
              </a:spcBef>
              <a:spcAft>
                <a:spcPts val="0"/>
              </a:spcAft>
              <a:defRPr/>
            </a:pPr>
            <a:r>
              <a:rPr lang="en-GB" sz="1350" kern="0" dirty="0">
                <a:solidFill>
                  <a:srgbClr val="2D7F93"/>
                </a:solidFill>
              </a:rPr>
              <a:t>GOOD DOGS</a:t>
            </a:r>
            <a:endParaRPr lang="en-AU" sz="1350" kern="0" dirty="0">
              <a:solidFill>
                <a:srgbClr val="2D7F93"/>
              </a:solidFill>
            </a:endParaRPr>
          </a:p>
        </p:txBody>
      </p:sp>
      <p:sp>
        <p:nvSpPr>
          <p:cNvPr id="84" name="TextBox 83">
            <a:extLst>
              <a:ext uri="{FF2B5EF4-FFF2-40B4-BE49-F238E27FC236}">
                <a16:creationId xmlns:a16="http://schemas.microsoft.com/office/drawing/2014/main" id="{678CC4F8-ECB0-48D3-A509-BE15747FE87A}"/>
              </a:ext>
            </a:extLst>
          </p:cNvPr>
          <p:cNvSpPr txBox="1"/>
          <p:nvPr/>
        </p:nvSpPr>
        <p:spPr>
          <a:xfrm>
            <a:off x="3762375" y="3619500"/>
            <a:ext cx="771525" cy="300038"/>
          </a:xfrm>
          <a:prstGeom prst="rect">
            <a:avLst/>
          </a:prstGeom>
          <a:noFill/>
        </p:spPr>
        <p:txBody>
          <a:bodyPr wrap="none">
            <a:spAutoFit/>
          </a:bodyPr>
          <a:lstStyle/>
          <a:p>
            <a:pPr defTabSz="342900" eaLnBrk="1" fontAlgn="auto" hangingPunct="1">
              <a:spcBef>
                <a:spcPts val="0"/>
              </a:spcBef>
              <a:spcAft>
                <a:spcPts val="0"/>
              </a:spcAft>
              <a:defRPr/>
            </a:pPr>
            <a:r>
              <a:rPr lang="en-GB" sz="1350" kern="0" dirty="0">
                <a:solidFill>
                  <a:srgbClr val="D8950E"/>
                </a:solidFill>
              </a:rPr>
              <a:t>SHEEP</a:t>
            </a:r>
            <a:endParaRPr lang="en-AU" sz="1350" kern="0" dirty="0">
              <a:solidFill>
                <a:srgbClr val="D8950E"/>
              </a:solidFill>
            </a:endParaRPr>
          </a:p>
        </p:txBody>
      </p:sp>
      <p:sp>
        <p:nvSpPr>
          <p:cNvPr id="85" name="TextBox 84">
            <a:extLst>
              <a:ext uri="{FF2B5EF4-FFF2-40B4-BE49-F238E27FC236}">
                <a16:creationId xmlns:a16="http://schemas.microsoft.com/office/drawing/2014/main" id="{33EA39FA-2BC9-4CC9-9F90-9B27BC3CE7AE}"/>
              </a:ext>
            </a:extLst>
          </p:cNvPr>
          <p:cNvSpPr txBox="1"/>
          <p:nvPr/>
        </p:nvSpPr>
        <p:spPr>
          <a:xfrm>
            <a:off x="5507038" y="3705225"/>
            <a:ext cx="1166812" cy="300038"/>
          </a:xfrm>
          <a:prstGeom prst="rect">
            <a:avLst/>
          </a:prstGeom>
          <a:noFill/>
        </p:spPr>
        <p:txBody>
          <a:bodyPr wrap="none">
            <a:spAutoFit/>
          </a:bodyPr>
          <a:lstStyle/>
          <a:p>
            <a:pPr defTabSz="342900" eaLnBrk="1" fontAlgn="auto" hangingPunct="1">
              <a:spcBef>
                <a:spcPts val="0"/>
              </a:spcBef>
              <a:spcAft>
                <a:spcPts val="0"/>
              </a:spcAft>
              <a:defRPr/>
            </a:pPr>
            <a:r>
              <a:rPr lang="en-GB" sz="1350" kern="0" dirty="0">
                <a:solidFill>
                  <a:srgbClr val="084B7A"/>
                </a:solidFill>
              </a:rPr>
              <a:t>ALOOF CAT</a:t>
            </a:r>
            <a:endParaRPr lang="en-AU" sz="1350" kern="0" dirty="0">
              <a:solidFill>
                <a:srgbClr val="084B7A"/>
              </a:solidFill>
            </a:endParaRPr>
          </a:p>
        </p:txBody>
      </p:sp>
      <p:sp>
        <p:nvSpPr>
          <p:cNvPr id="86" name="TextBox 85">
            <a:extLst>
              <a:ext uri="{FF2B5EF4-FFF2-40B4-BE49-F238E27FC236}">
                <a16:creationId xmlns:a16="http://schemas.microsoft.com/office/drawing/2014/main" id="{FFC3BDE7-A6BA-4F97-A813-E03509CBBE70}"/>
              </a:ext>
            </a:extLst>
          </p:cNvPr>
          <p:cNvSpPr txBox="1"/>
          <p:nvPr/>
        </p:nvSpPr>
        <p:spPr>
          <a:xfrm>
            <a:off x="6975475" y="4154488"/>
            <a:ext cx="1508125" cy="277812"/>
          </a:xfrm>
          <a:prstGeom prst="rect">
            <a:avLst/>
          </a:prstGeom>
          <a:noFill/>
        </p:spPr>
        <p:txBody>
          <a:bodyPr wrap="none">
            <a:spAutoFit/>
          </a:bodyPr>
          <a:lstStyle/>
          <a:p>
            <a:pPr defTabSz="342900" eaLnBrk="1" fontAlgn="auto" hangingPunct="1">
              <a:spcBef>
                <a:spcPts val="0"/>
              </a:spcBef>
              <a:spcAft>
                <a:spcPts val="0"/>
              </a:spcAft>
              <a:defRPr/>
            </a:pPr>
            <a:r>
              <a:rPr lang="en-GB" sz="1200" kern="0" dirty="0">
                <a:solidFill>
                  <a:srgbClr val="82185E"/>
                </a:solidFill>
              </a:rPr>
              <a:t>STUBBORN MULE</a:t>
            </a:r>
            <a:endParaRPr lang="en-AU" sz="1200" kern="0" dirty="0">
              <a:solidFill>
                <a:srgbClr val="82185E"/>
              </a:solidFill>
            </a:endParaRPr>
          </a:p>
        </p:txBody>
      </p:sp>
      <p:sp>
        <p:nvSpPr>
          <p:cNvPr id="43042" name="TextBox 86">
            <a:extLst>
              <a:ext uri="{FF2B5EF4-FFF2-40B4-BE49-F238E27FC236}">
                <a16:creationId xmlns:a16="http://schemas.microsoft.com/office/drawing/2014/main" id="{2EC668FE-6B74-42A9-A103-542DEEDEA91F}"/>
              </a:ext>
            </a:extLst>
          </p:cNvPr>
          <p:cNvSpPr txBox="1">
            <a:spLocks noChangeArrowheads="1"/>
          </p:cNvSpPr>
          <p:nvPr/>
        </p:nvSpPr>
        <p:spPr bwMode="auto">
          <a:xfrm>
            <a:off x="1371600" y="949325"/>
            <a:ext cx="67913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342900">
              <a:defRPr>
                <a:solidFill>
                  <a:schemeClr val="tx1"/>
                </a:solidFill>
                <a:latin typeface="Arial" panose="020B0604020202020204" pitchFamily="34" charset="0"/>
                <a:cs typeface="Arial" panose="020B0604020202020204" pitchFamily="34" charset="0"/>
              </a:defRPr>
            </a:lvl1pPr>
            <a:lvl2pPr marL="742950" indent="-285750" defTabSz="342900">
              <a:defRPr>
                <a:solidFill>
                  <a:schemeClr val="tx1"/>
                </a:solidFill>
                <a:latin typeface="Arial" panose="020B0604020202020204" pitchFamily="34" charset="0"/>
                <a:cs typeface="Arial" panose="020B0604020202020204" pitchFamily="34" charset="0"/>
              </a:defRPr>
            </a:lvl2pPr>
            <a:lvl3pPr marL="1143000" indent="-228600" defTabSz="342900">
              <a:defRPr>
                <a:solidFill>
                  <a:schemeClr val="tx1"/>
                </a:solidFill>
                <a:latin typeface="Arial" panose="020B0604020202020204" pitchFamily="34" charset="0"/>
                <a:cs typeface="Arial" panose="020B0604020202020204" pitchFamily="34" charset="0"/>
              </a:defRPr>
            </a:lvl3pPr>
            <a:lvl4pPr marL="1600200" indent="-228600" defTabSz="342900">
              <a:defRPr>
                <a:solidFill>
                  <a:schemeClr val="tx1"/>
                </a:solidFill>
                <a:latin typeface="Arial" panose="020B0604020202020204" pitchFamily="34" charset="0"/>
                <a:cs typeface="Arial" panose="020B0604020202020204" pitchFamily="34" charset="0"/>
              </a:defRPr>
            </a:lvl4pPr>
            <a:lvl5pPr marL="2057400" indent="-228600" defTabSz="342900">
              <a:defRPr>
                <a:solidFill>
                  <a:schemeClr val="tx1"/>
                </a:solidFill>
                <a:latin typeface="Arial" panose="020B0604020202020204" pitchFamily="34" charset="0"/>
                <a:cs typeface="Arial" panose="020B0604020202020204" pitchFamily="34" charset="0"/>
              </a:defRPr>
            </a:lvl5pPr>
            <a:lvl6pPr marL="2514600" indent="-228600" defTabSz="342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342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342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342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en-GB" altLang="en-US" sz="2400" b="1">
                <a:solidFill>
                  <a:srgbClr val="002060"/>
                </a:solidFill>
                <a:latin typeface="Times New Roman" panose="02020603050405020304" pitchFamily="18" charset="0"/>
                <a:cs typeface="Times New Roman" panose="02020603050405020304" pitchFamily="18" charset="0"/>
              </a:rPr>
              <a:t>Organisational willingness to engage with change?</a:t>
            </a:r>
            <a:endParaRPr lang="en-AU" altLang="en-US" sz="2400" b="1">
              <a:solidFill>
                <a:srgbClr val="002060"/>
              </a:solidFill>
              <a:latin typeface="Times New Roman" panose="02020603050405020304" pitchFamily="18" charset="0"/>
              <a:cs typeface="Times New Roman" panose="02020603050405020304" pitchFamily="18" charset="0"/>
            </a:endParaRPr>
          </a:p>
        </p:txBody>
      </p:sp>
      <p:sp>
        <p:nvSpPr>
          <p:cNvPr id="42" name="Rectangle 41">
            <a:extLst>
              <a:ext uri="{FF2B5EF4-FFF2-40B4-BE49-F238E27FC236}">
                <a16:creationId xmlns:a16="http://schemas.microsoft.com/office/drawing/2014/main" id="{01AA55C6-B3B8-4736-9B1C-15133F4934BF}"/>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pitchFamily="34" charset="0"/>
                <a:cs typeface="Arial" pitchFamily="34" charset="0"/>
              </a:rPr>
              <a:t> DIFFUSION OF INNOVATION</a:t>
            </a:r>
            <a:endParaRPr lang="en-US" sz="2400" dirty="0">
              <a:solidFill>
                <a:schemeClr val="bg1"/>
              </a:solidFill>
              <a:cs typeface="Arial" pitchFamily="34" charset="0"/>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1629</Words>
  <Application>Microsoft Office PowerPoint</Application>
  <PresentationFormat>On-screen Show (4:3)</PresentationFormat>
  <Paragraphs>169</Paragraphs>
  <Slides>19</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Anton</vt:lpstr>
      <vt:lpstr>arial</vt:lpstr>
      <vt:lpstr>arial</vt:lpstr>
      <vt:lpstr>Calibri</vt:lpstr>
      <vt:lpstr>Segoe UI Historic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221</cp:revision>
  <dcterms:created xsi:type="dcterms:W3CDTF">2011-03-16T20:26:35Z</dcterms:created>
  <dcterms:modified xsi:type="dcterms:W3CDTF">2021-03-25T09:26:04Z</dcterms:modified>
</cp:coreProperties>
</file>