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97" r:id="rId3"/>
    <p:sldId id="307" r:id="rId4"/>
    <p:sldId id="308" r:id="rId5"/>
    <p:sldId id="309" r:id="rId6"/>
    <p:sldId id="298" r:id="rId7"/>
    <p:sldId id="306" r:id="rId8"/>
    <p:sldId id="305" r:id="rId9"/>
    <p:sldId id="302" r:id="rId10"/>
    <p:sldId id="303" r:id="rId11"/>
    <p:sldId id="304" r:id="rId12"/>
    <p:sldId id="299" r:id="rId13"/>
    <p:sldId id="258" r:id="rId14"/>
    <p:sldId id="260" r:id="rId15"/>
    <p:sldId id="259" r:id="rId16"/>
    <p:sldId id="256" r:id="rId17"/>
    <p:sldId id="262" r:id="rId18"/>
    <p:sldId id="267" r:id="rId19"/>
    <p:sldId id="263" r:id="rId20"/>
    <p:sldId id="264" r:id="rId21"/>
    <p:sldId id="265" r:id="rId22"/>
    <p:sldId id="266" r:id="rId23"/>
    <p:sldId id="269" r:id="rId24"/>
    <p:sldId id="268" r:id="rId25"/>
    <p:sldId id="270" r:id="rId26"/>
    <p:sldId id="271" r:id="rId27"/>
    <p:sldId id="272" r:id="rId28"/>
    <p:sldId id="275" r:id="rId29"/>
    <p:sldId id="277" r:id="rId30"/>
    <p:sldId id="279" r:id="rId31"/>
    <p:sldId id="278" r:id="rId32"/>
    <p:sldId id="280" r:id="rId33"/>
    <p:sldId id="282" r:id="rId34"/>
    <p:sldId id="293" r:id="rId35"/>
    <p:sldId id="294" r:id="rId36"/>
    <p:sldId id="295" r:id="rId37"/>
    <p:sldId id="29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B058"/>
    <a:srgbClr val="254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4" d="100"/>
          <a:sy n="64" d="100"/>
        </p:scale>
        <p:origin x="9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27968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3742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984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2903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914127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01542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63919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318247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9042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90972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67925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69784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47B864-7F1B-472B-814C-73964CC424A5}" type="datetimeFigureOut">
              <a:rPr lang="en-GB" smtClean="0"/>
              <a:t>16/07/2020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76318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07765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409250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78531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79001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47B864-7F1B-472B-814C-73964CC424A5}" type="datetimeFigureOut">
              <a:rPr lang="en-GB" smtClean="0"/>
              <a:t>16/07/2020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A2E7F32-5B8A-44DC-A77E-86D4A2C442D9}" type="slidenum">
              <a:rPr lang="en-GB" smtClean="0"/>
              <a:t>‹#›</a:t>
            </a:fld>
            <a:endParaRPr lang="en-GB"/>
          </a:p>
        </p:txBody>
      </p:sp>
    </p:spTree>
    <p:extLst>
      <p:ext uri="{BB962C8B-B14F-4D97-AF65-F5344CB8AC3E}">
        <p14:creationId xmlns:p14="http://schemas.microsoft.com/office/powerpoint/2010/main" val="20494788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mentalhealth.org.uk/coronavirus/coming-out-of-lockdown#coping-with-uncertain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mentalhealth.org.uk/coronavirus/coming-out-of-lockdown#coping-with-uncertainty-"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mentalhealth.org.uk/coronavirus/coming-out-of-lockdown#coping-with-uncertaint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mentalhealth.org.uk/coronavirus/coming-out-of-lockdown#coping-with-uncertainty-" TargetMode="External"/><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wildernessfoundation.org.uk/reflecting-on-life-during-covi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hs.uk/oneyou/every-mind-matters/coronavirus-covid-19-anxiety-tip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wildernessfoundation.org.uk/mindfullness-zone/" TargetMode="Externa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mentalhealth.org.uk/coronavirus/coming-out-of-lockdown"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mentalhealth.org.uk/coronavirus/coming-out-of-lockdown"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mentalhealth.org.uk/coronavirus/coming-out-of-lockdown"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mindinsomerset.org.uk/" TargetMode="Externa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hyperlink" Target="https://www.sparksomerset.org.uk/covid-19"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ildernessfoundation.org.uk/therapy-and-counselling-support-covid-nature-care-campaign/" TargetMode="External"/><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Somerset%20Recovery%20and%20Wellbeing%20Alliance" TargetMode="External"/><Relationship Id="rId1" Type="http://schemas.openxmlformats.org/officeDocument/2006/relationships/slideLayout" Target="../slideLayouts/slideLayout7.xml"/><Relationship Id="rId4" Type="http://schemas.openxmlformats.org/officeDocument/2006/relationships/hyperlink" Target="https://www.rethink.org/news-and-stories/news/2020/01/somerset-to-be-a-trailblazer-for-mental-health-car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ildernessfoundation.org.uk/covid-nature-care-mental-health-support/" TargetMode="External"/><Relationship Id="rId2" Type="http://schemas.openxmlformats.org/officeDocument/2006/relationships/hyperlink" Target="https://www.mentalhealth.org.uk/coronavirus" TargetMode="External"/><Relationship Id="rId1" Type="http://schemas.openxmlformats.org/officeDocument/2006/relationships/slideLayout" Target="../slideLayouts/slideLayout7.xml"/><Relationship Id="rId5" Type="http://schemas.openxmlformats.org/officeDocument/2006/relationships/hyperlink" Target="https://www.verywellmind.com/managing-coronavirus-anxiety-4798909" TargetMode="External"/><Relationship Id="rId4" Type="http://schemas.openxmlformats.org/officeDocument/2006/relationships/hyperlink" Target="https://www.bupa.co.uk/newsroom/ourviews/manage-post-lockdown-anxiet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4218" y="722541"/>
            <a:ext cx="9404723" cy="1400530"/>
          </a:xfrm>
        </p:spPr>
        <p:txBody>
          <a:bodyPr/>
          <a:lstStyle/>
          <a:p>
            <a:pPr algn="ctr"/>
            <a:r>
              <a:rPr lang="en-GB" sz="4400" b="1" dirty="0"/>
              <a:t>Looking </a:t>
            </a:r>
            <a:r>
              <a:rPr lang="en-GB" sz="4400" b="1" dirty="0" smtClean="0"/>
              <a:t>After your Health in </a:t>
            </a:r>
            <a:r>
              <a:rPr lang="en-GB" sz="4400" b="1" smtClean="0"/>
              <a:t>Uncertain Times</a:t>
            </a:r>
            <a:endParaRPr lang="en-GB" dirty="0"/>
          </a:p>
        </p:txBody>
      </p:sp>
      <p:pic>
        <p:nvPicPr>
          <p:cNvPr id="6" name="Content Placeholder 5"/>
          <p:cNvPicPr>
            <a:picLocks noGrp="1" noChangeAspect="1"/>
          </p:cNvPicPr>
          <p:nvPr>
            <p:ph idx="1"/>
          </p:nvPr>
        </p:nvPicPr>
        <p:blipFill>
          <a:blip r:embed="rId2"/>
          <a:stretch>
            <a:fillRect/>
          </a:stretch>
        </p:blipFill>
        <p:spPr>
          <a:xfrm>
            <a:off x="3201166" y="2974685"/>
            <a:ext cx="4750829" cy="3161614"/>
          </a:xfrm>
          <a:prstGeom prst="rect">
            <a:avLst/>
          </a:prstGeom>
        </p:spPr>
      </p:pic>
    </p:spTree>
    <p:extLst>
      <p:ext uri="{BB962C8B-B14F-4D97-AF65-F5344CB8AC3E}">
        <p14:creationId xmlns:p14="http://schemas.microsoft.com/office/powerpoint/2010/main" val="419901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365542"/>
            <a:ext cx="6096000" cy="6186309"/>
          </a:xfrm>
          <a:prstGeom prst="rect">
            <a:avLst/>
          </a:prstGeom>
        </p:spPr>
        <p:txBody>
          <a:bodyPr>
            <a:spAutoFit/>
          </a:bodyPr>
          <a:lstStyle/>
          <a:p>
            <a:r>
              <a:rPr lang="en-GB" sz="2200" b="1" dirty="0"/>
              <a:t>8. Do things you </a:t>
            </a:r>
            <a:r>
              <a:rPr lang="en-GB" sz="2200" b="1" dirty="0" smtClean="0"/>
              <a:t>enjoy</a:t>
            </a:r>
          </a:p>
          <a:p>
            <a:pPr marL="342900" indent="-342900">
              <a:buFont typeface="Wingdings" panose="05000000000000000000" pitchFamily="2" charset="2"/>
              <a:buChar char="q"/>
            </a:pPr>
            <a:endParaRPr lang="en-GB" sz="2200" b="1" dirty="0"/>
          </a:p>
          <a:p>
            <a:pPr marL="342900" indent="-342900">
              <a:buFont typeface="Wingdings" panose="05000000000000000000" pitchFamily="2" charset="2"/>
              <a:buChar char="q"/>
            </a:pPr>
            <a:r>
              <a:rPr lang="en-GB" sz="2200" dirty="0"/>
              <a:t>If we're feeling worried, anxious or low, we might stop doing things we usually enjoy. Focusing on your favourite hobby, relaxing or connecting with others can help with anxious thoughts and feelings.</a:t>
            </a:r>
          </a:p>
          <a:p>
            <a:pPr marL="342900" indent="-342900">
              <a:buFont typeface="Wingdings" panose="05000000000000000000" pitchFamily="2" charset="2"/>
              <a:buChar char="q"/>
            </a:pPr>
            <a:endParaRPr lang="en-GB" sz="2200" dirty="0"/>
          </a:p>
          <a:p>
            <a:pPr marL="342900" indent="-342900">
              <a:buFont typeface="Wingdings" panose="05000000000000000000" pitchFamily="2" charset="2"/>
              <a:buChar char="q"/>
            </a:pPr>
            <a:r>
              <a:rPr lang="en-GB" sz="2200" dirty="0"/>
              <a:t>If you cannot do the things you normally enjoy because you're continuing to stay at home, think about how you could adapt them, or try something new.</a:t>
            </a:r>
          </a:p>
          <a:p>
            <a:pPr marL="342900" indent="-342900">
              <a:buFont typeface="Wingdings" panose="05000000000000000000" pitchFamily="2" charset="2"/>
              <a:buChar char="q"/>
            </a:pPr>
            <a:endParaRPr lang="en-GB" sz="2200" dirty="0"/>
          </a:p>
          <a:p>
            <a:pPr marL="342900" indent="-342900">
              <a:buFont typeface="Wingdings" panose="05000000000000000000" pitchFamily="2" charset="2"/>
              <a:buChar char="q"/>
            </a:pPr>
            <a:r>
              <a:rPr lang="en-GB" sz="2200" dirty="0"/>
              <a:t>There are lots of free tutorials and courses online, and people are coming up with inventive new ways to do things, like hosting online pub quizzes and music concerts.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964" y="2972035"/>
            <a:ext cx="3398785" cy="3398785"/>
          </a:xfrm>
          <a:prstGeom prst="rect">
            <a:avLst/>
          </a:prstGeom>
          <a:effectLst>
            <a:softEdge rad="114300"/>
          </a:effectLst>
        </p:spPr>
      </p:pic>
    </p:spTree>
    <p:extLst>
      <p:ext uri="{BB962C8B-B14F-4D97-AF65-F5344CB8AC3E}">
        <p14:creationId xmlns:p14="http://schemas.microsoft.com/office/powerpoint/2010/main" val="31494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15626"/>
            <a:ext cx="6096000" cy="4493538"/>
          </a:xfrm>
          <a:prstGeom prst="rect">
            <a:avLst/>
          </a:prstGeom>
        </p:spPr>
        <p:txBody>
          <a:bodyPr>
            <a:spAutoFit/>
          </a:bodyPr>
          <a:lstStyle/>
          <a:p>
            <a:pPr marL="342900" indent="-342900">
              <a:buFont typeface="Wingdings" panose="05000000000000000000" pitchFamily="2" charset="2"/>
              <a:buChar char="q"/>
            </a:pPr>
            <a:endParaRPr lang="en-GB" sz="2200" dirty="0"/>
          </a:p>
          <a:p>
            <a:pPr marL="342900" indent="-342900">
              <a:buFont typeface="Wingdings" panose="05000000000000000000" pitchFamily="2" charset="2"/>
              <a:buChar char="q"/>
            </a:pPr>
            <a:endParaRPr lang="en-GB" sz="2200" dirty="0"/>
          </a:p>
          <a:p>
            <a:r>
              <a:rPr lang="en-GB" sz="2200" b="1" dirty="0"/>
              <a:t>9. Focus on the </a:t>
            </a:r>
            <a:r>
              <a:rPr lang="en-GB" sz="2200" b="1" dirty="0" smtClean="0"/>
              <a:t>present</a:t>
            </a:r>
          </a:p>
          <a:p>
            <a:pPr marL="342900" indent="-342900">
              <a:buFont typeface="Wingdings" panose="05000000000000000000" pitchFamily="2" charset="2"/>
              <a:buChar char="q"/>
            </a:pPr>
            <a:endParaRPr lang="en-GB" sz="2200" dirty="0"/>
          </a:p>
          <a:p>
            <a:pPr marL="342900" indent="-342900">
              <a:buFont typeface="Wingdings" panose="05000000000000000000" pitchFamily="2" charset="2"/>
              <a:buChar char="q"/>
            </a:pPr>
            <a:r>
              <a:rPr lang="en-GB" sz="2200" dirty="0"/>
              <a:t>Focusing on the present, rather than worrying about the future, can help with difficult emotions and improve our wellbeing.</a:t>
            </a:r>
          </a:p>
          <a:p>
            <a:pPr marL="342900" indent="-342900">
              <a:buFont typeface="Wingdings" panose="05000000000000000000" pitchFamily="2" charset="2"/>
              <a:buChar char="q"/>
            </a:pPr>
            <a:endParaRPr lang="en-GB" sz="2200" dirty="0"/>
          </a:p>
          <a:p>
            <a:pPr marL="342900" indent="-342900">
              <a:buFont typeface="Wingdings" panose="05000000000000000000" pitchFamily="2" charset="2"/>
              <a:buChar char="q"/>
            </a:pPr>
            <a:r>
              <a:rPr lang="en-GB" sz="2200" dirty="0"/>
              <a:t>Relaxation techniques can also help some people deal with feelings of anxiety, or you could try </a:t>
            </a:r>
            <a:r>
              <a:rPr lang="en-GB" sz="2200" dirty="0"/>
              <a:t>a</a:t>
            </a:r>
            <a:r>
              <a:rPr lang="en-GB" sz="2200" dirty="0" smtClean="0"/>
              <a:t> </a:t>
            </a:r>
            <a:r>
              <a:rPr lang="en-GB" sz="2200" dirty="0"/>
              <a:t>mindful breathing video.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299" y="3553646"/>
            <a:ext cx="4122842" cy="2743564"/>
          </a:xfrm>
          <a:prstGeom prst="rect">
            <a:avLst/>
          </a:prstGeom>
          <a:effectLst>
            <a:softEdge rad="114300"/>
          </a:effectLst>
        </p:spPr>
      </p:pic>
    </p:spTree>
    <p:extLst>
      <p:ext uri="{BB962C8B-B14F-4D97-AF65-F5344CB8AC3E}">
        <p14:creationId xmlns:p14="http://schemas.microsoft.com/office/powerpoint/2010/main" val="17475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 y="548839"/>
            <a:ext cx="6096000" cy="4154984"/>
          </a:xfrm>
          <a:prstGeom prst="rect">
            <a:avLst/>
          </a:prstGeom>
        </p:spPr>
        <p:txBody>
          <a:bodyPr>
            <a:spAutoFit/>
          </a:bodyPr>
          <a:lstStyle/>
          <a:p>
            <a:r>
              <a:rPr lang="en-GB" sz="2200" b="1" dirty="0"/>
              <a:t>10. Look after your </a:t>
            </a:r>
            <a:r>
              <a:rPr lang="en-GB" sz="2200" b="1" dirty="0" smtClean="0"/>
              <a:t>sleep</a:t>
            </a:r>
          </a:p>
          <a:p>
            <a:pPr marL="342900" indent="-342900">
              <a:buFont typeface="Wingdings" panose="05000000000000000000" pitchFamily="2" charset="2"/>
              <a:buChar char="q"/>
            </a:pPr>
            <a:endParaRPr lang="en-GB" sz="2200" dirty="0"/>
          </a:p>
          <a:p>
            <a:pPr marL="342900" indent="-342900">
              <a:buFont typeface="Wingdings" panose="05000000000000000000" pitchFamily="2" charset="2"/>
              <a:buChar char="q"/>
            </a:pPr>
            <a:r>
              <a:rPr lang="en-GB" sz="2200" dirty="0"/>
              <a:t>Good-quality sleep makes a big difference to how we feel mentally and physically, so it's important to get enough.</a:t>
            </a:r>
          </a:p>
          <a:p>
            <a:pPr marL="342900" indent="-342900">
              <a:buFont typeface="Wingdings" panose="05000000000000000000" pitchFamily="2" charset="2"/>
              <a:buChar char="q"/>
            </a:pPr>
            <a:endParaRPr lang="en-GB" sz="2200" dirty="0"/>
          </a:p>
          <a:p>
            <a:pPr marL="342900" indent="-342900">
              <a:buFont typeface="Wingdings" panose="05000000000000000000" pitchFamily="2" charset="2"/>
              <a:buChar char="q"/>
            </a:pPr>
            <a:r>
              <a:rPr lang="en-GB" sz="2200" dirty="0"/>
              <a:t>Try to maintain regular sleeping patterns and keep up good sleep hygiene practices – like avoiding screens before bed, cutting back on caffeine and creating a restful environment. </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195279" y="3787316"/>
            <a:ext cx="4056088" cy="2716130"/>
          </a:xfrm>
          <a:prstGeom prst="rect">
            <a:avLst/>
          </a:prstGeom>
        </p:spPr>
      </p:pic>
    </p:spTree>
    <p:extLst>
      <p:ext uri="{BB962C8B-B14F-4D97-AF65-F5344CB8AC3E}">
        <p14:creationId xmlns:p14="http://schemas.microsoft.com/office/powerpoint/2010/main" val="28761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8003" y="658061"/>
            <a:ext cx="9404723" cy="436282"/>
          </a:xfrm>
        </p:spPr>
        <p:txBody>
          <a:bodyPr/>
          <a:lstStyle/>
          <a:p>
            <a:pPr algn="ctr"/>
            <a:r>
              <a:rPr lang="en-GB" sz="2800" b="1" dirty="0" smtClean="0"/>
              <a:t>Living with Uncertainty</a:t>
            </a:r>
            <a:endParaRPr lang="en-GB" sz="2800" b="1" dirty="0"/>
          </a:p>
        </p:txBody>
      </p:sp>
      <p:sp>
        <p:nvSpPr>
          <p:cNvPr id="4" name="Content Placeholder 3"/>
          <p:cNvSpPr>
            <a:spLocks noGrp="1"/>
          </p:cNvSpPr>
          <p:nvPr>
            <p:ph idx="1"/>
          </p:nvPr>
        </p:nvSpPr>
        <p:spPr>
          <a:xfrm>
            <a:off x="194384" y="1443717"/>
            <a:ext cx="11997616" cy="4195481"/>
          </a:xfrm>
        </p:spPr>
        <p:txBody>
          <a:bodyPr>
            <a:noAutofit/>
          </a:bodyPr>
          <a:lstStyle/>
          <a:p>
            <a:pPr marL="0" indent="0">
              <a:buNone/>
            </a:pPr>
            <a:endParaRPr lang="en-GB" dirty="0"/>
          </a:p>
          <a:p>
            <a:pPr>
              <a:buFont typeface="Wingdings" panose="05000000000000000000" pitchFamily="2" charset="2"/>
              <a:buChar char="Ø"/>
            </a:pPr>
            <a:r>
              <a:rPr lang="en-GB" dirty="0" smtClean="0"/>
              <a:t>As lockdown eases “normal” </a:t>
            </a:r>
            <a:r>
              <a:rPr lang="en-GB" dirty="0"/>
              <a:t>is </a:t>
            </a:r>
            <a:r>
              <a:rPr lang="en-GB" dirty="0" smtClean="0"/>
              <a:t>changing</a:t>
            </a:r>
            <a:r>
              <a:rPr lang="en-GB" dirty="0"/>
              <a:t> </a:t>
            </a:r>
            <a:r>
              <a:rPr lang="en-GB" dirty="0" smtClean="0"/>
              <a:t>again;  meaning, we will have to get used to </a:t>
            </a:r>
            <a:r>
              <a:rPr lang="en-GB" dirty="0"/>
              <a:t>a </a:t>
            </a:r>
            <a:r>
              <a:rPr lang="en-GB" dirty="0" smtClean="0"/>
              <a:t>“new normal”.</a:t>
            </a:r>
          </a:p>
          <a:p>
            <a:pPr>
              <a:buFont typeface="Wingdings" panose="05000000000000000000" pitchFamily="2" charset="2"/>
              <a:buChar char="Ø"/>
            </a:pPr>
            <a:r>
              <a:rPr lang="en-GB" dirty="0"/>
              <a:t> Uncertainty, and managing risk, is going to be part of life for the foreseeable </a:t>
            </a:r>
            <a:r>
              <a:rPr lang="en-GB" dirty="0" smtClean="0"/>
              <a:t>future for all of us. </a:t>
            </a:r>
          </a:p>
          <a:p>
            <a:pPr>
              <a:buFont typeface="Wingdings" panose="05000000000000000000" pitchFamily="2" charset="2"/>
              <a:buChar char="Ø"/>
            </a:pPr>
            <a:r>
              <a:rPr lang="en-GB" dirty="0" smtClean="0"/>
              <a:t>As </a:t>
            </a:r>
            <a:r>
              <a:rPr lang="en-GB" dirty="0"/>
              <a:t>we face both challenges and opportunities, we may find these longed-for changes difficult for our mental </a:t>
            </a:r>
            <a:r>
              <a:rPr lang="en-GB" dirty="0" smtClean="0"/>
              <a:t>health.</a:t>
            </a:r>
          </a:p>
          <a:p>
            <a:pPr>
              <a:buFont typeface="Wingdings" panose="05000000000000000000" pitchFamily="2" charset="2"/>
              <a:buChar char="Ø"/>
            </a:pPr>
            <a:r>
              <a:rPr lang="en-GB" dirty="0" smtClean="0"/>
              <a:t>For many of us, this feels uncomfortable – especially when we are already struggling to cope with our mental health</a:t>
            </a:r>
          </a:p>
          <a:p>
            <a:pPr>
              <a:buFont typeface="Wingdings" panose="05000000000000000000" pitchFamily="2" charset="2"/>
              <a:buChar char="Ø"/>
            </a:pPr>
            <a:endParaRPr lang="en-GB" dirty="0"/>
          </a:p>
          <a:p>
            <a:pPr marL="0" indent="0">
              <a:buNone/>
            </a:pPr>
            <a:r>
              <a:rPr lang="en-GB" dirty="0"/>
              <a:t> </a:t>
            </a:r>
            <a:r>
              <a:rPr lang="en-GB" dirty="0" smtClean="0"/>
              <a:t>For more information right click here and select </a:t>
            </a:r>
            <a:r>
              <a:rPr lang="en-GB" i="1" dirty="0" smtClean="0"/>
              <a:t>open hyperlink</a:t>
            </a:r>
            <a:r>
              <a:rPr lang="en-GB" dirty="0" smtClean="0"/>
              <a:t>: </a:t>
            </a:r>
            <a:r>
              <a:rPr lang="en-GB" dirty="0" smtClean="0">
                <a:hlinkClick r:id="rId2"/>
              </a:rPr>
              <a:t>Mental </a:t>
            </a:r>
            <a:r>
              <a:rPr lang="en-GB" dirty="0">
                <a:hlinkClick r:id="rId2"/>
              </a:rPr>
              <a:t>Health Foundation (2020</a:t>
            </a:r>
            <a:r>
              <a:rPr lang="en-GB" dirty="0" smtClean="0">
                <a:hlinkClick r:id="rId2"/>
              </a:rPr>
              <a:t>) </a:t>
            </a:r>
            <a:r>
              <a:rPr lang="en-GB" i="1" dirty="0">
                <a:hlinkClick r:id="rId2"/>
              </a:rPr>
              <a:t>Coping with </a:t>
            </a:r>
            <a:r>
              <a:rPr lang="en-GB" i="1" dirty="0" smtClean="0">
                <a:hlinkClick r:id="rId2"/>
              </a:rPr>
              <a:t>Uncertainty</a:t>
            </a:r>
            <a:endParaRPr lang="en-GB" i="1" dirty="0" smtClean="0"/>
          </a:p>
          <a:p>
            <a:pPr marL="0" indent="0">
              <a:buNone/>
            </a:pPr>
            <a:endParaRPr lang="en-GB" b="1" i="1" dirty="0"/>
          </a:p>
          <a:p>
            <a:pPr marL="0" indent="0">
              <a:buNone/>
            </a:pPr>
            <a:endParaRPr lang="en-GB" dirty="0"/>
          </a:p>
          <a:p>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2988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17943" y="261515"/>
            <a:ext cx="9545585" cy="6351047"/>
          </a:xfrm>
          <a:prstGeom prst="rect">
            <a:avLst/>
          </a:prstGeom>
        </p:spPr>
      </p:pic>
      <p:sp>
        <p:nvSpPr>
          <p:cNvPr id="3" name="Rectangle 2"/>
          <p:cNvSpPr/>
          <p:nvPr/>
        </p:nvSpPr>
        <p:spPr>
          <a:xfrm>
            <a:off x="591713" y="2778903"/>
            <a:ext cx="6320853" cy="2031325"/>
          </a:xfrm>
          <a:prstGeom prst="rect">
            <a:avLst/>
          </a:prstGeom>
        </p:spPr>
        <p:txBody>
          <a:bodyPr wrap="square">
            <a:spAutoFit/>
          </a:bodyPr>
          <a:lstStyle/>
          <a:p>
            <a:r>
              <a:rPr lang="en-GB" dirty="0" smtClean="0">
                <a:solidFill>
                  <a:schemeClr val="accent1">
                    <a:lumMod val="50000"/>
                  </a:schemeClr>
                </a:solidFill>
              </a:rPr>
              <a:t>With </a:t>
            </a:r>
            <a:r>
              <a:rPr lang="en-GB" dirty="0">
                <a:solidFill>
                  <a:schemeClr val="accent1">
                    <a:lumMod val="50000"/>
                  </a:schemeClr>
                </a:solidFill>
              </a:rPr>
              <a:t>so much of the </a:t>
            </a:r>
            <a:r>
              <a:rPr lang="en-GB" dirty="0" smtClean="0">
                <a:solidFill>
                  <a:schemeClr val="accent1">
                    <a:lumMod val="50000"/>
                  </a:schemeClr>
                </a:solidFill>
              </a:rPr>
              <a:t>media talking without </a:t>
            </a:r>
            <a:r>
              <a:rPr lang="en-GB" dirty="0">
                <a:solidFill>
                  <a:schemeClr val="accent1">
                    <a:lumMod val="50000"/>
                  </a:schemeClr>
                </a:solidFill>
              </a:rPr>
              <a:t>certainty</a:t>
            </a:r>
            <a:r>
              <a:rPr lang="en-GB" dirty="0" smtClean="0">
                <a:solidFill>
                  <a:schemeClr val="accent1">
                    <a:lumMod val="50000"/>
                  </a:schemeClr>
                </a:solidFill>
              </a:rPr>
              <a:t>, it is difficult to predict what the foreseeable future may look like</a:t>
            </a:r>
            <a:r>
              <a:rPr lang="en-GB" dirty="0">
                <a:solidFill>
                  <a:schemeClr val="accent1">
                    <a:lumMod val="50000"/>
                  </a:schemeClr>
                </a:solidFill>
              </a:rPr>
              <a:t>. </a:t>
            </a:r>
            <a:endParaRPr lang="en-GB" dirty="0" smtClean="0">
              <a:solidFill>
                <a:schemeClr val="accent1">
                  <a:lumMod val="50000"/>
                </a:schemeClr>
              </a:solidFill>
            </a:endParaRPr>
          </a:p>
          <a:p>
            <a:endParaRPr lang="en-GB" dirty="0">
              <a:solidFill>
                <a:schemeClr val="accent1">
                  <a:lumMod val="50000"/>
                </a:schemeClr>
              </a:solidFill>
            </a:endParaRPr>
          </a:p>
          <a:p>
            <a:r>
              <a:rPr lang="en-GB" dirty="0" smtClean="0">
                <a:solidFill>
                  <a:schemeClr val="accent1">
                    <a:lumMod val="50000"/>
                  </a:schemeClr>
                </a:solidFill>
              </a:rPr>
              <a:t>Therefore, the “new normal” </a:t>
            </a:r>
            <a:r>
              <a:rPr lang="en-GB" dirty="0">
                <a:solidFill>
                  <a:schemeClr val="accent1">
                    <a:lumMod val="50000"/>
                  </a:schemeClr>
                </a:solidFill>
              </a:rPr>
              <a:t>for most of us will mean ‘</a:t>
            </a:r>
            <a:r>
              <a:rPr lang="en-GB" b="1" dirty="0">
                <a:solidFill>
                  <a:schemeClr val="accent1">
                    <a:lumMod val="50000"/>
                  </a:schemeClr>
                </a:solidFill>
              </a:rPr>
              <a:t>what we need to get through today, or this week’ </a:t>
            </a:r>
            <a:endParaRPr lang="en-GB" b="1" dirty="0"/>
          </a:p>
          <a:p>
            <a:endParaRPr lang="en-GB" dirty="0">
              <a:solidFill>
                <a:schemeClr val="accent1">
                  <a:lumMod val="50000"/>
                </a:schemeClr>
              </a:solidFill>
            </a:endParaRPr>
          </a:p>
        </p:txBody>
      </p:sp>
      <p:sp>
        <p:nvSpPr>
          <p:cNvPr id="6" name="Rectangle 5"/>
          <p:cNvSpPr/>
          <p:nvPr/>
        </p:nvSpPr>
        <p:spPr>
          <a:xfrm>
            <a:off x="4369233" y="4669887"/>
            <a:ext cx="3502882" cy="369332"/>
          </a:xfrm>
          <a:prstGeom prst="rect">
            <a:avLst/>
          </a:prstGeom>
        </p:spPr>
        <p:txBody>
          <a:bodyPr wrap="none">
            <a:spAutoFit/>
          </a:bodyPr>
          <a:lstStyle/>
          <a:p>
            <a:r>
              <a:rPr lang="en-GB" b="1" dirty="0" smtClean="0">
                <a:solidFill>
                  <a:schemeClr val="accent1">
                    <a:lumMod val="50000"/>
                  </a:schemeClr>
                </a:solidFill>
              </a:rPr>
              <a:t> </a:t>
            </a:r>
            <a:r>
              <a:rPr lang="en-GB" sz="1600" dirty="0" smtClean="0">
                <a:solidFill>
                  <a:schemeClr val="accent1">
                    <a:lumMod val="50000"/>
                  </a:schemeClr>
                </a:solidFill>
              </a:rPr>
              <a:t>Mental Health Foundation (2020)</a:t>
            </a:r>
            <a:endParaRPr lang="en-GB" sz="1600" b="1" dirty="0">
              <a:solidFill>
                <a:schemeClr val="accent1">
                  <a:lumMod val="50000"/>
                </a:schemeClr>
              </a:solidFill>
            </a:endParaRPr>
          </a:p>
        </p:txBody>
      </p:sp>
    </p:spTree>
    <p:extLst>
      <p:ext uri="{BB962C8B-B14F-4D97-AF65-F5344CB8AC3E}">
        <p14:creationId xmlns:p14="http://schemas.microsoft.com/office/powerpoint/2010/main" val="2916419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841907" y="3748865"/>
            <a:ext cx="3248493" cy="3085779"/>
          </a:xfrm>
          <a:prstGeom prst="rect">
            <a:avLst/>
          </a:prstGeom>
        </p:spPr>
      </p:pic>
      <p:sp>
        <p:nvSpPr>
          <p:cNvPr id="6" name="Title 5"/>
          <p:cNvSpPr>
            <a:spLocks noGrp="1"/>
          </p:cNvSpPr>
          <p:nvPr>
            <p:ph type="title"/>
          </p:nvPr>
        </p:nvSpPr>
        <p:spPr>
          <a:xfrm>
            <a:off x="2322340" y="152400"/>
            <a:ext cx="6956571" cy="956872"/>
          </a:xfrm>
        </p:spPr>
        <p:txBody>
          <a:bodyPr/>
          <a:lstStyle/>
          <a:p>
            <a:pPr algn="ctr"/>
            <a:r>
              <a:rPr lang="en-GB" sz="2400" b="1" dirty="0" smtClean="0"/>
              <a:t>Managing Uncertainty*</a:t>
            </a:r>
            <a:r>
              <a:rPr lang="en-GB" sz="2400" b="1" dirty="0"/>
              <a:t/>
            </a:r>
            <a:br>
              <a:rPr lang="en-GB" sz="2400" b="1" dirty="0"/>
            </a:br>
            <a:r>
              <a:rPr lang="en-GB" sz="2400" dirty="0" smtClean="0"/>
              <a:t> </a:t>
            </a:r>
            <a:r>
              <a:rPr lang="en-GB" sz="1800" dirty="0"/>
              <a:t>Mental Health </a:t>
            </a:r>
            <a:r>
              <a:rPr lang="en-GB" sz="1800" dirty="0" smtClean="0"/>
              <a:t>Foundation (2020)</a:t>
            </a:r>
            <a:endParaRPr lang="en-GB" sz="1800" dirty="0"/>
          </a:p>
        </p:txBody>
      </p:sp>
      <p:sp>
        <p:nvSpPr>
          <p:cNvPr id="7" name="Content Placeholder 6"/>
          <p:cNvSpPr>
            <a:spLocks noGrp="1"/>
          </p:cNvSpPr>
          <p:nvPr>
            <p:ph idx="1"/>
          </p:nvPr>
        </p:nvSpPr>
        <p:spPr>
          <a:xfrm>
            <a:off x="101600" y="842597"/>
            <a:ext cx="8841907" cy="2906268"/>
          </a:xfrm>
        </p:spPr>
        <p:txBody>
          <a:bodyPr>
            <a:noAutofit/>
          </a:bodyPr>
          <a:lstStyle/>
          <a:p>
            <a:pPr marL="0" indent="0">
              <a:buNone/>
            </a:pPr>
            <a:endParaRPr lang="en-GB" dirty="0"/>
          </a:p>
          <a:p>
            <a:pPr marL="285750" indent="-285750">
              <a:buFont typeface="Arial" panose="020B0604020202020204" pitchFamily="34" charset="0"/>
              <a:buChar char="•"/>
            </a:pPr>
            <a:r>
              <a:rPr lang="en-GB" dirty="0" smtClean="0"/>
              <a:t>Over the last few months, we </a:t>
            </a:r>
            <a:r>
              <a:rPr lang="en-GB" dirty="0"/>
              <a:t>have been tested in ways we never imagined, have passed those tests and found new ways to manage – or even flourish. </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L</a:t>
            </a:r>
            <a:r>
              <a:rPr lang="en-GB" dirty="0" smtClean="0"/>
              <a:t>ockdown </a:t>
            </a:r>
            <a:r>
              <a:rPr lang="en-GB" dirty="0"/>
              <a:t>has challenged our values and what is important to us</a:t>
            </a:r>
            <a:r>
              <a:rPr lang="en-GB" dirty="0" smtClean="0"/>
              <a: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a:t>
            </a:r>
            <a:r>
              <a:rPr lang="en-GB" dirty="0"/>
              <a:t>life, values, and attitudes we had in early March might not be the ones we want to return to in July, and there may be opportunities for us to make positive changes in our lives as well.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 can help to focus on the things we have learned and achieved in the last few months.  </a:t>
            </a:r>
            <a:endParaRPr lang="en-GB" sz="1800" dirty="0" smtClean="0">
              <a:hlinkClick r:id="rId3"/>
            </a:endParaRPr>
          </a:p>
          <a:p>
            <a:pPr marL="0" indent="0">
              <a:buNone/>
            </a:pPr>
            <a:r>
              <a:rPr lang="en-GB" sz="1800" dirty="0" smtClean="0">
                <a:hlinkClick r:id="rId3"/>
              </a:rPr>
              <a:t>Information from the Mental Health Foundation: Managing Uncertainty</a:t>
            </a:r>
            <a:endParaRPr lang="en-GB" sz="1800" dirty="0" smtClean="0"/>
          </a:p>
          <a:p>
            <a:pPr marL="0" indent="0">
              <a:buNone/>
            </a:pPr>
            <a:r>
              <a:rPr lang="en-GB" sz="1800" dirty="0" smtClean="0"/>
              <a:t>(*right click on link above and select </a:t>
            </a:r>
            <a:r>
              <a:rPr lang="en-GB" sz="1800" i="1" dirty="0" smtClean="0"/>
              <a:t>open hyperlink </a:t>
            </a:r>
            <a:r>
              <a:rPr lang="en-GB" sz="1800" dirty="0" smtClean="0"/>
              <a:t>to take you to this site</a:t>
            </a:r>
            <a:r>
              <a:rPr lang="en-GB" sz="1800" i="1" dirty="0" smtClean="0"/>
              <a:t>)</a:t>
            </a:r>
            <a:endParaRPr lang="en-GB" sz="1800" dirty="0" smtClean="0">
              <a:hlinkClick r:id="rId4"/>
            </a:endParaRPr>
          </a:p>
        </p:txBody>
      </p:sp>
    </p:spTree>
    <p:extLst>
      <p:ext uri="{BB962C8B-B14F-4D97-AF65-F5344CB8AC3E}">
        <p14:creationId xmlns:p14="http://schemas.microsoft.com/office/powerpoint/2010/main" val="340105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813" y="1615516"/>
            <a:ext cx="11907187" cy="2862322"/>
          </a:xfrm>
          <a:prstGeom prst="rect">
            <a:avLst/>
          </a:prstGeom>
        </p:spPr>
        <p:txBody>
          <a:bodyPr wrap="square">
            <a:spAutoFit/>
          </a:bodyPr>
          <a:lstStyle/>
          <a:p>
            <a:r>
              <a:rPr lang="en-GB" sz="2000" b="1" dirty="0" smtClean="0"/>
              <a:t>1) Focus </a:t>
            </a:r>
            <a:r>
              <a:rPr lang="en-GB" sz="2000" b="1" dirty="0"/>
              <a:t>on the present – </a:t>
            </a:r>
            <a:r>
              <a:rPr lang="en-GB" sz="2000" dirty="0" smtClean="0"/>
              <a:t>Use Mindfulness to bring </a:t>
            </a:r>
            <a:r>
              <a:rPr lang="en-GB" sz="2000" dirty="0"/>
              <a:t>your mind back to the present moment.  </a:t>
            </a:r>
          </a:p>
          <a:p>
            <a:r>
              <a:rPr lang="en-GB" sz="2000" dirty="0" smtClean="0"/>
              <a:t>you </a:t>
            </a:r>
            <a:r>
              <a:rPr lang="en-GB" sz="2000" dirty="0"/>
              <a:t>can only do your best with what you have today. With regulations changing frequently, and lots of conflicting media discussions, try and keep a focus on the moment. </a:t>
            </a:r>
            <a:endParaRPr lang="en-GB" sz="2000" dirty="0" smtClean="0"/>
          </a:p>
          <a:p>
            <a:endParaRPr lang="en-GB" sz="2000" dirty="0"/>
          </a:p>
          <a:p>
            <a:r>
              <a:rPr lang="en-GB" sz="2000" b="1" dirty="0" smtClean="0"/>
              <a:t>2) Focus on what is certain – </a:t>
            </a:r>
            <a:r>
              <a:rPr lang="en-GB" sz="2000" dirty="0" smtClean="0"/>
              <a:t>Keep a list of things to be grateful for; whilst </a:t>
            </a:r>
            <a:r>
              <a:rPr lang="en-GB" sz="2000" dirty="0"/>
              <a:t>a lot of things are uncertain at the moment, there are also things to be hopeful about. </a:t>
            </a:r>
            <a:endParaRPr lang="en-GB" sz="2000" dirty="0" smtClean="0"/>
          </a:p>
          <a:p>
            <a:endParaRPr lang="en-GB" sz="2000" b="1" dirty="0"/>
          </a:p>
          <a:p>
            <a:r>
              <a:rPr lang="en-GB" sz="2000" b="1" dirty="0" smtClean="0"/>
              <a:t>3) Talk </a:t>
            </a:r>
            <a:r>
              <a:rPr lang="en-GB" sz="2000" b="1" dirty="0"/>
              <a:t>to people you trust </a:t>
            </a:r>
            <a:r>
              <a:rPr lang="en-GB" sz="2000" b="1" dirty="0" smtClean="0"/>
              <a:t>– </a:t>
            </a:r>
            <a:r>
              <a:rPr lang="en-GB" sz="2000" dirty="0" smtClean="0"/>
              <a:t>Talking about your feelings to people you trust is important; </a:t>
            </a:r>
            <a:r>
              <a:rPr lang="en-GB" sz="2000" dirty="0"/>
              <a:t>d</a:t>
            </a:r>
            <a:r>
              <a:rPr lang="en-GB" sz="2000" dirty="0" smtClean="0"/>
              <a:t>on’t be dismissive of your worries or fears, and be gentle with yourself. </a:t>
            </a:r>
            <a:endParaRPr lang="en-GB" sz="2000" dirty="0"/>
          </a:p>
        </p:txBody>
      </p:sp>
      <p:sp>
        <p:nvSpPr>
          <p:cNvPr id="6" name="Title 5"/>
          <p:cNvSpPr>
            <a:spLocks noGrp="1"/>
          </p:cNvSpPr>
          <p:nvPr>
            <p:ph type="title"/>
          </p:nvPr>
        </p:nvSpPr>
        <p:spPr>
          <a:xfrm>
            <a:off x="945914" y="362777"/>
            <a:ext cx="9404723" cy="1400530"/>
          </a:xfrm>
        </p:spPr>
        <p:txBody>
          <a:bodyPr/>
          <a:lstStyle/>
          <a:p>
            <a:pPr algn="ctr"/>
            <a:r>
              <a:rPr lang="en-GB" sz="2800" b="1" dirty="0" smtClean="0"/>
              <a:t>Some Tips on Managing Uncertainty </a:t>
            </a:r>
            <a:r>
              <a:rPr lang="en-GB" sz="2600" dirty="0" smtClean="0"/>
              <a:t/>
            </a:r>
            <a:br>
              <a:rPr lang="en-GB" sz="2600" dirty="0" smtClean="0"/>
            </a:br>
            <a:r>
              <a:rPr lang="en-GB" sz="2200" dirty="0" smtClean="0"/>
              <a:t>from the Mental Health Foundation*</a:t>
            </a:r>
            <a:endParaRPr lang="en-GB" sz="2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3813" y="4330047"/>
            <a:ext cx="3087687" cy="2054715"/>
          </a:xfrm>
          <a:prstGeom prst="rect">
            <a:avLst/>
          </a:prstGeom>
          <a:effectLst>
            <a:softEdge rad="63500"/>
          </a:effectLst>
        </p:spPr>
      </p:pic>
      <p:sp>
        <p:nvSpPr>
          <p:cNvPr id="3" name="Rectangle 2"/>
          <p:cNvSpPr/>
          <p:nvPr/>
        </p:nvSpPr>
        <p:spPr>
          <a:xfrm>
            <a:off x="0" y="6169318"/>
            <a:ext cx="10789587" cy="430887"/>
          </a:xfrm>
          <a:prstGeom prst="rect">
            <a:avLst/>
          </a:prstGeom>
        </p:spPr>
        <p:txBody>
          <a:bodyPr wrap="square">
            <a:spAutoFit/>
          </a:bodyPr>
          <a:lstStyle/>
          <a:p>
            <a:r>
              <a:rPr lang="en-GB" sz="2200" dirty="0" smtClean="0">
                <a:hlinkClick r:id="rId3"/>
              </a:rPr>
              <a:t>* For more information fight click here and select </a:t>
            </a:r>
            <a:r>
              <a:rPr lang="en-GB" sz="2200" i="1" dirty="0" smtClean="0">
                <a:hlinkClick r:id="rId3"/>
              </a:rPr>
              <a:t>open hyperlink</a:t>
            </a:r>
            <a:endParaRPr lang="en-GB" sz="2200" dirty="0"/>
          </a:p>
        </p:txBody>
      </p:sp>
    </p:spTree>
    <p:extLst>
      <p:ext uri="{BB962C8B-B14F-4D97-AF65-F5344CB8AC3E}">
        <p14:creationId xmlns:p14="http://schemas.microsoft.com/office/powerpoint/2010/main" val="172531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092" y="212875"/>
            <a:ext cx="9404723" cy="866417"/>
          </a:xfrm>
        </p:spPr>
        <p:txBody>
          <a:bodyPr/>
          <a:lstStyle/>
          <a:p>
            <a:pPr algn="ctr"/>
            <a:r>
              <a:rPr lang="en-GB" sz="2400" b="1" dirty="0" smtClean="0"/>
              <a:t>Reflecting on What We Have Learned During Lockdown*</a:t>
            </a:r>
            <a:endParaRPr lang="en-GB" sz="2400" b="1" dirty="0"/>
          </a:p>
        </p:txBody>
      </p:sp>
      <p:sp>
        <p:nvSpPr>
          <p:cNvPr id="3" name="Content Placeholder 2"/>
          <p:cNvSpPr>
            <a:spLocks noGrp="1"/>
          </p:cNvSpPr>
          <p:nvPr>
            <p:ph idx="1"/>
          </p:nvPr>
        </p:nvSpPr>
        <p:spPr>
          <a:xfrm>
            <a:off x="218893" y="6152728"/>
            <a:ext cx="7486052" cy="510400"/>
          </a:xfrm>
        </p:spPr>
        <p:txBody>
          <a:bodyPr>
            <a:normAutofit/>
          </a:bodyPr>
          <a:lstStyle/>
          <a:p>
            <a:pPr marL="0" indent="0">
              <a:buNone/>
            </a:pPr>
            <a:r>
              <a:rPr lang="en-GB" dirty="0" smtClean="0">
                <a:hlinkClick r:id="rId2" action="ppaction://hlinkfile"/>
              </a:rPr>
              <a:t>*Right Click here and select open hyperlink </a:t>
            </a:r>
            <a:endParaRPr lang="en-GB" dirty="0"/>
          </a:p>
        </p:txBody>
      </p:sp>
      <p:sp>
        <p:nvSpPr>
          <p:cNvPr id="4" name="Rectangle 3"/>
          <p:cNvSpPr/>
          <p:nvPr/>
        </p:nvSpPr>
        <p:spPr>
          <a:xfrm>
            <a:off x="188245" y="775617"/>
            <a:ext cx="12003755" cy="5632311"/>
          </a:xfrm>
          <a:prstGeom prst="rect">
            <a:avLst/>
          </a:prstGeom>
        </p:spPr>
        <p:txBody>
          <a:bodyPr wrap="square">
            <a:spAutoFit/>
          </a:bodyPr>
          <a:lstStyle/>
          <a:p>
            <a:pPr marL="285750" indent="-285750">
              <a:buFont typeface="Wingdings" panose="05000000000000000000" pitchFamily="2" charset="2"/>
              <a:buChar char="Ø"/>
            </a:pPr>
            <a:r>
              <a:rPr lang="en-GB" sz="2400" dirty="0" smtClean="0"/>
              <a:t>The Wilderness Foundation offers some helpful tips for reflection </a:t>
            </a:r>
          </a:p>
          <a:p>
            <a:pPr marL="285750" indent="-285750">
              <a:buFont typeface="Wingdings" panose="05000000000000000000" pitchFamily="2" charset="2"/>
              <a:buChar char="Ø"/>
            </a:pPr>
            <a:endParaRPr lang="en-GB" sz="2400" dirty="0"/>
          </a:p>
          <a:p>
            <a:pPr marL="285750" indent="-285750">
              <a:buFont typeface="Wingdings" panose="05000000000000000000" pitchFamily="2" charset="2"/>
              <a:buChar char="Ø"/>
            </a:pPr>
            <a:r>
              <a:rPr lang="en-GB" sz="2400" dirty="0" smtClean="0"/>
              <a:t>Try this….</a:t>
            </a:r>
          </a:p>
          <a:p>
            <a:pPr marL="285750" indent="-285750">
              <a:buFont typeface="Wingdings" panose="05000000000000000000" pitchFamily="2" charset="2"/>
              <a:buChar char="Ø"/>
            </a:pPr>
            <a:endParaRPr lang="en-GB" sz="2400" dirty="0" smtClean="0"/>
          </a:p>
          <a:p>
            <a:r>
              <a:rPr lang="en-GB" sz="2400" b="1" dirty="0" smtClean="0"/>
              <a:t>1) Planning </a:t>
            </a:r>
            <a:r>
              <a:rPr lang="en-GB" sz="2400" b="1" dirty="0"/>
              <a:t>for the future me</a:t>
            </a:r>
            <a:r>
              <a:rPr lang="en-GB" sz="2400" b="1" dirty="0" smtClean="0"/>
              <a:t>:</a:t>
            </a:r>
          </a:p>
          <a:p>
            <a:pPr marL="285750" indent="-285750">
              <a:buFont typeface="Wingdings" panose="05000000000000000000" pitchFamily="2" charset="2"/>
              <a:buChar char="Ø"/>
            </a:pPr>
            <a:endParaRPr lang="en-GB" sz="2400" b="1" dirty="0"/>
          </a:p>
          <a:p>
            <a:pPr marL="342900" indent="-342900">
              <a:buFont typeface="Arial" panose="020B0604020202020204" pitchFamily="34" charset="0"/>
              <a:buChar char="•"/>
            </a:pPr>
            <a:r>
              <a:rPr lang="en-GB" sz="2400" dirty="0" smtClean="0"/>
              <a:t>Use </a:t>
            </a:r>
            <a:r>
              <a:rPr lang="en-GB" sz="2400" dirty="0"/>
              <a:t>an old shoe box or a glass </a:t>
            </a:r>
            <a:r>
              <a:rPr lang="en-GB" sz="2400" dirty="0" smtClean="0"/>
              <a:t>jar, decorate </a:t>
            </a:r>
            <a:r>
              <a:rPr lang="en-GB" sz="2400" dirty="0"/>
              <a:t>it and create a great label for it called ‘My Strengths</a:t>
            </a:r>
            <a:r>
              <a:rPr lang="en-GB" sz="2400" dirty="0" smtClean="0"/>
              <a:t>’.</a:t>
            </a:r>
          </a:p>
          <a:p>
            <a:endParaRPr lang="en-GB" sz="2400" dirty="0"/>
          </a:p>
          <a:p>
            <a:pPr marL="342900" indent="-342900">
              <a:buFont typeface="Arial" panose="020B0604020202020204" pitchFamily="34" charset="0"/>
              <a:buChar char="•"/>
            </a:pPr>
            <a:r>
              <a:rPr lang="en-GB" sz="2400" dirty="0"/>
              <a:t>Each </a:t>
            </a:r>
            <a:r>
              <a:rPr lang="en-GB" sz="2400" dirty="0" smtClean="0"/>
              <a:t>day write </a:t>
            </a:r>
            <a:r>
              <a:rPr lang="en-GB" sz="2400" dirty="0"/>
              <a:t>down what you did </a:t>
            </a:r>
            <a:r>
              <a:rPr lang="en-GB" sz="2400" dirty="0" smtClean="0"/>
              <a:t>well.</a:t>
            </a:r>
          </a:p>
          <a:p>
            <a:endParaRPr lang="en-GB" sz="2400" dirty="0"/>
          </a:p>
          <a:p>
            <a:pPr marL="342900" indent="-342900">
              <a:buFont typeface="Arial" panose="020B0604020202020204" pitchFamily="34" charset="0"/>
              <a:buChar char="•"/>
            </a:pPr>
            <a:r>
              <a:rPr lang="en-GB" sz="2400" dirty="0" smtClean="0"/>
              <a:t>At </a:t>
            </a:r>
            <a:r>
              <a:rPr lang="en-GB" sz="2400" dirty="0"/>
              <a:t>the end of a week or month – or if you are having a low moment or are being self critical – empty your box or jar out and read through all the things you noticed as your personal strengths</a:t>
            </a:r>
            <a:r>
              <a:rPr lang="en-GB" sz="2400" dirty="0" smtClean="0"/>
              <a:t>.</a:t>
            </a:r>
          </a:p>
          <a:p>
            <a:endParaRPr lang="en-GB" sz="2400" dirty="0"/>
          </a:p>
        </p:txBody>
      </p:sp>
    </p:spTree>
    <p:extLst>
      <p:ext uri="{BB962C8B-B14F-4D97-AF65-F5344CB8AC3E}">
        <p14:creationId xmlns:p14="http://schemas.microsoft.com/office/powerpoint/2010/main" val="4207971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21" y="336882"/>
            <a:ext cx="12192000" cy="6647974"/>
          </a:xfrm>
          <a:prstGeom prst="rect">
            <a:avLst/>
          </a:prstGeom>
        </p:spPr>
        <p:txBody>
          <a:bodyPr wrap="square">
            <a:spAutoFit/>
          </a:bodyPr>
          <a:lstStyle/>
          <a:p>
            <a:r>
              <a:rPr lang="en-GB" sz="2400" b="1" dirty="0"/>
              <a:t>2) Things I don’t want to stop doing when lockdown ends:</a:t>
            </a:r>
          </a:p>
          <a:p>
            <a:endParaRPr lang="en-GB" sz="2400" dirty="0"/>
          </a:p>
          <a:p>
            <a:pPr marL="342900" indent="-342900">
              <a:buFont typeface="Arial" panose="020B0604020202020204" pitchFamily="34" charset="0"/>
              <a:buChar char="•"/>
            </a:pPr>
            <a:r>
              <a:rPr lang="en-GB" sz="2400" dirty="0"/>
              <a:t> Write on a piece of paper ‘Things I don’t want to stop doing when lockdown ends</a:t>
            </a:r>
            <a:r>
              <a:rPr lang="en-GB" sz="2400" dirty="0" smtClean="0"/>
              <a:t>’.</a:t>
            </a:r>
          </a:p>
          <a:p>
            <a:endParaRPr lang="en-GB" sz="2400" dirty="0"/>
          </a:p>
          <a:p>
            <a:pPr marL="342900" indent="-342900">
              <a:buFont typeface="Arial" panose="020B0604020202020204" pitchFamily="34" charset="0"/>
              <a:buChar char="•"/>
            </a:pPr>
            <a:r>
              <a:rPr lang="en-GB" sz="2400" dirty="0"/>
              <a:t>Think of the things that you really appreciate doing now. Ask yourself some questions like: What makes me feel good? What have I done that has improved my relationships? What makes me feel healthy? What brings me joy in the day? What is a new discipline that makes my life run more easily? </a:t>
            </a:r>
          </a:p>
          <a:p>
            <a:endParaRPr lang="en-GB" sz="2400" dirty="0"/>
          </a:p>
          <a:p>
            <a:pPr marL="342900" indent="-342900">
              <a:buFont typeface="Arial" panose="020B0604020202020204" pitchFamily="34" charset="0"/>
              <a:buChar char="•"/>
            </a:pPr>
            <a:r>
              <a:rPr lang="en-GB" sz="2400" b="1" dirty="0"/>
              <a:t> </a:t>
            </a:r>
            <a:r>
              <a:rPr lang="en-GB" sz="2400" dirty="0"/>
              <a:t>Stick it on your fridge or anywhere that you will regularly see it.</a:t>
            </a:r>
          </a:p>
          <a:p>
            <a:endParaRPr lang="en-GB" sz="2400" dirty="0"/>
          </a:p>
          <a:p>
            <a:pPr marL="342900" indent="-342900">
              <a:buFont typeface="Arial" panose="020B0604020202020204" pitchFamily="34" charset="0"/>
              <a:buChar char="•"/>
            </a:pPr>
            <a:r>
              <a:rPr lang="en-GB" sz="2400" dirty="0"/>
              <a:t>Each week have a refresh and add to it or take things off that you don’t think work anymore for you</a:t>
            </a:r>
          </a:p>
          <a:p>
            <a:endParaRPr lang="en-GB" sz="2400" dirty="0"/>
          </a:p>
          <a:p>
            <a:pPr marL="342900" indent="-342900">
              <a:buFont typeface="Arial" panose="020B0604020202020204" pitchFamily="34" charset="0"/>
              <a:buChar char="•"/>
            </a:pPr>
            <a:r>
              <a:rPr lang="en-GB" sz="2400" dirty="0"/>
              <a:t>The more you keep doing the action, and the more you reinforce it with reading it, the more chance there is of this happening.</a:t>
            </a:r>
          </a:p>
          <a:p>
            <a:endParaRPr lang="en-GB" dirty="0"/>
          </a:p>
        </p:txBody>
      </p:sp>
    </p:spTree>
    <p:extLst>
      <p:ext uri="{BB962C8B-B14F-4D97-AF65-F5344CB8AC3E}">
        <p14:creationId xmlns:p14="http://schemas.microsoft.com/office/powerpoint/2010/main" val="1688108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18" y="194872"/>
            <a:ext cx="11912183" cy="6463308"/>
          </a:xfrm>
          <a:prstGeom prst="rect">
            <a:avLst/>
          </a:prstGeom>
        </p:spPr>
        <p:txBody>
          <a:bodyPr wrap="square">
            <a:spAutoFit/>
          </a:bodyPr>
          <a:lstStyle/>
          <a:p>
            <a:endParaRPr lang="en-GB" dirty="0"/>
          </a:p>
          <a:p>
            <a:r>
              <a:rPr lang="en-GB" sz="2400" b="1" dirty="0" smtClean="0"/>
              <a:t>3) Reflect on the Language we Use</a:t>
            </a:r>
          </a:p>
          <a:p>
            <a:endParaRPr lang="en-GB" sz="2400" b="1" dirty="0" smtClean="0"/>
          </a:p>
          <a:p>
            <a:pPr marL="342900" indent="-342900">
              <a:buFont typeface="Arial" panose="020B0604020202020204" pitchFamily="34" charset="0"/>
              <a:buChar char="•"/>
            </a:pPr>
            <a:r>
              <a:rPr lang="en-GB" sz="2400" dirty="0" smtClean="0"/>
              <a:t>When we think </a:t>
            </a:r>
            <a:r>
              <a:rPr lang="en-GB" sz="2400" dirty="0"/>
              <a:t>about all the things we think and believe we ‘cannot do’ or ‘should’ do, or what we ‘must do’ </a:t>
            </a:r>
            <a:r>
              <a:rPr lang="en-GB" sz="2400" dirty="0" smtClean="0"/>
              <a:t>better, this can </a:t>
            </a:r>
            <a:r>
              <a:rPr lang="en-GB" sz="2400" dirty="0"/>
              <a:t>create stress and anxiety – particularly when we use words such as ‘should’ or ‘must’ or ‘have </a:t>
            </a:r>
            <a:r>
              <a:rPr lang="en-GB" sz="2400" dirty="0" smtClean="0"/>
              <a:t>to’.</a:t>
            </a:r>
          </a:p>
          <a:p>
            <a:endParaRPr lang="en-GB" sz="2400" dirty="0"/>
          </a:p>
          <a:p>
            <a:pPr marL="342900" indent="-342900">
              <a:buFont typeface="Arial" panose="020B0604020202020204" pitchFamily="34" charset="0"/>
              <a:buChar char="•"/>
            </a:pPr>
            <a:r>
              <a:rPr lang="en-GB" sz="2400" dirty="0"/>
              <a:t>Change our language to ‘I would love to’, ‘want to ‘, ‘care to’, ‘like to’…and see how different that feels.</a:t>
            </a:r>
          </a:p>
          <a:p>
            <a:endParaRPr lang="en-GB" sz="2400" dirty="0"/>
          </a:p>
          <a:p>
            <a:pPr marL="342900" indent="-342900">
              <a:buFont typeface="Arial" panose="020B0604020202020204" pitchFamily="34" charset="0"/>
              <a:buChar char="•"/>
            </a:pPr>
            <a:r>
              <a:rPr lang="en-GB" sz="2400" dirty="0"/>
              <a:t>The language we use has a definite impact on how we feel, and how we feel has an impact on how we act. </a:t>
            </a:r>
          </a:p>
          <a:p>
            <a:endParaRPr lang="en-GB" sz="2400" dirty="0"/>
          </a:p>
          <a:p>
            <a:pPr marL="342900" indent="-342900">
              <a:buFont typeface="Arial" panose="020B0604020202020204" pitchFamily="34" charset="0"/>
              <a:buChar char="•"/>
            </a:pPr>
            <a:r>
              <a:rPr lang="en-GB" sz="2400" dirty="0"/>
              <a:t>If we start with a simple thought, then a word… it will ripple through to a much more positive you.</a:t>
            </a:r>
          </a:p>
          <a:p>
            <a:endParaRPr lang="en-GB" sz="2400" dirty="0" smtClean="0"/>
          </a:p>
          <a:p>
            <a:endParaRPr lang="en-GB" dirty="0" smtClean="0"/>
          </a:p>
          <a:p>
            <a:endParaRPr lang="en-GB" b="1" dirty="0"/>
          </a:p>
        </p:txBody>
      </p:sp>
    </p:spTree>
    <p:extLst>
      <p:ext uri="{BB962C8B-B14F-4D97-AF65-F5344CB8AC3E}">
        <p14:creationId xmlns:p14="http://schemas.microsoft.com/office/powerpoint/2010/main" val="260638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7438" y="371573"/>
            <a:ext cx="8967519" cy="954107"/>
          </a:xfrm>
          <a:prstGeom prst="rect">
            <a:avLst/>
          </a:prstGeom>
        </p:spPr>
        <p:txBody>
          <a:bodyPr wrap="none">
            <a:spAutoFit/>
          </a:bodyPr>
          <a:lstStyle/>
          <a:p>
            <a:pPr algn="ctr"/>
            <a:r>
              <a:rPr lang="en-GB" sz="2800" b="1" dirty="0" smtClean="0"/>
              <a:t>10 </a:t>
            </a:r>
            <a:r>
              <a:rPr lang="en-GB" sz="2800" b="1" dirty="0"/>
              <a:t>tips to help if you are worried about </a:t>
            </a:r>
            <a:r>
              <a:rPr lang="en-GB" sz="2800" b="1" dirty="0" smtClean="0"/>
              <a:t>coronavirus</a:t>
            </a:r>
          </a:p>
          <a:p>
            <a:pPr algn="ctr"/>
            <a:r>
              <a:rPr lang="en-GB" sz="2800" b="1" dirty="0"/>
              <a:t>Every Mind Matters (2020) </a:t>
            </a:r>
            <a:r>
              <a:rPr lang="en-GB" sz="2800" b="1" dirty="0" smtClean="0"/>
              <a:t>*</a:t>
            </a:r>
            <a:endParaRPr lang="en-GB" sz="2800" b="1" dirty="0"/>
          </a:p>
        </p:txBody>
      </p:sp>
      <p:sp>
        <p:nvSpPr>
          <p:cNvPr id="7" name="Rectangle 6"/>
          <p:cNvSpPr/>
          <p:nvPr/>
        </p:nvSpPr>
        <p:spPr>
          <a:xfrm>
            <a:off x="1549285" y="6267094"/>
            <a:ext cx="10912746" cy="369332"/>
          </a:xfrm>
          <a:prstGeom prst="rect">
            <a:avLst/>
          </a:prstGeom>
        </p:spPr>
        <p:txBody>
          <a:bodyPr wrap="square">
            <a:spAutoFit/>
          </a:bodyPr>
          <a:lstStyle/>
          <a:p>
            <a:pPr lvl="0"/>
            <a:r>
              <a:rPr lang="en-GB" dirty="0" smtClean="0">
                <a:solidFill>
                  <a:prstClr val="white"/>
                </a:solidFill>
                <a:hlinkClick r:id="rId2"/>
              </a:rPr>
              <a:t>*www.nhs.uk/oneyou/every-mind-matters/coronavirus-covid-19-anxiety-tips</a:t>
            </a:r>
            <a:r>
              <a:rPr lang="en-GB" dirty="0">
                <a:solidFill>
                  <a:prstClr val="white"/>
                </a:solidFill>
                <a:hlinkClick r:id="rId2"/>
              </a:rPr>
              <a:t>/</a:t>
            </a:r>
            <a:endParaRPr lang="en-GB" dirty="0">
              <a:solidFill>
                <a:prstClr val="white"/>
              </a:solidFill>
            </a:endParaRPr>
          </a:p>
        </p:txBody>
      </p:sp>
      <p:pic>
        <p:nvPicPr>
          <p:cNvPr id="8" name="Picture 7"/>
          <p:cNvPicPr>
            <a:picLocks noChangeAspect="1"/>
          </p:cNvPicPr>
          <p:nvPr/>
        </p:nvPicPr>
        <p:blipFill>
          <a:blip r:embed="rId3"/>
          <a:stretch>
            <a:fillRect/>
          </a:stretch>
        </p:blipFill>
        <p:spPr>
          <a:xfrm>
            <a:off x="2769559" y="1767355"/>
            <a:ext cx="6462557" cy="4300538"/>
          </a:xfrm>
          <a:prstGeom prst="rect">
            <a:avLst/>
          </a:prstGeom>
          <a:effectLst>
            <a:softEdge rad="241300"/>
          </a:effectLst>
        </p:spPr>
      </p:pic>
    </p:spTree>
    <p:extLst>
      <p:ext uri="{BB962C8B-B14F-4D97-AF65-F5344CB8AC3E}">
        <p14:creationId xmlns:p14="http://schemas.microsoft.com/office/powerpoint/2010/main" val="341653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07" y="0"/>
            <a:ext cx="12052093" cy="3785652"/>
          </a:xfrm>
          <a:prstGeom prst="rect">
            <a:avLst/>
          </a:prstGeom>
        </p:spPr>
        <p:txBody>
          <a:bodyPr wrap="square">
            <a:spAutoFit/>
          </a:bodyPr>
          <a:lstStyle/>
          <a:p>
            <a:endParaRPr lang="en-GB" sz="2400" dirty="0"/>
          </a:p>
          <a:p>
            <a:r>
              <a:rPr lang="en-GB" sz="2400" b="1" dirty="0" smtClean="0"/>
              <a:t>4) Evening Reflection </a:t>
            </a:r>
            <a:endParaRPr lang="en-GB" sz="2400" dirty="0"/>
          </a:p>
          <a:p>
            <a:endParaRPr lang="en-GB" sz="2400" dirty="0"/>
          </a:p>
          <a:p>
            <a:pPr marL="342900" indent="-342900">
              <a:buFont typeface="Arial" panose="020B0604020202020204" pitchFamily="34" charset="0"/>
              <a:buChar char="•"/>
            </a:pPr>
            <a:r>
              <a:rPr lang="en-GB" sz="2400" dirty="0" smtClean="0"/>
              <a:t>Take time each evening to ask yourself:</a:t>
            </a:r>
          </a:p>
          <a:p>
            <a:endParaRPr lang="en-GB" sz="2400" dirty="0" smtClean="0"/>
          </a:p>
          <a:p>
            <a:pPr marL="342900" indent="-342900">
              <a:buFont typeface="Courier New" panose="02070309020205020404" pitchFamily="49" charset="0"/>
              <a:buChar char="o"/>
            </a:pPr>
            <a:r>
              <a:rPr lang="en-GB" sz="2400" dirty="0" smtClean="0"/>
              <a:t>What </a:t>
            </a:r>
            <a:r>
              <a:rPr lang="en-GB" sz="2400" dirty="0"/>
              <a:t>am I grateful for today?</a:t>
            </a:r>
          </a:p>
          <a:p>
            <a:pPr marL="342900" indent="-342900">
              <a:buFont typeface="Courier New" panose="02070309020205020404" pitchFamily="49" charset="0"/>
              <a:buChar char="o"/>
            </a:pPr>
            <a:r>
              <a:rPr lang="en-GB" sz="2400" dirty="0"/>
              <a:t>Who can I thank for a kindness or considerate act today?</a:t>
            </a:r>
          </a:p>
          <a:p>
            <a:pPr marL="342900" indent="-342900">
              <a:buFont typeface="Courier New" panose="02070309020205020404" pitchFamily="49" charset="0"/>
              <a:buChar char="o"/>
            </a:pPr>
            <a:r>
              <a:rPr lang="en-GB" sz="2400" dirty="0"/>
              <a:t>What made me laugh out loud?</a:t>
            </a:r>
          </a:p>
          <a:p>
            <a:pPr marL="342900" indent="-342900">
              <a:buFont typeface="Courier New" panose="02070309020205020404" pitchFamily="49" charset="0"/>
              <a:buChar char="o"/>
            </a:pPr>
            <a:r>
              <a:rPr lang="en-GB" sz="2400" dirty="0"/>
              <a:t>One thing I will do differently tomorrow that I learned didn’t work today!</a:t>
            </a:r>
          </a:p>
          <a:p>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800" y="3891510"/>
            <a:ext cx="4827587" cy="2712490"/>
          </a:xfrm>
          <a:prstGeom prst="rect">
            <a:avLst/>
          </a:prstGeom>
          <a:effectLst>
            <a:softEdge rad="114300"/>
          </a:effectLst>
        </p:spPr>
      </p:pic>
    </p:spTree>
    <p:extLst>
      <p:ext uri="{BB962C8B-B14F-4D97-AF65-F5344CB8AC3E}">
        <p14:creationId xmlns:p14="http://schemas.microsoft.com/office/powerpoint/2010/main" val="318334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354" y="3610561"/>
            <a:ext cx="3587646" cy="3247439"/>
          </a:xfrm>
          <a:prstGeom prst="rect">
            <a:avLst/>
          </a:prstGeom>
          <a:effectLst>
            <a:softEdge rad="139700"/>
          </a:effectLst>
        </p:spPr>
      </p:pic>
      <p:sp>
        <p:nvSpPr>
          <p:cNvPr id="2" name="Rectangle 1"/>
          <p:cNvSpPr/>
          <p:nvPr/>
        </p:nvSpPr>
        <p:spPr>
          <a:xfrm>
            <a:off x="119922" y="136747"/>
            <a:ext cx="9518754" cy="6401753"/>
          </a:xfrm>
          <a:prstGeom prst="rect">
            <a:avLst/>
          </a:prstGeom>
        </p:spPr>
        <p:txBody>
          <a:bodyPr wrap="square">
            <a:spAutoFit/>
          </a:bodyPr>
          <a:lstStyle/>
          <a:p>
            <a:r>
              <a:rPr lang="en-GB" sz="2200" b="1" dirty="0" smtClean="0"/>
              <a:t>5) Reflecting on your Emotions</a:t>
            </a:r>
          </a:p>
          <a:p>
            <a:endParaRPr lang="en-GB" sz="2200" dirty="0"/>
          </a:p>
          <a:p>
            <a:pPr marL="342900" indent="-342900">
              <a:buFont typeface="Arial" panose="020B0604020202020204" pitchFamily="34" charset="0"/>
              <a:buChar char="•"/>
            </a:pPr>
            <a:r>
              <a:rPr lang="en-GB" sz="2200" dirty="0" smtClean="0"/>
              <a:t>Reflect on your emotions </a:t>
            </a:r>
            <a:r>
              <a:rPr lang="en-GB" sz="2200" dirty="0"/>
              <a:t>and try to name </a:t>
            </a:r>
            <a:r>
              <a:rPr lang="en-GB" sz="2200" dirty="0" smtClean="0"/>
              <a:t>them.</a:t>
            </a:r>
          </a:p>
          <a:p>
            <a:r>
              <a:rPr lang="en-GB" sz="2200" dirty="0" smtClean="0"/>
              <a:t>(for example: </a:t>
            </a:r>
            <a:r>
              <a:rPr lang="en-GB" sz="2200" dirty="0"/>
              <a:t>anger, pride, scared or fearful, loving, trusting, rejected, sad, happy, fulfilled, shameful, guilty, valued, </a:t>
            </a:r>
            <a:r>
              <a:rPr lang="en-GB" sz="2200" dirty="0" smtClean="0"/>
              <a:t>confident) It is </a:t>
            </a:r>
            <a:r>
              <a:rPr lang="en-GB" sz="2200" dirty="0"/>
              <a:t>always easier to think of the </a:t>
            </a:r>
            <a:r>
              <a:rPr lang="en-GB" sz="2200" dirty="0" smtClean="0"/>
              <a:t>negative emotion, so </a:t>
            </a:r>
            <a:r>
              <a:rPr lang="en-GB" sz="2200" dirty="0"/>
              <a:t>try to work hard on the </a:t>
            </a:r>
            <a:r>
              <a:rPr lang="en-GB" sz="2200" dirty="0" smtClean="0"/>
              <a:t>positives (they </a:t>
            </a:r>
            <a:r>
              <a:rPr lang="en-GB" sz="2200" dirty="0"/>
              <a:t>are </a:t>
            </a:r>
            <a:r>
              <a:rPr lang="en-GB" sz="2200" dirty="0" smtClean="0"/>
              <a:t>there!)</a:t>
            </a:r>
          </a:p>
          <a:p>
            <a:endParaRPr lang="en-GB" sz="2200" dirty="0"/>
          </a:p>
          <a:p>
            <a:pPr marL="342900" indent="-342900">
              <a:buFont typeface="Arial" panose="020B0604020202020204" pitchFamily="34" charset="0"/>
              <a:buChar char="•"/>
            </a:pPr>
            <a:r>
              <a:rPr lang="en-GB" sz="2200" dirty="0"/>
              <a:t>Think what these emotions do for you? How do they serve you? Where did they come from? How do negative emotions protect you</a:t>
            </a:r>
            <a:r>
              <a:rPr lang="en-GB" sz="2200" dirty="0" smtClean="0"/>
              <a:t>?</a:t>
            </a:r>
          </a:p>
          <a:p>
            <a:endParaRPr lang="en-GB" sz="2200" dirty="0"/>
          </a:p>
          <a:p>
            <a:pPr marL="342900" indent="-342900">
              <a:buFont typeface="Arial" panose="020B0604020202020204" pitchFamily="34" charset="0"/>
              <a:buChar char="•"/>
            </a:pPr>
            <a:r>
              <a:rPr lang="en-GB" sz="2200" dirty="0"/>
              <a:t>What emotions would you like to feel</a:t>
            </a:r>
            <a:r>
              <a:rPr lang="en-GB" sz="2200" dirty="0" smtClean="0"/>
              <a:t>?</a:t>
            </a:r>
          </a:p>
          <a:p>
            <a:endParaRPr lang="en-GB" sz="2200" dirty="0"/>
          </a:p>
          <a:p>
            <a:pPr marL="342900" indent="-342900">
              <a:buFont typeface="Arial" panose="020B0604020202020204" pitchFamily="34" charset="0"/>
              <a:buChar char="•"/>
            </a:pPr>
            <a:r>
              <a:rPr lang="en-GB" sz="2200" dirty="0"/>
              <a:t>How can you work </a:t>
            </a:r>
            <a:r>
              <a:rPr lang="en-GB" sz="2200" dirty="0" smtClean="0"/>
              <a:t>to </a:t>
            </a:r>
            <a:r>
              <a:rPr lang="en-GB" sz="2200" dirty="0"/>
              <a:t>have more of these good emotions? </a:t>
            </a:r>
            <a:endParaRPr lang="en-GB" sz="2200" dirty="0" smtClean="0"/>
          </a:p>
          <a:p>
            <a:endParaRPr lang="en-GB" sz="2200" dirty="0"/>
          </a:p>
          <a:p>
            <a:pPr marL="342900" indent="-342900">
              <a:buFont typeface="Arial" panose="020B0604020202020204" pitchFamily="34" charset="0"/>
              <a:buChar char="•"/>
            </a:pPr>
            <a:r>
              <a:rPr lang="en-GB" sz="2200" dirty="0" smtClean="0"/>
              <a:t>Listing them may make them easier to achieve.</a:t>
            </a:r>
          </a:p>
          <a:p>
            <a:endParaRPr lang="en-GB" dirty="0"/>
          </a:p>
          <a:p>
            <a:endParaRPr lang="en-GB" dirty="0"/>
          </a:p>
        </p:txBody>
      </p:sp>
    </p:spTree>
    <p:extLst>
      <p:ext uri="{BB962C8B-B14F-4D97-AF65-F5344CB8AC3E}">
        <p14:creationId xmlns:p14="http://schemas.microsoft.com/office/powerpoint/2010/main" val="60079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878" y="311762"/>
            <a:ext cx="8524407" cy="6001643"/>
          </a:xfrm>
          <a:prstGeom prst="rect">
            <a:avLst/>
          </a:prstGeom>
        </p:spPr>
        <p:txBody>
          <a:bodyPr wrap="square">
            <a:spAutoFit/>
          </a:bodyPr>
          <a:lstStyle/>
          <a:p>
            <a:r>
              <a:rPr lang="en-GB" sz="2400" b="1" dirty="0" smtClean="0"/>
              <a:t>6) Building </a:t>
            </a:r>
            <a:r>
              <a:rPr lang="en-GB" sz="2400" b="1" dirty="0"/>
              <a:t>self </a:t>
            </a:r>
            <a:r>
              <a:rPr lang="en-GB" sz="2400" b="1" dirty="0" smtClean="0"/>
              <a:t>confidence</a:t>
            </a:r>
          </a:p>
          <a:p>
            <a:endParaRPr lang="en-GB" sz="2400" b="1" dirty="0"/>
          </a:p>
          <a:p>
            <a:r>
              <a:rPr lang="en-GB" sz="2400" dirty="0"/>
              <a:t>List out these things in a journal</a:t>
            </a:r>
          </a:p>
          <a:p>
            <a:endParaRPr lang="en-GB" sz="2400" dirty="0"/>
          </a:p>
          <a:p>
            <a:pPr marL="285750" indent="-285750">
              <a:buFont typeface="Arial" panose="020B0604020202020204" pitchFamily="34" charset="0"/>
              <a:buChar char="•"/>
            </a:pPr>
            <a:r>
              <a:rPr lang="en-GB" sz="2400" dirty="0"/>
              <a:t>What am I most happy about in my life? Why do these things make me happy?</a:t>
            </a:r>
          </a:p>
          <a:p>
            <a:pPr marL="285750" indent="-285750">
              <a:buFont typeface="Arial" panose="020B0604020202020204" pitchFamily="34" charset="0"/>
              <a:buChar char="•"/>
            </a:pPr>
            <a:r>
              <a:rPr lang="en-GB" sz="2400" dirty="0"/>
              <a:t>What am I most proud of in my life? Why do these things make me proud?</a:t>
            </a:r>
          </a:p>
          <a:p>
            <a:pPr marL="285750" indent="-285750">
              <a:buFont typeface="Arial" panose="020B0604020202020204" pitchFamily="34" charset="0"/>
              <a:buChar char="•"/>
            </a:pPr>
            <a:r>
              <a:rPr lang="en-GB" sz="2400" dirty="0"/>
              <a:t>What am I most excited about in my life? Why do these things make me excited?</a:t>
            </a:r>
          </a:p>
          <a:p>
            <a:pPr marL="285750" indent="-285750">
              <a:buFont typeface="Arial" panose="020B0604020202020204" pitchFamily="34" charset="0"/>
              <a:buChar char="•"/>
            </a:pPr>
            <a:r>
              <a:rPr lang="en-GB" sz="2400" dirty="0"/>
              <a:t>Who do I love and enjoy spending time with? And why?</a:t>
            </a:r>
          </a:p>
          <a:p>
            <a:pPr marL="285750" indent="-285750">
              <a:buFont typeface="Arial" panose="020B0604020202020204" pitchFamily="34" charset="0"/>
              <a:buChar char="•"/>
            </a:pPr>
            <a:r>
              <a:rPr lang="en-GB" sz="2400" dirty="0"/>
              <a:t>Who loves and appreciates me for who I am</a:t>
            </a:r>
            <a:r>
              <a:rPr lang="en-GB" sz="2400" dirty="0" smtClean="0"/>
              <a:t>?</a:t>
            </a:r>
          </a:p>
          <a:p>
            <a:endParaRPr lang="en-GB" sz="2400" dirty="0" smtClean="0"/>
          </a:p>
          <a:p>
            <a:r>
              <a:rPr lang="en-GB" sz="2400" dirty="0" smtClean="0"/>
              <a:t>Reflecting on these questions can help increase confidence.</a:t>
            </a:r>
            <a:endParaRPr lang="en-GB" sz="24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5141" t="717" r="22437"/>
          <a:stretch/>
        </p:blipFill>
        <p:spPr>
          <a:xfrm>
            <a:off x="8379502" y="2638664"/>
            <a:ext cx="3687579" cy="4191001"/>
          </a:xfrm>
          <a:prstGeom prst="rect">
            <a:avLst/>
          </a:prstGeom>
          <a:effectLst>
            <a:softEdge rad="76200"/>
          </a:effectLst>
        </p:spPr>
      </p:pic>
      <p:sp>
        <p:nvSpPr>
          <p:cNvPr id="4" name="Oval 3"/>
          <p:cNvSpPr/>
          <p:nvPr/>
        </p:nvSpPr>
        <p:spPr>
          <a:xfrm>
            <a:off x="8453010" y="3807501"/>
            <a:ext cx="512550" cy="599607"/>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400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234470" y="4578206"/>
            <a:ext cx="1664352" cy="1481456"/>
          </a:xfrm>
          <a:prstGeom prst="rect">
            <a:avLst/>
          </a:prstGeom>
        </p:spPr>
      </p:pic>
      <p:pic>
        <p:nvPicPr>
          <p:cNvPr id="6" name="Picture 5"/>
          <p:cNvPicPr>
            <a:picLocks noChangeAspect="1"/>
          </p:cNvPicPr>
          <p:nvPr/>
        </p:nvPicPr>
        <p:blipFill rotWithShape="1">
          <a:blip r:embed="rId3"/>
          <a:srcRect r="20602" b="10676"/>
          <a:stretch/>
        </p:blipFill>
        <p:spPr>
          <a:xfrm>
            <a:off x="10026782" y="2067477"/>
            <a:ext cx="2079728" cy="1556975"/>
          </a:xfrm>
          <a:prstGeom prst="rect">
            <a:avLst/>
          </a:prstGeom>
          <a:effectLst>
            <a:softEdge rad="88900"/>
          </a:effectLst>
        </p:spPr>
      </p:pic>
      <p:sp>
        <p:nvSpPr>
          <p:cNvPr id="2" name="Rectangle 1"/>
          <p:cNvSpPr/>
          <p:nvPr/>
        </p:nvSpPr>
        <p:spPr>
          <a:xfrm>
            <a:off x="244839" y="590041"/>
            <a:ext cx="11507450" cy="461665"/>
          </a:xfrm>
          <a:prstGeom prst="rect">
            <a:avLst/>
          </a:prstGeom>
        </p:spPr>
        <p:txBody>
          <a:bodyPr wrap="square">
            <a:spAutoFit/>
          </a:bodyPr>
          <a:lstStyle/>
          <a:p>
            <a:endParaRPr lang="en-GB" sz="2400" dirty="0"/>
          </a:p>
        </p:txBody>
      </p:sp>
      <p:sp>
        <p:nvSpPr>
          <p:cNvPr id="3" name="Rectangle 2"/>
          <p:cNvSpPr/>
          <p:nvPr/>
        </p:nvSpPr>
        <p:spPr>
          <a:xfrm>
            <a:off x="137136" y="80989"/>
            <a:ext cx="10413168" cy="6740307"/>
          </a:xfrm>
          <a:prstGeom prst="rect">
            <a:avLst/>
          </a:prstGeom>
        </p:spPr>
        <p:txBody>
          <a:bodyPr wrap="square">
            <a:spAutoFit/>
          </a:bodyPr>
          <a:lstStyle/>
          <a:p>
            <a:r>
              <a:rPr lang="en-GB" sz="2400" b="1" dirty="0" smtClean="0"/>
              <a:t> 7) Mindful Bubbles*</a:t>
            </a:r>
            <a:endParaRPr lang="en-GB" sz="2400" b="1" dirty="0"/>
          </a:p>
          <a:p>
            <a:endParaRPr lang="en-GB" sz="2400" b="1" dirty="0"/>
          </a:p>
          <a:p>
            <a:pPr marL="342900" indent="-342900">
              <a:buFont typeface="Arial" panose="020B0604020202020204" pitchFamily="34" charset="0"/>
              <a:buChar char="•"/>
            </a:pPr>
            <a:r>
              <a:rPr lang="en-GB" sz="2400" dirty="0" smtClean="0"/>
              <a:t> </a:t>
            </a:r>
            <a:r>
              <a:rPr lang="en-GB" sz="2400" dirty="0"/>
              <a:t>Get some bubble mixture.</a:t>
            </a:r>
          </a:p>
          <a:p>
            <a:endParaRPr lang="en-GB" sz="2400" dirty="0"/>
          </a:p>
          <a:p>
            <a:pPr marL="342900" indent="-342900">
              <a:buFont typeface="Arial" panose="020B0604020202020204" pitchFamily="34" charset="0"/>
              <a:buChar char="•"/>
            </a:pPr>
            <a:r>
              <a:rPr lang="en-GB" sz="2400" dirty="0" smtClean="0"/>
              <a:t> </a:t>
            </a:r>
            <a:r>
              <a:rPr lang="en-GB" sz="2400" dirty="0"/>
              <a:t>Take a deep breath in and slowly, gently exhale to see what is the biggest bubble you can make. </a:t>
            </a:r>
          </a:p>
          <a:p>
            <a:endParaRPr lang="en-GB" sz="2400" dirty="0"/>
          </a:p>
          <a:p>
            <a:pPr marL="342900" indent="-342900">
              <a:buFont typeface="Arial" panose="020B0604020202020204" pitchFamily="34" charset="0"/>
              <a:buChar char="•"/>
            </a:pPr>
            <a:r>
              <a:rPr lang="en-GB" sz="2400" dirty="0" smtClean="0"/>
              <a:t> </a:t>
            </a:r>
            <a:r>
              <a:rPr lang="en-GB" sz="2400" dirty="0"/>
              <a:t>Concentrate on one bubble. Follow its journey around the garden. Watch how it floats and rises. How long you can float one bubble in the air before it pops. Attempt to keep the bubble floating in the air the longest by blowing gently underneath it. What happens to the bubble after it has popped?</a:t>
            </a:r>
          </a:p>
          <a:p>
            <a:endParaRPr lang="en-GB" sz="2400" dirty="0"/>
          </a:p>
          <a:p>
            <a:pPr marL="342900" indent="-342900">
              <a:buFont typeface="Arial" panose="020B0604020202020204" pitchFamily="34" charset="0"/>
              <a:buChar char="•"/>
            </a:pPr>
            <a:r>
              <a:rPr lang="en-GB" sz="2400" dirty="0" smtClean="0"/>
              <a:t> </a:t>
            </a:r>
            <a:r>
              <a:rPr lang="en-GB" sz="2400" dirty="0"/>
              <a:t>Reflect on the future of the bubble and the journey it has been on.</a:t>
            </a:r>
          </a:p>
          <a:p>
            <a:endParaRPr lang="en-GB" sz="2400" dirty="0"/>
          </a:p>
          <a:p>
            <a:pPr marL="342900" indent="-342900">
              <a:buFont typeface="Arial" panose="020B0604020202020204" pitchFamily="34" charset="0"/>
              <a:buChar char="•"/>
            </a:pPr>
            <a:r>
              <a:rPr lang="en-GB" sz="2400" dirty="0" smtClean="0"/>
              <a:t> </a:t>
            </a:r>
            <a:r>
              <a:rPr lang="en-GB" sz="2400" dirty="0"/>
              <a:t>Take another deep breath and see how many bubbles you are able to blow with one breath.</a:t>
            </a:r>
          </a:p>
        </p:txBody>
      </p:sp>
      <p:sp>
        <p:nvSpPr>
          <p:cNvPr id="4" name="Rectangle 3"/>
          <p:cNvSpPr/>
          <p:nvPr/>
        </p:nvSpPr>
        <p:spPr>
          <a:xfrm>
            <a:off x="6526578" y="6350669"/>
            <a:ext cx="7000407" cy="369332"/>
          </a:xfrm>
          <a:prstGeom prst="rect">
            <a:avLst/>
          </a:prstGeom>
        </p:spPr>
        <p:txBody>
          <a:bodyPr wrap="square">
            <a:spAutoFit/>
          </a:bodyPr>
          <a:lstStyle/>
          <a:p>
            <a:r>
              <a:rPr lang="en-GB" dirty="0" smtClean="0">
                <a:hlinkClick r:id="rId4"/>
              </a:rPr>
              <a:t>*wildernessfoundation.org.uk/</a:t>
            </a:r>
            <a:r>
              <a:rPr lang="en-GB" dirty="0" err="1" smtClean="0">
                <a:hlinkClick r:id="rId4"/>
              </a:rPr>
              <a:t>mindfullness</a:t>
            </a:r>
            <a:r>
              <a:rPr lang="en-GB" dirty="0" smtClean="0">
                <a:hlinkClick r:id="rId4"/>
              </a:rPr>
              <a:t>-zone</a:t>
            </a:r>
            <a:r>
              <a:rPr lang="en-GB" dirty="0">
                <a:hlinkClick r:id="rId4"/>
              </a:rPr>
              <a:t>/</a:t>
            </a:r>
            <a:endParaRPr lang="en-GB" dirty="0"/>
          </a:p>
        </p:txBody>
      </p:sp>
      <p:pic>
        <p:nvPicPr>
          <p:cNvPr id="5" name="Picture 4"/>
          <p:cNvPicPr>
            <a:picLocks noChangeAspect="1"/>
          </p:cNvPicPr>
          <p:nvPr/>
        </p:nvPicPr>
        <p:blipFill rotWithShape="1">
          <a:blip r:embed="rId5"/>
          <a:srcRect l="13260" r="20835" b="10935"/>
          <a:stretch/>
        </p:blipFill>
        <p:spPr>
          <a:xfrm>
            <a:off x="10442601" y="82155"/>
            <a:ext cx="1663909" cy="1477436"/>
          </a:xfrm>
          <a:prstGeom prst="rect">
            <a:avLst/>
          </a:prstGeom>
          <a:effectLst>
            <a:softEdge rad="139700"/>
          </a:effectLst>
        </p:spPr>
      </p:pic>
    </p:spTree>
    <p:extLst>
      <p:ext uri="{BB962C8B-B14F-4D97-AF65-F5344CB8AC3E}">
        <p14:creationId xmlns:p14="http://schemas.microsoft.com/office/powerpoint/2010/main" val="86517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49509" y="254833"/>
            <a:ext cx="10732956" cy="6295292"/>
          </a:xfrm>
          <a:prstGeom prst="rect">
            <a:avLst/>
          </a:prstGeom>
        </p:spPr>
      </p:pic>
    </p:spTree>
    <p:extLst>
      <p:ext uri="{BB962C8B-B14F-4D97-AF65-F5344CB8AC3E}">
        <p14:creationId xmlns:p14="http://schemas.microsoft.com/office/powerpoint/2010/main" val="64097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44921" y="4361472"/>
            <a:ext cx="2847079" cy="2322777"/>
          </a:xfrm>
          <a:prstGeom prst="rect">
            <a:avLst/>
          </a:prstGeom>
        </p:spPr>
      </p:pic>
      <p:sp>
        <p:nvSpPr>
          <p:cNvPr id="2" name="Rectangle 1"/>
          <p:cNvSpPr/>
          <p:nvPr/>
        </p:nvSpPr>
        <p:spPr>
          <a:xfrm>
            <a:off x="1693472" y="6314917"/>
            <a:ext cx="7890656" cy="369332"/>
          </a:xfrm>
          <a:prstGeom prst="rect">
            <a:avLst/>
          </a:prstGeom>
        </p:spPr>
        <p:txBody>
          <a:bodyPr wrap="square">
            <a:spAutoFit/>
          </a:bodyPr>
          <a:lstStyle/>
          <a:p>
            <a:r>
              <a:rPr lang="en-GB" dirty="0">
                <a:hlinkClick r:id="rId3"/>
              </a:rPr>
              <a:t>*</a:t>
            </a:r>
            <a:r>
              <a:rPr lang="en-GB" dirty="0" smtClean="0">
                <a:hlinkClick r:id="rId3"/>
              </a:rPr>
              <a:t>www.mentalhealth.org.uk/coronavirus/coming-out-of-lockdown</a:t>
            </a:r>
            <a:endParaRPr lang="en-GB" dirty="0"/>
          </a:p>
        </p:txBody>
      </p:sp>
      <p:sp>
        <p:nvSpPr>
          <p:cNvPr id="5" name="Rectangle 4"/>
          <p:cNvSpPr/>
          <p:nvPr/>
        </p:nvSpPr>
        <p:spPr>
          <a:xfrm>
            <a:off x="2590800" y="235635"/>
            <a:ext cx="6096000" cy="1169551"/>
          </a:xfrm>
          <a:prstGeom prst="rect">
            <a:avLst/>
          </a:prstGeom>
        </p:spPr>
        <p:txBody>
          <a:bodyPr>
            <a:spAutoFit/>
          </a:bodyPr>
          <a:lstStyle/>
          <a:p>
            <a:pPr algn="ctr"/>
            <a:r>
              <a:rPr lang="en-GB" sz="2600" b="1" dirty="0"/>
              <a:t>Looking after your mental health as we come out of </a:t>
            </a:r>
            <a:r>
              <a:rPr lang="en-GB" sz="2600" b="1" dirty="0" smtClean="0"/>
              <a:t>lockdown*</a:t>
            </a:r>
          </a:p>
          <a:p>
            <a:pPr algn="ctr"/>
            <a:r>
              <a:rPr lang="en-GB" b="1" dirty="0" smtClean="0"/>
              <a:t>Mental Health Foundation (2020)</a:t>
            </a:r>
            <a:endParaRPr lang="en-GB" b="1" dirty="0"/>
          </a:p>
        </p:txBody>
      </p:sp>
      <p:sp>
        <p:nvSpPr>
          <p:cNvPr id="6" name="Rectangle 5"/>
          <p:cNvSpPr/>
          <p:nvPr/>
        </p:nvSpPr>
        <p:spPr>
          <a:xfrm>
            <a:off x="79843" y="1635435"/>
            <a:ext cx="11645900" cy="2800767"/>
          </a:xfrm>
          <a:prstGeom prst="rect">
            <a:avLst/>
          </a:prstGeom>
        </p:spPr>
        <p:txBody>
          <a:bodyPr wrap="square">
            <a:spAutoFit/>
          </a:bodyPr>
          <a:lstStyle/>
          <a:p>
            <a:pPr marL="285750" indent="-285750">
              <a:buFont typeface="Wingdings" panose="05000000000000000000" pitchFamily="2" charset="2"/>
              <a:buChar char="Ø"/>
            </a:pPr>
            <a:r>
              <a:rPr lang="en-GB" sz="2200" dirty="0"/>
              <a:t>For many of us, the gradual easing of lockdown brings longed-for opportunities (even if at a social distance) – to see friends, play sports, resume contact with family in ‘real space’ or get back to work that we value. </a:t>
            </a:r>
            <a:endParaRPr lang="en-GB" sz="2200" dirty="0" smtClean="0"/>
          </a:p>
          <a:p>
            <a:pPr marL="285750" indent="-285750">
              <a:buFont typeface="Wingdings" panose="05000000000000000000" pitchFamily="2" charset="2"/>
              <a:buChar char="Ø"/>
            </a:pPr>
            <a:endParaRPr lang="en-GB" sz="2200" dirty="0" smtClean="0"/>
          </a:p>
          <a:p>
            <a:pPr marL="285750" indent="-285750">
              <a:buFont typeface="Wingdings" panose="05000000000000000000" pitchFamily="2" charset="2"/>
              <a:buChar char="Ø"/>
            </a:pPr>
            <a:endParaRPr lang="en-GB" sz="2200" dirty="0"/>
          </a:p>
          <a:p>
            <a:pPr marL="285750" indent="-285750">
              <a:buFont typeface="Wingdings" panose="05000000000000000000" pitchFamily="2" charset="2"/>
              <a:buChar char="Ø"/>
            </a:pPr>
            <a:r>
              <a:rPr lang="en-GB" sz="2200" dirty="0"/>
              <a:t>We should be prepared for the fact that the end of lockdown might be as hard for us as the start was. </a:t>
            </a:r>
          </a:p>
          <a:p>
            <a:r>
              <a:rPr lang="en-GB" sz="2200" dirty="0"/>
              <a:t> </a:t>
            </a:r>
          </a:p>
        </p:txBody>
      </p:sp>
      <p:sp>
        <p:nvSpPr>
          <p:cNvPr id="7" name="Rectangle 6"/>
          <p:cNvSpPr/>
          <p:nvPr/>
        </p:nvSpPr>
        <p:spPr>
          <a:xfrm>
            <a:off x="0" y="3193440"/>
            <a:ext cx="11836400" cy="646331"/>
          </a:xfrm>
          <a:prstGeom prst="rect">
            <a:avLst/>
          </a:prstGeom>
        </p:spPr>
        <p:txBody>
          <a:bodyPr wrap="square">
            <a:spAutoFit/>
          </a:bodyPr>
          <a:lstStyle/>
          <a:p>
            <a:endParaRPr lang="en-GB" dirty="0"/>
          </a:p>
          <a:p>
            <a:endParaRPr lang="en-GB" dirty="0"/>
          </a:p>
        </p:txBody>
      </p:sp>
      <p:sp>
        <p:nvSpPr>
          <p:cNvPr id="10" name="Rectangle 9"/>
          <p:cNvSpPr/>
          <p:nvPr/>
        </p:nvSpPr>
        <p:spPr>
          <a:xfrm>
            <a:off x="95250" y="4131223"/>
            <a:ext cx="9320488" cy="1661993"/>
          </a:xfrm>
          <a:prstGeom prst="rect">
            <a:avLst/>
          </a:prstGeom>
        </p:spPr>
        <p:txBody>
          <a:bodyPr wrap="square">
            <a:spAutoFit/>
          </a:bodyPr>
          <a:lstStyle/>
          <a:p>
            <a:endParaRPr lang="en-GB" dirty="0"/>
          </a:p>
          <a:p>
            <a:pPr marL="285750" indent="-285750">
              <a:buFont typeface="Wingdings" panose="05000000000000000000" pitchFamily="2" charset="2"/>
              <a:buChar char="Ø"/>
            </a:pPr>
            <a:r>
              <a:rPr lang="en-GB" sz="2200" dirty="0"/>
              <a:t>Just as it took us time to find ways of coping during lockdown, we should also expect that it will take time to find our way back, and to reconnect with life.  </a:t>
            </a:r>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2517416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528" y="1889737"/>
            <a:ext cx="8497758" cy="4524315"/>
          </a:xfrm>
          <a:prstGeom prst="rect">
            <a:avLst/>
          </a:prstGeom>
        </p:spPr>
        <p:txBody>
          <a:bodyPr wrap="square">
            <a:spAutoFit/>
          </a:bodyPr>
          <a:lstStyle/>
          <a:p>
            <a:pPr marL="285750" indent="-285750">
              <a:buFont typeface="Wingdings" panose="05000000000000000000" pitchFamily="2" charset="2"/>
              <a:buChar char="Ø"/>
            </a:pPr>
            <a:r>
              <a:rPr lang="en-GB" sz="2400" dirty="0" smtClean="0"/>
              <a:t>Looking after our mental health now is  </a:t>
            </a:r>
            <a:r>
              <a:rPr lang="en-GB" sz="2400" dirty="0"/>
              <a:t>just as </a:t>
            </a:r>
            <a:r>
              <a:rPr lang="en-GB" sz="2400" dirty="0" smtClean="0"/>
              <a:t>important </a:t>
            </a:r>
            <a:r>
              <a:rPr lang="en-GB" sz="2400" dirty="0"/>
              <a:t>now as </a:t>
            </a:r>
            <a:r>
              <a:rPr lang="en-GB" sz="2400" dirty="0" smtClean="0"/>
              <a:t>it was at </a:t>
            </a:r>
            <a:r>
              <a:rPr lang="en-GB" sz="2400" dirty="0"/>
              <a:t>the start of lockdown – arguably even more so as </a:t>
            </a:r>
            <a:r>
              <a:rPr lang="en-GB" sz="2400" b="1" dirty="0"/>
              <a:t>we remain in a period of high stress but with more demands on us. </a:t>
            </a:r>
          </a:p>
          <a:p>
            <a:endParaRPr lang="en-GB" sz="2400" dirty="0"/>
          </a:p>
          <a:p>
            <a:pPr marL="285750" indent="-285750">
              <a:buFont typeface="Wingdings" panose="05000000000000000000" pitchFamily="2" charset="2"/>
              <a:buChar char="Ø"/>
            </a:pPr>
            <a:r>
              <a:rPr lang="en-GB" sz="2400" dirty="0" smtClean="0"/>
              <a:t>Our </a:t>
            </a:r>
            <a:r>
              <a:rPr lang="en-GB" sz="2400" dirty="0"/>
              <a:t>situations are unique to </a:t>
            </a:r>
            <a:r>
              <a:rPr lang="en-GB" sz="2400" dirty="0" smtClean="0"/>
              <a:t>us, therefore, it is </a:t>
            </a:r>
            <a:r>
              <a:rPr lang="en-GB" sz="2400" dirty="0"/>
              <a:t>important to try not to judge ourselves harshly based on what other people are doing</a:t>
            </a:r>
            <a:r>
              <a:rPr lang="en-GB" sz="2400" dirty="0" smtClean="0"/>
              <a:t>.</a:t>
            </a:r>
          </a:p>
          <a:p>
            <a:pPr marL="285750" indent="-285750">
              <a:buFont typeface="Wingdings" panose="05000000000000000000" pitchFamily="2" charset="2"/>
              <a:buChar char="Ø"/>
            </a:pPr>
            <a:endParaRPr lang="en-GB" sz="2400" dirty="0"/>
          </a:p>
          <a:p>
            <a:pPr marL="285750" indent="-285750">
              <a:buFont typeface="Wingdings" panose="05000000000000000000" pitchFamily="2" charset="2"/>
              <a:buChar char="Ø"/>
            </a:pPr>
            <a:r>
              <a:rPr lang="en-GB" sz="2400" dirty="0" smtClean="0"/>
              <a:t> </a:t>
            </a:r>
            <a:r>
              <a:rPr lang="en-GB" sz="2400" dirty="0"/>
              <a:t>Everybody is facing uncertainty and challenge – and we have no choice but to move through it as best we can</a:t>
            </a:r>
          </a:p>
        </p:txBody>
      </p:sp>
      <p:pic>
        <p:nvPicPr>
          <p:cNvPr id="3" name="Picture 2"/>
          <p:cNvPicPr>
            <a:picLocks noChangeAspect="1"/>
          </p:cNvPicPr>
          <p:nvPr/>
        </p:nvPicPr>
        <p:blipFill>
          <a:blip r:embed="rId2"/>
          <a:stretch>
            <a:fillRect/>
          </a:stretch>
        </p:blipFill>
        <p:spPr>
          <a:xfrm>
            <a:off x="9025384" y="3753145"/>
            <a:ext cx="2981737" cy="2973266"/>
          </a:xfrm>
          <a:prstGeom prst="rect">
            <a:avLst/>
          </a:prstGeom>
        </p:spPr>
      </p:pic>
      <p:sp>
        <p:nvSpPr>
          <p:cNvPr id="4" name="Rectangle 3"/>
          <p:cNvSpPr/>
          <p:nvPr/>
        </p:nvSpPr>
        <p:spPr>
          <a:xfrm>
            <a:off x="2613285" y="205956"/>
            <a:ext cx="7025389" cy="1169551"/>
          </a:xfrm>
          <a:prstGeom prst="rect">
            <a:avLst/>
          </a:prstGeom>
        </p:spPr>
        <p:txBody>
          <a:bodyPr wrap="square">
            <a:spAutoFit/>
          </a:bodyPr>
          <a:lstStyle/>
          <a:p>
            <a:pPr lvl="0" algn="ctr"/>
            <a:r>
              <a:rPr lang="en-GB" sz="2600" b="1" dirty="0">
                <a:solidFill>
                  <a:prstClr val="white"/>
                </a:solidFill>
              </a:rPr>
              <a:t>Looking after your mental health as we come out of lockdown</a:t>
            </a:r>
            <a:r>
              <a:rPr lang="en-GB" sz="2600" b="1" dirty="0" smtClean="0">
                <a:solidFill>
                  <a:prstClr val="white"/>
                </a:solidFill>
              </a:rPr>
              <a:t>* Continued</a:t>
            </a:r>
            <a:endParaRPr lang="en-GB" sz="2600" b="1" dirty="0">
              <a:solidFill>
                <a:prstClr val="white"/>
              </a:solidFill>
            </a:endParaRPr>
          </a:p>
          <a:p>
            <a:pPr lvl="0" algn="ctr"/>
            <a:r>
              <a:rPr lang="en-GB" b="1" dirty="0">
                <a:solidFill>
                  <a:prstClr val="white"/>
                </a:solidFill>
              </a:rPr>
              <a:t>Mental Health Foundation (2020)</a:t>
            </a:r>
          </a:p>
        </p:txBody>
      </p:sp>
    </p:spTree>
    <p:extLst>
      <p:ext uri="{BB962C8B-B14F-4D97-AF65-F5344CB8AC3E}">
        <p14:creationId xmlns:p14="http://schemas.microsoft.com/office/powerpoint/2010/main" val="1876392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916" r="21843"/>
          <a:stretch/>
        </p:blipFill>
        <p:spPr>
          <a:xfrm>
            <a:off x="8784236" y="3197971"/>
            <a:ext cx="3197902" cy="3510127"/>
          </a:xfrm>
          <a:prstGeom prst="rect">
            <a:avLst/>
          </a:prstGeom>
          <a:effectLst>
            <a:softEdge rad="88900"/>
          </a:effectLst>
        </p:spPr>
      </p:pic>
      <p:sp>
        <p:nvSpPr>
          <p:cNvPr id="3" name="Rectangle 2"/>
          <p:cNvSpPr/>
          <p:nvPr/>
        </p:nvSpPr>
        <p:spPr>
          <a:xfrm>
            <a:off x="119921" y="1157809"/>
            <a:ext cx="8799227" cy="4832092"/>
          </a:xfrm>
          <a:prstGeom prst="rect">
            <a:avLst/>
          </a:prstGeom>
        </p:spPr>
        <p:txBody>
          <a:bodyPr wrap="square">
            <a:spAutoFit/>
          </a:bodyPr>
          <a:lstStyle/>
          <a:p>
            <a:pPr marL="285750" indent="-285750">
              <a:buFont typeface="Wingdings" panose="05000000000000000000" pitchFamily="2" charset="2"/>
              <a:buChar char="Ø"/>
            </a:pPr>
            <a:r>
              <a:rPr lang="en-GB" sz="2200" dirty="0" smtClean="0"/>
              <a:t>Fear and anxiety will be common </a:t>
            </a:r>
            <a:r>
              <a:rPr lang="en-GB" sz="2200" dirty="0"/>
              <a:t>emotional responses </a:t>
            </a:r>
            <a:r>
              <a:rPr lang="en-GB" sz="2200" dirty="0" smtClean="0"/>
              <a:t>we will feel </a:t>
            </a:r>
            <a:r>
              <a:rPr lang="en-GB" sz="2200" dirty="0"/>
              <a:t>as we approach the </a:t>
            </a:r>
            <a:r>
              <a:rPr lang="en-GB" sz="2200" dirty="0" smtClean="0"/>
              <a:t>end of lockdown.</a:t>
            </a:r>
          </a:p>
          <a:p>
            <a:pPr marL="285750" indent="-285750">
              <a:buFont typeface="Wingdings" panose="05000000000000000000" pitchFamily="2" charset="2"/>
              <a:buChar char="Ø"/>
            </a:pPr>
            <a:endParaRPr lang="en-GB" sz="2200" dirty="0"/>
          </a:p>
          <a:p>
            <a:pPr marL="285750" indent="-285750">
              <a:buFont typeface="Wingdings" panose="05000000000000000000" pitchFamily="2" charset="2"/>
              <a:buChar char="Ø"/>
            </a:pPr>
            <a:r>
              <a:rPr lang="en-GB" sz="2200" dirty="0" smtClean="0"/>
              <a:t> It took </a:t>
            </a:r>
            <a:r>
              <a:rPr lang="en-GB" sz="2200" dirty="0"/>
              <a:t>a lot of our emotional energy </a:t>
            </a:r>
            <a:r>
              <a:rPr lang="en-GB" sz="2200" dirty="0" smtClean="0"/>
              <a:t>to make it through lockdown, and although we </a:t>
            </a:r>
            <a:r>
              <a:rPr lang="en-GB" sz="2200" dirty="0"/>
              <a:t>may have found a place that </a:t>
            </a:r>
            <a:r>
              <a:rPr lang="en-GB" sz="2200" dirty="0" smtClean="0"/>
              <a:t>enabled us to </a:t>
            </a:r>
            <a:r>
              <a:rPr lang="en-GB" sz="2200" dirty="0"/>
              <a:t>cope</a:t>
            </a:r>
            <a:r>
              <a:rPr lang="en-GB" sz="2200" dirty="0" smtClean="0"/>
              <a:t>, </a:t>
            </a:r>
            <a:r>
              <a:rPr lang="en-GB" sz="2200" dirty="0"/>
              <a:t>we </a:t>
            </a:r>
            <a:r>
              <a:rPr lang="en-GB" sz="2200" dirty="0" smtClean="0"/>
              <a:t>might not feel ready to leave this </a:t>
            </a:r>
            <a:r>
              <a:rPr lang="en-GB" sz="2200" dirty="0"/>
              <a:t>behind just yet. </a:t>
            </a:r>
          </a:p>
          <a:p>
            <a:pPr marL="285750" indent="-285750">
              <a:buFont typeface="Wingdings" panose="05000000000000000000" pitchFamily="2" charset="2"/>
              <a:buChar char="Ø"/>
            </a:pPr>
            <a:endParaRPr lang="en-GB" sz="2200" dirty="0" smtClean="0"/>
          </a:p>
          <a:p>
            <a:pPr marL="285750" indent="-285750">
              <a:buFont typeface="Wingdings" panose="05000000000000000000" pitchFamily="2" charset="2"/>
              <a:buChar char="Ø"/>
            </a:pPr>
            <a:r>
              <a:rPr lang="en-GB" sz="2200" dirty="0" smtClean="0"/>
              <a:t>We may fear getting </a:t>
            </a:r>
            <a:r>
              <a:rPr lang="en-GB" sz="2200" dirty="0"/>
              <a:t>ill </a:t>
            </a:r>
            <a:r>
              <a:rPr lang="en-GB" sz="2200" dirty="0" smtClean="0"/>
              <a:t>or </a:t>
            </a:r>
            <a:r>
              <a:rPr lang="en-GB" sz="2200" dirty="0"/>
              <a:t>passing infection on to </a:t>
            </a:r>
            <a:r>
              <a:rPr lang="en-GB" sz="2200" dirty="0" smtClean="0"/>
              <a:t>family and friends. </a:t>
            </a:r>
          </a:p>
          <a:p>
            <a:pPr marL="285750" indent="-285750">
              <a:buFont typeface="Wingdings" panose="05000000000000000000" pitchFamily="2" charset="2"/>
              <a:buChar char="Ø"/>
            </a:pPr>
            <a:endParaRPr lang="en-GB" sz="2200" dirty="0"/>
          </a:p>
          <a:p>
            <a:pPr marL="285750" indent="-285750">
              <a:buFont typeface="Wingdings" panose="05000000000000000000" pitchFamily="2" charset="2"/>
              <a:buChar char="Ø"/>
            </a:pPr>
            <a:r>
              <a:rPr lang="en-GB" sz="2200" dirty="0" smtClean="0"/>
              <a:t>As we begin to interact with more people, we may fear this risk increasing.</a:t>
            </a:r>
          </a:p>
          <a:p>
            <a:pPr marL="285750" indent="-285750">
              <a:buFont typeface="Wingdings" panose="05000000000000000000" pitchFamily="2" charset="2"/>
              <a:buChar char="Ø"/>
            </a:pPr>
            <a:endParaRPr lang="en-GB" sz="2200" dirty="0"/>
          </a:p>
        </p:txBody>
      </p:sp>
      <p:sp>
        <p:nvSpPr>
          <p:cNvPr id="4" name="Rectangle 3"/>
          <p:cNvSpPr/>
          <p:nvPr/>
        </p:nvSpPr>
        <p:spPr>
          <a:xfrm>
            <a:off x="3323845" y="321251"/>
            <a:ext cx="5330305" cy="461665"/>
          </a:xfrm>
          <a:prstGeom prst="rect">
            <a:avLst/>
          </a:prstGeom>
        </p:spPr>
        <p:txBody>
          <a:bodyPr wrap="none">
            <a:spAutoFit/>
          </a:bodyPr>
          <a:lstStyle/>
          <a:p>
            <a:r>
              <a:rPr lang="en-GB" sz="2400" b="1" dirty="0"/>
              <a:t>Fear and </a:t>
            </a:r>
            <a:r>
              <a:rPr lang="en-GB" sz="2400" b="1" dirty="0" smtClean="0"/>
              <a:t>anxiety in Social Settings</a:t>
            </a:r>
            <a:endParaRPr lang="en-GB" sz="2400" b="1" dirty="0"/>
          </a:p>
        </p:txBody>
      </p:sp>
    </p:spTree>
    <p:extLst>
      <p:ext uri="{BB962C8B-B14F-4D97-AF65-F5344CB8AC3E}">
        <p14:creationId xmlns:p14="http://schemas.microsoft.com/office/powerpoint/2010/main" val="2138740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3311" t="9765" r="24716" b="10366"/>
          <a:stretch/>
        </p:blipFill>
        <p:spPr>
          <a:xfrm>
            <a:off x="9114020" y="3520718"/>
            <a:ext cx="2828303" cy="3211739"/>
          </a:xfrm>
          <a:prstGeom prst="rect">
            <a:avLst/>
          </a:prstGeom>
          <a:effectLst>
            <a:softEdge rad="63500"/>
          </a:effectLst>
        </p:spPr>
      </p:pic>
      <p:sp>
        <p:nvSpPr>
          <p:cNvPr id="2" name="Rectangle 1"/>
          <p:cNvSpPr/>
          <p:nvPr/>
        </p:nvSpPr>
        <p:spPr>
          <a:xfrm>
            <a:off x="244839" y="524578"/>
            <a:ext cx="11327568" cy="3416320"/>
          </a:xfrm>
          <a:prstGeom prst="rect">
            <a:avLst/>
          </a:prstGeom>
        </p:spPr>
        <p:txBody>
          <a:bodyPr wrap="square">
            <a:spAutoFit/>
          </a:bodyPr>
          <a:lstStyle/>
          <a:p>
            <a:pPr marL="285750" indent="-285750">
              <a:buFont typeface="Wingdings" panose="05000000000000000000" pitchFamily="2" charset="2"/>
              <a:buChar char="Ø"/>
            </a:pPr>
            <a:r>
              <a:rPr lang="en-GB" sz="2400" dirty="0"/>
              <a:t> Every time we go back to something it is going to feel unusual or even scary</a:t>
            </a:r>
            <a:r>
              <a:rPr lang="en-GB" sz="2400" dirty="0" smtClean="0"/>
              <a:t>. </a:t>
            </a:r>
            <a:r>
              <a:rPr lang="en-GB" sz="2400" dirty="0"/>
              <a:t>It may take longer to adjust to necessary changes </a:t>
            </a:r>
            <a:endParaRPr lang="en-GB" sz="2400" dirty="0" smtClean="0"/>
          </a:p>
          <a:p>
            <a:pPr marL="285750" indent="-285750">
              <a:buFont typeface="Wingdings" panose="05000000000000000000" pitchFamily="2" charset="2"/>
              <a:buChar char="Ø"/>
            </a:pPr>
            <a:endParaRPr lang="en-GB" sz="2400" dirty="0"/>
          </a:p>
          <a:p>
            <a:pPr marL="285750" indent="-285750">
              <a:buFont typeface="Wingdings" panose="05000000000000000000" pitchFamily="2" charset="2"/>
              <a:buChar char="Ø"/>
            </a:pPr>
            <a:r>
              <a:rPr lang="en-GB" sz="2400" dirty="0" smtClean="0"/>
              <a:t>When we </a:t>
            </a:r>
            <a:r>
              <a:rPr lang="en-GB" sz="2400" dirty="0"/>
              <a:t>haven’t done </a:t>
            </a:r>
            <a:r>
              <a:rPr lang="en-GB" sz="2400" dirty="0" smtClean="0"/>
              <a:t>an activity  </a:t>
            </a:r>
            <a:r>
              <a:rPr lang="en-GB" sz="2400" dirty="0"/>
              <a:t>in a while, </a:t>
            </a:r>
            <a:r>
              <a:rPr lang="en-GB" sz="2400" dirty="0" smtClean="0"/>
              <a:t>we may fear we have </a:t>
            </a:r>
            <a:r>
              <a:rPr lang="en-GB" sz="2400" dirty="0"/>
              <a:t>forgotten how it </a:t>
            </a:r>
            <a:r>
              <a:rPr lang="en-GB" sz="2400" dirty="0" smtClean="0"/>
              <a:t>feels; for example going back </a:t>
            </a:r>
            <a:r>
              <a:rPr lang="en-GB" sz="2400" dirty="0"/>
              <a:t>to </a:t>
            </a:r>
            <a:r>
              <a:rPr lang="en-GB" sz="2400" dirty="0" smtClean="0"/>
              <a:t>work, shop or socialise. </a:t>
            </a:r>
            <a:endParaRPr lang="en-GB" sz="2400" dirty="0"/>
          </a:p>
          <a:p>
            <a:pPr marL="285750" indent="-285750">
              <a:buFont typeface="Wingdings" panose="05000000000000000000" pitchFamily="2" charset="2"/>
              <a:buChar char="Ø"/>
            </a:pPr>
            <a:endParaRPr lang="en-GB" sz="2400" dirty="0" smtClean="0"/>
          </a:p>
          <a:p>
            <a:pPr marL="285750" indent="-285750">
              <a:buFont typeface="Wingdings" panose="05000000000000000000" pitchFamily="2" charset="2"/>
              <a:buChar char="Ø"/>
            </a:pPr>
            <a:r>
              <a:rPr lang="en-GB" sz="2400" dirty="0" smtClean="0"/>
              <a:t>This might be </a:t>
            </a:r>
            <a:r>
              <a:rPr lang="en-GB" sz="2400" dirty="0"/>
              <a:t>because things have </a:t>
            </a:r>
            <a:r>
              <a:rPr lang="en-GB" sz="2400" dirty="0" smtClean="0"/>
              <a:t>changed like our environment, or our routines in these once familiar places, like </a:t>
            </a:r>
            <a:r>
              <a:rPr lang="en-GB" sz="2400" dirty="0"/>
              <a:t>one-way systems and queues to enter shops. </a:t>
            </a:r>
          </a:p>
        </p:txBody>
      </p:sp>
      <p:pic>
        <p:nvPicPr>
          <p:cNvPr id="3" name="Picture 2"/>
          <p:cNvPicPr>
            <a:picLocks noChangeAspect="1"/>
          </p:cNvPicPr>
          <p:nvPr/>
        </p:nvPicPr>
        <p:blipFill>
          <a:blip r:embed="rId3"/>
          <a:stretch>
            <a:fillRect/>
          </a:stretch>
        </p:blipFill>
        <p:spPr>
          <a:xfrm>
            <a:off x="4043784" y="4075809"/>
            <a:ext cx="4744013" cy="2656648"/>
          </a:xfrm>
          <a:prstGeom prst="rect">
            <a:avLst/>
          </a:prstGeom>
          <a:effectLst>
            <a:softEdge rad="50800"/>
          </a:effectLst>
        </p:spPr>
      </p:pic>
      <p:pic>
        <p:nvPicPr>
          <p:cNvPr id="4" name="Picture 3"/>
          <p:cNvPicPr>
            <a:picLocks noChangeAspect="1"/>
          </p:cNvPicPr>
          <p:nvPr/>
        </p:nvPicPr>
        <p:blipFill>
          <a:blip r:embed="rId4"/>
          <a:stretch>
            <a:fillRect/>
          </a:stretch>
        </p:blipFill>
        <p:spPr>
          <a:xfrm>
            <a:off x="439711" y="4212236"/>
            <a:ext cx="3341380" cy="2365247"/>
          </a:xfrm>
          <a:prstGeom prst="rect">
            <a:avLst/>
          </a:prstGeom>
          <a:effectLst>
            <a:softEdge rad="50800"/>
          </a:effectLst>
        </p:spPr>
      </p:pic>
    </p:spTree>
    <p:extLst>
      <p:ext uri="{BB962C8B-B14F-4D97-AF65-F5344CB8AC3E}">
        <p14:creationId xmlns:p14="http://schemas.microsoft.com/office/powerpoint/2010/main" val="3798037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48" y="449626"/>
            <a:ext cx="12008263" cy="2308324"/>
          </a:xfrm>
          <a:prstGeom prst="rect">
            <a:avLst/>
          </a:prstGeom>
        </p:spPr>
        <p:txBody>
          <a:bodyPr wrap="square">
            <a:spAutoFit/>
          </a:bodyPr>
          <a:lstStyle/>
          <a:p>
            <a:pPr marL="285750" indent="-285750">
              <a:buFont typeface="Wingdings" panose="05000000000000000000" pitchFamily="2" charset="2"/>
              <a:buChar char="Ø"/>
            </a:pPr>
            <a:r>
              <a:rPr lang="en-GB" sz="2400" dirty="0"/>
              <a:t>For many people lockdown has been relatively quiet and isolated. </a:t>
            </a:r>
            <a:r>
              <a:rPr lang="en-GB" sz="2400" dirty="0" smtClean="0"/>
              <a:t>Therefore, going back </a:t>
            </a:r>
            <a:r>
              <a:rPr lang="en-GB" sz="2400" dirty="0"/>
              <a:t>into shops, traffic, transport, and work might </a:t>
            </a:r>
            <a:r>
              <a:rPr lang="en-GB" sz="2400" dirty="0" smtClean="0"/>
              <a:t>cause a </a:t>
            </a:r>
            <a:r>
              <a:rPr lang="en-GB" sz="2400" dirty="0"/>
              <a:t>sensory </a:t>
            </a:r>
            <a:r>
              <a:rPr lang="en-GB" sz="2400" dirty="0" smtClean="0"/>
              <a:t>overload. We may feel </a:t>
            </a:r>
            <a:r>
              <a:rPr lang="en-GB" sz="2400" dirty="0"/>
              <a:t>overwhelmed by sights, sounds or smells. </a:t>
            </a:r>
            <a:endParaRPr lang="en-GB" sz="2400" dirty="0" smtClean="0"/>
          </a:p>
          <a:p>
            <a:pPr marL="285750" indent="-285750">
              <a:buFont typeface="Wingdings" panose="05000000000000000000" pitchFamily="2" charset="2"/>
              <a:buChar char="Ø"/>
            </a:pPr>
            <a:endParaRPr lang="en-GB" sz="2400" dirty="0"/>
          </a:p>
          <a:p>
            <a:pPr marL="285750" indent="-285750">
              <a:buFont typeface="Wingdings" panose="05000000000000000000" pitchFamily="2" charset="2"/>
              <a:buChar char="Ø"/>
            </a:pPr>
            <a:r>
              <a:rPr lang="en-GB" sz="2400" dirty="0" smtClean="0"/>
              <a:t>Headphones </a:t>
            </a:r>
            <a:r>
              <a:rPr lang="en-GB" sz="2400" dirty="0"/>
              <a:t>may be a good way to reduce some of this by helping you to focus and creating a distraction with calls, music, podcasts or audiobooks. </a:t>
            </a:r>
          </a:p>
        </p:txBody>
      </p:sp>
      <p:pic>
        <p:nvPicPr>
          <p:cNvPr id="3" name="Picture 2"/>
          <p:cNvPicPr>
            <a:picLocks noChangeAspect="1"/>
          </p:cNvPicPr>
          <p:nvPr/>
        </p:nvPicPr>
        <p:blipFill>
          <a:blip r:embed="rId2"/>
          <a:stretch>
            <a:fillRect/>
          </a:stretch>
        </p:blipFill>
        <p:spPr>
          <a:xfrm>
            <a:off x="66648" y="4064875"/>
            <a:ext cx="4150512" cy="2692609"/>
          </a:xfrm>
          <a:prstGeom prst="rect">
            <a:avLst/>
          </a:prstGeom>
          <a:effectLst>
            <a:softEdge rad="88900"/>
          </a:effectLst>
        </p:spPr>
      </p:pic>
      <p:pic>
        <p:nvPicPr>
          <p:cNvPr id="5" name="Picture 4"/>
          <p:cNvPicPr>
            <a:picLocks noChangeAspect="1"/>
          </p:cNvPicPr>
          <p:nvPr/>
        </p:nvPicPr>
        <p:blipFill rotWithShape="1">
          <a:blip r:embed="rId3"/>
          <a:srcRect l="13657" t="38315" r="10958"/>
          <a:stretch/>
        </p:blipFill>
        <p:spPr>
          <a:xfrm>
            <a:off x="4317131" y="4181750"/>
            <a:ext cx="2610052" cy="2458857"/>
          </a:xfrm>
          <a:prstGeom prst="rect">
            <a:avLst/>
          </a:prstGeom>
          <a:effectLst>
            <a:softEdge rad="88900"/>
          </a:effectLst>
        </p:spPr>
      </p:pic>
      <p:pic>
        <p:nvPicPr>
          <p:cNvPr id="6" name="Picture 5"/>
          <p:cNvPicPr>
            <a:picLocks noChangeAspect="1"/>
          </p:cNvPicPr>
          <p:nvPr/>
        </p:nvPicPr>
        <p:blipFill>
          <a:blip r:embed="rId4"/>
          <a:stretch>
            <a:fillRect/>
          </a:stretch>
        </p:blipFill>
        <p:spPr>
          <a:xfrm>
            <a:off x="7027154" y="4046874"/>
            <a:ext cx="4981109" cy="2598419"/>
          </a:xfrm>
          <a:prstGeom prst="rect">
            <a:avLst/>
          </a:prstGeom>
          <a:effectLst>
            <a:softEdge rad="165100"/>
          </a:effectLst>
        </p:spPr>
      </p:pic>
    </p:spTree>
    <p:extLst>
      <p:ext uri="{BB962C8B-B14F-4D97-AF65-F5344CB8AC3E}">
        <p14:creationId xmlns:p14="http://schemas.microsoft.com/office/powerpoint/2010/main" val="579759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528241"/>
            <a:ext cx="6096000" cy="6155531"/>
          </a:xfrm>
          <a:prstGeom prst="rect">
            <a:avLst/>
          </a:prstGeom>
        </p:spPr>
        <p:txBody>
          <a:bodyPr>
            <a:spAutoFit/>
          </a:bodyPr>
          <a:lstStyle/>
          <a:p>
            <a:pPr marL="342900" indent="-342900">
              <a:buAutoNum type="arabicPeriod"/>
            </a:pPr>
            <a:r>
              <a:rPr lang="en-GB" sz="2400" b="1" dirty="0" smtClean="0"/>
              <a:t>Stay </a:t>
            </a:r>
            <a:r>
              <a:rPr lang="en-GB" sz="2400" b="1" dirty="0"/>
              <a:t>connected with </a:t>
            </a:r>
            <a:r>
              <a:rPr lang="en-GB" sz="2400" b="1" dirty="0" smtClean="0"/>
              <a:t>people</a:t>
            </a:r>
          </a:p>
          <a:p>
            <a:pPr marL="342900" indent="-342900">
              <a:buAutoNum type="arabicPeriod"/>
            </a:pPr>
            <a:endParaRPr lang="en-GB" dirty="0"/>
          </a:p>
          <a:p>
            <a:pPr marL="342900" indent="-342900">
              <a:buFont typeface="Wingdings" panose="05000000000000000000" pitchFamily="2" charset="2"/>
              <a:buChar char="q"/>
            </a:pPr>
            <a:r>
              <a:rPr lang="en-GB" sz="2200" dirty="0"/>
              <a:t>Maintaining healthy relationships with people we trust is important for our mental wellbeing. Now that the government guidelines allow more social activity outside, this may feel easier. Just make sure you follow the latest government guidance and stay at least 2 metres apart from others.</a:t>
            </a:r>
          </a:p>
          <a:p>
            <a:endParaRPr lang="en-GB" sz="2200" dirty="0"/>
          </a:p>
          <a:p>
            <a:pPr marL="342900" indent="-342900">
              <a:buFont typeface="Wingdings" panose="05000000000000000000" pitchFamily="2" charset="2"/>
              <a:buChar char="q"/>
            </a:pPr>
            <a:r>
              <a:rPr lang="en-GB" sz="2200" dirty="0"/>
              <a:t>Think about how you can continue to stay in touch with friends and family, especially if you or they need to stay at home. You could try phone calls, video calls or social media – whether it's with people you normally saw often or reconnecting with old friends.</a:t>
            </a:r>
          </a:p>
        </p:txBody>
      </p:sp>
      <p:pic>
        <p:nvPicPr>
          <p:cNvPr id="3" name="Picture 2"/>
          <p:cNvPicPr>
            <a:picLocks noChangeAspect="1"/>
          </p:cNvPicPr>
          <p:nvPr/>
        </p:nvPicPr>
        <p:blipFill>
          <a:blip r:embed="rId2"/>
          <a:stretch>
            <a:fillRect/>
          </a:stretch>
        </p:blipFill>
        <p:spPr>
          <a:xfrm>
            <a:off x="6770588" y="2513400"/>
            <a:ext cx="5421412" cy="4060826"/>
          </a:xfrm>
          <a:prstGeom prst="rect">
            <a:avLst/>
          </a:prstGeom>
          <a:effectLst>
            <a:softEdge rad="76200"/>
          </a:effectLst>
        </p:spPr>
      </p:pic>
    </p:spTree>
    <p:extLst>
      <p:ext uri="{BB962C8B-B14F-4D97-AF65-F5344CB8AC3E}">
        <p14:creationId xmlns:p14="http://schemas.microsoft.com/office/powerpoint/2010/main" val="1227759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348" y="3901184"/>
            <a:ext cx="5285690" cy="2956816"/>
          </a:xfrm>
          <a:prstGeom prst="rect">
            <a:avLst/>
          </a:prstGeom>
        </p:spPr>
      </p:pic>
      <p:pic>
        <p:nvPicPr>
          <p:cNvPr id="3" name="Picture 2"/>
          <p:cNvPicPr>
            <a:picLocks noChangeAspect="1"/>
          </p:cNvPicPr>
          <p:nvPr/>
        </p:nvPicPr>
        <p:blipFill>
          <a:blip r:embed="rId3"/>
          <a:stretch>
            <a:fillRect/>
          </a:stretch>
        </p:blipFill>
        <p:spPr>
          <a:xfrm>
            <a:off x="7080992" y="3596357"/>
            <a:ext cx="4895512" cy="3261643"/>
          </a:xfrm>
          <a:prstGeom prst="rect">
            <a:avLst/>
          </a:prstGeom>
        </p:spPr>
      </p:pic>
      <p:sp>
        <p:nvSpPr>
          <p:cNvPr id="4" name="Rectangle 3"/>
          <p:cNvSpPr/>
          <p:nvPr/>
        </p:nvSpPr>
        <p:spPr>
          <a:xfrm>
            <a:off x="110348" y="378062"/>
            <a:ext cx="12081651" cy="3416320"/>
          </a:xfrm>
          <a:prstGeom prst="rect">
            <a:avLst/>
          </a:prstGeom>
        </p:spPr>
        <p:txBody>
          <a:bodyPr wrap="square">
            <a:spAutoFit/>
          </a:bodyPr>
          <a:lstStyle/>
          <a:p>
            <a:pPr marL="285750" indent="-285750">
              <a:buFont typeface="Wingdings" panose="05000000000000000000" pitchFamily="2" charset="2"/>
              <a:buChar char="Ø"/>
            </a:pPr>
            <a:r>
              <a:rPr lang="en-GB" sz="2400" dirty="0"/>
              <a:t>It’s important to acknowledge that these feelings are reasonable, and to expect them. It’s only by building up tolerance gently that we can move through these fears. </a:t>
            </a:r>
          </a:p>
          <a:p>
            <a:pPr marL="285750" indent="-285750">
              <a:buFont typeface="Wingdings" panose="05000000000000000000" pitchFamily="2" charset="2"/>
              <a:buChar char="Ø"/>
            </a:pPr>
            <a:endParaRPr lang="en-GB" sz="2400" dirty="0"/>
          </a:p>
          <a:p>
            <a:pPr marL="285750" indent="-285750">
              <a:buFont typeface="Wingdings" panose="05000000000000000000" pitchFamily="2" charset="2"/>
              <a:buChar char="Ø"/>
            </a:pPr>
            <a:r>
              <a:rPr lang="en-GB" sz="2400" dirty="0"/>
              <a:t> It is easy to allow the seclusion that was necessary in lockdown to become deliberate isolation as lockdown ends. </a:t>
            </a:r>
          </a:p>
          <a:p>
            <a:endParaRPr lang="en-GB" sz="2400" dirty="0"/>
          </a:p>
          <a:p>
            <a:pPr marL="285750" indent="-285750">
              <a:buFont typeface="Wingdings" panose="05000000000000000000" pitchFamily="2" charset="2"/>
              <a:buChar char="Ø"/>
            </a:pPr>
            <a:r>
              <a:rPr lang="en-GB" sz="2400" dirty="0"/>
              <a:t>If possible, take things at your own pace – but try and challenge yourself to try something different each day or every couple of days.</a:t>
            </a:r>
          </a:p>
        </p:txBody>
      </p:sp>
    </p:spTree>
    <p:extLst>
      <p:ext uri="{BB962C8B-B14F-4D97-AF65-F5344CB8AC3E}">
        <p14:creationId xmlns:p14="http://schemas.microsoft.com/office/powerpoint/2010/main" val="1108338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901" y="976438"/>
            <a:ext cx="11872210" cy="5109091"/>
          </a:xfrm>
          <a:prstGeom prst="rect">
            <a:avLst/>
          </a:prstGeom>
        </p:spPr>
        <p:txBody>
          <a:bodyPr wrap="square">
            <a:spAutoFit/>
          </a:bodyPr>
          <a:lstStyle/>
          <a:p>
            <a:pPr marL="285750" indent="-285750">
              <a:buFont typeface="Wingdings" panose="05000000000000000000" pitchFamily="2" charset="2"/>
              <a:buChar char="Ø"/>
            </a:pPr>
            <a:r>
              <a:rPr lang="en-GB" sz="2200" b="1" dirty="0" smtClean="0"/>
              <a:t>Control </a:t>
            </a:r>
            <a:r>
              <a:rPr lang="en-GB" sz="2200" b="1" dirty="0"/>
              <a:t>what can be controlled </a:t>
            </a:r>
            <a:endParaRPr lang="en-GB" sz="2200" dirty="0" smtClean="0"/>
          </a:p>
          <a:p>
            <a:r>
              <a:rPr lang="en-GB" sz="2200" dirty="0" smtClean="0"/>
              <a:t> </a:t>
            </a:r>
          </a:p>
          <a:p>
            <a:r>
              <a:rPr lang="en-GB" sz="2200" dirty="0" smtClean="0"/>
              <a:t>A </a:t>
            </a:r>
            <a:r>
              <a:rPr lang="en-GB" sz="2200" dirty="0"/>
              <a:t>lot of things you can’t </a:t>
            </a:r>
            <a:r>
              <a:rPr lang="en-GB" sz="2200" dirty="0" smtClean="0"/>
              <a:t>control, and may cause fear </a:t>
            </a:r>
            <a:r>
              <a:rPr lang="en-GB" sz="2200" dirty="0"/>
              <a:t>and </a:t>
            </a:r>
            <a:r>
              <a:rPr lang="en-GB" sz="2200" dirty="0" smtClean="0"/>
              <a:t>anxiety. But somethings we can plan for. Try making an action plan for things which you find more challenging.</a:t>
            </a:r>
          </a:p>
          <a:p>
            <a:r>
              <a:rPr lang="en-GB" sz="2200" dirty="0" smtClean="0"/>
              <a:t> </a:t>
            </a:r>
            <a:endParaRPr lang="en-GB" sz="2200" dirty="0"/>
          </a:p>
          <a:p>
            <a:pPr marL="285750" indent="-285750">
              <a:buFont typeface="Wingdings" panose="05000000000000000000" pitchFamily="2" charset="2"/>
              <a:buChar char="Ø"/>
            </a:pPr>
            <a:r>
              <a:rPr lang="en-GB" sz="2200" b="1" dirty="0"/>
              <a:t>Pace yourself </a:t>
            </a:r>
            <a:endParaRPr lang="en-GB" sz="2200" dirty="0" smtClean="0"/>
          </a:p>
          <a:p>
            <a:pPr marL="285750" indent="-285750">
              <a:buFont typeface="Wingdings" panose="05000000000000000000" pitchFamily="2" charset="2"/>
              <a:buChar char="Ø"/>
            </a:pPr>
            <a:endParaRPr lang="en-GB" sz="2200" dirty="0"/>
          </a:p>
          <a:p>
            <a:r>
              <a:rPr lang="en-GB" sz="2200" dirty="0" smtClean="0"/>
              <a:t>It is important to go </a:t>
            </a:r>
            <a:r>
              <a:rPr lang="en-GB" sz="2200" dirty="0"/>
              <a:t>at the right pace </a:t>
            </a:r>
            <a:r>
              <a:rPr lang="en-GB" sz="2200" dirty="0" smtClean="0"/>
              <a:t>for you.  Don’t be pressured </a:t>
            </a:r>
            <a:r>
              <a:rPr lang="en-GB" sz="2200" dirty="0"/>
              <a:t>into doing things you don’t want to – but try not to let that be an excuse not to push yourself, </a:t>
            </a:r>
            <a:r>
              <a:rPr lang="en-GB" sz="2200" dirty="0" smtClean="0"/>
              <a:t>for example, when </a:t>
            </a:r>
            <a:r>
              <a:rPr lang="en-GB" sz="2200" dirty="0"/>
              <a:t>reconnecting with friends safely, outside your home, when rules allow and the time is also right for you</a:t>
            </a:r>
            <a:r>
              <a:rPr lang="en-GB" sz="2200" dirty="0" smtClean="0"/>
              <a:t>.</a:t>
            </a:r>
          </a:p>
          <a:p>
            <a:endParaRPr lang="en-GB" sz="2200" dirty="0"/>
          </a:p>
          <a:p>
            <a:r>
              <a:rPr lang="en-GB" sz="2200" dirty="0" smtClean="0"/>
              <a:t>Discuss </a:t>
            </a:r>
            <a:r>
              <a:rPr lang="en-GB" sz="2200" dirty="0"/>
              <a:t>concerns with those close to you, </a:t>
            </a:r>
            <a:r>
              <a:rPr lang="en-GB" sz="2200" dirty="0" smtClean="0"/>
              <a:t>and allow others space </a:t>
            </a:r>
            <a:r>
              <a:rPr lang="en-GB" sz="2200" dirty="0"/>
              <a:t>to move at their own </a:t>
            </a:r>
            <a:r>
              <a:rPr lang="en-GB" sz="2200" dirty="0" smtClean="0"/>
              <a:t>pace</a:t>
            </a:r>
            <a:r>
              <a:rPr lang="en-GB" sz="2200" dirty="0"/>
              <a:t> </a:t>
            </a:r>
            <a:r>
              <a:rPr lang="en-GB" sz="2200" dirty="0" smtClean="0"/>
              <a:t>too.</a:t>
            </a:r>
            <a:endParaRPr lang="en-GB" sz="2200" dirty="0"/>
          </a:p>
          <a:p>
            <a:r>
              <a:rPr lang="en-GB" dirty="0"/>
              <a:t> </a:t>
            </a:r>
          </a:p>
        </p:txBody>
      </p:sp>
      <p:sp>
        <p:nvSpPr>
          <p:cNvPr id="3" name="Rectangle 2"/>
          <p:cNvSpPr/>
          <p:nvPr/>
        </p:nvSpPr>
        <p:spPr>
          <a:xfrm>
            <a:off x="1954907" y="261292"/>
            <a:ext cx="8262198" cy="461665"/>
          </a:xfrm>
          <a:prstGeom prst="rect">
            <a:avLst/>
          </a:prstGeom>
        </p:spPr>
        <p:txBody>
          <a:bodyPr wrap="none">
            <a:spAutoFit/>
          </a:bodyPr>
          <a:lstStyle/>
          <a:p>
            <a:r>
              <a:rPr lang="en-GB" sz="2400" b="1" dirty="0"/>
              <a:t>Tips on coping with fear and </a:t>
            </a:r>
            <a:r>
              <a:rPr lang="en-GB" sz="2400" b="1" dirty="0" smtClean="0"/>
              <a:t>anxiety in Social Settings*</a:t>
            </a:r>
            <a:endParaRPr lang="en-GB" sz="2400" b="1" dirty="0"/>
          </a:p>
        </p:txBody>
      </p:sp>
      <p:sp>
        <p:nvSpPr>
          <p:cNvPr id="4" name="Rectangle 3"/>
          <p:cNvSpPr/>
          <p:nvPr/>
        </p:nvSpPr>
        <p:spPr>
          <a:xfrm>
            <a:off x="4422099" y="6339010"/>
            <a:ext cx="7600012" cy="369332"/>
          </a:xfrm>
          <a:prstGeom prst="rect">
            <a:avLst/>
          </a:prstGeom>
        </p:spPr>
        <p:txBody>
          <a:bodyPr wrap="square">
            <a:spAutoFit/>
          </a:bodyPr>
          <a:lstStyle/>
          <a:p>
            <a:r>
              <a:rPr lang="en-GB" dirty="0" smtClean="0">
                <a:hlinkClick r:id="rId2"/>
              </a:rPr>
              <a:t>*www.mentalhealth.org.uk/coronavirus/coming-out-of-lockdown</a:t>
            </a:r>
            <a:endParaRPr lang="en-GB" dirty="0"/>
          </a:p>
        </p:txBody>
      </p:sp>
    </p:spTree>
    <p:extLst>
      <p:ext uri="{BB962C8B-B14F-4D97-AF65-F5344CB8AC3E}">
        <p14:creationId xmlns:p14="http://schemas.microsoft.com/office/powerpoint/2010/main" val="2172216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774" y="358650"/>
            <a:ext cx="10223292" cy="4493538"/>
          </a:xfrm>
          <a:prstGeom prst="rect">
            <a:avLst/>
          </a:prstGeom>
        </p:spPr>
        <p:txBody>
          <a:bodyPr wrap="square">
            <a:spAutoFit/>
          </a:bodyPr>
          <a:lstStyle/>
          <a:p>
            <a:pPr marL="285750" indent="-285750">
              <a:buFont typeface="Wingdings" panose="05000000000000000000" pitchFamily="2" charset="2"/>
              <a:buChar char="Ø"/>
            </a:pPr>
            <a:r>
              <a:rPr lang="en-GB" sz="2200" b="1" dirty="0"/>
              <a:t>Build up tolerance </a:t>
            </a:r>
            <a:endParaRPr lang="en-GB" sz="2200" dirty="0" smtClean="0"/>
          </a:p>
          <a:p>
            <a:endParaRPr lang="en-GB" sz="2200" dirty="0" smtClean="0"/>
          </a:p>
          <a:p>
            <a:r>
              <a:rPr lang="en-GB" sz="2200" dirty="0" smtClean="0"/>
              <a:t>Try </a:t>
            </a:r>
            <a:r>
              <a:rPr lang="en-GB" sz="2200" dirty="0"/>
              <a:t>doing something that challenges you every day, or every few days. Don’t beat yourself up if it doesn’t go well but keep at it. Keep a note of things you’ve achieved, enjoyed or surprised yourself doing.  </a:t>
            </a:r>
          </a:p>
          <a:p>
            <a:r>
              <a:rPr lang="en-GB" sz="2200" dirty="0"/>
              <a:t> </a:t>
            </a:r>
          </a:p>
          <a:p>
            <a:pPr marL="285750" indent="-285750">
              <a:buFont typeface="Wingdings" panose="05000000000000000000" pitchFamily="2" charset="2"/>
              <a:buChar char="Ø"/>
            </a:pPr>
            <a:r>
              <a:rPr lang="en-GB" sz="2200" b="1" dirty="0"/>
              <a:t>Vary your routines </a:t>
            </a:r>
            <a:endParaRPr lang="en-GB" sz="2200" dirty="0" smtClean="0"/>
          </a:p>
          <a:p>
            <a:endParaRPr lang="en-GB" sz="2200" dirty="0" smtClean="0"/>
          </a:p>
          <a:p>
            <a:r>
              <a:rPr lang="en-GB" sz="2200" dirty="0" smtClean="0"/>
              <a:t> </a:t>
            </a:r>
            <a:r>
              <a:rPr lang="en-GB" sz="2200" dirty="0"/>
              <a:t>try and vary your routines so that you see different people and encounter different situations. If one supermarket makes you nervous, try another. If a walk at one time of the day is very busy, try mixing walks at busy times with walks at quieter times. </a:t>
            </a:r>
          </a:p>
          <a:p>
            <a:r>
              <a:rPr lang="en-GB" sz="2200" dirty="0"/>
              <a:t> </a:t>
            </a:r>
          </a:p>
        </p:txBody>
      </p:sp>
      <p:pic>
        <p:nvPicPr>
          <p:cNvPr id="4" name="Picture 3"/>
          <p:cNvPicPr>
            <a:picLocks noChangeAspect="1"/>
          </p:cNvPicPr>
          <p:nvPr/>
        </p:nvPicPr>
        <p:blipFill>
          <a:blip r:embed="rId2"/>
          <a:stretch>
            <a:fillRect/>
          </a:stretch>
        </p:blipFill>
        <p:spPr>
          <a:xfrm>
            <a:off x="7480092" y="4175910"/>
            <a:ext cx="4511726" cy="2526567"/>
          </a:xfrm>
          <a:prstGeom prst="rect">
            <a:avLst/>
          </a:prstGeom>
          <a:effectLst>
            <a:softEdge rad="127000"/>
          </a:effectLst>
        </p:spPr>
      </p:pic>
    </p:spTree>
    <p:extLst>
      <p:ext uri="{BB962C8B-B14F-4D97-AF65-F5344CB8AC3E}">
        <p14:creationId xmlns:p14="http://schemas.microsoft.com/office/powerpoint/2010/main" val="1773722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892" y="272297"/>
            <a:ext cx="12027108" cy="5816977"/>
          </a:xfrm>
          <a:prstGeom prst="rect">
            <a:avLst/>
          </a:prstGeom>
        </p:spPr>
        <p:txBody>
          <a:bodyPr wrap="square">
            <a:spAutoFit/>
          </a:bodyPr>
          <a:lstStyle/>
          <a:p>
            <a:r>
              <a:rPr lang="en-GB" sz="2400" b="1" dirty="0" smtClean="0"/>
              <a:t>Returning to Our Social Lives*</a:t>
            </a:r>
          </a:p>
          <a:p>
            <a:endParaRPr lang="en-GB" b="1" dirty="0"/>
          </a:p>
          <a:p>
            <a:pPr marL="285750" indent="-285750">
              <a:buFont typeface="Arial" panose="020B0604020202020204" pitchFamily="34" charset="0"/>
              <a:buChar char="•"/>
            </a:pPr>
            <a:r>
              <a:rPr lang="en-GB" sz="2200" dirty="0" smtClean="0"/>
              <a:t>As lockdown eases we are beginning to our social lives – although with some changes. We may feel excited to do this, or we may be feeling nervous, or are un able to at present.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How can you help others in your social group to participate in social groups if they are not yet ready to take part face to face?</a:t>
            </a:r>
          </a:p>
          <a:p>
            <a:pPr marL="285750" indent="-28575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smtClean="0"/>
              <a:t>We </a:t>
            </a:r>
            <a:r>
              <a:rPr lang="en-GB" sz="2200" dirty="0"/>
              <a:t>may have become comfortable in our own space and with our own company in lockdown – it’s been intense in all sorts of ways and we might really have to push ourselves to reconnect with people and overcome initial awkwardness. </a:t>
            </a:r>
            <a:endParaRPr lang="en-GB" sz="2200" dirty="0" smtClean="0"/>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smtClean="0"/>
              <a:t>Whether </a:t>
            </a:r>
            <a:r>
              <a:rPr lang="en-GB" sz="2200" dirty="0"/>
              <a:t>it’s knowing how to insist on social distancing with friends or relatives, knowing where you have to wear a mask, or feeling odd not stopping to chat in the street many of us are keen to get it right, and worried about slipping up. It’s all new – and doing your best to follow the rules is good enough for most situations. </a:t>
            </a:r>
          </a:p>
        </p:txBody>
      </p:sp>
      <p:sp>
        <p:nvSpPr>
          <p:cNvPr id="3" name="Rectangle 2"/>
          <p:cNvSpPr/>
          <p:nvPr/>
        </p:nvSpPr>
        <p:spPr>
          <a:xfrm>
            <a:off x="4392118" y="6284146"/>
            <a:ext cx="8454452" cy="369332"/>
          </a:xfrm>
          <a:prstGeom prst="rect">
            <a:avLst/>
          </a:prstGeom>
        </p:spPr>
        <p:txBody>
          <a:bodyPr wrap="square">
            <a:spAutoFit/>
          </a:bodyPr>
          <a:lstStyle/>
          <a:p>
            <a:r>
              <a:rPr lang="en-GB" dirty="0" smtClean="0">
                <a:hlinkClick r:id="rId2"/>
              </a:rPr>
              <a:t>*www.mentalhealth.org.uk/coronavirus/coming-out-of-lockdown</a:t>
            </a:r>
            <a:endParaRPr lang="en-GB" dirty="0"/>
          </a:p>
        </p:txBody>
      </p:sp>
    </p:spTree>
    <p:extLst>
      <p:ext uri="{BB962C8B-B14F-4D97-AF65-F5344CB8AC3E}">
        <p14:creationId xmlns:p14="http://schemas.microsoft.com/office/powerpoint/2010/main" val="650646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9176" y="4429866"/>
            <a:ext cx="2857500" cy="2180795"/>
          </a:xfrm>
          <a:prstGeom prst="rect">
            <a:avLst/>
          </a:prstGeom>
          <a:solidFill>
            <a:schemeClr val="bg2">
              <a:lumMod val="50000"/>
            </a:schemeClr>
          </a:solidFill>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49902" y="936784"/>
            <a:ext cx="3516049" cy="3086560"/>
          </a:xfrm>
          <a:prstGeom prst="rect">
            <a:avLst/>
          </a:prstGeom>
          <a:solidFill>
            <a:schemeClr val="bg2">
              <a:lumMod val="50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885540" y="2967364"/>
            <a:ext cx="4512774" cy="461665"/>
          </a:xfrm>
          <a:prstGeom prst="rect">
            <a:avLst/>
          </a:prstGeom>
        </p:spPr>
        <p:txBody>
          <a:bodyPr wrap="none">
            <a:spAutoFit/>
          </a:bodyPr>
          <a:lstStyle/>
          <a:p>
            <a:r>
              <a:rPr lang="en-GB" sz="2400" dirty="0" smtClean="0">
                <a:hlinkClick r:id="rId2"/>
              </a:rPr>
              <a:t>www.mindinsomerset.org.uk</a:t>
            </a:r>
            <a:r>
              <a:rPr lang="en-GB" sz="2400" dirty="0">
                <a:hlinkClick r:id="rId2"/>
              </a:rPr>
              <a:t>/</a:t>
            </a:r>
            <a:endParaRPr lang="en-GB" sz="2400" dirty="0"/>
          </a:p>
        </p:txBody>
      </p:sp>
      <p:pic>
        <p:nvPicPr>
          <p:cNvPr id="3" name="Picture 2"/>
          <p:cNvPicPr>
            <a:picLocks noChangeAspect="1"/>
          </p:cNvPicPr>
          <p:nvPr/>
        </p:nvPicPr>
        <p:blipFill>
          <a:blip r:embed="rId3"/>
          <a:stretch>
            <a:fillRect/>
          </a:stretch>
        </p:blipFill>
        <p:spPr>
          <a:xfrm>
            <a:off x="479176" y="1470414"/>
            <a:ext cx="2857500" cy="2019300"/>
          </a:xfrm>
          <a:prstGeom prst="rect">
            <a:avLst/>
          </a:prstGeom>
          <a:effectLst>
            <a:softEdge rad="88900"/>
          </a:effectLst>
        </p:spPr>
      </p:pic>
      <p:sp>
        <p:nvSpPr>
          <p:cNvPr id="4" name="TextBox 3"/>
          <p:cNvSpPr txBox="1"/>
          <p:nvPr/>
        </p:nvSpPr>
        <p:spPr>
          <a:xfrm>
            <a:off x="3885540" y="1390382"/>
            <a:ext cx="5487400" cy="1569660"/>
          </a:xfrm>
          <a:prstGeom prst="rect">
            <a:avLst/>
          </a:prstGeom>
          <a:noFill/>
        </p:spPr>
        <p:txBody>
          <a:bodyPr wrap="none" rtlCol="0">
            <a:spAutoFit/>
          </a:bodyPr>
          <a:lstStyle/>
          <a:p>
            <a:r>
              <a:rPr lang="en-GB" sz="2400" b="1" dirty="0" smtClean="0"/>
              <a:t>Mind in Somerset </a:t>
            </a:r>
          </a:p>
          <a:p>
            <a:endParaRPr lang="en-GB" sz="2400" b="1" dirty="0"/>
          </a:p>
          <a:p>
            <a:r>
              <a:rPr lang="en-GB" sz="2400" dirty="0" smtClean="0"/>
              <a:t>With an  Emotional Support Helpline</a:t>
            </a:r>
          </a:p>
          <a:p>
            <a:r>
              <a:rPr lang="en-GB" sz="2400" dirty="0" smtClean="0"/>
              <a:t>Available 24/7: 01823 276 892</a:t>
            </a:r>
            <a:endParaRPr lang="en-GB" sz="2400" dirty="0"/>
          </a:p>
        </p:txBody>
      </p:sp>
      <p:sp>
        <p:nvSpPr>
          <p:cNvPr id="10" name="TextBox 9"/>
          <p:cNvSpPr txBox="1"/>
          <p:nvPr/>
        </p:nvSpPr>
        <p:spPr>
          <a:xfrm>
            <a:off x="4208545" y="175317"/>
            <a:ext cx="3866764" cy="461665"/>
          </a:xfrm>
          <a:prstGeom prst="rect">
            <a:avLst/>
          </a:prstGeom>
          <a:noFill/>
        </p:spPr>
        <p:txBody>
          <a:bodyPr wrap="none" rtlCol="0">
            <a:spAutoFit/>
          </a:bodyPr>
          <a:lstStyle/>
          <a:p>
            <a:r>
              <a:rPr lang="en-GB" sz="2400" b="1" dirty="0" smtClean="0"/>
              <a:t>Other Sources of Support</a:t>
            </a:r>
            <a:endParaRPr lang="en-GB" sz="2400" b="1" dirty="0"/>
          </a:p>
        </p:txBody>
      </p:sp>
      <p:sp>
        <p:nvSpPr>
          <p:cNvPr id="11" name="Rectangle 10"/>
          <p:cNvSpPr/>
          <p:nvPr/>
        </p:nvSpPr>
        <p:spPr>
          <a:xfrm>
            <a:off x="4234136" y="5673638"/>
            <a:ext cx="5588389" cy="461665"/>
          </a:xfrm>
          <a:prstGeom prst="rect">
            <a:avLst/>
          </a:prstGeom>
        </p:spPr>
        <p:txBody>
          <a:bodyPr wrap="none">
            <a:spAutoFit/>
          </a:bodyPr>
          <a:lstStyle/>
          <a:p>
            <a:r>
              <a:rPr lang="en-GB" sz="2400" dirty="0" smtClean="0">
                <a:hlinkClick r:id="rId4"/>
              </a:rPr>
              <a:t>www.sparksomerset.org.uk/covid-19</a:t>
            </a:r>
            <a:endParaRPr lang="en-GB" sz="2400" dirty="0"/>
          </a:p>
        </p:txBody>
      </p:sp>
      <p:sp>
        <p:nvSpPr>
          <p:cNvPr id="12" name="Rectangle 11"/>
          <p:cNvSpPr/>
          <p:nvPr/>
        </p:nvSpPr>
        <p:spPr>
          <a:xfrm>
            <a:off x="4149074" y="4023344"/>
            <a:ext cx="2480166" cy="461665"/>
          </a:xfrm>
          <a:prstGeom prst="rect">
            <a:avLst/>
          </a:prstGeom>
        </p:spPr>
        <p:txBody>
          <a:bodyPr wrap="none">
            <a:spAutoFit/>
          </a:bodyPr>
          <a:lstStyle/>
          <a:p>
            <a:r>
              <a:rPr lang="en-GB" sz="2400" b="1" dirty="0"/>
              <a:t>Spark Somerset</a:t>
            </a:r>
          </a:p>
        </p:txBody>
      </p:sp>
      <p:sp>
        <p:nvSpPr>
          <p:cNvPr id="13" name="Rectangle 12"/>
          <p:cNvSpPr/>
          <p:nvPr/>
        </p:nvSpPr>
        <p:spPr>
          <a:xfrm>
            <a:off x="4208545" y="4571492"/>
            <a:ext cx="6096000" cy="1015663"/>
          </a:xfrm>
          <a:prstGeom prst="rect">
            <a:avLst/>
          </a:prstGeom>
        </p:spPr>
        <p:txBody>
          <a:bodyPr>
            <a:spAutoFit/>
          </a:bodyPr>
          <a:lstStyle/>
          <a:p>
            <a:r>
              <a:rPr lang="en-GB" sz="2000" dirty="0"/>
              <a:t>If you would like </a:t>
            </a:r>
            <a:r>
              <a:rPr lang="en-GB" sz="2000" dirty="0" smtClean="0"/>
              <a:t>their </a:t>
            </a:r>
            <a:r>
              <a:rPr lang="en-GB" sz="2000" dirty="0"/>
              <a:t>help, </a:t>
            </a:r>
            <a:r>
              <a:rPr lang="en-GB" sz="2000" dirty="0" smtClean="0"/>
              <a:t>call </a:t>
            </a:r>
            <a:r>
              <a:rPr lang="en-GB" sz="2000" dirty="0"/>
              <a:t>01460 202970, email SUPPORT@SPARKSOMERSET.ORG.UK or get in touch via Live Chat.</a:t>
            </a:r>
          </a:p>
        </p:txBody>
      </p:sp>
      <p:pic>
        <p:nvPicPr>
          <p:cNvPr id="1026"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01" y="4636177"/>
            <a:ext cx="215265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452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4544"/>
            <a:ext cx="5911784" cy="1843790"/>
          </a:xfrm>
          <a:prstGeom prst="rect">
            <a:avLst/>
          </a:prstGeom>
          <a:solidFill>
            <a:srgbClr val="65B058"/>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a:srcRect b="35274"/>
          <a:stretch/>
        </p:blipFill>
        <p:spPr>
          <a:xfrm>
            <a:off x="408775" y="5376889"/>
            <a:ext cx="5094234" cy="1099099"/>
          </a:xfrm>
          <a:prstGeom prst="rect">
            <a:avLst/>
          </a:prstGeom>
          <a:effectLst>
            <a:softEdge rad="25400"/>
          </a:effectLst>
        </p:spPr>
      </p:pic>
      <p:sp>
        <p:nvSpPr>
          <p:cNvPr id="2" name="Rectangle 1"/>
          <p:cNvSpPr/>
          <p:nvPr/>
        </p:nvSpPr>
        <p:spPr>
          <a:xfrm>
            <a:off x="191014" y="113016"/>
            <a:ext cx="12000986" cy="4462760"/>
          </a:xfrm>
          <a:prstGeom prst="rect">
            <a:avLst/>
          </a:prstGeom>
        </p:spPr>
        <p:txBody>
          <a:bodyPr wrap="square">
            <a:spAutoFit/>
          </a:bodyPr>
          <a:lstStyle/>
          <a:p>
            <a:pPr algn="ctr"/>
            <a:r>
              <a:rPr lang="en-GB" sz="2400" b="1" dirty="0"/>
              <a:t>The Wilderness Foundation</a:t>
            </a:r>
          </a:p>
          <a:p>
            <a:endParaRPr lang="en-GB" sz="2000" b="1" dirty="0"/>
          </a:p>
          <a:p>
            <a:r>
              <a:rPr lang="en-GB" sz="2000" dirty="0" smtClean="0"/>
              <a:t>Offers </a:t>
            </a:r>
            <a:r>
              <a:rPr lang="en-GB" sz="2000" dirty="0"/>
              <a:t>Free Mentoring and Coaching support</a:t>
            </a:r>
            <a:r>
              <a:rPr lang="en-GB" sz="2000" dirty="0" smtClean="0"/>
              <a:t>:</a:t>
            </a:r>
          </a:p>
          <a:p>
            <a:endParaRPr lang="en-GB" sz="2000" dirty="0"/>
          </a:p>
          <a:p>
            <a:r>
              <a:rPr lang="en-GB" sz="2000" dirty="0" smtClean="0"/>
              <a:t>Available to those </a:t>
            </a:r>
            <a:r>
              <a:rPr lang="en-GB" sz="2000" dirty="0"/>
              <a:t>seeking someone to talk through life experiences, worries about the present and future, wanting to be helped, due to feeling ‘stuck’ or wishing to do some life planning and strategy for the future.</a:t>
            </a:r>
          </a:p>
          <a:p>
            <a:endParaRPr lang="en-GB" sz="2000" dirty="0"/>
          </a:p>
          <a:p>
            <a:r>
              <a:rPr lang="en-GB" sz="2000" dirty="0" smtClean="0"/>
              <a:t>Experienced mentors </a:t>
            </a:r>
            <a:r>
              <a:rPr lang="en-GB" sz="2000" dirty="0"/>
              <a:t>and coaches are all safeguarding trained and enhance DBS checked and have extensive experience in working with a range of ages, with particular experience in working with teens.</a:t>
            </a:r>
          </a:p>
          <a:p>
            <a:endParaRPr lang="en-GB" sz="2000" dirty="0" smtClean="0"/>
          </a:p>
          <a:p>
            <a:r>
              <a:rPr lang="en-GB" sz="2000" dirty="0" smtClean="0"/>
              <a:t>For more information: contact </a:t>
            </a:r>
            <a:r>
              <a:rPr lang="en-GB" sz="2000" dirty="0"/>
              <a:t>info@wildernessfoundation.org.uk or complete and return the referral </a:t>
            </a:r>
            <a:r>
              <a:rPr lang="en-GB" sz="2000" dirty="0" smtClean="0"/>
              <a:t>form.</a:t>
            </a:r>
            <a:endParaRPr lang="en-GB" sz="2000" dirty="0"/>
          </a:p>
        </p:txBody>
      </p:sp>
      <p:sp>
        <p:nvSpPr>
          <p:cNvPr id="5" name="Rectangle 4"/>
          <p:cNvSpPr/>
          <p:nvPr/>
        </p:nvSpPr>
        <p:spPr>
          <a:xfrm>
            <a:off x="38707" y="4590552"/>
            <a:ext cx="11786033" cy="400110"/>
          </a:xfrm>
          <a:prstGeom prst="rect">
            <a:avLst/>
          </a:prstGeom>
        </p:spPr>
        <p:txBody>
          <a:bodyPr wrap="square">
            <a:spAutoFit/>
          </a:bodyPr>
          <a:lstStyle/>
          <a:p>
            <a:r>
              <a:rPr lang="en-GB" sz="2000" dirty="0">
                <a:hlinkClick r:id="rId3"/>
              </a:rPr>
              <a:t>wildernessfoundation.org.uk/therapy-and-counselling-support-</a:t>
            </a:r>
            <a:r>
              <a:rPr lang="en-GB" sz="2000" dirty="0" err="1">
                <a:hlinkClick r:id="rId3"/>
              </a:rPr>
              <a:t>covid</a:t>
            </a:r>
            <a:r>
              <a:rPr lang="en-GB" sz="2000" dirty="0">
                <a:hlinkClick r:id="rId3"/>
              </a:rPr>
              <a:t>-nature-care-campaign/</a:t>
            </a:r>
            <a:endParaRPr lang="en-GB" sz="2000" dirty="0"/>
          </a:p>
        </p:txBody>
      </p:sp>
      <p:pic>
        <p:nvPicPr>
          <p:cNvPr id="6" name="Picture 5"/>
          <p:cNvPicPr>
            <a:picLocks noChangeAspect="1"/>
          </p:cNvPicPr>
          <p:nvPr/>
        </p:nvPicPr>
        <p:blipFill>
          <a:blip r:embed="rId4"/>
          <a:stretch>
            <a:fillRect/>
          </a:stretch>
        </p:blipFill>
        <p:spPr>
          <a:xfrm>
            <a:off x="10208301" y="5118218"/>
            <a:ext cx="1616439" cy="1616439"/>
          </a:xfrm>
          <a:prstGeom prst="rect">
            <a:avLst/>
          </a:prstGeom>
          <a:effectLst>
            <a:softEdge rad="127000"/>
          </a:effectLst>
        </p:spPr>
      </p:pic>
    </p:spTree>
    <p:extLst>
      <p:ext uri="{BB962C8B-B14F-4D97-AF65-F5344CB8AC3E}">
        <p14:creationId xmlns:p14="http://schemas.microsoft.com/office/powerpoint/2010/main" val="2743376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702" y="2466249"/>
            <a:ext cx="10647336" cy="707886"/>
          </a:xfrm>
          <a:prstGeom prst="rect">
            <a:avLst/>
          </a:prstGeom>
        </p:spPr>
        <p:txBody>
          <a:bodyPr wrap="square">
            <a:spAutoFit/>
          </a:bodyPr>
          <a:lstStyle/>
          <a:p>
            <a:r>
              <a:rPr lang="en-GB" sz="2000" dirty="0" smtClean="0"/>
              <a:t>For more information on the Alliance find it here:</a:t>
            </a:r>
          </a:p>
          <a:p>
            <a:r>
              <a:rPr lang="en-GB" sz="2000" dirty="0" smtClean="0">
                <a:hlinkClick r:id="rId2" action="ppaction://hlinkfile"/>
              </a:rPr>
              <a:t>www.rethink.org/aboutus/what-we-do/somerset-recovery-wellbeing-alliance</a:t>
            </a:r>
            <a:r>
              <a:rPr lang="en-GB" sz="2000" dirty="0">
                <a:hlinkClick r:id="rId2" action="ppaction://hlinkfile"/>
              </a:rPr>
              <a:t>/</a:t>
            </a:r>
            <a:endParaRPr lang="en-GB" sz="2000" dirty="0"/>
          </a:p>
        </p:txBody>
      </p:sp>
      <p:sp>
        <p:nvSpPr>
          <p:cNvPr id="4" name="AutoShape 2" descr="Rethink Mental Illnes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Rethink Mental Illnes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Rethink Mental Illness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2755900" y="234305"/>
            <a:ext cx="6153288" cy="461665"/>
          </a:xfrm>
          <a:prstGeom prst="rect">
            <a:avLst/>
          </a:prstGeom>
        </p:spPr>
        <p:txBody>
          <a:bodyPr wrap="none">
            <a:spAutoFit/>
          </a:bodyPr>
          <a:lstStyle/>
          <a:p>
            <a:pPr algn="ctr"/>
            <a:r>
              <a:rPr lang="en-GB" sz="2400" b="1" dirty="0">
                <a:latin typeface="var(--font-family-title)"/>
              </a:rPr>
              <a:t>Somerset Recovery &amp; Wellbeing Alliance</a:t>
            </a:r>
            <a:endParaRPr lang="en-GB" sz="2400" b="1" i="0" dirty="0">
              <a:effectLst/>
              <a:latin typeface="var(--font-family-title)"/>
            </a:endParaRPr>
          </a:p>
        </p:txBody>
      </p:sp>
      <p:pic>
        <p:nvPicPr>
          <p:cNvPr id="10" name="Picture 9"/>
          <p:cNvPicPr>
            <a:picLocks noChangeAspect="1"/>
          </p:cNvPicPr>
          <p:nvPr/>
        </p:nvPicPr>
        <p:blipFill>
          <a:blip r:embed="rId3"/>
          <a:stretch>
            <a:fillRect/>
          </a:stretch>
        </p:blipFill>
        <p:spPr>
          <a:xfrm>
            <a:off x="3162926" y="854776"/>
            <a:ext cx="4912166" cy="1363848"/>
          </a:xfrm>
          <a:prstGeom prst="rect">
            <a:avLst/>
          </a:prstGeom>
        </p:spPr>
      </p:pic>
      <p:sp>
        <p:nvSpPr>
          <p:cNvPr id="11" name="Rectangle 10"/>
          <p:cNvSpPr/>
          <p:nvPr/>
        </p:nvSpPr>
        <p:spPr>
          <a:xfrm>
            <a:off x="176702" y="3340188"/>
            <a:ext cx="11519482" cy="646331"/>
          </a:xfrm>
          <a:prstGeom prst="rect">
            <a:avLst/>
          </a:prstGeom>
        </p:spPr>
        <p:txBody>
          <a:bodyPr wrap="square">
            <a:spAutoFit/>
          </a:bodyPr>
          <a:lstStyle/>
          <a:p>
            <a:r>
              <a:rPr lang="en-GB" dirty="0" smtClean="0"/>
              <a:t>See the Alliance Press Release:</a:t>
            </a:r>
            <a:endParaRPr lang="en-GB" dirty="0" smtClean="0">
              <a:hlinkClick r:id="rId4"/>
            </a:endParaRPr>
          </a:p>
          <a:p>
            <a:r>
              <a:rPr lang="en-GB" dirty="0" smtClean="0">
                <a:hlinkClick r:id="rId4"/>
              </a:rPr>
              <a:t>www.rethink.org/news-and-stories/news/2020/01/somerset-to-be-a-trailblazer-for-mental-health-care</a:t>
            </a:r>
            <a:r>
              <a:rPr lang="en-GB" dirty="0">
                <a:hlinkClick r:id="rId4"/>
              </a:rPr>
              <a:t>/</a:t>
            </a:r>
            <a:endParaRPr lang="en-GB" dirty="0"/>
          </a:p>
        </p:txBody>
      </p:sp>
      <p:sp>
        <p:nvSpPr>
          <p:cNvPr id="12" name="Rectangle 11"/>
          <p:cNvSpPr/>
          <p:nvPr/>
        </p:nvSpPr>
        <p:spPr>
          <a:xfrm>
            <a:off x="155575" y="3834119"/>
            <a:ext cx="11884025" cy="2308324"/>
          </a:xfrm>
          <a:prstGeom prst="rect">
            <a:avLst/>
          </a:prstGeom>
        </p:spPr>
        <p:txBody>
          <a:bodyPr wrap="square">
            <a:spAutoFit/>
          </a:bodyPr>
          <a:lstStyle/>
          <a:p>
            <a:endParaRPr lang="en-GB" dirty="0" smtClean="0"/>
          </a:p>
          <a:p>
            <a:r>
              <a:rPr lang="en-GB" b="1" dirty="0" smtClean="0">
                <a:latin typeface="var(--font-family-title)"/>
              </a:rPr>
              <a:t>The Somerset </a:t>
            </a:r>
            <a:r>
              <a:rPr lang="en-GB" b="1" dirty="0">
                <a:latin typeface="var(--font-family-title)"/>
              </a:rPr>
              <a:t>Recovery &amp; Wellbeing </a:t>
            </a:r>
            <a:r>
              <a:rPr lang="en-GB" b="1" dirty="0" smtClean="0">
                <a:latin typeface="var(--font-family-title)"/>
              </a:rPr>
              <a:t>Alliance aims to e</a:t>
            </a:r>
            <a:r>
              <a:rPr lang="en-GB" b="1" dirty="0" smtClean="0"/>
              <a:t>nsure </a:t>
            </a:r>
            <a:r>
              <a:rPr lang="en-GB" b="1" dirty="0"/>
              <a:t>a ‘no wrong door’ approach through providing a number of access points where people are skilled and trained to complete a mental health assessment. Trusted Assessors will know how to make sure people get the help they need, whoever they first got in touch with.  </a:t>
            </a:r>
            <a:endParaRPr lang="en-GB" b="1" dirty="0" smtClean="0"/>
          </a:p>
          <a:p>
            <a:endParaRPr lang="en-GB" b="1" i="0" dirty="0">
              <a:effectLst/>
            </a:endParaRPr>
          </a:p>
          <a:p>
            <a:r>
              <a:rPr lang="en-GB" b="1" dirty="0" smtClean="0"/>
              <a:t>So if you need any other support for your mental health during this challenging time as we come out of lockdown, there are people and organizations to support you. </a:t>
            </a:r>
            <a:endParaRPr lang="en-GB" b="1" i="0" dirty="0">
              <a:effectLst/>
            </a:endParaRPr>
          </a:p>
        </p:txBody>
      </p:sp>
    </p:spTree>
    <p:extLst>
      <p:ext uri="{BB962C8B-B14F-4D97-AF65-F5344CB8AC3E}">
        <p14:creationId xmlns:p14="http://schemas.microsoft.com/office/powerpoint/2010/main" val="2406899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245" y="377626"/>
            <a:ext cx="6096000" cy="369332"/>
          </a:xfrm>
          <a:prstGeom prst="rect">
            <a:avLst/>
          </a:prstGeom>
        </p:spPr>
        <p:txBody>
          <a:bodyPr>
            <a:spAutoFit/>
          </a:bodyPr>
          <a:lstStyle/>
          <a:p>
            <a:pPr algn="ctr"/>
            <a:r>
              <a:rPr lang="en-GB" b="1" dirty="0" smtClean="0"/>
              <a:t>References</a:t>
            </a:r>
            <a:endParaRPr lang="en-GB" b="1" dirty="0"/>
          </a:p>
        </p:txBody>
      </p:sp>
      <p:sp>
        <p:nvSpPr>
          <p:cNvPr id="4" name="TextBox 3"/>
          <p:cNvSpPr txBox="1"/>
          <p:nvPr/>
        </p:nvSpPr>
        <p:spPr>
          <a:xfrm>
            <a:off x="224853" y="989352"/>
            <a:ext cx="9427988" cy="2585323"/>
          </a:xfrm>
          <a:prstGeom prst="rect">
            <a:avLst/>
          </a:prstGeom>
          <a:noFill/>
        </p:spPr>
        <p:txBody>
          <a:bodyPr wrap="square" rtlCol="0">
            <a:spAutoFit/>
          </a:bodyPr>
          <a:lstStyle/>
          <a:p>
            <a:r>
              <a:rPr lang="en-GB" dirty="0" smtClean="0"/>
              <a:t>Mental Health Foundation (2020)</a:t>
            </a:r>
            <a:r>
              <a:rPr lang="en-GB" dirty="0"/>
              <a:t> </a:t>
            </a:r>
            <a:r>
              <a:rPr lang="en-GB" i="1" dirty="0"/>
              <a:t>How to look after your mental health during the coronavirus </a:t>
            </a:r>
            <a:r>
              <a:rPr lang="en-GB" i="1" dirty="0" smtClean="0"/>
              <a:t>outbreak.</a:t>
            </a:r>
          </a:p>
          <a:p>
            <a:r>
              <a:rPr lang="en-GB" dirty="0" smtClean="0"/>
              <a:t>Available from: </a:t>
            </a:r>
            <a:r>
              <a:rPr lang="en-GB" dirty="0" smtClean="0">
                <a:hlinkClick r:id="rId2"/>
              </a:rPr>
              <a:t>https</a:t>
            </a:r>
            <a:r>
              <a:rPr lang="en-GB" dirty="0">
                <a:hlinkClick r:id="rId2"/>
              </a:rPr>
              <a:t>://</a:t>
            </a:r>
            <a:r>
              <a:rPr lang="en-GB" dirty="0" smtClean="0">
                <a:hlinkClick r:id="rId2"/>
              </a:rPr>
              <a:t>www.mentalhealth.org.uk/coronavirus</a:t>
            </a:r>
            <a:r>
              <a:rPr lang="en-GB" dirty="0" smtClean="0"/>
              <a:t>. [Accessed on July10 2020].</a:t>
            </a:r>
          </a:p>
          <a:p>
            <a:endParaRPr lang="en-GB" dirty="0"/>
          </a:p>
          <a:p>
            <a:r>
              <a:rPr lang="en-GB" dirty="0" smtClean="0"/>
              <a:t>Wilderness Foundation (2020) </a:t>
            </a:r>
            <a:r>
              <a:rPr lang="en-GB" i="1" dirty="0" err="1" smtClean="0"/>
              <a:t>Covid</a:t>
            </a:r>
            <a:r>
              <a:rPr lang="en-GB" i="1" dirty="0" smtClean="0"/>
              <a:t> Nature Care Campaign. </a:t>
            </a:r>
            <a:r>
              <a:rPr lang="en-GB" dirty="0" smtClean="0"/>
              <a:t>Available From: </a:t>
            </a:r>
            <a:r>
              <a:rPr lang="en-GB" dirty="0" smtClean="0">
                <a:hlinkClick r:id="rId3"/>
              </a:rPr>
              <a:t>https</a:t>
            </a:r>
            <a:r>
              <a:rPr lang="en-GB" dirty="0">
                <a:hlinkClick r:id="rId3"/>
              </a:rPr>
              <a:t>://wildernessfoundation.org.uk/covid-nature-care-mental-health-support</a:t>
            </a:r>
            <a:r>
              <a:rPr lang="en-GB" dirty="0" smtClean="0">
                <a:hlinkClick r:id="rId3"/>
              </a:rPr>
              <a:t>/</a:t>
            </a:r>
            <a:r>
              <a:rPr lang="en-GB" dirty="0" smtClean="0"/>
              <a:t>. [Accessed </a:t>
            </a:r>
            <a:r>
              <a:rPr lang="en-GB" smtClean="0"/>
              <a:t>on July 10 2020]. </a:t>
            </a:r>
          </a:p>
          <a:p>
            <a:endParaRPr lang="en-GB" dirty="0" smtClean="0"/>
          </a:p>
        </p:txBody>
      </p:sp>
      <p:sp>
        <p:nvSpPr>
          <p:cNvPr id="6" name="Rectangle 5"/>
          <p:cNvSpPr/>
          <p:nvPr/>
        </p:nvSpPr>
        <p:spPr>
          <a:xfrm>
            <a:off x="224853" y="3567950"/>
            <a:ext cx="9703666" cy="1200329"/>
          </a:xfrm>
          <a:prstGeom prst="rect">
            <a:avLst/>
          </a:prstGeom>
        </p:spPr>
        <p:txBody>
          <a:bodyPr wrap="square">
            <a:spAutoFit/>
          </a:bodyPr>
          <a:lstStyle/>
          <a:p>
            <a:r>
              <a:rPr lang="en-GB" dirty="0" smtClean="0"/>
              <a:t>Bupa (2020) </a:t>
            </a:r>
            <a:r>
              <a:rPr lang="en-GB" i="1" dirty="0"/>
              <a:t>Six ways to manage post-lockdown </a:t>
            </a:r>
            <a:r>
              <a:rPr lang="en-GB" i="1" dirty="0" smtClean="0"/>
              <a:t>anxiety. </a:t>
            </a:r>
            <a:r>
              <a:rPr lang="en-GB" dirty="0" smtClean="0"/>
              <a:t>Available from: </a:t>
            </a:r>
            <a:r>
              <a:rPr lang="en-GB" dirty="0" smtClean="0">
                <a:hlinkClick r:id="rId4"/>
              </a:rPr>
              <a:t>https</a:t>
            </a:r>
            <a:r>
              <a:rPr lang="en-GB" dirty="0">
                <a:hlinkClick r:id="rId4"/>
              </a:rPr>
              <a:t>://</a:t>
            </a:r>
            <a:r>
              <a:rPr lang="en-GB" dirty="0" smtClean="0">
                <a:hlinkClick r:id="rId4"/>
              </a:rPr>
              <a:t>www.bupa.co.uk/newsroom/ourviews/manage-post-lockdown-anxiety</a:t>
            </a:r>
            <a:r>
              <a:rPr lang="en-GB" dirty="0" smtClean="0"/>
              <a:t>. [Accessed on July 10 2020].</a:t>
            </a:r>
            <a:endParaRPr lang="en-GB" dirty="0"/>
          </a:p>
          <a:p>
            <a:endParaRPr lang="en-GB" dirty="0"/>
          </a:p>
        </p:txBody>
      </p:sp>
      <p:sp>
        <p:nvSpPr>
          <p:cNvPr id="7" name="Rectangle 6"/>
          <p:cNvSpPr/>
          <p:nvPr/>
        </p:nvSpPr>
        <p:spPr>
          <a:xfrm>
            <a:off x="244874" y="4894817"/>
            <a:ext cx="10722932" cy="923330"/>
          </a:xfrm>
          <a:prstGeom prst="rect">
            <a:avLst/>
          </a:prstGeom>
        </p:spPr>
        <p:txBody>
          <a:bodyPr wrap="square">
            <a:spAutoFit/>
          </a:bodyPr>
          <a:lstStyle/>
          <a:p>
            <a:r>
              <a:rPr lang="en-GB" dirty="0" smtClean="0"/>
              <a:t>Very Well Mind (2020) </a:t>
            </a:r>
            <a:r>
              <a:rPr lang="en-GB" i="1" dirty="0" smtClean="0"/>
              <a:t>How </a:t>
            </a:r>
            <a:r>
              <a:rPr lang="en-GB" i="1" dirty="0"/>
              <a:t>to Cope With Anxiety About Coronavirus (</a:t>
            </a:r>
            <a:r>
              <a:rPr lang="en-GB" i="1" dirty="0" smtClean="0"/>
              <a:t>COVID-19). </a:t>
            </a:r>
            <a:r>
              <a:rPr lang="en-GB" dirty="0" smtClean="0"/>
              <a:t>Available from: </a:t>
            </a:r>
            <a:r>
              <a:rPr lang="en-GB" dirty="0" smtClean="0">
                <a:hlinkClick r:id="rId5"/>
              </a:rPr>
              <a:t>https</a:t>
            </a:r>
            <a:r>
              <a:rPr lang="en-GB" dirty="0">
                <a:hlinkClick r:id="rId5"/>
              </a:rPr>
              <a:t>://</a:t>
            </a:r>
            <a:r>
              <a:rPr lang="en-GB" dirty="0" smtClean="0">
                <a:hlinkClick r:id="rId5"/>
              </a:rPr>
              <a:t>www.verywellmind.com/managing-coronavirus-anxiety-4798909</a:t>
            </a:r>
            <a:r>
              <a:rPr lang="en-GB" dirty="0" smtClean="0"/>
              <a:t>. [Accessed 0n July 10 2020].</a:t>
            </a:r>
            <a:endParaRPr lang="en-GB" dirty="0"/>
          </a:p>
        </p:txBody>
      </p:sp>
    </p:spTree>
    <p:extLst>
      <p:ext uri="{BB962C8B-B14F-4D97-AF65-F5344CB8AC3E}">
        <p14:creationId xmlns:p14="http://schemas.microsoft.com/office/powerpoint/2010/main" val="243181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698" y="844429"/>
            <a:ext cx="6096000" cy="4524315"/>
          </a:xfrm>
          <a:prstGeom prst="rect">
            <a:avLst/>
          </a:prstGeom>
        </p:spPr>
        <p:txBody>
          <a:bodyPr>
            <a:spAutoFit/>
          </a:bodyPr>
          <a:lstStyle/>
          <a:p>
            <a:r>
              <a:rPr lang="en-GB" sz="2400" b="1" dirty="0" smtClean="0"/>
              <a:t>2</a:t>
            </a:r>
            <a:r>
              <a:rPr lang="en-GB" sz="2400" b="1" dirty="0"/>
              <a:t>. Talk about your </a:t>
            </a:r>
            <a:r>
              <a:rPr lang="en-GB" sz="2400" b="1" dirty="0" smtClean="0"/>
              <a:t>worries</a:t>
            </a:r>
          </a:p>
          <a:p>
            <a:endParaRPr lang="en-GB" sz="2400" b="1" dirty="0"/>
          </a:p>
          <a:p>
            <a:pPr marL="342900" indent="-342900">
              <a:buFont typeface="Wingdings" panose="05000000000000000000" pitchFamily="2" charset="2"/>
              <a:buChar char="q"/>
            </a:pPr>
            <a:r>
              <a:rPr lang="en-GB" sz="2400" dirty="0"/>
              <a:t>It's normal to feel a bit worried, scared or helpless about the current situation. Remember: it's OK to share your concerns with others you trust – and doing so may help them too.</a:t>
            </a:r>
          </a:p>
          <a:p>
            <a:endParaRPr lang="en-GB" sz="2400" dirty="0"/>
          </a:p>
          <a:p>
            <a:pPr marL="342900" indent="-342900">
              <a:buFont typeface="Wingdings" panose="05000000000000000000" pitchFamily="2" charset="2"/>
              <a:buChar char="q"/>
            </a:pPr>
            <a:r>
              <a:rPr lang="en-GB" sz="2400" dirty="0"/>
              <a:t>If you cannot speak to someone you know or if doing so has not helped, there are plenty of helplines you can try instead.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271478"/>
            <a:ext cx="5321118" cy="3432979"/>
          </a:xfrm>
          <a:prstGeom prst="rect">
            <a:avLst/>
          </a:prstGeom>
          <a:effectLst>
            <a:softEdge rad="114300"/>
          </a:effectLst>
        </p:spPr>
      </p:pic>
    </p:spTree>
    <p:extLst>
      <p:ext uri="{BB962C8B-B14F-4D97-AF65-F5344CB8AC3E}">
        <p14:creationId xmlns:p14="http://schemas.microsoft.com/office/powerpoint/2010/main" val="318693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87" y="443788"/>
            <a:ext cx="8167766" cy="6001643"/>
          </a:xfrm>
          <a:prstGeom prst="rect">
            <a:avLst/>
          </a:prstGeom>
        </p:spPr>
        <p:txBody>
          <a:bodyPr wrap="square">
            <a:spAutoFit/>
          </a:bodyPr>
          <a:lstStyle/>
          <a:p>
            <a:r>
              <a:rPr lang="en-GB" sz="2400" b="1" dirty="0"/>
              <a:t>3. Support and help </a:t>
            </a:r>
            <a:r>
              <a:rPr lang="en-GB" sz="2400" b="1" dirty="0" smtClean="0"/>
              <a:t>others</a:t>
            </a:r>
          </a:p>
          <a:p>
            <a:endParaRPr lang="en-GB" sz="2400" b="1" dirty="0"/>
          </a:p>
          <a:p>
            <a:pPr marL="342900" indent="-342900">
              <a:buFont typeface="Wingdings" panose="05000000000000000000" pitchFamily="2" charset="2"/>
              <a:buChar char="q"/>
            </a:pPr>
            <a:r>
              <a:rPr lang="en-GB" sz="2400" dirty="0"/>
              <a:t>Helping someone else can benefit you as well as them, so try to be a little more understanding of other people's concerns, worries or behaviours at this time.</a:t>
            </a:r>
          </a:p>
          <a:p>
            <a:endParaRPr lang="en-GB" sz="2400" dirty="0"/>
          </a:p>
          <a:p>
            <a:pPr marL="342900" indent="-342900">
              <a:buFont typeface="Wingdings" panose="05000000000000000000" pitchFamily="2" charset="2"/>
              <a:buChar char="q"/>
            </a:pPr>
            <a:r>
              <a:rPr lang="en-GB" sz="2400" dirty="0"/>
              <a:t>Try to think of things you can do to help those around you. Is there a friend or family member nearby you could message? Are there any community groups you could join to support others locally?</a:t>
            </a:r>
          </a:p>
          <a:p>
            <a:endParaRPr lang="en-GB" sz="2400" dirty="0"/>
          </a:p>
          <a:p>
            <a:pPr marL="342900" indent="-342900">
              <a:buFont typeface="Wingdings" panose="05000000000000000000" pitchFamily="2" charset="2"/>
              <a:buChar char="q"/>
            </a:pPr>
            <a:r>
              <a:rPr lang="en-GB" sz="2400" dirty="0"/>
              <a:t>Remember, it's important to do this in line with official coronavirus guidance to keep everyone safe.</a:t>
            </a:r>
          </a:p>
        </p:txBody>
      </p:sp>
      <p:pic>
        <p:nvPicPr>
          <p:cNvPr id="3" name="Picture 2"/>
          <p:cNvPicPr>
            <a:picLocks noChangeAspect="1"/>
          </p:cNvPicPr>
          <p:nvPr/>
        </p:nvPicPr>
        <p:blipFill>
          <a:blip r:embed="rId2"/>
          <a:stretch>
            <a:fillRect/>
          </a:stretch>
        </p:blipFill>
        <p:spPr>
          <a:xfrm>
            <a:off x="8247356" y="4601981"/>
            <a:ext cx="3804423" cy="2130477"/>
          </a:xfrm>
          <a:prstGeom prst="rect">
            <a:avLst/>
          </a:prstGeom>
          <a:effectLst>
            <a:softEdge rad="101600"/>
          </a:effectLst>
        </p:spPr>
      </p:pic>
    </p:spTree>
    <p:extLst>
      <p:ext uri="{BB962C8B-B14F-4D97-AF65-F5344CB8AC3E}">
        <p14:creationId xmlns:p14="http://schemas.microsoft.com/office/powerpoint/2010/main" val="104140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045771"/>
            <a:ext cx="9232900" cy="16158270"/>
          </a:xfrm>
          <a:prstGeom prst="rect">
            <a:avLst/>
          </a:prstGeom>
        </p:spPr>
        <p:txBody>
          <a:bodyPr wrap="square">
            <a:spAutoFit/>
          </a:bodyPr>
          <a:lstStyle/>
          <a:p>
            <a:r>
              <a:rPr lang="en-GB" dirty="0"/>
              <a:t>EMM - Coronavirus anxiety - Connect with people</a:t>
            </a:r>
          </a:p>
          <a:p>
            <a:r>
              <a:rPr lang="en-GB" dirty="0"/>
              <a:t>1. Stay connected with people</a:t>
            </a:r>
          </a:p>
          <a:p>
            <a:r>
              <a:rPr lang="en-GB" dirty="0"/>
              <a:t>Maintaining healthy relationships with people we trust is important for our mental wellbeing. Now that the government guidelines allow more social activity outside, this may feel easier. Just make sure you follow the latest government guidance and stay at least 2 metres apart from others.</a:t>
            </a:r>
          </a:p>
          <a:p>
            <a:endParaRPr lang="en-GB" dirty="0"/>
          </a:p>
          <a:p>
            <a:r>
              <a:rPr lang="en-GB" dirty="0"/>
              <a:t>Think about how you can continue to stay in touch with friends and family, especially if you or they need to stay at home. You could try phone calls, video calls or social media – whether it's with people you normally saw often or reconnecting with old friends.</a:t>
            </a:r>
          </a:p>
          <a:p>
            <a:endParaRPr lang="en-GB" dirty="0"/>
          </a:p>
          <a:p>
            <a:endParaRPr lang="en-GB" dirty="0"/>
          </a:p>
          <a:p>
            <a:r>
              <a:rPr lang="en-GB" dirty="0"/>
              <a:t>EMM - Coronavirus anxiety - Talk about your worries</a:t>
            </a:r>
          </a:p>
          <a:p>
            <a:r>
              <a:rPr lang="en-GB" dirty="0"/>
              <a:t>2. Talk about your worries</a:t>
            </a:r>
          </a:p>
          <a:p>
            <a:r>
              <a:rPr lang="en-GB" dirty="0"/>
              <a:t>It's normal to feel a bit worried, scared or helpless about the current situation. Remember: it's OK to share your concerns with others you trust – and doing so may help them too.</a:t>
            </a:r>
          </a:p>
          <a:p>
            <a:endParaRPr lang="en-GB" dirty="0"/>
          </a:p>
          <a:p>
            <a:r>
              <a:rPr lang="en-GB" dirty="0"/>
              <a:t>If you cannot speak to someone you know or if doing so has not helped, there are plenty of helplines you can try instead.</a:t>
            </a:r>
          </a:p>
          <a:p>
            <a:endParaRPr lang="en-GB" dirty="0"/>
          </a:p>
          <a:p>
            <a:r>
              <a:rPr lang="en-GB" dirty="0"/>
              <a:t>NHS-recommended helplines</a:t>
            </a:r>
          </a:p>
          <a:p>
            <a:endParaRPr lang="en-GB" dirty="0"/>
          </a:p>
          <a:p>
            <a:r>
              <a:rPr lang="en-GB" dirty="0"/>
              <a:t>EMM - Coronavirus anxiety - Support others</a:t>
            </a:r>
          </a:p>
          <a:p>
            <a:r>
              <a:rPr lang="en-GB" dirty="0"/>
              <a:t>3. Support and help others</a:t>
            </a:r>
          </a:p>
          <a:p>
            <a:r>
              <a:rPr lang="en-GB" dirty="0"/>
              <a:t>Helping someone else can benefit you as well as them, so try to be a little more understanding of other people's concerns, worries or behaviours at this time.</a:t>
            </a:r>
          </a:p>
          <a:p>
            <a:endParaRPr lang="en-GB" dirty="0"/>
          </a:p>
          <a:p>
            <a:r>
              <a:rPr lang="en-GB" dirty="0"/>
              <a:t>Try to think of things you can do to help those around you. Is there a friend or family member nearby you could message? Are there any community groups you could join to support others locally?</a:t>
            </a:r>
          </a:p>
          <a:p>
            <a:endParaRPr lang="en-GB" dirty="0"/>
          </a:p>
          <a:p>
            <a:r>
              <a:rPr lang="en-GB" dirty="0"/>
              <a:t>Remember, it's important to do this in line with official coronavirus guidance to keep everyone safe.</a:t>
            </a:r>
          </a:p>
          <a:p>
            <a:endParaRPr lang="en-GB" dirty="0"/>
          </a:p>
          <a:p>
            <a:r>
              <a:rPr lang="en-GB" dirty="0"/>
              <a:t>Helping others</a:t>
            </a:r>
          </a:p>
          <a:p>
            <a:endParaRPr lang="en-GB" dirty="0"/>
          </a:p>
          <a:p>
            <a:r>
              <a:rPr lang="en-GB" dirty="0"/>
              <a:t>EMM - Coronavirus anxiety - Make a plan</a:t>
            </a:r>
          </a:p>
          <a:p>
            <a:r>
              <a:rPr lang="en-GB" dirty="0"/>
              <a:t>4. Feel prepared</a:t>
            </a:r>
          </a:p>
          <a:p>
            <a:r>
              <a:rPr lang="en-GB" dirty="0"/>
              <a:t>As the outbreak continues, it can help to work through the implications of government guidelines so you feel more prepared and less concerned.</a:t>
            </a:r>
          </a:p>
          <a:p>
            <a:endParaRPr lang="en-GB" dirty="0"/>
          </a:p>
          <a:p>
            <a:r>
              <a:rPr lang="en-GB" dirty="0"/>
              <a:t>If you are continuing to stay at home, then it can help to think through a typical week: how will it continue to be affected and what will you need to do to solve any problems?</a:t>
            </a:r>
          </a:p>
          <a:p>
            <a:endParaRPr lang="en-GB" dirty="0"/>
          </a:p>
          <a:p>
            <a:r>
              <a:rPr lang="en-GB" dirty="0"/>
              <a:t>If you have not already, you might want to talk with your employer. Find out about government support for businesses and self-employed people and understand your sick pay and benefits rights.</a:t>
            </a:r>
          </a:p>
          <a:p>
            <a:endParaRPr lang="en-GB" dirty="0"/>
          </a:p>
          <a:p>
            <a:r>
              <a:rPr lang="en-GB" dirty="0"/>
              <a:t>GOV.UK: Coronavirus support</a:t>
            </a:r>
          </a:p>
          <a:p>
            <a:endParaRPr lang="en-GB" dirty="0"/>
          </a:p>
          <a:p>
            <a:endParaRPr lang="en-GB" dirty="0"/>
          </a:p>
          <a:p>
            <a:endParaRPr lang="en-GB" dirty="0"/>
          </a:p>
          <a:p>
            <a:endParaRPr lang="en-GB" dirty="0"/>
          </a:p>
          <a:p>
            <a:endParaRPr lang="en-GB" dirty="0"/>
          </a:p>
          <a:p>
            <a:endParaRPr lang="en-GB" dirty="0"/>
          </a:p>
        </p:txBody>
      </p:sp>
      <p:sp>
        <p:nvSpPr>
          <p:cNvPr id="5" name="Rectangle 4"/>
          <p:cNvSpPr/>
          <p:nvPr/>
        </p:nvSpPr>
        <p:spPr>
          <a:xfrm>
            <a:off x="198203" y="216937"/>
            <a:ext cx="7941456" cy="5632311"/>
          </a:xfrm>
          <a:prstGeom prst="rect">
            <a:avLst/>
          </a:prstGeom>
        </p:spPr>
        <p:txBody>
          <a:bodyPr wrap="square">
            <a:spAutoFit/>
          </a:bodyPr>
          <a:lstStyle/>
          <a:p>
            <a:r>
              <a:rPr lang="en-GB" sz="2400" b="1" dirty="0"/>
              <a:t>4. Feel </a:t>
            </a:r>
            <a:r>
              <a:rPr lang="en-GB" sz="2400" b="1" dirty="0" smtClean="0"/>
              <a:t>prepared</a:t>
            </a:r>
          </a:p>
          <a:p>
            <a:endParaRPr lang="en-GB" sz="2400" b="1" dirty="0"/>
          </a:p>
          <a:p>
            <a:pPr marL="342900" indent="-342900">
              <a:buFont typeface="Wingdings" panose="05000000000000000000" pitchFamily="2" charset="2"/>
              <a:buChar char="q"/>
            </a:pPr>
            <a:r>
              <a:rPr lang="en-GB" sz="2400" dirty="0"/>
              <a:t>As the outbreak continues, it can help to work through the implications of government guidelines so you feel more prepared and less concerned.</a:t>
            </a:r>
          </a:p>
          <a:p>
            <a:endParaRPr lang="en-GB" sz="2400" dirty="0"/>
          </a:p>
          <a:p>
            <a:pPr marL="342900" indent="-342900">
              <a:buFont typeface="Wingdings" panose="05000000000000000000" pitchFamily="2" charset="2"/>
              <a:buChar char="q"/>
            </a:pPr>
            <a:r>
              <a:rPr lang="en-GB" sz="2400" dirty="0"/>
              <a:t>If you are continuing to stay at home, then it can help to think through a typical week: how will it continue to be affected and what will you need to do to solve any problems?</a:t>
            </a:r>
          </a:p>
          <a:p>
            <a:endParaRPr lang="en-GB" sz="2400" dirty="0"/>
          </a:p>
          <a:p>
            <a:pPr marL="342900" indent="-342900">
              <a:buFont typeface="Wingdings" panose="05000000000000000000" pitchFamily="2" charset="2"/>
              <a:buChar char="q"/>
            </a:pPr>
            <a:r>
              <a:rPr lang="en-GB" sz="2400" dirty="0"/>
              <a:t>If you have not already, you might want to talk with your employer. Find out about government support for businesses and self-employed people and understand your sick pay and benefits rights.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256" y="3048546"/>
            <a:ext cx="2681599" cy="3409269"/>
          </a:xfrm>
          <a:prstGeom prst="rect">
            <a:avLst/>
          </a:prstGeom>
        </p:spPr>
      </p:pic>
    </p:spTree>
    <p:extLst>
      <p:ext uri="{BB962C8B-B14F-4D97-AF65-F5344CB8AC3E}">
        <p14:creationId xmlns:p14="http://schemas.microsoft.com/office/powerpoint/2010/main" val="57712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758" y="368874"/>
            <a:ext cx="7416175" cy="6186309"/>
          </a:xfrm>
          <a:prstGeom prst="rect">
            <a:avLst/>
          </a:prstGeom>
        </p:spPr>
        <p:txBody>
          <a:bodyPr wrap="square">
            <a:spAutoFit/>
          </a:bodyPr>
          <a:lstStyle/>
          <a:p>
            <a:endParaRPr lang="en-GB" sz="2200" b="1" dirty="0"/>
          </a:p>
          <a:p>
            <a:r>
              <a:rPr lang="en-GB" sz="2200" b="1" dirty="0"/>
              <a:t>5. Look after your </a:t>
            </a:r>
            <a:r>
              <a:rPr lang="en-GB" sz="2200" b="1" dirty="0" smtClean="0"/>
              <a:t>body</a:t>
            </a:r>
          </a:p>
          <a:p>
            <a:endParaRPr lang="en-GB" sz="2200" dirty="0"/>
          </a:p>
          <a:p>
            <a:pPr marL="342900" indent="-342900">
              <a:buFont typeface="Wingdings" panose="05000000000000000000" pitchFamily="2" charset="2"/>
              <a:buChar char="q"/>
            </a:pPr>
            <a:r>
              <a:rPr lang="en-GB" sz="2200" dirty="0"/>
              <a:t>Our physical health has a big impact on how we feel. At times like these, it can be easy to fall into unhealthy patterns of behaviour that end up making you feel worse.</a:t>
            </a:r>
          </a:p>
          <a:p>
            <a:endParaRPr lang="en-GB" sz="2200" dirty="0"/>
          </a:p>
          <a:p>
            <a:pPr marL="342900" indent="-342900">
              <a:buFont typeface="Wingdings" panose="05000000000000000000" pitchFamily="2" charset="2"/>
              <a:buChar char="q"/>
            </a:pPr>
            <a:r>
              <a:rPr lang="en-GB" sz="2200" dirty="0"/>
              <a:t>Try to eat healthy, well-balanced meals, drink enough water and exercise regularly. Avoid smoking or drugs, and try not to drink too much alcohol.</a:t>
            </a:r>
          </a:p>
          <a:p>
            <a:endParaRPr lang="en-GB" sz="2200" dirty="0"/>
          </a:p>
          <a:p>
            <a:pPr marL="342900" indent="-342900">
              <a:buFont typeface="Wingdings" panose="05000000000000000000" pitchFamily="2" charset="2"/>
              <a:buChar char="q"/>
            </a:pPr>
            <a:r>
              <a:rPr lang="en-GB" sz="2200" dirty="0"/>
              <a:t>Going for a walk, run or bike ride can really help lift your mood and clear your mind – just remember to stay at least 2 metres apart from others. Or you could try one of our easy 10-minute home workouts.</a:t>
            </a:r>
          </a:p>
        </p:txBody>
      </p:sp>
      <p:pic>
        <p:nvPicPr>
          <p:cNvPr id="3" name="Picture 2"/>
          <p:cNvPicPr>
            <a:picLocks noChangeAspect="1"/>
          </p:cNvPicPr>
          <p:nvPr/>
        </p:nvPicPr>
        <p:blipFill>
          <a:blip r:embed="rId2"/>
          <a:stretch>
            <a:fillRect/>
          </a:stretch>
        </p:blipFill>
        <p:spPr>
          <a:xfrm>
            <a:off x="8024890" y="4024080"/>
            <a:ext cx="3604384" cy="2346739"/>
          </a:xfrm>
          <a:prstGeom prst="rect">
            <a:avLst/>
          </a:prstGeom>
          <a:effectLst>
            <a:softEdge rad="76200"/>
          </a:effectLst>
        </p:spPr>
      </p:pic>
    </p:spTree>
    <p:extLst>
      <p:ext uri="{BB962C8B-B14F-4D97-AF65-F5344CB8AC3E}">
        <p14:creationId xmlns:p14="http://schemas.microsoft.com/office/powerpoint/2010/main" val="427713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68" y="165236"/>
            <a:ext cx="10448977" cy="6524863"/>
          </a:xfrm>
          <a:prstGeom prst="rect">
            <a:avLst/>
          </a:prstGeom>
        </p:spPr>
        <p:txBody>
          <a:bodyPr wrap="square">
            <a:spAutoFit/>
          </a:bodyPr>
          <a:lstStyle/>
          <a:p>
            <a:r>
              <a:rPr lang="en-GB" sz="2200" b="1" dirty="0"/>
              <a:t>6. Stick to the </a:t>
            </a:r>
            <a:r>
              <a:rPr lang="en-GB" sz="2200" b="1" dirty="0" smtClean="0"/>
              <a:t>facts</a:t>
            </a:r>
          </a:p>
          <a:p>
            <a:endParaRPr lang="en-GB" sz="2200" b="1" dirty="0"/>
          </a:p>
          <a:p>
            <a:pPr marL="342900" indent="-342900">
              <a:buFont typeface="Wingdings" panose="05000000000000000000" pitchFamily="2" charset="2"/>
              <a:buChar char="q"/>
            </a:pPr>
            <a:r>
              <a:rPr lang="en-GB" sz="2200" dirty="0"/>
              <a:t>Find a credible source you can trust – such as GOV.UK or the NHS website – and fact-check information you get from newsfeeds, social media or other people.</a:t>
            </a:r>
          </a:p>
          <a:p>
            <a:endParaRPr lang="en-GB" sz="2200" dirty="0"/>
          </a:p>
          <a:p>
            <a:pPr marL="342900" indent="-342900">
              <a:buFont typeface="Wingdings" panose="05000000000000000000" pitchFamily="2" charset="2"/>
              <a:buChar char="q"/>
            </a:pPr>
            <a:r>
              <a:rPr lang="en-GB" sz="2200" dirty="0"/>
              <a:t>You could also use the GOV.UK Coronavirus Information Service on WhatsApp. </a:t>
            </a:r>
            <a:endParaRPr lang="en-GB" sz="2200" dirty="0" smtClean="0"/>
          </a:p>
          <a:p>
            <a:endParaRPr lang="en-GB" sz="2200" dirty="0"/>
          </a:p>
          <a:p>
            <a:pPr marL="342900" indent="-342900">
              <a:buFont typeface="Wingdings" panose="05000000000000000000" pitchFamily="2" charset="2"/>
              <a:buChar char="q"/>
            </a:pPr>
            <a:r>
              <a:rPr lang="en-GB" sz="2200" dirty="0"/>
              <a:t>Think about how possibly inaccurate information could affect others too. Try not to share information without fact-checking against credible sources.</a:t>
            </a:r>
          </a:p>
          <a:p>
            <a:endParaRPr lang="en-GB" sz="2200" dirty="0"/>
          </a:p>
          <a:p>
            <a:pPr marL="342900" indent="-342900">
              <a:buFont typeface="Wingdings" panose="05000000000000000000" pitchFamily="2" charset="2"/>
              <a:buChar char="q"/>
            </a:pPr>
            <a:r>
              <a:rPr lang="en-GB" sz="2200" dirty="0"/>
              <a:t>You might also want to consider limiting the time you spend watching, reading or listening to coverage of the outbreak, including on social media, and think about turning off breaking-news alerts on your phone.</a:t>
            </a:r>
          </a:p>
          <a:p>
            <a:endParaRPr lang="en-GB" sz="2200" dirty="0"/>
          </a:p>
          <a:p>
            <a:pPr marL="342900" indent="-342900">
              <a:buFont typeface="Wingdings" panose="05000000000000000000" pitchFamily="2" charset="2"/>
              <a:buChar char="q"/>
            </a:pPr>
            <a:r>
              <a:rPr lang="en-GB" sz="2200" dirty="0"/>
              <a:t>You could set yourself a specific time to read updates or limit yourself to a couple of checks a day.</a:t>
            </a:r>
          </a:p>
        </p:txBody>
      </p:sp>
    </p:spTree>
    <p:extLst>
      <p:ext uri="{BB962C8B-B14F-4D97-AF65-F5344CB8AC3E}">
        <p14:creationId xmlns:p14="http://schemas.microsoft.com/office/powerpoint/2010/main" val="215644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709" y="433671"/>
            <a:ext cx="6757648" cy="6186309"/>
          </a:xfrm>
          <a:prstGeom prst="rect">
            <a:avLst/>
          </a:prstGeom>
        </p:spPr>
        <p:txBody>
          <a:bodyPr wrap="square">
            <a:spAutoFit/>
          </a:bodyPr>
          <a:lstStyle/>
          <a:p>
            <a:r>
              <a:rPr lang="en-GB" sz="2200" b="1" dirty="0"/>
              <a:t>7. Stay on top of difficult </a:t>
            </a:r>
            <a:r>
              <a:rPr lang="en-GB" sz="2200" b="1" dirty="0" smtClean="0"/>
              <a:t>feelings</a:t>
            </a:r>
          </a:p>
          <a:p>
            <a:endParaRPr lang="en-GB" sz="2200" dirty="0"/>
          </a:p>
          <a:p>
            <a:pPr marL="342900" indent="-342900">
              <a:buFont typeface="Wingdings" panose="05000000000000000000" pitchFamily="2" charset="2"/>
              <a:buChar char="q"/>
            </a:pPr>
            <a:r>
              <a:rPr lang="en-GB" sz="2200" dirty="0"/>
              <a:t>Concern about the coronavirus outbreak is perfectly normal. However, some people may experience intense anxiety that can affect their daily life.</a:t>
            </a:r>
          </a:p>
          <a:p>
            <a:pPr marL="342900" indent="-342900">
              <a:buFont typeface="Wingdings" panose="05000000000000000000" pitchFamily="2" charset="2"/>
              <a:buChar char="q"/>
            </a:pPr>
            <a:endParaRPr lang="en-GB" sz="2200" dirty="0"/>
          </a:p>
          <a:p>
            <a:pPr marL="342900" indent="-342900">
              <a:buFont typeface="Wingdings" panose="05000000000000000000" pitchFamily="2" charset="2"/>
              <a:buChar char="q"/>
            </a:pPr>
            <a:r>
              <a:rPr lang="en-GB" sz="2200" dirty="0"/>
              <a:t>Try to focus on the things you can control, such as your behaviour, who you speak to, and where and how often you get information.</a:t>
            </a:r>
          </a:p>
          <a:p>
            <a:pPr marL="342900" indent="-342900">
              <a:buFont typeface="Wingdings" panose="05000000000000000000" pitchFamily="2" charset="2"/>
              <a:buChar char="q"/>
            </a:pPr>
            <a:endParaRPr lang="en-GB" sz="2200" dirty="0"/>
          </a:p>
          <a:p>
            <a:pPr marL="342900" indent="-342900">
              <a:buFont typeface="Wingdings" panose="05000000000000000000" pitchFamily="2" charset="2"/>
              <a:buChar char="q"/>
            </a:pPr>
            <a:r>
              <a:rPr lang="en-GB" sz="2200" dirty="0"/>
              <a:t>It's fine to acknowledge that some things are outside of your control, but if constant thoughts about coronavirus are making you feel anxious or overwhelmed, try some ideas to help manage your anxiety or listening to an audio guide.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588" y="2734455"/>
            <a:ext cx="3714829" cy="3714829"/>
          </a:xfrm>
          <a:prstGeom prst="rect">
            <a:avLst/>
          </a:prstGeom>
          <a:effectLst>
            <a:softEdge rad="165100"/>
          </a:effectLst>
        </p:spPr>
      </p:pic>
    </p:spTree>
    <p:extLst>
      <p:ext uri="{BB962C8B-B14F-4D97-AF65-F5344CB8AC3E}">
        <p14:creationId xmlns:p14="http://schemas.microsoft.com/office/powerpoint/2010/main" val="60345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1280</TotalTime>
  <Words>4013</Words>
  <Application>Microsoft Office PowerPoint</Application>
  <PresentationFormat>Widescreen</PresentationFormat>
  <Paragraphs>328</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Century Gothic</vt:lpstr>
      <vt:lpstr>Courier New</vt:lpstr>
      <vt:lpstr>var(--font-family-title)</vt:lpstr>
      <vt:lpstr>Wingdings</vt:lpstr>
      <vt:lpstr>Wingdings 3</vt:lpstr>
      <vt:lpstr>Ion</vt:lpstr>
      <vt:lpstr>Looking After your Health in Uncertain Times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Living with Uncertainty</vt:lpstr>
      <vt:lpstr>PowerPoint Presentation</vt:lpstr>
      <vt:lpstr>Managing Uncertainty*  Mental Health Foundation (2020)</vt:lpstr>
      <vt:lpstr>Some Tips on Managing Uncertainty  from the Mental Health Foundation*</vt:lpstr>
      <vt:lpstr>Reflecting on What We Have Learned During Lockdown*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Somerset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Strange Emily (Somerset Partnership)</dc:creator>
  <cp:lastModifiedBy>Strange Emily (Somerset Partnership)</cp:lastModifiedBy>
  <cp:revision>84</cp:revision>
  <dcterms:created xsi:type="dcterms:W3CDTF">2020-07-10T14:09:15Z</dcterms:created>
  <dcterms:modified xsi:type="dcterms:W3CDTF">2020-07-16T13:29:50Z</dcterms:modified>
</cp:coreProperties>
</file>