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7" r:id="rId2"/>
    <p:sldId id="342" r:id="rId3"/>
    <p:sldId id="371" r:id="rId4"/>
    <p:sldId id="370" r:id="rId5"/>
    <p:sldId id="400" r:id="rId6"/>
    <p:sldId id="402" r:id="rId7"/>
    <p:sldId id="380" r:id="rId8"/>
    <p:sldId id="401" r:id="rId9"/>
    <p:sldId id="415" r:id="rId10"/>
    <p:sldId id="407" r:id="rId11"/>
    <p:sldId id="417" r:id="rId12"/>
    <p:sldId id="418" r:id="rId13"/>
    <p:sldId id="416" r:id="rId14"/>
    <p:sldId id="404" r:id="rId15"/>
    <p:sldId id="399" r:id="rId16"/>
    <p:sldId id="381" r:id="rId17"/>
    <p:sldId id="405" r:id="rId18"/>
    <p:sldId id="398" r:id="rId19"/>
    <p:sldId id="304" r:id="rId20"/>
    <p:sldId id="350" r:id="rId21"/>
    <p:sldId id="408" r:id="rId22"/>
    <p:sldId id="409" r:id="rId23"/>
    <p:sldId id="406" r:id="rId24"/>
    <p:sldId id="397" r:id="rId25"/>
    <p:sldId id="411" r:id="rId26"/>
    <p:sldId id="412" r:id="rId27"/>
    <p:sldId id="414" r:id="rId28"/>
    <p:sldId id="413" r:id="rId29"/>
    <p:sldId id="419" r:id="rId30"/>
    <p:sldId id="420" r:id="rId31"/>
    <p:sldId id="421" r:id="rId32"/>
    <p:sldId id="422" r:id="rId33"/>
    <p:sldId id="423" r:id="rId34"/>
    <p:sldId id="424" r:id="rId35"/>
    <p:sldId id="425" r:id="rId36"/>
    <p:sldId id="426" r:id="rId37"/>
    <p:sldId id="427" r:id="rId38"/>
    <p:sldId id="430" r:id="rId39"/>
    <p:sldId id="431" r:id="rId40"/>
    <p:sldId id="432" r:id="rId41"/>
    <p:sldId id="433" r:id="rId42"/>
    <p:sldId id="435" r:id="rId43"/>
    <p:sldId id="437" r:id="rId44"/>
    <p:sldId id="438" r:id="rId45"/>
    <p:sldId id="439" r:id="rId46"/>
    <p:sldId id="428" r:id="rId47"/>
    <p:sldId id="429" r:id="rId48"/>
    <p:sldId id="443" r:id="rId49"/>
    <p:sldId id="436" r:id="rId50"/>
    <p:sldId id="379" r:id="rId51"/>
    <p:sldId id="308" r:id="rId52"/>
    <p:sldId id="392" r:id="rId53"/>
    <p:sldId id="377" r:id="rId54"/>
    <p:sldId id="440" r:id="rId55"/>
    <p:sldId id="441" r:id="rId56"/>
    <p:sldId id="442" r:id="rId57"/>
  </p:sldIdLst>
  <p:sldSz cx="9144000" cy="6858000" type="screen4x3"/>
  <p:notesSz cx="6888163" cy="10020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75" autoAdjust="0"/>
  </p:normalViewPr>
  <p:slideViewPr>
    <p:cSldViewPr>
      <p:cViewPr varScale="1">
        <p:scale>
          <a:sx n="90" d="100"/>
          <a:sy n="90" d="100"/>
        </p:scale>
        <p:origin x="1168" y="64"/>
      </p:cViewPr>
      <p:guideLst>
        <p:guide orient="horz" pos="1071"/>
        <p:guide pos="2880"/>
      </p:guideLst>
    </p:cSldViewPr>
  </p:slideViewPr>
  <p:notesTextViewPr>
    <p:cViewPr>
      <p:scale>
        <a:sx n="100" d="100"/>
        <a:sy n="100" d="100"/>
      </p:scale>
      <p:origin x="0" y="-196"/>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vl1pPr>
          </a:lstStyle>
          <a:p>
            <a:pPr>
              <a:defRPr/>
            </a:pPr>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6616" tIns="48308" rIns="96616" bIns="48308" rtlCol="0"/>
          <a:lstStyle>
            <a:lvl1pPr algn="r">
              <a:defRPr sz="1300" smtClean="0"/>
            </a:lvl1pPr>
          </a:lstStyle>
          <a:p>
            <a:pPr>
              <a:defRPr/>
            </a:pPr>
            <a:fld id="{B34FC769-9877-4B7A-A7A1-BDD67F94A5AB}" type="datetimeFigureOut">
              <a:rPr lang="en-US"/>
              <a:pPr>
                <a:defRPr/>
              </a:pPr>
              <a:t>7/19/2021</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6616" tIns="48308" rIns="96616" bIns="48308"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6616" tIns="48308" rIns="96616" bIns="48308" rtlCol="0" anchor="b"/>
          <a:lstStyle>
            <a:lvl1pPr algn="r">
              <a:defRPr sz="1300" smtClean="0"/>
            </a:lvl1pPr>
          </a:lstStyle>
          <a:p>
            <a:pPr>
              <a:defRPr/>
            </a:pPr>
            <a:fld id="{200A56D9-0423-4FF7-8AA3-958A7A36BA3F}" type="slidenum">
              <a:rPr lang="en-GB"/>
              <a:pPr>
                <a:defRPr/>
              </a:pPr>
              <a:t>‹#›</a:t>
            </a:fld>
            <a:endParaRPr lang="en-GB"/>
          </a:p>
        </p:txBody>
      </p:sp>
    </p:spTree>
    <p:extLst>
      <p:ext uri="{BB962C8B-B14F-4D97-AF65-F5344CB8AC3E}">
        <p14:creationId xmlns:p14="http://schemas.microsoft.com/office/powerpoint/2010/main" val="153292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6616" tIns="48308" rIns="96616" bIns="48308" rtlCol="0"/>
          <a:lstStyle>
            <a:lvl1pPr algn="r" fontAlgn="auto">
              <a:spcBef>
                <a:spcPts val="0"/>
              </a:spcBef>
              <a:spcAft>
                <a:spcPts val="0"/>
              </a:spcAft>
              <a:defRPr sz="1300">
                <a:latin typeface="+mn-lt"/>
                <a:cs typeface="+mn-cs"/>
              </a:defRPr>
            </a:lvl1pPr>
          </a:lstStyle>
          <a:p>
            <a:pPr>
              <a:defRPr/>
            </a:pPr>
            <a:fld id="{C15C3BE8-C476-441C-9643-49F8D217B681}" type="datetimeFigureOut">
              <a:rPr lang="en-US"/>
              <a:pPr>
                <a:defRPr/>
              </a:pPr>
              <a:t>7/19/2021</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lvl1pPr algn="r" fontAlgn="auto">
              <a:spcBef>
                <a:spcPts val="0"/>
              </a:spcBef>
              <a:spcAft>
                <a:spcPts val="0"/>
              </a:spcAft>
              <a:defRPr sz="1300">
                <a:latin typeface="+mn-lt"/>
                <a:cs typeface="+mn-cs"/>
              </a:defRPr>
            </a:lvl1pPr>
          </a:lstStyle>
          <a:p>
            <a:pPr>
              <a:defRPr/>
            </a:pPr>
            <a:fld id="{9AA6B6CB-155C-4A66-82EC-9CA2EABE57B9}" type="slidenum">
              <a:rPr lang="en-GB"/>
              <a:pPr>
                <a:defRPr/>
              </a:pPr>
              <a:t>‹#›</a:t>
            </a:fld>
            <a:endParaRPr lang="en-GB"/>
          </a:p>
        </p:txBody>
      </p:sp>
    </p:spTree>
    <p:extLst>
      <p:ext uri="{BB962C8B-B14F-4D97-AF65-F5344CB8AC3E}">
        <p14:creationId xmlns:p14="http://schemas.microsoft.com/office/powerpoint/2010/main" val="258272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ambridge.org/core/journals/psychological-medicine/article/posttraumatic-stress-disorder-in-the-world-mental-health-surveys/7DB941D95BB33FCC18BF52DFB3F78197#ref26"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On these masterclasses as we all learn in different ways there will be spoken words from me, written words on the ppt, pictures, quotes and for those that are very visual </a:t>
            </a:r>
            <a:r>
              <a:rPr lang="en-US" dirty="0" err="1"/>
              <a:t>youtube</a:t>
            </a:r>
            <a:r>
              <a:rPr lang="en-US" dirty="0"/>
              <a:t> clips to watch afterward. </a:t>
            </a:r>
            <a:r>
              <a:rPr lang="en-US"/>
              <a:t>The key to learning however is doing and teaching – 54321 DD</a:t>
            </a:r>
          </a:p>
          <a:p>
            <a:pPr eaLnBrk="1" hangingPunct="1">
              <a:spcBef>
                <a:spcPct val="0"/>
              </a:spcBef>
            </a:pPr>
            <a:endParaRPr lang="en-GB"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DBB11-9E37-4B3E-A83E-F34AAE29040F}" type="slidenum">
              <a:rPr lang="en-GB">
                <a:cs typeface="Arial" charset="0"/>
              </a:rPr>
              <a:pPr fontAlgn="base">
                <a:spcBef>
                  <a:spcPct val="0"/>
                </a:spcBef>
                <a:spcAft>
                  <a:spcPct val="0"/>
                </a:spcAft>
                <a:defRPr/>
              </a:pPr>
              <a:t>1</a:t>
            </a:fld>
            <a:endParaRPr lang="en-GB" dirty="0">
              <a:cs typeface="Arial" charset="0"/>
            </a:endParaRPr>
          </a:p>
        </p:txBody>
      </p:sp>
    </p:spTree>
    <p:extLst>
      <p:ext uri="{BB962C8B-B14F-4D97-AF65-F5344CB8AC3E}">
        <p14:creationId xmlns:p14="http://schemas.microsoft.com/office/powerpoint/2010/main" val="243281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02124"/>
                </a:solidFill>
                <a:effectLst/>
                <a:latin typeface="Google Sans"/>
              </a:rPr>
              <a:t>dissociative disorder</a:t>
            </a:r>
            <a:endParaRPr lang="en-US" b="0" i="0" dirty="0">
              <a:solidFill>
                <a:srgbClr val="202124"/>
              </a:solidFill>
              <a:effectLst/>
              <a:latin typeface="Google Sans"/>
            </a:endParaRPr>
          </a:p>
          <a:p>
            <a:pPr algn="l">
              <a:buFont typeface="Arial" panose="020B0604020202020204" pitchFamily="34" charset="0"/>
              <a:buChar char="•"/>
            </a:pPr>
            <a:r>
              <a:rPr lang="en-US" b="0" i="0" dirty="0">
                <a:solidFill>
                  <a:srgbClr val="202124"/>
                </a:solidFill>
                <a:effectLst/>
                <a:latin typeface="arial" panose="020B0604020202020204" pitchFamily="34" charset="0"/>
              </a:rPr>
              <a:t>feeling disconnected from yourself and the world around you.</a:t>
            </a:r>
          </a:p>
          <a:p>
            <a:pPr algn="l">
              <a:buFont typeface="Arial" panose="020B0604020202020204" pitchFamily="34" charset="0"/>
              <a:buChar char="•"/>
            </a:pPr>
            <a:r>
              <a:rPr lang="en-US" b="0" i="0" dirty="0">
                <a:solidFill>
                  <a:srgbClr val="202124"/>
                </a:solidFill>
                <a:effectLst/>
                <a:latin typeface="arial" panose="020B0604020202020204" pitchFamily="34" charset="0"/>
              </a:rPr>
              <a:t>forgetting about certain time periods, events and personal information.</a:t>
            </a:r>
          </a:p>
          <a:p>
            <a:pPr algn="l">
              <a:buFont typeface="Arial" panose="020B0604020202020204" pitchFamily="34" charset="0"/>
              <a:buChar char="•"/>
            </a:pPr>
            <a:r>
              <a:rPr lang="en-US" b="0" i="0" dirty="0">
                <a:solidFill>
                  <a:srgbClr val="202124"/>
                </a:solidFill>
                <a:effectLst/>
                <a:latin typeface="arial" panose="020B0604020202020204" pitchFamily="34" charset="0"/>
              </a:rPr>
              <a:t>feeling uncertain about who you are.</a:t>
            </a:r>
          </a:p>
          <a:p>
            <a:pPr algn="l">
              <a:buFont typeface="Arial" panose="020B0604020202020204" pitchFamily="34" charset="0"/>
              <a:buChar char="•"/>
            </a:pPr>
            <a:r>
              <a:rPr lang="en-US" b="0" i="0" dirty="0">
                <a:solidFill>
                  <a:srgbClr val="202124"/>
                </a:solidFill>
                <a:effectLst/>
                <a:latin typeface="arial" panose="020B0604020202020204" pitchFamily="34" charset="0"/>
              </a:rPr>
              <a:t>having multiple distinct identities.</a:t>
            </a:r>
          </a:p>
          <a:p>
            <a:pPr algn="l">
              <a:buFont typeface="Arial" panose="020B0604020202020204" pitchFamily="34" charset="0"/>
              <a:buChar char="•"/>
            </a:pPr>
            <a:r>
              <a:rPr lang="en-US" b="0" i="0" dirty="0">
                <a:solidFill>
                  <a:srgbClr val="202124"/>
                </a:solidFill>
                <a:effectLst/>
                <a:latin typeface="arial" panose="020B0604020202020204" pitchFamily="34" charset="0"/>
              </a:rPr>
              <a:t>feeling little or no physical pain.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10</a:t>
            </a:fld>
            <a:endParaRPr lang="en-GB"/>
          </a:p>
        </p:txBody>
      </p:sp>
    </p:spTree>
    <p:extLst>
      <p:ext uri="{BB962C8B-B14F-4D97-AF65-F5344CB8AC3E}">
        <p14:creationId xmlns:p14="http://schemas.microsoft.com/office/powerpoint/2010/main" val="85811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3A343A"/>
                </a:solidFill>
                <a:effectLst/>
                <a:latin typeface="Europa"/>
              </a:rPr>
              <a:t>AD - The inability to adjust to the stressful event</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11</a:t>
            </a:fld>
            <a:endParaRPr lang="en-GB"/>
          </a:p>
        </p:txBody>
      </p:sp>
    </p:spTree>
    <p:extLst>
      <p:ext uri="{BB962C8B-B14F-4D97-AF65-F5344CB8AC3E}">
        <p14:creationId xmlns:p14="http://schemas.microsoft.com/office/powerpoint/2010/main" val="661812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 a footnote latest research says for anxiety disorders get more in touch with your heart and connect heart</a:t>
            </a:r>
            <a:r>
              <a:rPr lang="en-US"/>
              <a:t>/brain!</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12</a:t>
            </a:fld>
            <a:endParaRPr lang="en-GB"/>
          </a:p>
        </p:txBody>
      </p:sp>
    </p:spTree>
    <p:extLst>
      <p:ext uri="{BB962C8B-B14F-4D97-AF65-F5344CB8AC3E}">
        <p14:creationId xmlns:p14="http://schemas.microsoft.com/office/powerpoint/2010/main" val="23414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anose="020B0604020202020204" pitchFamily="34" charset="0"/>
                <a:cs typeface="Arial" panose="020B0604020202020204" pitchFamily="34" charset="0"/>
              </a:rPr>
              <a:t>M</a:t>
            </a:r>
            <a:r>
              <a:rPr lang="en-US" sz="1200" i="0" dirty="0">
                <a:effectLst/>
                <a:latin typeface="Arial" panose="020B0604020202020204" pitchFamily="34" charset="0"/>
                <a:cs typeface="Arial" panose="020B0604020202020204" pitchFamily="34" charset="0"/>
              </a:rPr>
              <a:t>ost people will report at least one traumatic event in their lifetime </a:t>
            </a:r>
          </a:p>
          <a:p>
            <a:r>
              <a:rPr lang="en-US" dirty="0"/>
              <a:t>Last bullet point – exposure to a traumatic event </a:t>
            </a:r>
            <a:r>
              <a:rPr lang="it-IT" b="0" i="0" dirty="0">
                <a:solidFill>
                  <a:srgbClr val="333333"/>
                </a:solidFill>
                <a:effectLst/>
                <a:latin typeface="Noto Sans"/>
              </a:rPr>
              <a:t>29% in Romania to 83% in Peru</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dirty="0">
                <a:effectLst/>
                <a:latin typeface="Arial" panose="020B0604020202020204" pitchFamily="34" charset="0"/>
                <a:cs typeface="Arial" panose="020B0604020202020204" pitchFamily="34" charset="0"/>
              </a:rPr>
              <a:t>However, findings from the World Mental Health Survey (WMHS) Initiative from 24 countries have shown that more than 70% of respondents had experienced at least one traumatic event in their lifetime, with more than 30% reporting four or more such events (Cardoso et al., 2020).</a:t>
            </a:r>
            <a:endParaRPr lang="en-GB" sz="1200" i="0" dirty="0">
              <a:effectLst/>
              <a:latin typeface="Arial" panose="020B0604020202020204" pitchFamily="34" charset="0"/>
              <a:cs typeface="Arial" panose="020B0604020202020204" pitchFamily="34" charset="0"/>
            </a:endParaRPr>
          </a:p>
          <a:p>
            <a:r>
              <a:rPr lang="en-US" b="0" i="0" dirty="0">
                <a:solidFill>
                  <a:srgbClr val="3A343A"/>
                </a:solidFill>
                <a:effectLst/>
                <a:latin typeface="Europa"/>
              </a:rPr>
              <a:t>Individuals of Asian or African descent have been shown to be less likely than those of other ethnocultural groups to develop PTSD (Ford et al., 2015). One explanation for this may be the role of cultural beliefs, religious involvement, strong kinship bonds, respect for elders, communal orientation and holistic thinking.</a:t>
            </a:r>
          </a:p>
          <a:p>
            <a:r>
              <a:rPr lang="en-US" b="0" i="0" dirty="0">
                <a:solidFill>
                  <a:srgbClr val="3A343A"/>
                </a:solidFill>
                <a:effectLst/>
                <a:latin typeface="Europa"/>
              </a:rPr>
              <a:t>Poverty is another socio-economic factor consistently linked to increased PTSD risk. Not only one’s restricted access to housing, healthcare, social participation, employment and education, but also one’s possible exposure to gang violence, drugs, high crime, underfunded institutions and other stressors. The exposure to violence and the effects of other chronic stressors such as income insecurity have been proposed as potential mechanisms explaining the poorer mental health outcomes observed in impoverished populations. Homelessness is another example with a vastly increased incidence of PTSD as is </a:t>
            </a:r>
            <a:r>
              <a:rPr lang="en-US" b="0" i="0" dirty="0" err="1">
                <a:solidFill>
                  <a:srgbClr val="3A343A"/>
                </a:solidFill>
                <a:effectLst/>
                <a:latin typeface="Europa"/>
              </a:rPr>
              <a:t>marganialised</a:t>
            </a:r>
            <a:r>
              <a:rPr lang="en-US" b="0" i="0" dirty="0">
                <a:solidFill>
                  <a:srgbClr val="3A343A"/>
                </a:solidFill>
                <a:effectLst/>
                <a:latin typeface="Europa"/>
              </a:rPr>
              <a:t> groups such as </a:t>
            </a:r>
            <a:r>
              <a:rPr lang="en-US" b="0" i="0" dirty="0" err="1">
                <a:solidFill>
                  <a:srgbClr val="3A343A"/>
                </a:solidFill>
                <a:effectLst/>
                <a:latin typeface="Europa"/>
              </a:rPr>
              <a:t>trasgender</a:t>
            </a:r>
            <a:r>
              <a:rPr lang="en-US" b="0" i="0" dirty="0">
                <a:solidFill>
                  <a:srgbClr val="3A343A"/>
                </a:solidFill>
                <a:effectLst/>
                <a:latin typeface="Europa"/>
              </a:rPr>
              <a:t> groups in Brazil.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13</a:t>
            </a:fld>
            <a:endParaRPr lang="en-GB"/>
          </a:p>
        </p:txBody>
      </p:sp>
    </p:spTree>
    <p:extLst>
      <p:ext uri="{BB962C8B-B14F-4D97-AF65-F5344CB8AC3E}">
        <p14:creationId xmlns:p14="http://schemas.microsoft.com/office/powerpoint/2010/main" val="2611746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bullet point – reports of people experiencing hallucinations and horrible images as if they were in a horror movie when out of ICU, people avoiding anything that reminded them of being in ICU and if they can’t avoid it experiencing panic when faced with it for example one person froze when the phone rang because it was the same ring tone as in ICU, another person ordered a takeaway meal in the outlet and had to leave because one of the machines there made a similar noise to those in ICU. People can recover from their physical wounds post ICU often much more rapidly than their psychological ones. It is thought up to 25% of patients in ICU suffer psychological trauma as a result. Psychological support in ICU’s is very rare but the best predictor is those who have previously </a:t>
            </a:r>
            <a:r>
              <a:rPr lang="en-US" dirty="0" err="1"/>
              <a:t>sufferered</a:t>
            </a:r>
            <a:r>
              <a:rPr lang="en-US" dirty="0"/>
              <a:t> from things like anxiety. </a:t>
            </a:r>
          </a:p>
          <a:p>
            <a:r>
              <a:rPr lang="en-US" dirty="0"/>
              <a:t>Last point here - </a:t>
            </a:r>
            <a:r>
              <a:rPr lang="en-US" b="0" i="0" dirty="0">
                <a:solidFill>
                  <a:srgbClr val="3A343A"/>
                </a:solidFill>
                <a:effectLst/>
                <a:latin typeface="Europa"/>
              </a:rPr>
              <a:t>Insensitive discussions of trauma may directly or indirectly communicate messages of contempt, blame or shame. Trauma-sensitive language should be used when discussing trauma. Such language conveys empathy and avoids prejudice, discrimination and </a:t>
            </a:r>
            <a:r>
              <a:rPr lang="en-US" b="0" i="0" dirty="0" err="1">
                <a:solidFill>
                  <a:srgbClr val="3A343A"/>
                </a:solidFill>
                <a:effectLst/>
                <a:latin typeface="Europa"/>
              </a:rPr>
              <a:t>retraumatisation</a:t>
            </a:r>
            <a:r>
              <a:rPr lang="en-US" b="0" i="0" dirty="0">
                <a:solidFill>
                  <a:srgbClr val="3A343A"/>
                </a:solidFill>
                <a:effectLst/>
                <a:latin typeface="Europa"/>
              </a:rPr>
              <a:t>. Many of us have likely been affected by a potentially traumatic event in some way or another throughout our lives. It is therefore vital to interact with one another with kindness, respect, sensitivity and compassion.</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14</a:t>
            </a:fld>
            <a:endParaRPr lang="en-GB"/>
          </a:p>
        </p:txBody>
      </p:sp>
    </p:spTree>
    <p:extLst>
      <p:ext uri="{BB962C8B-B14F-4D97-AF65-F5344CB8AC3E}">
        <p14:creationId xmlns:p14="http://schemas.microsoft.com/office/powerpoint/2010/main" val="133476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A343A"/>
                </a:solidFill>
                <a:effectLst/>
                <a:latin typeface="Europa"/>
              </a:rPr>
              <a:t>Mention that we will later challenge the assumption regarding causes and explore risk and protective factors. WHO World Mental Health (WMH) surveys - Unexpected death of a loved one was found to be a very common type of trauma, however, it was actually associated with a relatively low risk of PTSD. </a:t>
            </a:r>
            <a:r>
              <a:rPr lang="en-US" dirty="0">
                <a:effectLst/>
              </a:rPr>
              <a:t>Sexual violence and intimate partner violence were associated with the highest risk of PTSD. The mean duration of PTSD symptoms in the sample was 72.3 months or approximately six years. Traumas involving combat experience were found to lead to the most persistent symptoms. Traumas from natural disasters were found to lead to the least persistent symptoms.</a:t>
            </a:r>
          </a:p>
          <a:p>
            <a:r>
              <a:rPr lang="en-US" dirty="0">
                <a:effectLst/>
              </a:rPr>
              <a:t>Unexpected events link COVID-19 can exacerbate any underlying mental health issues.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15</a:t>
            </a:fld>
            <a:endParaRPr lang="en-GB"/>
          </a:p>
        </p:txBody>
      </p:sp>
    </p:spTree>
    <p:extLst>
      <p:ext uri="{BB962C8B-B14F-4D97-AF65-F5344CB8AC3E}">
        <p14:creationId xmlns:p14="http://schemas.microsoft.com/office/powerpoint/2010/main" val="1067773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16</a:t>
            </a:fld>
            <a:endParaRPr lang="en-GB"/>
          </a:p>
        </p:txBody>
      </p:sp>
    </p:spTree>
    <p:extLst>
      <p:ext uri="{BB962C8B-B14F-4D97-AF65-F5344CB8AC3E}">
        <p14:creationId xmlns:p14="http://schemas.microsoft.com/office/powerpoint/2010/main" val="3654353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addition nightmares intrusive thoughts </a:t>
            </a:r>
          </a:p>
          <a:p>
            <a:r>
              <a:rPr lang="en-US" b="0" i="0" dirty="0">
                <a:solidFill>
                  <a:srgbClr val="333333"/>
                </a:solidFill>
                <a:effectLst/>
                <a:latin typeface="Noto Sans"/>
              </a:rPr>
              <a:t>PTSD often leads to very serious interpersonal and occupational challenges, and has been estimated to result in 3.6 days of lost productivity per month (Kessler, </a:t>
            </a:r>
            <a:r>
              <a:rPr lang="en-US" b="0" i="0" u="none" strike="noStrike" dirty="0">
                <a:solidFill>
                  <a:srgbClr val="0072CF"/>
                </a:solidFill>
                <a:effectLst/>
                <a:latin typeface="Noto Sans"/>
                <a:hlinkClick r:id="rId3"/>
              </a:rPr>
              <a:t>2000</a:t>
            </a:r>
            <a:r>
              <a:rPr lang="en-US" b="0" i="0" dirty="0">
                <a:solidFill>
                  <a:srgbClr val="333333"/>
                </a:solidFill>
                <a:effectLst/>
                <a:latin typeface="Noto Sans"/>
              </a:rPr>
              <a:t>). The disorder has been called a ‘life sentence’ due to its association</a:t>
            </a:r>
          </a:p>
          <a:p>
            <a:r>
              <a:rPr lang="en-US" b="0" i="0" dirty="0">
                <a:solidFill>
                  <a:srgbClr val="333333"/>
                </a:solidFill>
                <a:effectLst/>
                <a:latin typeface="Noto Sans"/>
              </a:rPr>
              <a:t>Most people don’t seek treatment with the highest only 50% and oof them only 58% receive care from a mental health professional. </a:t>
            </a:r>
          </a:p>
          <a:p>
            <a:r>
              <a:rPr lang="en-US" b="0" i="0" dirty="0">
                <a:solidFill>
                  <a:srgbClr val="3A343A"/>
                </a:solidFill>
                <a:effectLst/>
                <a:latin typeface="Europa"/>
              </a:rPr>
              <a:t>It is worth also just asking ourselves what impact social context, cultural values and beliefs, class, race, and gender has in how problems are experienced, communicated and addressed. For example civilians in Afghanistan who experienced multiple traumas look to religious and spiritual practices, such as reading the Qur’an or praying to cope. </a:t>
            </a:r>
          </a:p>
          <a:p>
            <a:r>
              <a:rPr lang="en-US" b="0" i="0" dirty="0" err="1">
                <a:solidFill>
                  <a:srgbClr val="3A343A"/>
                </a:solidFill>
                <a:effectLst/>
                <a:latin typeface="Europa"/>
              </a:rPr>
              <a:t>Ventevogel</a:t>
            </a:r>
            <a:r>
              <a:rPr lang="en-US" b="0" i="0" dirty="0">
                <a:solidFill>
                  <a:srgbClr val="3A343A"/>
                </a:solidFill>
                <a:effectLst/>
                <a:latin typeface="Europa"/>
              </a:rPr>
              <a:t> and </a:t>
            </a:r>
            <a:r>
              <a:rPr lang="en-US" b="0" i="0" dirty="0" err="1">
                <a:solidFill>
                  <a:srgbClr val="3A343A"/>
                </a:solidFill>
                <a:effectLst/>
                <a:latin typeface="Europa"/>
              </a:rPr>
              <a:t>Faiz</a:t>
            </a:r>
            <a:r>
              <a:rPr lang="en-US" b="0" i="0" dirty="0">
                <a:solidFill>
                  <a:srgbClr val="3A343A"/>
                </a:solidFill>
                <a:effectLst/>
                <a:latin typeface="Europa"/>
              </a:rPr>
              <a:t> (2018) observed that Afghan men and women tend to communicate emotional distress and wellbeing in distinct ways. For example, cultural norms may encourage women to publicly express sorrow and grief (</a:t>
            </a:r>
            <a:r>
              <a:rPr lang="en-US" b="0" i="0" dirty="0" err="1">
                <a:solidFill>
                  <a:srgbClr val="3A343A"/>
                </a:solidFill>
                <a:effectLst/>
                <a:latin typeface="Europa"/>
              </a:rPr>
              <a:t>gham</a:t>
            </a:r>
            <a:r>
              <a:rPr lang="en-US" b="0" i="0" dirty="0">
                <a:solidFill>
                  <a:srgbClr val="3A343A"/>
                </a:solidFill>
                <a:effectLst/>
                <a:latin typeface="Europa"/>
              </a:rPr>
              <a:t>) through culturally prescribed ways such as storytelling and mourning. Communicating sadness in public spaces may also help women acquire social supports. In contrast, men’s outward expression of emotions in the country is often viewed as a sign of weakness and a lack of self-control, and is culturally restrained. Those masculine norms, therefore, encourage concealing emotions to avoid shame and humiliation.</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17</a:t>
            </a:fld>
            <a:endParaRPr lang="en-GB"/>
          </a:p>
        </p:txBody>
      </p:sp>
    </p:spTree>
    <p:extLst>
      <p:ext uri="{BB962C8B-B14F-4D97-AF65-F5344CB8AC3E}">
        <p14:creationId xmlns:p14="http://schemas.microsoft.com/office/powerpoint/2010/main" val="2955136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1EA866AB-BD5D-498F-AE82-1318D6975DD1}" type="slidenum">
              <a:rPr lang="en-GB" smtClean="0"/>
              <a:pPr>
                <a:defRPr/>
              </a:pPr>
              <a:t>18</a:t>
            </a:fld>
            <a:endParaRPr lang="en-GB" dirty="0"/>
          </a:p>
        </p:txBody>
      </p:sp>
      <p:sp>
        <p:nvSpPr>
          <p:cNvPr id="40962"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6616" tIns="48308" rIns="96616" bIns="48308" anchor="b"/>
          <a:lstStyle/>
          <a:p>
            <a:pPr algn="r"/>
            <a:fld id="{44FD8137-CAF8-400F-8442-70530B311984}" type="slidenum">
              <a:rPr lang="en-GB" sz="1300">
                <a:latin typeface="Times New Roman" pitchFamily="18" charset="0"/>
              </a:rPr>
              <a:pPr algn="r"/>
              <a:t>18</a:t>
            </a:fld>
            <a:endParaRPr lang="en-GB" sz="1300">
              <a:latin typeface="Times New Roman" pitchFamily="18" charset="0"/>
            </a:endParaRPr>
          </a:p>
        </p:txBody>
      </p:sp>
      <p:sp>
        <p:nvSpPr>
          <p:cNvPr id="40963"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5582" tIns="47791" rIns="95582" bIns="47791" anchor="b"/>
          <a:lstStyle/>
          <a:p>
            <a:pPr algn="r" defTabSz="955675"/>
            <a:fld id="{12771837-26DE-466B-8342-CC4FB2BABFC1}" type="slidenum">
              <a:rPr lang="en-GB" sz="1300">
                <a:latin typeface="Times New Roman" pitchFamily="18" charset="0"/>
              </a:rPr>
              <a:pPr algn="r" defTabSz="955675"/>
              <a:t>18</a:t>
            </a:fld>
            <a:endParaRPr lang="en-GB" sz="1300">
              <a:latin typeface="Times New Roman" pitchFamily="18" charset="0"/>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5" name="Rectangle 3"/>
          <p:cNvSpPr>
            <a:spLocks noGrp="1" noChangeArrowheads="1"/>
          </p:cNvSpPr>
          <p:nvPr>
            <p:ph type="body" idx="1"/>
          </p:nvPr>
        </p:nvSpPr>
        <p:spPr bwMode="auto">
          <a:xfrm>
            <a:off x="917575" y="4760913"/>
            <a:ext cx="5053013" cy="4506912"/>
          </a:xfrm>
          <a:solidFill>
            <a:srgbClr val="FFFFFF"/>
          </a:solidFill>
          <a:ln>
            <a:solidFill>
              <a:srgbClr val="000000"/>
            </a:solidFill>
            <a:miter lim="800000"/>
            <a:headEnd/>
            <a:tailEnd/>
          </a:ln>
        </p:spPr>
        <p:txBody>
          <a:bodyPr wrap="square" lIns="95582" tIns="47791" rIns="95582" bIns="47791" numCol="1" anchor="t" anchorCtr="0" compatLnSpc="1">
            <a:prstTxWarp prst="textNoShape">
              <a:avLst/>
            </a:prstTxWarp>
          </a:bodyPr>
          <a:lstStyle/>
          <a:p>
            <a:pPr eaLnBrk="1" hangingPunct="1"/>
            <a:r>
              <a:rPr lang="en-US" dirty="0"/>
              <a:t>After 6 months = delayed onset PTSD </a:t>
            </a:r>
          </a:p>
        </p:txBody>
      </p:sp>
    </p:spTree>
    <p:extLst>
      <p:ext uri="{BB962C8B-B14F-4D97-AF65-F5344CB8AC3E}">
        <p14:creationId xmlns:p14="http://schemas.microsoft.com/office/powerpoint/2010/main" val="3097832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1EA866AB-BD5D-498F-AE82-1318D6975DD1}" type="slidenum">
              <a:rPr lang="en-GB" smtClean="0"/>
              <a:pPr>
                <a:defRPr/>
              </a:pPr>
              <a:t>19</a:t>
            </a:fld>
            <a:endParaRPr lang="en-GB" dirty="0"/>
          </a:p>
        </p:txBody>
      </p:sp>
      <p:sp>
        <p:nvSpPr>
          <p:cNvPr id="40962"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6616" tIns="48308" rIns="96616" bIns="48308" anchor="b"/>
          <a:lstStyle/>
          <a:p>
            <a:pPr algn="r"/>
            <a:fld id="{44FD8137-CAF8-400F-8442-70530B311984}" type="slidenum">
              <a:rPr lang="en-GB" sz="1300">
                <a:latin typeface="Times New Roman" pitchFamily="18" charset="0"/>
              </a:rPr>
              <a:pPr algn="r"/>
              <a:t>19</a:t>
            </a:fld>
            <a:endParaRPr lang="en-GB" sz="1300">
              <a:latin typeface="Times New Roman" pitchFamily="18" charset="0"/>
            </a:endParaRPr>
          </a:p>
        </p:txBody>
      </p:sp>
      <p:sp>
        <p:nvSpPr>
          <p:cNvPr id="40963"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5582" tIns="47791" rIns="95582" bIns="47791" anchor="b"/>
          <a:lstStyle/>
          <a:p>
            <a:pPr algn="r" defTabSz="955675"/>
            <a:fld id="{12771837-26DE-466B-8342-CC4FB2BABFC1}" type="slidenum">
              <a:rPr lang="en-GB" sz="1300">
                <a:latin typeface="Times New Roman" pitchFamily="18" charset="0"/>
              </a:rPr>
              <a:pPr algn="r" defTabSz="955675"/>
              <a:t>19</a:t>
            </a:fld>
            <a:endParaRPr lang="en-GB" sz="1300">
              <a:latin typeface="Times New Roman" pitchFamily="18" charset="0"/>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5" name="Rectangle 3"/>
          <p:cNvSpPr>
            <a:spLocks noGrp="1" noChangeArrowheads="1"/>
          </p:cNvSpPr>
          <p:nvPr>
            <p:ph type="body" idx="1"/>
          </p:nvPr>
        </p:nvSpPr>
        <p:spPr bwMode="auto">
          <a:xfrm>
            <a:off x="917575" y="4760913"/>
            <a:ext cx="5053013" cy="4506912"/>
          </a:xfrm>
          <a:solidFill>
            <a:srgbClr val="FFFFFF"/>
          </a:solidFill>
          <a:ln>
            <a:solidFill>
              <a:srgbClr val="000000"/>
            </a:solidFill>
            <a:miter lim="800000"/>
            <a:headEnd/>
            <a:tailEnd/>
          </a:ln>
        </p:spPr>
        <p:txBody>
          <a:bodyPr wrap="square" lIns="95582" tIns="47791" rIns="95582" bIns="47791" numCol="1" anchor="t" anchorCtr="0" compatLnSpc="1">
            <a:prstTxWarp prst="textNoShape">
              <a:avLst/>
            </a:prstTxWarp>
          </a:bodyPr>
          <a:lstStyle/>
          <a:p>
            <a:pPr eaLnBrk="1" hangingPunct="1"/>
            <a:r>
              <a:rPr lang="en-US" dirty="0"/>
              <a:t>3</a:t>
            </a:r>
            <a:r>
              <a:rPr lang="en-US" baseline="30000" dirty="0"/>
              <a:t>rd</a:t>
            </a:r>
            <a:r>
              <a:rPr lang="en-US" dirty="0"/>
              <a:t> bullet point - </a:t>
            </a:r>
            <a:r>
              <a:rPr lang="en-GB" b="1" i="0" dirty="0">
                <a:solidFill>
                  <a:srgbClr val="202124"/>
                </a:solidFill>
                <a:effectLst/>
                <a:latin typeface="arial" panose="020B0604020202020204" pitchFamily="34" charset="0"/>
              </a:rPr>
              <a:t>Biological factors</a:t>
            </a:r>
            <a:r>
              <a:rPr lang="en-GB" b="0" i="0" dirty="0">
                <a:solidFill>
                  <a:srgbClr val="202124"/>
                </a:solidFill>
                <a:effectLst/>
                <a:latin typeface="arial" panose="020B0604020202020204" pitchFamily="34" charset="0"/>
              </a:rPr>
              <a:t> are microorganisms (bacteria, viruses, fungi and microscopic parasites), cell cultures, human endoparasites and components from microorganisms that can cause damage to health in humans.</a:t>
            </a:r>
          </a:p>
          <a:p>
            <a:pPr eaLnBrk="1" hangingPunct="1"/>
            <a:r>
              <a:rPr lang="en-US" dirty="0">
                <a:effectLst/>
              </a:rPr>
              <a:t>Pre-trauma - Personal characteristics such as ethnicity, age, gender, personality, memory, learning style, motivation and genetic characteristics, access to socio-economic resources. History of psychiatric disorders and other medical history. Previous exposure to traumatic stressors.</a:t>
            </a:r>
          </a:p>
          <a:p>
            <a:pPr eaLnBrk="1" hangingPunct="1"/>
            <a:r>
              <a:rPr lang="en-US" dirty="0">
                <a:effectLst/>
              </a:rPr>
              <a:t>Peritraumatic factors- Heightening physiological reactions such as increased blood pressure and exhaustion, impaired memory as a result of an overwhelming emotional response to a stressor.</a:t>
            </a:r>
          </a:p>
          <a:p>
            <a:pPr eaLnBrk="1" hangingPunct="1"/>
            <a:r>
              <a:rPr lang="en-US" dirty="0">
                <a:effectLst/>
              </a:rPr>
              <a:t>Post-traumatic factors- Social support. Access to culturally-sensitive and evidence-based treatment </a:t>
            </a:r>
            <a:r>
              <a:rPr lang="en-US">
                <a:effectLst/>
              </a:rPr>
              <a:t>options. Development </a:t>
            </a:r>
            <a:r>
              <a:rPr lang="en-US" dirty="0">
                <a:effectLst/>
              </a:rPr>
              <a:t>of coping styles and self-efficacy.</a:t>
            </a:r>
            <a:br>
              <a:rPr lang="en-US" dirty="0"/>
            </a:br>
            <a:endParaRPr lang="en-US" dirty="0"/>
          </a:p>
        </p:txBody>
      </p:sp>
    </p:spTree>
    <p:extLst>
      <p:ext uri="{BB962C8B-B14F-4D97-AF65-F5344CB8AC3E}">
        <p14:creationId xmlns:p14="http://schemas.microsoft.com/office/powerpoint/2010/main" val="87128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2</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a:t>Personal resilience toolkit – STOP</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Zoom – video/mute mic when I’m presenting. Please use the chat box, when you open it you can send a message to the whole group or a specific person. </a:t>
            </a:r>
            <a:r>
              <a:rPr lang="en-US"/>
              <a:t>Please use it to ask questions, share thoughts, experiences or even to elaborate on points made in the masterclass – ones that perhaps really resonated with you and why. </a:t>
            </a:r>
          </a:p>
          <a:p>
            <a:pPr eaLnBrk="1" hangingPunct="1">
              <a:spcBef>
                <a:spcPct val="0"/>
              </a:spcBef>
            </a:pPr>
            <a:endParaRPr lang="en-US" b="0" dirty="0"/>
          </a:p>
        </p:txBody>
      </p:sp>
    </p:spTree>
    <p:extLst>
      <p:ext uri="{BB962C8B-B14F-4D97-AF65-F5344CB8AC3E}">
        <p14:creationId xmlns:p14="http://schemas.microsoft.com/office/powerpoint/2010/main" val="398437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p:txBody>
          <a:bodyPr/>
          <a:lstStyle/>
          <a:p>
            <a:pPr>
              <a:defRPr/>
            </a:pPr>
            <a:fld id="{1EA866AB-BD5D-498F-AE82-1318D6975DD1}" type="slidenum">
              <a:rPr lang="en-GB" smtClean="0"/>
              <a:pPr>
                <a:defRPr/>
              </a:pPr>
              <a:t>20</a:t>
            </a:fld>
            <a:endParaRPr lang="en-GB" dirty="0"/>
          </a:p>
        </p:txBody>
      </p:sp>
      <p:sp>
        <p:nvSpPr>
          <p:cNvPr id="40962"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6616" tIns="48308" rIns="96616" bIns="48308" anchor="b"/>
          <a:lstStyle/>
          <a:p>
            <a:pPr algn="r"/>
            <a:fld id="{44FD8137-CAF8-400F-8442-70530B311984}" type="slidenum">
              <a:rPr lang="en-GB" sz="1300">
                <a:latin typeface="Times New Roman" pitchFamily="18" charset="0"/>
              </a:rPr>
              <a:pPr algn="r"/>
              <a:t>20</a:t>
            </a:fld>
            <a:endParaRPr lang="en-GB" sz="1300">
              <a:latin typeface="Times New Roman" pitchFamily="18" charset="0"/>
            </a:endParaRPr>
          </a:p>
        </p:txBody>
      </p:sp>
      <p:sp>
        <p:nvSpPr>
          <p:cNvPr id="40963" name="Rectangle 7"/>
          <p:cNvSpPr txBox="1">
            <a:spLocks noGrp="1" noChangeArrowheads="1"/>
          </p:cNvSpPr>
          <p:nvPr/>
        </p:nvSpPr>
        <p:spPr bwMode="auto">
          <a:xfrm>
            <a:off x="3903663" y="9520238"/>
            <a:ext cx="2984500" cy="500062"/>
          </a:xfrm>
          <a:prstGeom prst="rect">
            <a:avLst/>
          </a:prstGeom>
          <a:noFill/>
          <a:ln w="9525">
            <a:noFill/>
            <a:miter lim="800000"/>
            <a:headEnd/>
            <a:tailEnd/>
          </a:ln>
        </p:spPr>
        <p:txBody>
          <a:bodyPr lIns="95582" tIns="47791" rIns="95582" bIns="47791" anchor="b"/>
          <a:lstStyle/>
          <a:p>
            <a:pPr algn="r" defTabSz="955675"/>
            <a:fld id="{12771837-26DE-466B-8342-CC4FB2BABFC1}" type="slidenum">
              <a:rPr lang="en-GB" sz="1300">
                <a:latin typeface="Times New Roman" pitchFamily="18" charset="0"/>
              </a:rPr>
              <a:pPr algn="r" defTabSz="955675"/>
              <a:t>20</a:t>
            </a:fld>
            <a:endParaRPr lang="en-GB" sz="1300">
              <a:latin typeface="Times New Roman" pitchFamily="18" charset="0"/>
            </a:endParaRPr>
          </a:p>
        </p:txBody>
      </p:sp>
      <p:sp>
        <p:nvSpPr>
          <p:cNvPr id="4096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5" name="Rectangle 3"/>
          <p:cNvSpPr>
            <a:spLocks noGrp="1" noChangeArrowheads="1"/>
          </p:cNvSpPr>
          <p:nvPr>
            <p:ph type="body" idx="1"/>
          </p:nvPr>
        </p:nvSpPr>
        <p:spPr bwMode="auto">
          <a:xfrm>
            <a:off x="917575" y="4760913"/>
            <a:ext cx="5053013" cy="4506912"/>
          </a:xfrm>
          <a:solidFill>
            <a:srgbClr val="FFFFFF"/>
          </a:solidFill>
          <a:ln>
            <a:solidFill>
              <a:srgbClr val="000000"/>
            </a:solidFill>
            <a:miter lim="800000"/>
            <a:headEnd/>
            <a:tailEnd/>
          </a:ln>
        </p:spPr>
        <p:txBody>
          <a:bodyPr wrap="square" lIns="95582" tIns="47791" rIns="95582" bIns="47791"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784288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Biological</a:t>
            </a:r>
          </a:p>
          <a:p>
            <a:r>
              <a:rPr lang="en-US" b="0" i="0" dirty="0">
                <a:effectLst/>
                <a:latin typeface="Arial" panose="020B0604020202020204" pitchFamily="34" charset="0"/>
                <a:cs typeface="Arial" panose="020B0604020202020204" pitchFamily="34" charset="0"/>
              </a:rPr>
              <a:t>An underlying genetic predisposition, sex (women more prone- is that to do with rape?)</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Psychological factors - </a:t>
            </a:r>
            <a:r>
              <a:rPr lang="en-US" b="0" i="0" dirty="0">
                <a:effectLst/>
                <a:latin typeface="Arial" panose="020B0604020202020204" pitchFamily="34" charset="0"/>
                <a:cs typeface="Arial" panose="020B0604020202020204" pitchFamily="34" charset="0"/>
              </a:rPr>
              <a:t>A subjective experience of loss of control and perceived negative effect of the traumatic event on the individual (</a:t>
            </a:r>
            <a:r>
              <a:rPr lang="en-US" b="0" i="0" dirty="0" err="1">
                <a:effectLst/>
                <a:latin typeface="Arial" panose="020B0604020202020204" pitchFamily="34" charset="0"/>
                <a:cs typeface="Arial" panose="020B0604020202020204" pitchFamily="34" charset="0"/>
              </a:rPr>
              <a:t>Hasto</a:t>
            </a:r>
            <a:r>
              <a:rPr lang="en-US" b="0" i="0" dirty="0">
                <a:effectLst/>
                <a:latin typeface="Arial" panose="020B0604020202020204" pitchFamily="34" charset="0"/>
                <a:cs typeface="Arial" panose="020B0604020202020204" pitchFamily="34" charset="0"/>
              </a:rPr>
              <a:t> et al., 2013). Extreme anxiety and intrusive reexperiencing. Guilt. Subjective reactions to terrifying or horrifying events. Dissociation. Social phobia. Anger. Trauma-related beliefs. Personality</a:t>
            </a:r>
          </a:p>
          <a:p>
            <a:r>
              <a:rPr lang="en-US" dirty="0">
                <a:latin typeface="Arial" panose="020B0604020202020204" pitchFamily="34" charset="0"/>
                <a:cs typeface="Arial" panose="020B0604020202020204" pitchFamily="34" charset="0"/>
              </a:rPr>
              <a:t>Social factors </a:t>
            </a:r>
          </a:p>
          <a:p>
            <a:r>
              <a:rPr lang="en-US" b="0" i="0" dirty="0">
                <a:effectLst/>
                <a:latin typeface="Arial" panose="020B0604020202020204" pitchFamily="34" charset="0"/>
                <a:cs typeface="Arial" panose="020B0604020202020204" pitchFamily="34" charset="0"/>
              </a:rPr>
              <a:t>Multiple exposures to trauma, social isolation. Conflict </a:t>
            </a:r>
          </a:p>
          <a:p>
            <a:r>
              <a:rPr lang="en-US" b="0" i="0" dirty="0">
                <a:effectLst/>
                <a:latin typeface="Arial" panose="020B0604020202020204" pitchFamily="34" charset="0"/>
                <a:cs typeface="Arial" panose="020B0604020202020204" pitchFamily="34" charset="0"/>
              </a:rPr>
              <a:t>A PDF sheet is available ‘</a:t>
            </a:r>
            <a:r>
              <a:rPr lang="en-US" dirty="0"/>
              <a:t>A biopsychosocial formulation of PTSD risk and trajectory’ that allows you to record the Bio Psycho Social factors in the pre, peri, post traumatic and protective factors – e-mail me to get a copy </a:t>
            </a:r>
            <a:endParaRPr lang="en-GB"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effectLst/>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21</a:t>
            </a:fld>
            <a:endParaRPr lang="en-GB"/>
          </a:p>
        </p:txBody>
      </p:sp>
    </p:spTree>
    <p:extLst>
      <p:ext uri="{BB962C8B-B14F-4D97-AF65-F5344CB8AC3E}">
        <p14:creationId xmlns:p14="http://schemas.microsoft.com/office/powerpoint/2010/main" val="2169753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A343A"/>
                </a:solidFill>
                <a:effectLst/>
                <a:latin typeface="Europa"/>
              </a:rPr>
              <a:t>It appears that parts of the brain involved in emotional responses are activated more in individuals living with PTSD – this is in the amygdala.</a:t>
            </a:r>
          </a:p>
          <a:p>
            <a:r>
              <a:rPr lang="en-US" b="0" i="0" dirty="0">
                <a:solidFill>
                  <a:srgbClr val="3A343A"/>
                </a:solidFill>
                <a:effectLst/>
                <a:latin typeface="Europa"/>
              </a:rPr>
              <a:t>Prefrontal cortex  has an important role in a process of lessening the fear response to stimuli. Studies have shown that individuals experiencing PTSD tend to have reduced medial Prefrontal Cortex volumes and activation. The consequence is reduced emotional regulation.</a:t>
            </a:r>
          </a:p>
          <a:p>
            <a:r>
              <a:rPr lang="en-US" b="0" i="0" dirty="0">
                <a:solidFill>
                  <a:srgbClr val="3A343A"/>
                </a:solidFill>
                <a:effectLst/>
                <a:latin typeface="Europa"/>
              </a:rPr>
              <a:t>The hippocampus has been linked to the formation of emotional memories. Evidence suggests that the volume of the hippocampus is reduced in individuals with PTSD, and the activation of this region of the brain is decreased. Evidence seems to suggest that individuals with PTSD may experience an increased emotional response to stimuli, while also being less able to adapt to the stimuli and decrease their emotional response over time. Understanding how and why these changes come about is key to understanding PTSD and developing potential therapeutic strategies in future. We will now see a video how this increased emotional response to a stimuli maybe perceived by someone suffering PTSD – if there are any PTSD sufferers who get triggered by noise they might want to give this a miss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22</a:t>
            </a:fld>
            <a:endParaRPr lang="en-GB"/>
          </a:p>
        </p:txBody>
      </p:sp>
    </p:spTree>
    <p:extLst>
      <p:ext uri="{BB962C8B-B14F-4D97-AF65-F5344CB8AC3E}">
        <p14:creationId xmlns:p14="http://schemas.microsoft.com/office/powerpoint/2010/main" val="4217169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23</a:t>
            </a:fld>
            <a:endParaRPr lang="en-GB"/>
          </a:p>
        </p:txBody>
      </p:sp>
    </p:spTree>
    <p:extLst>
      <p:ext uri="{BB962C8B-B14F-4D97-AF65-F5344CB8AC3E}">
        <p14:creationId xmlns:p14="http://schemas.microsoft.com/office/powerpoint/2010/main" val="2608545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Leadership –mention servant leadership </a:t>
            </a:r>
          </a:p>
          <a:p>
            <a:r>
              <a:rPr lang="en-GB" dirty="0"/>
              <a:t>Religiousness – a purpose/vision </a:t>
            </a:r>
          </a:p>
          <a:p>
            <a:r>
              <a:rPr lang="en-GB" dirty="0"/>
              <a:t>Ask what character strengths/values (challenge them to develop 5 – 10 values related to building resilience) delegates helped attain positive wellbeing during times of high stress? If anyone is prepared to share at the end. </a:t>
            </a:r>
          </a:p>
          <a:p>
            <a:r>
              <a:rPr lang="en-US" b="0" i="0" dirty="0">
                <a:solidFill>
                  <a:srgbClr val="3A343A"/>
                </a:solidFill>
                <a:effectLst/>
                <a:latin typeface="Europa"/>
              </a:rPr>
              <a:t>Connectedness to one’s family, community and physical environment is a core attribute of resilience. In other words, resilience is </a:t>
            </a:r>
            <a:r>
              <a:rPr lang="en-US" b="1" i="0" dirty="0">
                <a:solidFill>
                  <a:srgbClr val="3A343A"/>
                </a:solidFill>
                <a:effectLst/>
                <a:latin typeface="Europa"/>
              </a:rPr>
              <a:t>relational</a:t>
            </a:r>
            <a:r>
              <a:rPr lang="en-US" b="0" i="0" dirty="0">
                <a:solidFill>
                  <a:srgbClr val="3A343A"/>
                </a:solidFill>
                <a:effectLst/>
                <a:latin typeface="Europa"/>
              </a:rPr>
              <a:t> and </a:t>
            </a:r>
            <a:r>
              <a:rPr lang="en-US" b="1" i="0" dirty="0">
                <a:solidFill>
                  <a:srgbClr val="3A343A"/>
                </a:solidFill>
                <a:effectLst/>
                <a:latin typeface="Europa"/>
              </a:rPr>
              <a:t>situational</a:t>
            </a:r>
            <a:r>
              <a:rPr lang="en-US" b="0" i="0" dirty="0">
                <a:solidFill>
                  <a:srgbClr val="3A343A"/>
                </a:solidFill>
                <a:effectLst/>
                <a:latin typeface="Europa"/>
              </a:rPr>
              <a:t> – you can demonstrate resilience in one situation but crumble in another. Personal qualities such as belief in self, determination, vision, decisive are all important but so is having a support network. In addition to personal resilience, there is family, community (acceptance, community story telling – most resilient communities after the 2004 Boxing Day tsunami back up </a:t>
            </a:r>
            <a:r>
              <a:rPr lang="en-US" b="0" i="0">
                <a:solidFill>
                  <a:srgbClr val="3A343A"/>
                </a:solidFill>
                <a:effectLst/>
                <a:latin typeface="Europa"/>
              </a:rPr>
              <a:t>running quickest), </a:t>
            </a:r>
            <a:r>
              <a:rPr lang="en-US" b="0" i="0" dirty="0">
                <a:solidFill>
                  <a:srgbClr val="3A343A"/>
                </a:solidFill>
                <a:effectLst/>
                <a:latin typeface="Europa"/>
              </a:rPr>
              <a:t>organizational,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24</a:t>
            </a:fld>
            <a:endParaRPr lang="en-GB"/>
          </a:p>
        </p:txBody>
      </p:sp>
    </p:spTree>
    <p:extLst>
      <p:ext uri="{BB962C8B-B14F-4D97-AF65-F5344CB8AC3E}">
        <p14:creationId xmlns:p14="http://schemas.microsoft.com/office/powerpoint/2010/main" val="3153916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Resilient trajectory </a:t>
            </a:r>
            <a:r>
              <a:rPr lang="en-GB" b="0" i="0" dirty="0">
                <a:solidFill>
                  <a:srgbClr val="3A343A"/>
                </a:solidFill>
                <a:effectLst/>
                <a:latin typeface="Europa"/>
              </a:rPr>
              <a:t>is often characterised by successful adaptation to the trauma-induced stress leading to well-adjusted day-to-day life. Acute stress reactions may still occur such that the individual experiences shock, anguish, terror and confusion. However, individuals manage to regain mental and emotional balance relatively soon after exposure so that PTSD is very unlikely to develop.</a:t>
            </a:r>
          </a:p>
          <a:p>
            <a:r>
              <a:rPr lang="en-GB" b="0" i="0" dirty="0">
                <a:solidFill>
                  <a:srgbClr val="3A343A"/>
                </a:solidFill>
                <a:effectLst/>
                <a:latin typeface="Europa"/>
              </a:rPr>
              <a:t>Recovery involves experiencing PTSD and/or other severe post-traumatic problems but later regaining good general functioning. Recovery is often non-linear and can involve both periods of progress and setbacks. A range of factors have been proposed to affect recovery such as social and economic resources, access to care and personality characteristics. Notably, ‘natural recovery’, or recovery without formal interventions, has also been reported to occur although the reasons for that are not fully understood.</a:t>
            </a:r>
          </a:p>
          <a:p>
            <a:r>
              <a:rPr lang="en-GB" b="0" i="0" dirty="0">
                <a:solidFill>
                  <a:srgbClr val="3A343A"/>
                </a:solidFill>
                <a:effectLst/>
                <a:latin typeface="Europa"/>
              </a:rPr>
              <a:t>Delayed trajectory is defined by low levels of acute symptoms shortly after exposure, which gradually develops into symptoms and, eventually, into full diagnosis. In the case of delayed-onset PTSD, individuals develop full symptomatology after a prolonged symptom-free period.</a:t>
            </a:r>
          </a:p>
          <a:p>
            <a:r>
              <a:rPr lang="en-GB" b="0" i="0" dirty="0">
                <a:solidFill>
                  <a:srgbClr val="3A343A"/>
                </a:solidFill>
                <a:effectLst/>
                <a:latin typeface="Europa"/>
              </a:rPr>
              <a:t>Chronic is classic trajectory of PTSD representing an abrupt, severe and lasting change in the individual’s capacity to manage stress and cope with daily life. Some affected individuals and communities may experience a dramatic sense of loss, panic and hopelessness, which can quickly develop into a range of maladaptive responses such as unresolved grief, anxiety disorders, PTSD and others.</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25</a:t>
            </a:fld>
            <a:endParaRPr lang="en-GB"/>
          </a:p>
        </p:txBody>
      </p:sp>
    </p:spTree>
    <p:extLst>
      <p:ext uri="{BB962C8B-B14F-4D97-AF65-F5344CB8AC3E}">
        <p14:creationId xmlns:p14="http://schemas.microsoft.com/office/powerpoint/2010/main" val="2683480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A343A"/>
                </a:solidFill>
                <a:effectLst/>
                <a:latin typeface="Europa"/>
              </a:rPr>
              <a:t>Research is still unable to explain or predict with confidence one’s post-traumatic trajectory. Ongoing research into risk and protective factors will likely make health professionals, families and communities better equipped to successfully manage adverse trauma reactions.</a:t>
            </a:r>
          </a:p>
          <a:p>
            <a:r>
              <a:rPr lang="en-US" b="0" i="0" dirty="0">
                <a:solidFill>
                  <a:srgbClr val="3A343A"/>
                </a:solidFill>
                <a:effectLst/>
                <a:latin typeface="Europa"/>
              </a:rPr>
              <a:t>Post traumatic growth is moving beyond a pre-trauma level of functioning. It is common in Buddhism and now gaining traction in the west. </a:t>
            </a:r>
          </a:p>
          <a:p>
            <a:r>
              <a:rPr lang="en-US" b="0" i="0" dirty="0">
                <a:solidFill>
                  <a:srgbClr val="3A343A"/>
                </a:solidFill>
                <a:effectLst/>
                <a:latin typeface="Europa"/>
              </a:rPr>
              <a:t>PTG is rooted in the work of American psychologist Ronnie </a:t>
            </a:r>
            <a:r>
              <a:rPr lang="en-US" b="0" i="0" dirty="0" err="1">
                <a:solidFill>
                  <a:srgbClr val="3A343A"/>
                </a:solidFill>
                <a:effectLst/>
                <a:latin typeface="Europa"/>
              </a:rPr>
              <a:t>Janoff</a:t>
            </a:r>
            <a:r>
              <a:rPr lang="en-US" b="0" i="0" dirty="0">
                <a:solidFill>
                  <a:srgbClr val="3A343A"/>
                </a:solidFill>
                <a:effectLst/>
                <a:latin typeface="Europa"/>
              </a:rPr>
              <a:t>-Bulman. According to </a:t>
            </a:r>
            <a:r>
              <a:rPr lang="en-US" b="0" i="0" dirty="0" err="1">
                <a:solidFill>
                  <a:srgbClr val="3A343A"/>
                </a:solidFill>
                <a:effectLst/>
                <a:latin typeface="Europa"/>
              </a:rPr>
              <a:t>Janoff</a:t>
            </a:r>
            <a:r>
              <a:rPr lang="en-US" b="0" i="0" dirty="0">
                <a:solidFill>
                  <a:srgbClr val="3A343A"/>
                </a:solidFill>
                <a:effectLst/>
                <a:latin typeface="Europa"/>
              </a:rPr>
              <a:t>-Bulman, an individual’s development and </a:t>
            </a:r>
            <a:r>
              <a:rPr lang="en-US" b="0" i="0" dirty="0" err="1">
                <a:solidFill>
                  <a:srgbClr val="3A343A"/>
                </a:solidFill>
                <a:effectLst/>
                <a:latin typeface="Europa"/>
              </a:rPr>
              <a:t>behaviour</a:t>
            </a:r>
            <a:r>
              <a:rPr lang="en-US" b="0" i="0" dirty="0">
                <a:solidFill>
                  <a:srgbClr val="3A343A"/>
                </a:solidFill>
                <a:effectLst/>
                <a:latin typeface="Europa"/>
              </a:rPr>
              <a:t> are determined by a set of core assumptions they possess about the self, the world and the meaningfulness and randomness of events.</a:t>
            </a:r>
          </a:p>
          <a:p>
            <a:r>
              <a:rPr lang="en-US" b="0" i="0" dirty="0">
                <a:solidFill>
                  <a:srgbClr val="3A343A"/>
                </a:solidFill>
                <a:effectLst/>
                <a:latin typeface="Europa"/>
              </a:rPr>
              <a:t>The most popular measure for PTG is Tedeschi and Calhoun’s Post-Traumatic Growth Inventory (Tedeschi &amp; Calhoun, 1996) as seen here in blue.</a:t>
            </a:r>
          </a:p>
          <a:p>
            <a:r>
              <a:rPr lang="en-US" b="0" i="0" dirty="0">
                <a:solidFill>
                  <a:srgbClr val="3A343A"/>
                </a:solidFill>
                <a:effectLst/>
                <a:latin typeface="Europa"/>
              </a:rPr>
              <a:t>A recent systematic review undertaken by Schubert and colleagues (2016) suggests that trauma survivors with PTSD exhibit higher PTG compared to trauma survivors without PTSD. However, the authors noted that there does appear to be a ‘critical point’ whereby if PTSD symptoms are profound, PTG would be inhibited (Butler et al., 2005).</a:t>
            </a:r>
            <a:endParaRPr lang="en-GB" b="0"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26</a:t>
            </a:fld>
            <a:endParaRPr lang="en-GB"/>
          </a:p>
        </p:txBody>
      </p:sp>
    </p:spTree>
    <p:extLst>
      <p:ext uri="{BB962C8B-B14F-4D97-AF65-F5344CB8AC3E}">
        <p14:creationId xmlns:p14="http://schemas.microsoft.com/office/powerpoint/2010/main" val="2720368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purpose beyond self, personal vision/mission, goals to continuously improve, nurture trusting relationships, develop and live in accordance with values, emotional hygiene, positive social network, developing compelling beliefs about self and the world,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27</a:t>
            </a:fld>
            <a:endParaRPr lang="en-GB"/>
          </a:p>
        </p:txBody>
      </p:sp>
    </p:spTree>
    <p:extLst>
      <p:ext uri="{BB962C8B-B14F-4D97-AF65-F5344CB8AC3E}">
        <p14:creationId xmlns:p14="http://schemas.microsoft.com/office/powerpoint/2010/main" val="561225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buFont typeface="Arial" panose="020B0604020202020204" pitchFamily="34" charset="0"/>
              <a:buChar char="•"/>
            </a:pPr>
            <a:r>
              <a:rPr lang="en-GB" dirty="0"/>
              <a:t>Challenges: 1</a:t>
            </a:r>
            <a:r>
              <a:rPr lang="en-GB" baseline="30000" dirty="0"/>
              <a:t>st</a:t>
            </a:r>
            <a:r>
              <a:rPr lang="en-GB" dirty="0"/>
              <a:t> - </a:t>
            </a:r>
            <a:r>
              <a:rPr lang="en-GB" b="0" i="0" dirty="0">
                <a:solidFill>
                  <a:srgbClr val="3A343A"/>
                </a:solidFill>
                <a:effectLst/>
                <a:latin typeface="Europa"/>
              </a:rPr>
              <a:t>The types of events which can be described as ‘traumatic’ can be different for young children. For example, young children often find medical procedures following a severe injury to be more ‘scary’ than the injury itself (De Young &amp; </a:t>
            </a:r>
            <a:r>
              <a:rPr lang="en-GB" b="0" i="0" dirty="0" err="1">
                <a:solidFill>
                  <a:srgbClr val="3A343A"/>
                </a:solidFill>
                <a:effectLst/>
                <a:latin typeface="Europa"/>
              </a:rPr>
              <a:t>Landolt</a:t>
            </a:r>
            <a:r>
              <a:rPr lang="en-GB" b="0" i="0" dirty="0">
                <a:solidFill>
                  <a:srgbClr val="3A343A"/>
                </a:solidFill>
                <a:effectLst/>
                <a:latin typeface="Europa"/>
              </a:rPr>
              <a:t>, 2018).</a:t>
            </a:r>
          </a:p>
          <a:p>
            <a:pPr algn="l">
              <a:buFont typeface="Arial" panose="020B0604020202020204" pitchFamily="34" charset="0"/>
              <a:buChar char="•"/>
            </a:pPr>
            <a:r>
              <a:rPr lang="en-GB" b="0" i="0" dirty="0">
                <a:solidFill>
                  <a:srgbClr val="3A343A"/>
                </a:solidFill>
                <a:effectLst/>
                <a:latin typeface="Europa"/>
              </a:rPr>
              <a:t>The way in which a child reacts to an event can also be influenced by their parents’ or caregivers’ reaction.</a:t>
            </a:r>
          </a:p>
          <a:p>
            <a:pPr algn="l">
              <a:buFont typeface="Arial" panose="020B0604020202020204" pitchFamily="34" charset="0"/>
              <a:buChar char="•"/>
            </a:pPr>
            <a:r>
              <a:rPr lang="en-GB" dirty="0"/>
              <a:t>2</a:t>
            </a:r>
            <a:r>
              <a:rPr lang="en-GB" baseline="30000" dirty="0"/>
              <a:t>nd</a:t>
            </a:r>
            <a:r>
              <a:rPr lang="en-GB" dirty="0"/>
              <a:t> - </a:t>
            </a:r>
            <a:r>
              <a:rPr lang="en-GB" b="0" i="0" dirty="0">
                <a:solidFill>
                  <a:srgbClr val="3A343A"/>
                </a:solidFill>
                <a:effectLst/>
                <a:latin typeface="Europa"/>
              </a:rPr>
              <a:t>Certain PTSD symptoms are difficult to identify in young children,. These include symptoms such as intrusive memories, loss of interest, and hypervigilance. This is especially true for children in the 0-3 age bracket, as their cognitive and language capacities are limited.</a:t>
            </a:r>
          </a:p>
          <a:p>
            <a:pPr algn="l">
              <a:buFont typeface="Arial" panose="020B0604020202020204" pitchFamily="34" charset="0"/>
              <a:buChar char="•"/>
            </a:pPr>
            <a:r>
              <a:rPr lang="en-GB" b="0" i="0" dirty="0">
                <a:solidFill>
                  <a:srgbClr val="3A343A"/>
                </a:solidFill>
                <a:effectLst/>
                <a:latin typeface="Europa"/>
              </a:rPr>
              <a:t>It is difficult to distinguish between ‘normal’ child behaviours and behaviours which may be symptomatic of PTSD.</a:t>
            </a:r>
          </a:p>
          <a:p>
            <a:pPr algn="l">
              <a:buFont typeface="Arial" panose="020B0604020202020204" pitchFamily="34" charset="0"/>
              <a:buChar char="•"/>
            </a:pPr>
            <a:r>
              <a:rPr lang="en-GB" b="0" i="0" dirty="0">
                <a:solidFill>
                  <a:srgbClr val="3A343A"/>
                </a:solidFill>
                <a:effectLst/>
                <a:latin typeface="Europa"/>
              </a:rPr>
              <a:t>There is a lack of evidence regarding signs of PTSD-linked functional impairment in children between 0-6 years old.</a:t>
            </a:r>
          </a:p>
          <a:p>
            <a:pPr algn="l">
              <a:buFont typeface="Arial" panose="020B0604020202020204" pitchFamily="34" charset="0"/>
              <a:buChar char="•"/>
            </a:pPr>
            <a:r>
              <a:rPr lang="en-GB" b="0" i="0" dirty="0">
                <a:solidFill>
                  <a:srgbClr val="3A343A"/>
                </a:solidFill>
                <a:effectLst/>
                <a:latin typeface="Europa"/>
              </a:rPr>
              <a:t>3</a:t>
            </a:r>
            <a:r>
              <a:rPr lang="en-GB" b="0" i="0" baseline="30000" dirty="0">
                <a:solidFill>
                  <a:srgbClr val="3A343A"/>
                </a:solidFill>
                <a:effectLst/>
                <a:latin typeface="Europa"/>
              </a:rPr>
              <a:t>rd</a:t>
            </a:r>
            <a:r>
              <a:rPr lang="en-GB" b="0" i="0" dirty="0">
                <a:solidFill>
                  <a:srgbClr val="3A343A"/>
                </a:solidFill>
                <a:effectLst/>
                <a:latin typeface="Europa"/>
              </a:rPr>
              <a:t> - People are generally unaware of how to recognise symptoms of PTSD. As a result, parents or health professionals may not identify potential symptoms of PTSD in children.</a:t>
            </a:r>
          </a:p>
          <a:p>
            <a:pPr algn="l">
              <a:buFont typeface="Arial" panose="020B0604020202020204" pitchFamily="34" charset="0"/>
              <a:buChar char="•"/>
            </a:pPr>
            <a:r>
              <a:rPr lang="en-GB" b="0" i="0" dirty="0">
                <a:solidFill>
                  <a:srgbClr val="3A343A"/>
                </a:solidFill>
                <a:effectLst/>
                <a:latin typeface="Europa"/>
              </a:rPr>
              <a:t>As children may find it difficult to express their thoughts and feelings, the diagnostic information they provide often needs to be supplemented by information given by their parents. However, research (Cohen &amp; </a:t>
            </a:r>
            <a:r>
              <a:rPr lang="en-GB" b="0" i="0" dirty="0" err="1">
                <a:solidFill>
                  <a:srgbClr val="3A343A"/>
                </a:solidFill>
                <a:effectLst/>
                <a:latin typeface="Europa"/>
              </a:rPr>
              <a:t>Scheeringa</a:t>
            </a:r>
            <a:r>
              <a:rPr lang="en-GB" b="0" i="0" dirty="0">
                <a:solidFill>
                  <a:srgbClr val="3A343A"/>
                </a:solidFill>
                <a:effectLst/>
                <a:latin typeface="Europa"/>
              </a:rPr>
              <a:t>, 2009) has shown that child-parent agreement in relation to symptoms can be poor.</a:t>
            </a:r>
          </a:p>
          <a:p>
            <a:pPr algn="l">
              <a:buFont typeface="Arial" panose="020B0604020202020204" pitchFamily="34" charset="0"/>
              <a:buChar char="•"/>
            </a:pPr>
            <a:r>
              <a:rPr lang="en-GB" b="0" i="0" dirty="0">
                <a:solidFill>
                  <a:srgbClr val="3A343A"/>
                </a:solidFill>
                <a:effectLst/>
                <a:latin typeface="Europa"/>
              </a:rPr>
              <a:t>It is difficult to distinguish signs of avoidance from signs that a child is successfully coping following trauma. For example, if a clinician asks a child about a traumatic event and the child answers that they ‘never think about it’, is this a sign of avoidance or coping?</a:t>
            </a:r>
          </a:p>
          <a:p>
            <a:pPr algn="l">
              <a:buFont typeface="Arial" panose="020B0604020202020204" pitchFamily="34" charset="0"/>
              <a:buNone/>
            </a:pPr>
            <a:r>
              <a:rPr lang="en-GB" b="0" i="0" dirty="0">
                <a:solidFill>
                  <a:srgbClr val="3A343A"/>
                </a:solidFill>
                <a:effectLst/>
                <a:latin typeface="Europa"/>
              </a:rPr>
              <a:t>There are also challenges with diagnosis in the elderly – PTSD can increase risk of dementia. Elderly can find it </a:t>
            </a:r>
            <a:r>
              <a:rPr lang="en-GB" b="0" i="0" dirty="0" err="1">
                <a:solidFill>
                  <a:srgbClr val="3A343A"/>
                </a:solidFill>
                <a:effectLst/>
                <a:latin typeface="Europa"/>
              </a:rPr>
              <a:t>diffcult</a:t>
            </a:r>
            <a:r>
              <a:rPr lang="en-GB" b="0" i="0" dirty="0">
                <a:solidFill>
                  <a:srgbClr val="3A343A"/>
                </a:solidFill>
                <a:effectLst/>
                <a:latin typeface="Europa"/>
              </a:rPr>
              <a:t> to communicate symptoms. Stigma more common in old age. Memory issues make diagnosis harder.  </a:t>
            </a:r>
          </a:p>
          <a:p>
            <a:pPr algn="l">
              <a:buFont typeface="Arial" panose="020B0604020202020204" pitchFamily="34" charset="0"/>
              <a:buNone/>
            </a:pPr>
            <a:endParaRPr lang="en-GB" b="0" i="0" dirty="0">
              <a:solidFill>
                <a:srgbClr val="3A343A"/>
              </a:solidFill>
              <a:effectLst/>
              <a:latin typeface="Europa"/>
            </a:endParaRP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29</a:t>
            </a:fld>
            <a:endParaRPr lang="en-GB"/>
          </a:p>
        </p:txBody>
      </p:sp>
    </p:spTree>
    <p:extLst>
      <p:ext uri="{BB962C8B-B14F-4D97-AF65-F5344CB8AC3E}">
        <p14:creationId xmlns:p14="http://schemas.microsoft.com/office/powerpoint/2010/main" val="4260430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b="1" i="0" dirty="0" err="1">
                <a:solidFill>
                  <a:srgbClr val="3A343A"/>
                </a:solidFill>
                <a:effectLst/>
                <a:latin typeface="Europa"/>
              </a:rPr>
              <a:t>Frueh</a:t>
            </a:r>
            <a:r>
              <a:rPr lang="en-GB" b="1" i="0" dirty="0">
                <a:solidFill>
                  <a:srgbClr val="3A343A"/>
                </a:solidFill>
                <a:effectLst/>
                <a:latin typeface="Europa"/>
              </a:rPr>
              <a:t> and colleagues (2012) identified these 4</a:t>
            </a:r>
          </a:p>
          <a:p>
            <a:r>
              <a:rPr lang="en-GB" b="0" i="0" dirty="0">
                <a:solidFill>
                  <a:srgbClr val="3A343A"/>
                </a:solidFill>
                <a:effectLst/>
                <a:latin typeface="Europa"/>
              </a:rPr>
              <a:t>1 - exposure to natural disasters is less likely to lead to PTSD than surviving an unprovoked physical assault.</a:t>
            </a:r>
          </a:p>
          <a:p>
            <a:r>
              <a:rPr lang="en-GB" b="0" dirty="0"/>
              <a:t>2 - </a:t>
            </a:r>
            <a:r>
              <a:rPr lang="en-GB" b="0" i="0" dirty="0">
                <a:solidFill>
                  <a:srgbClr val="3A343A"/>
                </a:solidFill>
                <a:effectLst/>
                <a:latin typeface="Europa"/>
              </a:rPr>
              <a:t>how an individual has adapted to previous trauma. Coping strategies and personal resources that an individual has relied upon in the past</a:t>
            </a:r>
          </a:p>
          <a:p>
            <a:r>
              <a:rPr lang="en-GB" b="0" i="0" dirty="0">
                <a:solidFill>
                  <a:srgbClr val="3A343A"/>
                </a:solidFill>
                <a:effectLst/>
                <a:latin typeface="Europa"/>
              </a:rPr>
              <a:t>3 – must be tailored to the individual </a:t>
            </a:r>
          </a:p>
          <a:p>
            <a:r>
              <a:rPr lang="en-GB" b="0" i="0" dirty="0">
                <a:solidFill>
                  <a:srgbClr val="3A343A"/>
                </a:solidFill>
                <a:effectLst/>
                <a:latin typeface="Europa"/>
              </a:rPr>
              <a:t>4 - discuss whether or not they are currently exposed to an ongoing stressor such as living in an abusive relationship.</a:t>
            </a:r>
          </a:p>
          <a:p>
            <a:r>
              <a:rPr lang="en-GB" b="0" i="0" dirty="0">
                <a:solidFill>
                  <a:srgbClr val="3A343A"/>
                </a:solidFill>
                <a:effectLst/>
                <a:latin typeface="Europa"/>
              </a:rPr>
              <a:t>Do’s – 3</a:t>
            </a:r>
            <a:r>
              <a:rPr lang="en-GB" b="0" i="0" baseline="30000" dirty="0">
                <a:solidFill>
                  <a:srgbClr val="3A343A"/>
                </a:solidFill>
                <a:effectLst/>
                <a:latin typeface="Europa"/>
              </a:rPr>
              <a:t>rd</a:t>
            </a:r>
            <a:r>
              <a:rPr lang="en-GB" b="0" i="0" dirty="0">
                <a:solidFill>
                  <a:srgbClr val="3A343A"/>
                </a:solidFill>
                <a:effectLst/>
                <a:latin typeface="Europa"/>
              </a:rPr>
              <a:t> bullet - to ensure they are stable enough to cope with the potential distress associated with a trauma history assessment.</a:t>
            </a:r>
          </a:p>
          <a:p>
            <a:r>
              <a:rPr lang="en-GB" b="0" i="0" dirty="0">
                <a:solidFill>
                  <a:srgbClr val="3A343A"/>
                </a:solidFill>
                <a:effectLst/>
                <a:latin typeface="Europa"/>
              </a:rPr>
              <a:t>6</a:t>
            </a:r>
            <a:r>
              <a:rPr lang="en-GB" b="0" i="0" baseline="30000" dirty="0">
                <a:solidFill>
                  <a:srgbClr val="3A343A"/>
                </a:solidFill>
                <a:effectLst/>
                <a:latin typeface="Europa"/>
              </a:rPr>
              <a:t>th</a:t>
            </a:r>
            <a:r>
              <a:rPr lang="en-GB" b="0" i="0" dirty="0">
                <a:solidFill>
                  <a:srgbClr val="3A343A"/>
                </a:solidFill>
                <a:effectLst/>
                <a:latin typeface="Europa"/>
              </a:rPr>
              <a:t> bullet - The individual should not feel rushed, and should not feel like they are being interrogated.</a:t>
            </a:r>
          </a:p>
          <a:p>
            <a:r>
              <a:rPr lang="en-GB" b="0" i="0" dirty="0">
                <a:solidFill>
                  <a:srgbClr val="3A343A"/>
                </a:solidFill>
                <a:effectLst/>
                <a:latin typeface="Europa"/>
              </a:rPr>
              <a:t>Don’ts 3</a:t>
            </a:r>
            <a:r>
              <a:rPr lang="en-GB" b="0" i="0" baseline="30000" dirty="0">
                <a:solidFill>
                  <a:srgbClr val="3A343A"/>
                </a:solidFill>
                <a:effectLst/>
                <a:latin typeface="Europa"/>
              </a:rPr>
              <a:t>rd</a:t>
            </a:r>
            <a:r>
              <a:rPr lang="en-GB" b="0" i="0" dirty="0">
                <a:solidFill>
                  <a:srgbClr val="3A343A"/>
                </a:solidFill>
                <a:effectLst/>
                <a:latin typeface="Europa"/>
              </a:rPr>
              <a:t> bullet point - If it is apparent that an individual is getting distressed, offer the support required, even if you initial assessment suggested they would be able to cope with the trauma history assessment. 4</a:t>
            </a:r>
            <a:r>
              <a:rPr lang="en-GB" b="0" i="0" baseline="30000" dirty="0">
                <a:solidFill>
                  <a:srgbClr val="3A343A"/>
                </a:solidFill>
                <a:effectLst/>
                <a:latin typeface="Europa"/>
              </a:rPr>
              <a:t>th</a:t>
            </a:r>
            <a:r>
              <a:rPr lang="en-GB" b="0" i="0" dirty="0">
                <a:solidFill>
                  <a:srgbClr val="3A343A"/>
                </a:solidFill>
                <a:effectLst/>
                <a:latin typeface="Europa"/>
              </a:rPr>
              <a:t> body language. 5</a:t>
            </a:r>
            <a:r>
              <a:rPr lang="en-GB" b="0" i="0" baseline="30000" dirty="0">
                <a:solidFill>
                  <a:srgbClr val="3A343A"/>
                </a:solidFill>
                <a:effectLst/>
                <a:latin typeface="Europa"/>
              </a:rPr>
              <a:t>th</a:t>
            </a:r>
            <a:r>
              <a:rPr lang="en-GB" b="0" i="0" dirty="0">
                <a:solidFill>
                  <a:srgbClr val="3A343A"/>
                </a:solidFill>
                <a:effectLst/>
                <a:latin typeface="Europa"/>
              </a:rPr>
              <a:t> - Remind the individual that they should only disclose their experience(s) if they feel able and ready to do so.</a:t>
            </a:r>
          </a:p>
          <a:p>
            <a:r>
              <a:rPr lang="en-GB" b="0" dirty="0"/>
              <a:t>A challenge in diagnosis of course is language, ethnicity, cultural beliefs etc. – person centred approach. Clusters of PTSD are more widely reported in some cultures for example. Examples of different somatic symptoms include; </a:t>
            </a:r>
            <a:r>
              <a:rPr lang="en-GB" b="0" i="0" dirty="0">
                <a:solidFill>
                  <a:srgbClr val="3A343A"/>
                </a:solidFill>
                <a:effectLst/>
                <a:latin typeface="Europa"/>
              </a:rPr>
              <a:t>Refugees from Senegal - </a:t>
            </a:r>
            <a:r>
              <a:rPr lang="en-GB" dirty="0">
                <a:effectLst/>
              </a:rPr>
              <a:t>‘General body pain’ &amp; ‘body heat’ (Tang &amp; Fox, 2001). </a:t>
            </a:r>
            <a:r>
              <a:rPr lang="en-GB" b="0" i="0" dirty="0">
                <a:solidFill>
                  <a:srgbClr val="3A343A"/>
                </a:solidFill>
                <a:effectLst/>
                <a:latin typeface="Europa"/>
              </a:rPr>
              <a:t>Survivors of the Rwandan Genocide  </a:t>
            </a:r>
            <a:r>
              <a:rPr lang="en-GB" dirty="0">
                <a:effectLst/>
              </a:rPr>
              <a:t>‘Sudden shortness of breath’ (</a:t>
            </a:r>
            <a:r>
              <a:rPr lang="en-GB" dirty="0" err="1">
                <a:effectLst/>
              </a:rPr>
              <a:t>Hagengimana</a:t>
            </a:r>
            <a:r>
              <a:rPr lang="en-GB" dirty="0">
                <a:effectLst/>
              </a:rPr>
              <a:t> &amp; Hinton, 2009)</a:t>
            </a:r>
            <a:br>
              <a:rPr lang="en-GB" dirty="0"/>
            </a:br>
            <a:br>
              <a:rPr lang="en-GB" dirty="0"/>
            </a:br>
            <a:br>
              <a:rPr lang="en-GB" dirty="0"/>
            </a:br>
            <a:br>
              <a:rPr lang="en-GB" dirty="0"/>
            </a:br>
            <a:endParaRPr lang="en-GB" b="0"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30</a:t>
            </a:fld>
            <a:endParaRPr lang="en-GB"/>
          </a:p>
        </p:txBody>
      </p:sp>
    </p:spTree>
    <p:extLst>
      <p:ext uri="{BB962C8B-B14F-4D97-AF65-F5344CB8AC3E}">
        <p14:creationId xmlns:p14="http://schemas.microsoft.com/office/powerpoint/2010/main" val="76106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3</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It’s a persons psychological processing of an event that determines PTSD not the event itself. </a:t>
            </a:r>
          </a:p>
        </p:txBody>
      </p:sp>
    </p:spTree>
    <p:extLst>
      <p:ext uri="{BB962C8B-B14F-4D97-AF65-F5344CB8AC3E}">
        <p14:creationId xmlns:p14="http://schemas.microsoft.com/office/powerpoint/2010/main" val="3398425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0"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31</a:t>
            </a:fld>
            <a:endParaRPr lang="en-GB"/>
          </a:p>
        </p:txBody>
      </p:sp>
    </p:spTree>
    <p:extLst>
      <p:ext uri="{BB962C8B-B14F-4D97-AF65-F5344CB8AC3E}">
        <p14:creationId xmlns:p14="http://schemas.microsoft.com/office/powerpoint/2010/main" val="1827424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0"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32</a:t>
            </a:fld>
            <a:endParaRPr lang="en-GB"/>
          </a:p>
        </p:txBody>
      </p:sp>
    </p:spTree>
    <p:extLst>
      <p:ext uri="{BB962C8B-B14F-4D97-AF65-F5344CB8AC3E}">
        <p14:creationId xmlns:p14="http://schemas.microsoft.com/office/powerpoint/2010/main" val="2153926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4</a:t>
            </a:r>
            <a:r>
              <a:rPr lang="en-GB" b="0" baseline="30000" dirty="0"/>
              <a:t>th</a:t>
            </a:r>
            <a:r>
              <a:rPr lang="en-GB" b="0" dirty="0"/>
              <a:t> bullet point - </a:t>
            </a:r>
            <a:r>
              <a:rPr lang="en-US" b="0" i="0" dirty="0">
                <a:solidFill>
                  <a:srgbClr val="3A343A"/>
                </a:solidFill>
                <a:effectLst/>
                <a:latin typeface="Europa"/>
              </a:rPr>
              <a:t>in the large majority of cases of co-morbid PTSD and SUDs, PTSD emerges first and is then followed by the development of an SUDs (</a:t>
            </a:r>
            <a:r>
              <a:rPr lang="en-US" b="0" i="0" dirty="0" err="1">
                <a:solidFill>
                  <a:srgbClr val="3A343A"/>
                </a:solidFill>
                <a:effectLst/>
                <a:latin typeface="Europa"/>
              </a:rPr>
              <a:t>Ouimette</a:t>
            </a:r>
            <a:r>
              <a:rPr lang="en-US" b="0" i="0" dirty="0">
                <a:solidFill>
                  <a:srgbClr val="3A343A"/>
                </a:solidFill>
                <a:effectLst/>
                <a:latin typeface="Europa"/>
              </a:rPr>
              <a:t> et al., 2010). It has also been observed that individuals with PTSD and SUDs use substances in order to manage the symptoms of their PTSD.</a:t>
            </a:r>
            <a:endParaRPr lang="en-GB" b="0"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33</a:t>
            </a:fld>
            <a:endParaRPr lang="en-GB"/>
          </a:p>
        </p:txBody>
      </p:sp>
    </p:spTree>
    <p:extLst>
      <p:ext uri="{BB962C8B-B14F-4D97-AF65-F5344CB8AC3E}">
        <p14:creationId xmlns:p14="http://schemas.microsoft.com/office/powerpoint/2010/main" val="1599937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0" i="0" dirty="0">
                <a:solidFill>
                  <a:srgbClr val="3A343A"/>
                </a:solidFill>
                <a:effectLst/>
                <a:latin typeface="Europa"/>
              </a:rPr>
              <a:t>Individual trauma results from an </a:t>
            </a:r>
            <a:r>
              <a:rPr lang="en-US" b="1" i="0" dirty="0">
                <a:solidFill>
                  <a:srgbClr val="3A343A"/>
                </a:solidFill>
                <a:effectLst/>
                <a:latin typeface="Europa"/>
              </a:rPr>
              <a:t>event</a:t>
            </a:r>
            <a:r>
              <a:rPr lang="en-US" b="0" i="0" dirty="0">
                <a:solidFill>
                  <a:srgbClr val="3A343A"/>
                </a:solidFill>
                <a:effectLst/>
                <a:latin typeface="Europa"/>
              </a:rPr>
              <a:t>, series of </a:t>
            </a:r>
            <a:r>
              <a:rPr lang="en-US" b="1" i="0" dirty="0">
                <a:solidFill>
                  <a:srgbClr val="3A343A"/>
                </a:solidFill>
                <a:effectLst/>
                <a:latin typeface="Europa"/>
              </a:rPr>
              <a:t>events</a:t>
            </a:r>
            <a:r>
              <a:rPr lang="en-US" b="0" i="0" dirty="0">
                <a:solidFill>
                  <a:srgbClr val="3A343A"/>
                </a:solidFill>
                <a:effectLst/>
                <a:latin typeface="Europa"/>
              </a:rPr>
              <a:t>, or set of circumstances that is </a:t>
            </a:r>
            <a:r>
              <a:rPr lang="en-US" b="1" i="0" dirty="0">
                <a:solidFill>
                  <a:srgbClr val="3A343A"/>
                </a:solidFill>
                <a:effectLst/>
                <a:latin typeface="Europa"/>
              </a:rPr>
              <a:t>experienced</a:t>
            </a:r>
            <a:r>
              <a:rPr lang="en-US" b="0" i="0" dirty="0">
                <a:solidFill>
                  <a:srgbClr val="3A343A"/>
                </a:solidFill>
                <a:effectLst/>
                <a:latin typeface="Europa"/>
              </a:rPr>
              <a:t> by an individual as physically or emotionally harmful or life threatening and that has lasting adverse </a:t>
            </a:r>
            <a:r>
              <a:rPr lang="en-US" b="1" i="0" dirty="0">
                <a:solidFill>
                  <a:srgbClr val="3A343A"/>
                </a:solidFill>
                <a:effectLst/>
                <a:latin typeface="Europa"/>
              </a:rPr>
              <a:t>effects</a:t>
            </a:r>
            <a:r>
              <a:rPr lang="en-US" b="0" i="0" dirty="0">
                <a:solidFill>
                  <a:srgbClr val="3A343A"/>
                </a:solidFill>
                <a:effectLst/>
                <a:latin typeface="Europa"/>
              </a:rPr>
              <a:t> on the individual’s functioning and mental, physical, social, emotional, or spiritual wellbeing.</a:t>
            </a:r>
          </a:p>
          <a:p>
            <a:pPr algn="l"/>
            <a:r>
              <a:rPr lang="en-US" b="0" i="0" dirty="0">
                <a:solidFill>
                  <a:srgbClr val="3A343A"/>
                </a:solidFill>
                <a:effectLst/>
                <a:latin typeface="Europa"/>
              </a:rPr>
              <a:t>A program, </a:t>
            </a:r>
            <a:r>
              <a:rPr lang="en-US" b="0" i="0" dirty="0" err="1">
                <a:solidFill>
                  <a:srgbClr val="3A343A"/>
                </a:solidFill>
                <a:effectLst/>
                <a:latin typeface="Europa"/>
              </a:rPr>
              <a:t>organisation</a:t>
            </a:r>
            <a:r>
              <a:rPr lang="en-US" b="0" i="0" dirty="0">
                <a:solidFill>
                  <a:srgbClr val="3A343A"/>
                </a:solidFill>
                <a:effectLst/>
                <a:latin typeface="Europa"/>
              </a:rPr>
              <a:t>, or system that is trauma-informed </a:t>
            </a:r>
            <a:r>
              <a:rPr lang="en-US" b="1" i="0" dirty="0" err="1">
                <a:solidFill>
                  <a:srgbClr val="3A343A"/>
                </a:solidFill>
                <a:effectLst/>
                <a:latin typeface="Europa"/>
              </a:rPr>
              <a:t>realises</a:t>
            </a:r>
            <a:r>
              <a:rPr lang="en-US" b="0" i="0" dirty="0">
                <a:solidFill>
                  <a:srgbClr val="3A343A"/>
                </a:solidFill>
                <a:effectLst/>
                <a:latin typeface="Europa"/>
              </a:rPr>
              <a:t> the widespread impact of trauma and understands potential paths for recovery; </a:t>
            </a:r>
            <a:r>
              <a:rPr lang="en-US" b="1" i="0" dirty="0" err="1">
                <a:solidFill>
                  <a:srgbClr val="3A343A"/>
                </a:solidFill>
                <a:effectLst/>
                <a:latin typeface="Europa"/>
              </a:rPr>
              <a:t>recognises</a:t>
            </a:r>
            <a:r>
              <a:rPr lang="en-US" b="0" i="0" dirty="0">
                <a:solidFill>
                  <a:srgbClr val="3A343A"/>
                </a:solidFill>
                <a:effectLst/>
                <a:latin typeface="Europa"/>
              </a:rPr>
              <a:t> the signs and symptoms of trauma in clients, families, staff, and others involved with the system; and </a:t>
            </a:r>
            <a:r>
              <a:rPr lang="en-US" b="1" i="0" dirty="0">
                <a:solidFill>
                  <a:srgbClr val="3A343A"/>
                </a:solidFill>
                <a:effectLst/>
                <a:latin typeface="Europa"/>
              </a:rPr>
              <a:t>responds</a:t>
            </a:r>
            <a:r>
              <a:rPr lang="en-US" b="0" i="0" dirty="0">
                <a:solidFill>
                  <a:srgbClr val="3A343A"/>
                </a:solidFill>
                <a:effectLst/>
                <a:latin typeface="Europa"/>
              </a:rPr>
              <a:t> by fully integrating knowledge about trauma into policies, procedures, and practices, and seeks to actively </a:t>
            </a:r>
            <a:r>
              <a:rPr lang="en-US" b="1" i="0" dirty="0">
                <a:solidFill>
                  <a:srgbClr val="3A343A"/>
                </a:solidFill>
                <a:effectLst/>
                <a:latin typeface="Europa"/>
              </a:rPr>
              <a:t>resist re-</a:t>
            </a:r>
            <a:r>
              <a:rPr lang="en-US" b="1" i="0" dirty="0" err="1">
                <a:solidFill>
                  <a:srgbClr val="3A343A"/>
                </a:solidFill>
                <a:effectLst/>
                <a:latin typeface="Europa"/>
              </a:rPr>
              <a:t>traumatisation</a:t>
            </a:r>
            <a:r>
              <a:rPr lang="en-US" b="0" i="0" dirty="0">
                <a:solidFill>
                  <a:srgbClr val="3A343A"/>
                </a:solidFill>
                <a:effectLst/>
                <a:latin typeface="Europa"/>
              </a:rPr>
              <a:t>.</a:t>
            </a:r>
          </a:p>
          <a:p>
            <a:endParaRPr lang="en-GB" b="0"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34</a:t>
            </a:fld>
            <a:endParaRPr lang="en-GB"/>
          </a:p>
        </p:txBody>
      </p:sp>
    </p:spTree>
    <p:extLst>
      <p:ext uri="{BB962C8B-B14F-4D97-AF65-F5344CB8AC3E}">
        <p14:creationId xmlns:p14="http://schemas.microsoft.com/office/powerpoint/2010/main" val="2485717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Vicarious trauma - </a:t>
            </a:r>
            <a:r>
              <a:rPr lang="en-US" b="0" i="0" dirty="0">
                <a:solidFill>
                  <a:srgbClr val="3A343A"/>
                </a:solidFill>
                <a:effectLst/>
                <a:latin typeface="Europa"/>
              </a:rPr>
              <a:t>This is also known as secondary exposure to trauma, this concept refers to the indirect experience of trauma as retold by another person, which can lead to secondary traumatic stress. This is especially common in healthcare and social care staff working with trauma survivors in settings such as accident and emergency units, homeless shelters, refuges for victims of domestic violence, hospice care and orphanages. </a:t>
            </a:r>
          </a:p>
          <a:p>
            <a:r>
              <a:rPr lang="en-US" b="0" i="0" dirty="0">
                <a:solidFill>
                  <a:srgbClr val="3A343A"/>
                </a:solidFill>
                <a:effectLst/>
                <a:latin typeface="Europa"/>
              </a:rPr>
              <a:t>Compassion fatigue refers to the reduced ability to feel compassion and empathy towards service users. Certain client </a:t>
            </a:r>
            <a:r>
              <a:rPr lang="en-US" b="0" i="0" dirty="0" err="1">
                <a:solidFill>
                  <a:srgbClr val="3A343A"/>
                </a:solidFill>
                <a:effectLst/>
                <a:latin typeface="Europa"/>
              </a:rPr>
              <a:t>behaviours</a:t>
            </a:r>
            <a:r>
              <a:rPr lang="en-US" b="0" i="0" dirty="0">
                <a:solidFill>
                  <a:srgbClr val="3A343A"/>
                </a:solidFill>
                <a:effectLst/>
                <a:latin typeface="Europa"/>
              </a:rPr>
              <a:t> may be interpreted as unwillingness to engage with treatment, but may actually reflect efforts to cope with effects of trauma. For example, a service-user seemingly failing to engage in therapy sessions may be exhibiting dissociation and avoidance, both of which are common PTSD symptoms. This requires that service providers be well-trained in trauma awareness. Furthermore, services often use a one-size-fits-all approach and may fail to meet the unique needs of clients.</a:t>
            </a:r>
          </a:p>
          <a:p>
            <a:r>
              <a:rPr lang="en-US" b="0" i="0" dirty="0">
                <a:solidFill>
                  <a:srgbClr val="3A343A"/>
                </a:solidFill>
                <a:effectLst/>
                <a:latin typeface="Europa"/>
              </a:rPr>
              <a:t>Self-care therefore is vital for professionals working in this field.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35</a:t>
            </a:fld>
            <a:endParaRPr lang="en-GB"/>
          </a:p>
        </p:txBody>
      </p:sp>
    </p:spTree>
    <p:extLst>
      <p:ext uri="{BB962C8B-B14F-4D97-AF65-F5344CB8AC3E}">
        <p14:creationId xmlns:p14="http://schemas.microsoft.com/office/powerpoint/2010/main" val="1625174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3A343A"/>
                </a:solidFill>
                <a:effectLst/>
                <a:latin typeface="Europa"/>
              </a:rPr>
              <a:t>Its about helping individuals </a:t>
            </a:r>
            <a:r>
              <a:rPr lang="en-US" b="0" i="0" dirty="0" err="1">
                <a:solidFill>
                  <a:srgbClr val="3A343A"/>
                </a:solidFill>
                <a:effectLst/>
                <a:latin typeface="Europa"/>
              </a:rPr>
              <a:t>recognise</a:t>
            </a:r>
            <a:r>
              <a:rPr lang="en-US" b="0" i="0" dirty="0">
                <a:solidFill>
                  <a:srgbClr val="3A343A"/>
                </a:solidFill>
                <a:effectLst/>
                <a:latin typeface="Europa"/>
              </a:rPr>
              <a:t> and identify negative cognitions/thoughts. Over time, these cognitions can be challenged and feelings and </a:t>
            </a:r>
            <a:r>
              <a:rPr lang="en-US" b="0" i="0" dirty="0" err="1">
                <a:solidFill>
                  <a:srgbClr val="3A343A"/>
                </a:solidFill>
                <a:effectLst/>
                <a:latin typeface="Europa"/>
              </a:rPr>
              <a:t>behaviours</a:t>
            </a:r>
            <a:r>
              <a:rPr lang="en-US" b="0" i="0" dirty="0">
                <a:solidFill>
                  <a:srgbClr val="3A343A"/>
                </a:solidFill>
                <a:effectLst/>
                <a:latin typeface="Europa"/>
              </a:rPr>
              <a:t>-altered to improve mental health/wellbeing and results/outcomes in life. </a:t>
            </a:r>
          </a:p>
          <a:p>
            <a:r>
              <a:rPr lang="en-US" b="0" i="0" dirty="0">
                <a:solidFill>
                  <a:srgbClr val="3A343A"/>
                </a:solidFill>
                <a:effectLst/>
                <a:latin typeface="Europa"/>
              </a:rPr>
              <a:t>Trauma-Focused CBT (TF-CBT) is a specific type of CBT which has been modified to help treat PTSD. It can be delivered as an individual TF-CBT or as a group TF-CBT.</a:t>
            </a:r>
          </a:p>
          <a:p>
            <a:r>
              <a:rPr lang="en-US" b="0" i="0" dirty="0">
                <a:solidFill>
                  <a:srgbClr val="3A343A"/>
                </a:solidFill>
                <a:effectLst/>
                <a:latin typeface="Europa"/>
              </a:rPr>
              <a:t>Individual TF-CBT specifically focuses on:</a:t>
            </a:r>
            <a:br>
              <a:rPr lang="en-US" dirty="0"/>
            </a:br>
            <a:br>
              <a:rPr lang="en-US" dirty="0"/>
            </a:br>
            <a:r>
              <a:rPr lang="en-US" b="0" i="0" dirty="0">
                <a:solidFill>
                  <a:srgbClr val="3A343A"/>
                </a:solidFill>
                <a:effectLst/>
                <a:latin typeface="Europa"/>
              </a:rPr>
              <a:t>- Managing reactions to trauma</a:t>
            </a:r>
            <a:br>
              <a:rPr lang="en-US" dirty="0"/>
            </a:br>
            <a:r>
              <a:rPr lang="en-US" b="0" i="0" dirty="0">
                <a:solidFill>
                  <a:srgbClr val="3A343A"/>
                </a:solidFill>
                <a:effectLst/>
                <a:latin typeface="Europa"/>
              </a:rPr>
              <a:t>- Developing strategies for managing symptoms of hyper-arousal and flashbacks</a:t>
            </a:r>
            <a:br>
              <a:rPr lang="en-US" dirty="0"/>
            </a:br>
            <a:r>
              <a:rPr lang="en-US" b="0" i="0" dirty="0">
                <a:solidFill>
                  <a:srgbClr val="3A343A"/>
                </a:solidFill>
                <a:effectLst/>
                <a:latin typeface="Europa"/>
              </a:rPr>
              <a:t>- Safety planning</a:t>
            </a:r>
            <a:br>
              <a:rPr lang="en-US" dirty="0"/>
            </a:br>
            <a:r>
              <a:rPr lang="en-US" b="0" i="0" dirty="0">
                <a:solidFill>
                  <a:srgbClr val="3A343A"/>
                </a:solidFill>
                <a:effectLst/>
                <a:latin typeface="Europa"/>
              </a:rPr>
              <a:t>- Processing of the trauma memories</a:t>
            </a:r>
            <a:br>
              <a:rPr lang="en-US" dirty="0"/>
            </a:br>
            <a:r>
              <a:rPr lang="en-US" b="0" i="0" dirty="0">
                <a:solidFill>
                  <a:srgbClr val="3A343A"/>
                </a:solidFill>
                <a:effectLst/>
                <a:latin typeface="Europa"/>
              </a:rPr>
              <a:t>- Processing trauma-related emotions such as anger, loss, guilt and shame</a:t>
            </a:r>
            <a:br>
              <a:rPr lang="en-US" dirty="0"/>
            </a:br>
            <a:r>
              <a:rPr lang="en-US" b="0" i="0" dirty="0">
                <a:solidFill>
                  <a:srgbClr val="3A343A"/>
                </a:solidFill>
                <a:effectLst/>
                <a:latin typeface="Europa"/>
              </a:rPr>
              <a:t>- Overcoming avoidance</a:t>
            </a:r>
            <a:br>
              <a:rPr lang="en-US" dirty="0"/>
            </a:br>
            <a:r>
              <a:rPr lang="en-US" b="0" i="0" dirty="0">
                <a:solidFill>
                  <a:srgbClr val="3A343A"/>
                </a:solidFill>
                <a:effectLst/>
                <a:latin typeface="Europa"/>
              </a:rPr>
              <a:t>- </a:t>
            </a:r>
            <a:r>
              <a:rPr lang="en-US" b="0" i="0" dirty="0" err="1">
                <a:solidFill>
                  <a:srgbClr val="3A343A"/>
                </a:solidFill>
                <a:effectLst/>
                <a:latin typeface="Europa"/>
              </a:rPr>
              <a:t>Restabilising</a:t>
            </a:r>
            <a:r>
              <a:rPr lang="en-US" b="0" i="0" dirty="0">
                <a:solidFill>
                  <a:srgbClr val="3A343A"/>
                </a:solidFill>
                <a:effectLst/>
                <a:latin typeface="Europa"/>
              </a:rPr>
              <a:t> functioning be that in work, school or personal situations</a:t>
            </a:r>
            <a:br>
              <a:rPr lang="en-US" dirty="0"/>
            </a:br>
            <a:r>
              <a:rPr lang="en-US" b="0" i="0" dirty="0">
                <a:solidFill>
                  <a:srgbClr val="3A343A"/>
                </a:solidFill>
                <a:effectLst/>
                <a:latin typeface="Europa"/>
              </a:rPr>
              <a:t>- Restructuring meaning for the individual in relation to their trauma</a:t>
            </a:r>
          </a:p>
          <a:p>
            <a:r>
              <a:rPr lang="en-US" b="0" i="0" dirty="0">
                <a:solidFill>
                  <a:srgbClr val="3A343A"/>
                </a:solidFill>
                <a:effectLst/>
                <a:latin typeface="Europa"/>
              </a:rPr>
              <a:t>It needs commitment from the person to put it into practice – it needs time and don’t forget wider implications such as the family situation. </a:t>
            </a:r>
            <a:endParaRPr lang="en-GB" b="0"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36</a:t>
            </a:fld>
            <a:endParaRPr lang="en-GB"/>
          </a:p>
        </p:txBody>
      </p:sp>
    </p:spTree>
    <p:extLst>
      <p:ext uri="{BB962C8B-B14F-4D97-AF65-F5344CB8AC3E}">
        <p14:creationId xmlns:p14="http://schemas.microsoft.com/office/powerpoint/2010/main" val="3629515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202124"/>
                </a:solidFill>
                <a:effectLst/>
                <a:latin typeface="arial" panose="020B0604020202020204" pitchFamily="34" charset="0"/>
              </a:rPr>
              <a:t>Habituation is the diminishing of an innate response to a frequently repeated stimulus. Peer mentors are something to consider here i.e. someone who has gone through the same experience and can metaphorically ‘hold-the-hand’ of the person currently suffering. </a:t>
            </a:r>
          </a:p>
          <a:p>
            <a:r>
              <a:rPr lang="en-US" b="0" i="0" dirty="0">
                <a:solidFill>
                  <a:srgbClr val="202124"/>
                </a:solidFill>
                <a:effectLst/>
                <a:latin typeface="arial" panose="020B0604020202020204" pitchFamily="34" charset="0"/>
              </a:rPr>
              <a:t>There is a </a:t>
            </a:r>
            <a:r>
              <a:rPr lang="en-US" b="0" i="0" dirty="0" err="1">
                <a:solidFill>
                  <a:srgbClr val="202124"/>
                </a:solidFill>
                <a:effectLst/>
                <a:latin typeface="arial" panose="020B0604020202020204" pitchFamily="34" charset="0"/>
              </a:rPr>
              <a:t>youtube</a:t>
            </a:r>
            <a:r>
              <a:rPr lang="en-US" b="0" i="0" dirty="0">
                <a:solidFill>
                  <a:srgbClr val="202124"/>
                </a:solidFill>
                <a:effectLst/>
                <a:latin typeface="arial" panose="020B0604020202020204" pitchFamily="34" charset="0"/>
              </a:rPr>
              <a:t> clip at the end about prolonged exposure therapy </a:t>
            </a:r>
            <a:endParaRPr lang="en-GB" b="0"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37</a:t>
            </a:fld>
            <a:endParaRPr lang="en-GB"/>
          </a:p>
        </p:txBody>
      </p:sp>
    </p:spTree>
    <p:extLst>
      <p:ext uri="{BB962C8B-B14F-4D97-AF65-F5344CB8AC3E}">
        <p14:creationId xmlns:p14="http://schemas.microsoft.com/office/powerpoint/2010/main" val="3849139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a:solidFill>
                  <a:srgbClr val="3A343A"/>
                </a:solidFill>
                <a:effectLst/>
                <a:latin typeface="Europa"/>
              </a:rPr>
              <a:t>There can be reluctance by many PTSD sufferers to do this because they don’t want to revisit the trauma, so some anxiety busters need to be at the ready. It can be written or recorded so the sufferer can read/listen to it regularly to de-</a:t>
            </a:r>
            <a:r>
              <a:rPr lang="en-US" b="0" i="0" dirty="0" err="1">
                <a:solidFill>
                  <a:srgbClr val="3A343A"/>
                </a:solidFill>
                <a:effectLst/>
                <a:latin typeface="Europa"/>
              </a:rPr>
              <a:t>sensitise</a:t>
            </a:r>
            <a:r>
              <a:rPr lang="en-US" b="0" i="0" dirty="0">
                <a:solidFill>
                  <a:srgbClr val="3A343A"/>
                </a:solidFill>
                <a:effectLst/>
                <a:latin typeface="Europa"/>
              </a:rPr>
              <a:t>. There is evidence from smaller-scale studies that NET may be effective for reducing PTSD and related psychological and comorbid symptoms in a range of post-conflict settings such as Uganda, Rwanda and Sri Lanka (Cooper et al., 2019).</a:t>
            </a:r>
          </a:p>
          <a:p>
            <a:r>
              <a:rPr lang="en-US" b="0" i="0" dirty="0">
                <a:solidFill>
                  <a:srgbClr val="3A343A"/>
                </a:solidFill>
                <a:effectLst/>
                <a:latin typeface="Europa"/>
              </a:rPr>
              <a:t>It is </a:t>
            </a:r>
            <a:r>
              <a:rPr lang="en-US" b="0" i="0" dirty="0" err="1">
                <a:solidFill>
                  <a:srgbClr val="3A343A"/>
                </a:solidFill>
                <a:effectLst/>
                <a:latin typeface="Europa"/>
              </a:rPr>
              <a:t>recognised</a:t>
            </a:r>
            <a:r>
              <a:rPr lang="en-US" b="0" i="0" dirty="0">
                <a:solidFill>
                  <a:srgbClr val="3A343A"/>
                </a:solidFill>
                <a:effectLst/>
                <a:latin typeface="Europa"/>
              </a:rPr>
              <a:t> that traumatic stress can be intergenerational, meaning it can be passed on from generation to generation, and that it can have severe consequences for family and community cohesion. Therefore, involvement of the family and the community in the treatment for trauma and PTSD seems integral to individual and collective wellbeing (Cooper et al., 2019). </a:t>
            </a:r>
            <a:endParaRPr lang="en-GB" b="0"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38</a:t>
            </a:fld>
            <a:endParaRPr lang="en-GB"/>
          </a:p>
        </p:txBody>
      </p:sp>
    </p:spTree>
    <p:extLst>
      <p:ext uri="{BB962C8B-B14F-4D97-AF65-F5344CB8AC3E}">
        <p14:creationId xmlns:p14="http://schemas.microsoft.com/office/powerpoint/2010/main" val="1189175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1 min 36 </a:t>
            </a:r>
            <a:r>
              <a:rPr lang="en-US" b="0" i="0" dirty="0">
                <a:effectLst/>
                <a:latin typeface="Roboto"/>
              </a:rPr>
              <a:t>Narrative exposure therapy: A treatment option for survivors of war living with PTSD</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39</a:t>
            </a:fld>
            <a:endParaRPr lang="en-GB"/>
          </a:p>
        </p:txBody>
      </p:sp>
    </p:spTree>
    <p:extLst>
      <p:ext uri="{BB962C8B-B14F-4D97-AF65-F5344CB8AC3E}">
        <p14:creationId xmlns:p14="http://schemas.microsoft.com/office/powerpoint/2010/main" val="2615200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I have a sheet on the most commonly prescribed pharmacological treatments that can be </a:t>
            </a:r>
            <a:r>
              <a:rPr lang="en-US"/>
              <a:t>senton request.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40</a:t>
            </a:fld>
            <a:endParaRPr lang="en-GB"/>
          </a:p>
        </p:txBody>
      </p:sp>
    </p:spTree>
    <p:extLst>
      <p:ext uri="{BB962C8B-B14F-4D97-AF65-F5344CB8AC3E}">
        <p14:creationId xmlns:p14="http://schemas.microsoft.com/office/powerpoint/2010/main" val="27429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effectLst/>
                <a:latin typeface="Arial" panose="020B0604020202020204" pitchFamily="34" charset="0"/>
                <a:cs typeface="Arial" panose="020B0604020202020204" pitchFamily="34" charset="0"/>
              </a:rPr>
              <a:t>Are there any problems with the scope of this definition. Traumatic events can affect a person, community or society. It can be abrupt or more subtle e.g. poverty, discrimination, homelessness, political repression, legal proceedings, sexual harassment in the workplace. Oppression, injustices and inequalities in a society should not be forgotten. </a:t>
            </a:r>
          </a:p>
          <a:p>
            <a:r>
              <a:rPr lang="en-GB" sz="1200" b="0" i="0" dirty="0">
                <a:effectLst/>
                <a:latin typeface="Arial" panose="020B0604020202020204" pitchFamily="34" charset="0"/>
                <a:cs typeface="Arial" panose="020B0604020202020204" pitchFamily="34" charset="0"/>
              </a:rPr>
              <a:t>On the last bullet point mention later we will explore post traumatic growth.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a:t>
            </a:fld>
            <a:endParaRPr lang="en-GB"/>
          </a:p>
        </p:txBody>
      </p:sp>
    </p:spTree>
    <p:extLst>
      <p:ext uri="{BB962C8B-B14F-4D97-AF65-F5344CB8AC3E}">
        <p14:creationId xmlns:p14="http://schemas.microsoft.com/office/powerpoint/2010/main" val="37952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A343A"/>
                </a:solidFill>
                <a:effectLst/>
                <a:latin typeface="Europa"/>
              </a:rPr>
              <a:t>It has become increasingly </a:t>
            </a:r>
            <a:r>
              <a:rPr lang="en-US" b="0" i="0" dirty="0" err="1">
                <a:solidFill>
                  <a:srgbClr val="3A343A"/>
                </a:solidFill>
                <a:effectLst/>
                <a:latin typeface="Europa"/>
              </a:rPr>
              <a:t>recognised</a:t>
            </a:r>
            <a:r>
              <a:rPr lang="en-US" b="0" i="0" dirty="0">
                <a:solidFill>
                  <a:srgbClr val="3A343A"/>
                </a:solidFill>
                <a:effectLst/>
                <a:latin typeface="Europa"/>
              </a:rPr>
              <a:t> that there is no evidence to support psychologically-focused debriefing for the prevention of PTSD after a disaster or an emergency. Community interventions which focus on strengths, resources and supports, assessment of need and psychoeducation are more appropriate to </a:t>
            </a:r>
            <a:r>
              <a:rPr lang="en-US" b="0" i="0" dirty="0" err="1">
                <a:solidFill>
                  <a:srgbClr val="3A343A"/>
                </a:solidFill>
                <a:effectLst/>
                <a:latin typeface="Europa"/>
              </a:rPr>
              <a:t>prioritise</a:t>
            </a:r>
            <a:r>
              <a:rPr lang="en-US" b="0" i="0" dirty="0">
                <a:solidFill>
                  <a:srgbClr val="3A343A"/>
                </a:solidFill>
                <a:effectLst/>
                <a:latin typeface="Europa"/>
              </a:rPr>
              <a:t> in the aftermath. For populations at high risk of PTSD, such as those which have survived a major disaster, consideration should be given to using a validated screening tool for PTSD at one month after the disaster.</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41</a:t>
            </a:fld>
            <a:endParaRPr lang="en-GB"/>
          </a:p>
        </p:txBody>
      </p:sp>
    </p:spTree>
    <p:extLst>
      <p:ext uri="{BB962C8B-B14F-4D97-AF65-F5344CB8AC3E}">
        <p14:creationId xmlns:p14="http://schemas.microsoft.com/office/powerpoint/2010/main" val="2833621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a:t>
            </a:r>
            <a:r>
              <a:rPr lang="en-GB" baseline="30000" dirty="0"/>
              <a:t>nd</a:t>
            </a:r>
            <a:r>
              <a:rPr lang="en-GB" dirty="0"/>
              <a:t> bullet point endorsed by many international agencies </a:t>
            </a:r>
          </a:p>
          <a:p>
            <a:pPr algn="l"/>
            <a:r>
              <a:rPr lang="en-US" b="0" i="0" dirty="0">
                <a:solidFill>
                  <a:srgbClr val="3A343A"/>
                </a:solidFill>
                <a:effectLst/>
                <a:latin typeface="Europa"/>
              </a:rPr>
              <a:t>PFA is NOT:</a:t>
            </a:r>
          </a:p>
          <a:p>
            <a:pPr algn="l">
              <a:buFont typeface="Arial" panose="020B0604020202020204" pitchFamily="34" charset="0"/>
              <a:buChar char="•"/>
            </a:pPr>
            <a:r>
              <a:rPr lang="en-US" b="0" i="0" dirty="0">
                <a:solidFill>
                  <a:srgbClr val="3A343A"/>
                </a:solidFill>
                <a:effectLst/>
                <a:latin typeface="Europa"/>
              </a:rPr>
              <a:t>Something that only professionals can do</a:t>
            </a:r>
          </a:p>
          <a:p>
            <a:pPr algn="l">
              <a:buFont typeface="Arial" panose="020B0604020202020204" pitchFamily="34" charset="0"/>
              <a:buChar char="•"/>
            </a:pPr>
            <a:r>
              <a:rPr lang="en-US" b="0" i="0" dirty="0">
                <a:solidFill>
                  <a:srgbClr val="3A343A"/>
                </a:solidFill>
                <a:effectLst/>
                <a:latin typeface="Europa"/>
              </a:rPr>
              <a:t>Professional counselling</a:t>
            </a:r>
          </a:p>
          <a:p>
            <a:pPr algn="l">
              <a:buFont typeface="Arial" panose="020B0604020202020204" pitchFamily="34" charset="0"/>
              <a:buChar char="•"/>
            </a:pPr>
            <a:r>
              <a:rPr lang="en-US" b="0" i="0" dirty="0">
                <a:solidFill>
                  <a:srgbClr val="3A343A"/>
                </a:solidFill>
                <a:effectLst/>
                <a:latin typeface="Europa"/>
              </a:rPr>
              <a:t>‘Psychological debriefing’ in that PFA does not necessarily involve a detailed discussion of the event that caused the distress</a:t>
            </a:r>
          </a:p>
          <a:p>
            <a:pPr algn="l">
              <a:buFont typeface="Arial" panose="020B0604020202020204" pitchFamily="34" charset="0"/>
              <a:buChar char="•"/>
            </a:pPr>
            <a:r>
              <a:rPr lang="en-US" b="0" i="0" dirty="0">
                <a:solidFill>
                  <a:srgbClr val="3A343A"/>
                </a:solidFill>
                <a:effectLst/>
                <a:latin typeface="Europa"/>
              </a:rPr>
              <a:t>Asking someone to </a:t>
            </a:r>
            <a:r>
              <a:rPr lang="en-US" b="0" i="0" dirty="0" err="1">
                <a:solidFill>
                  <a:srgbClr val="3A343A"/>
                </a:solidFill>
                <a:effectLst/>
                <a:latin typeface="Europa"/>
              </a:rPr>
              <a:t>analyse</a:t>
            </a:r>
            <a:r>
              <a:rPr lang="en-US" b="0" i="0" dirty="0">
                <a:solidFill>
                  <a:srgbClr val="3A343A"/>
                </a:solidFill>
                <a:effectLst/>
                <a:latin typeface="Europa"/>
              </a:rPr>
              <a:t> what happened to them or to put time and events in order</a:t>
            </a:r>
          </a:p>
          <a:p>
            <a:pPr algn="l">
              <a:buFont typeface="Arial" panose="020B0604020202020204" pitchFamily="34" charset="0"/>
              <a:buChar char="•"/>
            </a:pPr>
            <a:r>
              <a:rPr lang="en-US" b="0" i="0" dirty="0">
                <a:solidFill>
                  <a:srgbClr val="3A343A"/>
                </a:solidFill>
                <a:effectLst/>
                <a:latin typeface="Europa"/>
              </a:rPr>
              <a:t>Although PFA involves being available to listen to people’s stories, it is not about pressuring people to share their feelings and reactions to an event</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42</a:t>
            </a:fld>
            <a:endParaRPr lang="en-GB"/>
          </a:p>
        </p:txBody>
      </p:sp>
    </p:spTree>
    <p:extLst>
      <p:ext uri="{BB962C8B-B14F-4D97-AF65-F5344CB8AC3E}">
        <p14:creationId xmlns:p14="http://schemas.microsoft.com/office/powerpoint/2010/main" val="25752169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Calibri" panose="020F0502020204030204" pitchFamily="34" charset="0"/>
                <a:ea typeface="Calibri" panose="020F0502020204030204" pitchFamily="34" charset="0"/>
                <a:cs typeface="Times New Roman" panose="02020603050405020304" pitchFamily="18" charset="0"/>
              </a:rPr>
              <a:t>It works by the retrieval of fear memories, incorporation of new emotional experiences and learnings into the memory, and finally reinforcement of the new learning. The greater the negative intensity the better, you need to ‘feel it to heal it’.</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EFT relies on the premise that acceptance of, rather than resistance to, a particular condition can reduce suffering. Its like watching a movie rather than continually re-living it.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can think of EFT as helping reboot our personal energy system in relation to the issue at hand, similar to the way we reboot a computer, which has got stuck or has crashed.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can’t change our past but we can release it!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Is energy imbalance and unresolved emotional trauma the underlying cause of many physical chronic conditions? What if they were? To avoid or cure disease we need to stop causing it!  98% efficacy rate</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43</a:t>
            </a:fld>
            <a:endParaRPr lang="en-GB"/>
          </a:p>
        </p:txBody>
      </p:sp>
    </p:spTree>
    <p:extLst>
      <p:ext uri="{BB962C8B-B14F-4D97-AF65-F5344CB8AC3E}">
        <p14:creationId xmlns:p14="http://schemas.microsoft.com/office/powerpoint/2010/main" val="35341562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video about this at the end – do the sway test about our name so they understand yes and no which is on the video – you need a magnet when doing it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44</a:t>
            </a:fld>
            <a:endParaRPr lang="en-GB"/>
          </a:p>
        </p:txBody>
      </p:sp>
    </p:spTree>
    <p:extLst>
      <p:ext uri="{BB962C8B-B14F-4D97-AF65-F5344CB8AC3E}">
        <p14:creationId xmlns:p14="http://schemas.microsoft.com/office/powerpoint/2010/main" val="1570170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'havening' technique is a very powerful technique for stress, overwhelming emotions or mental blocks.  It is based on research, and with a group of volunteers nearly all of them were able to boost their self-esteem, concentrate better, eliminate worry and let go of disturbing thoughts. Plus, nearly all of them were still benefitting from those changes two months later. Its been used successfully for depression and anxiety. </a:t>
            </a:r>
          </a:p>
          <a:p>
            <a:pPr marL="0" indent="0">
              <a:buNone/>
            </a:pPr>
            <a:r>
              <a:rPr lang="en-GB" sz="1200" dirty="0" err="1"/>
              <a:t>Dr.</a:t>
            </a:r>
            <a:r>
              <a:rPr lang="en-GB" sz="1200" dirty="0"/>
              <a:t> Ronald </a:t>
            </a:r>
            <a:r>
              <a:rPr lang="en-GB" sz="1200" dirty="0" err="1"/>
              <a:t>Ruden</a:t>
            </a:r>
            <a:r>
              <a:rPr lang="en-GB" sz="1200" dirty="0"/>
              <a:t> said that the anecdotal evidence around the technique is "so beyond clinically significant that it is almost not necessary to do these studies.“</a:t>
            </a:r>
          </a:p>
          <a:p>
            <a:pPr marL="0" indent="0">
              <a:buNone/>
            </a:pPr>
            <a:r>
              <a:rPr lang="en-GB" sz="1200" dirty="0"/>
              <a:t>I can do another masterclass on this subject </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45</a:t>
            </a:fld>
            <a:endParaRPr lang="en-GB"/>
          </a:p>
        </p:txBody>
      </p:sp>
    </p:spTree>
    <p:extLst>
      <p:ext uri="{BB962C8B-B14F-4D97-AF65-F5344CB8AC3E}">
        <p14:creationId xmlns:p14="http://schemas.microsoft.com/office/powerpoint/2010/main" val="30489454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0" dirty="0"/>
              <a:t>Can be considered for those who are highly introverted and don’t talk about their feelings, emotions experiences. Its important however that the person understands there is a powerful sub-conscious mind. </a:t>
            </a:r>
          </a:p>
          <a:p>
            <a:r>
              <a:rPr lang="en-GB" b="0" dirty="0"/>
              <a:t>The person brings up the disturbing memory and using bilateral movements of the eyes (or something else) the memory is processed. Before they start they will be in a very relaxed state as we want to try and replicate the sleep state (REM) – REM sleep is the reason EMDR works. When the person is processing the memory they don’t speak they are doing it by visualisation as if they are playing it as a movie and it gets ‘paused’ in the worst part and they reflect on the vision/thoughts/feelings of that part, then the EMDR (bilateral movement) starts then we ask what came up and that is worked with – the image may be altered (slowed down, speeded up, turned into black and white, volume turned down etc.) which is part of the processing and some positive cognitions are brought in such as a supportive friend/relative – its about getting control of it so you’re not helpless. Its based on free association so the mind/memory takes us where it wants to go.  Its about processing small bits of the traumatic memory at a time by bringing up the memory of the past in the mind then the eye movements process it in the present, the bilateral eye movements keep the person in the present so the traumatic memory doesn’t take over. There is no set number of sessions. Some therapists use bilateral sounds using ‘beeps’ or a visual cue going from left to right, or tapping on the arms.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46</a:t>
            </a:fld>
            <a:endParaRPr lang="en-GB"/>
          </a:p>
        </p:txBody>
      </p:sp>
    </p:spTree>
    <p:extLst>
      <p:ext uri="{BB962C8B-B14F-4D97-AF65-F5344CB8AC3E}">
        <p14:creationId xmlns:p14="http://schemas.microsoft.com/office/powerpoint/2010/main" val="2784056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AutoNum type="arabicPeriod"/>
            </a:pPr>
            <a:r>
              <a:rPr lang="en-US" b="0" i="0" dirty="0">
                <a:solidFill>
                  <a:srgbClr val="3A343A"/>
                </a:solidFill>
                <a:effectLst/>
                <a:latin typeface="Europa"/>
              </a:rPr>
              <a:t>History/Treatment planning and assessment - a detailed history allowing the treatment to be planned.</a:t>
            </a:r>
          </a:p>
          <a:p>
            <a:pPr marL="228600" indent="-228600">
              <a:buAutoNum type="arabicPeriod"/>
            </a:pPr>
            <a:r>
              <a:rPr lang="en-US" b="0" i="0" dirty="0">
                <a:solidFill>
                  <a:srgbClr val="3A343A"/>
                </a:solidFill>
                <a:effectLst/>
                <a:latin typeface="Europa"/>
              </a:rPr>
              <a:t>Preparation - a relationship between the therapist and the patient is established. A range of techniques which aim to </a:t>
            </a:r>
            <a:r>
              <a:rPr lang="en-US" b="0" i="0" dirty="0" err="1">
                <a:solidFill>
                  <a:srgbClr val="3A343A"/>
                </a:solidFill>
                <a:effectLst/>
                <a:latin typeface="Europa"/>
              </a:rPr>
              <a:t>stabilise</a:t>
            </a:r>
            <a:r>
              <a:rPr lang="en-US" b="0" i="0" dirty="0">
                <a:solidFill>
                  <a:srgbClr val="3A343A"/>
                </a:solidFill>
                <a:effectLst/>
                <a:latin typeface="Europa"/>
              </a:rPr>
              <a:t> emotions is developed. Completion of the preparatory phase is essential before the next phases of therapy can begin.</a:t>
            </a:r>
          </a:p>
          <a:p>
            <a:pPr marL="228600" indent="-228600">
              <a:buAutoNum type="arabicPeriod"/>
            </a:pPr>
            <a:r>
              <a:rPr lang="en-US" b="0" i="0" dirty="0">
                <a:solidFill>
                  <a:srgbClr val="3A343A"/>
                </a:solidFill>
                <a:effectLst/>
                <a:latin typeface="Europa"/>
              </a:rPr>
              <a:t>Memory assessment - identify an image of the most distressing part of the memory. In addition to the image identified, the individual will be asked to identify a negative belief associated with the memory and the emotions and sensations associated with it. Some people find it hard to share with another but will record it on a device.</a:t>
            </a:r>
          </a:p>
          <a:p>
            <a:pPr marL="228600" indent="-228600">
              <a:buAutoNum type="arabicPeriod"/>
            </a:pPr>
            <a:r>
              <a:rPr lang="en-US" b="0" i="0" dirty="0" err="1">
                <a:solidFill>
                  <a:srgbClr val="3A343A"/>
                </a:solidFill>
                <a:effectLst/>
                <a:latin typeface="Europa"/>
              </a:rPr>
              <a:t>Desensitisation</a:t>
            </a:r>
            <a:r>
              <a:rPr lang="en-US" b="0" i="0" dirty="0">
                <a:solidFill>
                  <a:srgbClr val="3A343A"/>
                </a:solidFill>
                <a:effectLst/>
                <a:latin typeface="Europa"/>
              </a:rPr>
              <a:t> - the distressing memory is evaluated with the aim to change the trauma-related beliefs and emotions associated with it. The individual is asked to hold the belief, image, emotion and sensation in their mind while attending to a series of eye movements. After each series of eye movements, the individual is asked to ‘blank out’ the memory.</a:t>
            </a:r>
          </a:p>
          <a:p>
            <a:pPr marL="228600" indent="-228600">
              <a:buAutoNum type="arabicPeriod"/>
            </a:pPr>
            <a:r>
              <a:rPr lang="en-US" b="0" i="0" dirty="0">
                <a:solidFill>
                  <a:srgbClr val="3A343A"/>
                </a:solidFill>
                <a:effectLst/>
                <a:latin typeface="Europa"/>
              </a:rPr>
              <a:t>Installation - consolidate the positive cognitions now associated with the image.</a:t>
            </a:r>
          </a:p>
          <a:p>
            <a:pPr marL="228600" indent="-228600">
              <a:buAutoNum type="arabicPeriod"/>
            </a:pPr>
            <a:r>
              <a:rPr lang="en-US" b="0" i="0" dirty="0">
                <a:solidFill>
                  <a:srgbClr val="3A343A"/>
                </a:solidFill>
                <a:effectLst/>
                <a:latin typeface="Europa"/>
              </a:rPr>
              <a:t>Body scan - the individual is asked to scan the body to determine if any sensations associated with the traumatic memory remain. If sensations are identified target this for further processing.</a:t>
            </a:r>
          </a:p>
          <a:p>
            <a:pPr marL="228600" indent="-228600">
              <a:buAutoNum type="arabicPeriod"/>
            </a:pPr>
            <a:r>
              <a:rPr lang="en-US" b="0" i="0" dirty="0">
                <a:solidFill>
                  <a:srgbClr val="3A343A"/>
                </a:solidFill>
                <a:effectLst/>
                <a:latin typeface="Europa"/>
              </a:rPr>
              <a:t>Closure - </a:t>
            </a:r>
            <a:r>
              <a:rPr lang="en-US" b="0" i="0" dirty="0" err="1">
                <a:solidFill>
                  <a:srgbClr val="3A343A"/>
                </a:solidFill>
                <a:effectLst/>
                <a:latin typeface="Europa"/>
              </a:rPr>
              <a:t>stabilising</a:t>
            </a:r>
            <a:r>
              <a:rPr lang="en-US" b="0" i="0" dirty="0">
                <a:solidFill>
                  <a:srgbClr val="3A343A"/>
                </a:solidFill>
                <a:effectLst/>
                <a:latin typeface="Europa"/>
              </a:rPr>
              <a:t> techniques developed in the preparatory phase are used to bring the individual ‘back to equilibrium’ before the reprocessing is complete.</a:t>
            </a:r>
          </a:p>
          <a:p>
            <a:pPr marL="228600" indent="-228600">
              <a:buAutoNum type="arabicPeriod"/>
            </a:pPr>
            <a:r>
              <a:rPr lang="en-US" b="0" i="0" dirty="0">
                <a:solidFill>
                  <a:srgbClr val="3A343A"/>
                </a:solidFill>
                <a:effectLst/>
                <a:latin typeface="Europa"/>
              </a:rPr>
              <a:t>On-going revaluation - final phase during which an assessment is made of the benefit of the treatment.</a:t>
            </a:r>
            <a:endParaRPr lang="en-GB" b="0"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47</a:t>
            </a:fld>
            <a:endParaRPr lang="en-GB"/>
          </a:p>
        </p:txBody>
      </p:sp>
    </p:spTree>
    <p:extLst>
      <p:ext uri="{BB962C8B-B14F-4D97-AF65-F5344CB8AC3E}">
        <p14:creationId xmlns:p14="http://schemas.microsoft.com/office/powerpoint/2010/main" val="34596875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15151"/>
                </a:solidFill>
                <a:effectLst/>
                <a:latin typeface="IBM Plex Sans"/>
              </a:rPr>
              <a:t>The Multidisciplinary Association for Psychedelic Studies (MAPS) is developing the first-in-class innovator drug </a:t>
            </a:r>
            <a:r>
              <a:rPr lang="en-US" b="0" i="0" dirty="0" err="1">
                <a:solidFill>
                  <a:srgbClr val="515151"/>
                </a:solidFill>
                <a:effectLst/>
                <a:latin typeface="IBM Plex Sans"/>
              </a:rPr>
              <a:t>midomafetamine</a:t>
            </a:r>
            <a:r>
              <a:rPr lang="en-US" b="0" i="0" dirty="0">
                <a:solidFill>
                  <a:srgbClr val="515151"/>
                </a:solidFill>
                <a:effectLst/>
                <a:latin typeface="IBM Plex Sans"/>
              </a:rPr>
              <a:t> (MDMA) for use in treating chronic and delayed-onset post-traumatic stress disorder (PTSD). The drug is currently in Phase III development in the US and Europe. Following positive Phase II trial data showing that </a:t>
            </a:r>
            <a:r>
              <a:rPr lang="en-US" b="0" i="0" dirty="0" err="1">
                <a:solidFill>
                  <a:srgbClr val="515151"/>
                </a:solidFill>
                <a:effectLst/>
                <a:latin typeface="IBM Plex Sans"/>
              </a:rPr>
              <a:t>midoafetamine</a:t>
            </a:r>
            <a:r>
              <a:rPr lang="en-US" b="0" i="0" dirty="0">
                <a:solidFill>
                  <a:srgbClr val="515151"/>
                </a:solidFill>
                <a:effectLst/>
                <a:latin typeface="IBM Plex Sans"/>
              </a:rPr>
              <a:t> resulted in a significant reduction in PTSD symptoms, the FDA granted it Breakthrough Therapy Designation in 2017. Further results continue to demonstrate its effectiveness for treating PTSD. For more information look at the website here, also an overview of the pharmacological treatments for PTSD can </a:t>
            </a:r>
            <a:r>
              <a:rPr lang="en-US" b="0" i="0">
                <a:solidFill>
                  <a:srgbClr val="515151"/>
                </a:solidFill>
                <a:effectLst/>
                <a:latin typeface="IBM Plex Sans"/>
              </a:rPr>
              <a:t>be sent. </a:t>
            </a:r>
            <a:endParaRPr lang="en-GB"/>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48</a:t>
            </a:fld>
            <a:endParaRPr lang="en-GB"/>
          </a:p>
        </p:txBody>
      </p:sp>
    </p:spTree>
    <p:extLst>
      <p:ext uri="{BB962C8B-B14F-4D97-AF65-F5344CB8AC3E}">
        <p14:creationId xmlns:p14="http://schemas.microsoft.com/office/powerpoint/2010/main" val="15679744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A343A"/>
                </a:solidFill>
                <a:effectLst/>
                <a:latin typeface="Europa"/>
              </a:rPr>
              <a:t>6</a:t>
            </a:r>
            <a:r>
              <a:rPr lang="en-US" b="0" i="0" baseline="30000" dirty="0">
                <a:solidFill>
                  <a:srgbClr val="3A343A"/>
                </a:solidFill>
                <a:effectLst/>
                <a:latin typeface="Europa"/>
              </a:rPr>
              <a:t>th</a:t>
            </a:r>
            <a:r>
              <a:rPr lang="en-US" b="0" i="0" dirty="0">
                <a:solidFill>
                  <a:srgbClr val="3A343A"/>
                </a:solidFill>
                <a:effectLst/>
                <a:latin typeface="Europa"/>
              </a:rPr>
              <a:t> bullet point - MDFT was implemented targeting youth and their families after Hurricane Katrina. It intervened at multiple levels in the youth’s lives and involved work individually, with parents, as a family, and in connection with other interventions and community and social supports. It was also evaluated in several studies targeting youth with substance use problems. Concrete target outcomes included youth’s coping skills and substance use.</a:t>
            </a:r>
          </a:p>
          <a:p>
            <a:pPr algn="l"/>
            <a:r>
              <a:rPr lang="en-US" b="0" i="0" dirty="0" err="1">
                <a:solidFill>
                  <a:srgbClr val="3A343A"/>
                </a:solidFill>
                <a:effectLst/>
                <a:latin typeface="Europa"/>
              </a:rPr>
              <a:t>Sociotherapy</a:t>
            </a:r>
            <a:r>
              <a:rPr lang="en-US" b="0" i="0" dirty="0">
                <a:solidFill>
                  <a:srgbClr val="3A343A"/>
                </a:solidFill>
                <a:effectLst/>
                <a:latin typeface="Europa"/>
              </a:rPr>
              <a:t> - weekly meetings are typically held in participants’ direct living environment such as a church, a school, or under a tree in the open air. Facilitators guide the groups through the phases of safety, trust, care, respect, rules, and memories. Foundational principles of this therapeutic approach are equality, democracy, participation and responsibility. Sessions often involve participants talking about their present-life challenges.</a:t>
            </a:r>
          </a:p>
          <a:p>
            <a:r>
              <a:rPr lang="en-US" b="0" i="0" dirty="0" err="1">
                <a:solidFill>
                  <a:srgbClr val="3A343A"/>
                </a:solidFill>
                <a:effectLst/>
                <a:latin typeface="Europa"/>
              </a:rPr>
              <a:t>Sociotherapy</a:t>
            </a:r>
            <a:r>
              <a:rPr lang="en-US" b="0" i="0" dirty="0">
                <a:solidFill>
                  <a:srgbClr val="3A343A"/>
                </a:solidFill>
                <a:effectLst/>
                <a:latin typeface="Europa"/>
              </a:rPr>
              <a:t> is seen by participants as a medicine for the heart, and as healing from the social disconnection and chronic community violence. </a:t>
            </a:r>
            <a:r>
              <a:rPr lang="en-US" b="0" i="0" dirty="0" err="1">
                <a:solidFill>
                  <a:srgbClr val="3A343A"/>
                </a:solidFill>
                <a:effectLst/>
                <a:latin typeface="Europa"/>
              </a:rPr>
              <a:t>Sociotherapy</a:t>
            </a:r>
            <a:r>
              <a:rPr lang="en-US" b="0" i="0" dirty="0">
                <a:solidFill>
                  <a:srgbClr val="3A343A"/>
                </a:solidFill>
                <a:effectLst/>
                <a:latin typeface="Europa"/>
              </a:rPr>
              <a:t> is also believed to promote </a:t>
            </a:r>
            <a:r>
              <a:rPr lang="en-US" b="1" i="0" dirty="0" err="1">
                <a:solidFill>
                  <a:srgbClr val="3A343A"/>
                </a:solidFill>
                <a:effectLst/>
                <a:latin typeface="Europa"/>
              </a:rPr>
              <a:t>ubwiyunge</a:t>
            </a:r>
            <a:r>
              <a:rPr lang="en-US" b="0" i="0" dirty="0">
                <a:solidFill>
                  <a:srgbClr val="3A343A"/>
                </a:solidFill>
                <a:effectLst/>
                <a:latin typeface="Europa"/>
              </a:rPr>
              <a:t> – which translates as ‘thick’ reconciliation and involves restoring social relations, trust, respect and dialogue with others.</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49</a:t>
            </a:fld>
            <a:endParaRPr lang="en-GB"/>
          </a:p>
        </p:txBody>
      </p:sp>
    </p:spTree>
    <p:extLst>
      <p:ext uri="{BB962C8B-B14F-4D97-AF65-F5344CB8AC3E}">
        <p14:creationId xmlns:p14="http://schemas.microsoft.com/office/powerpoint/2010/main" val="18614928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STOP – whether you are a carer or PTSD sufferer – Stop for a moment, Think about what we’ve done; Observe (if you’re a sufferer how it makes you feel); Plan what you will do/use now </a:t>
            </a:r>
          </a:p>
          <a:p>
            <a:r>
              <a:rPr lang="en-GB" dirty="0"/>
              <a:t>2 – if you’re a sufferer make a committed decision to take control</a:t>
            </a:r>
          </a:p>
          <a:p>
            <a:r>
              <a:rPr lang="en-GB" dirty="0"/>
              <a:t>3 – Break any cycles you’re in. </a:t>
            </a:r>
          </a:p>
          <a:p>
            <a:r>
              <a:rPr lang="en-GB" dirty="0"/>
              <a:t>On the next slide is Start, Stop, Continue then spend 30 minutes doing your 30-day challenge – if you don’t do it now, you never will.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50</a:t>
            </a:fld>
            <a:endParaRPr lang="en-GB"/>
          </a:p>
        </p:txBody>
      </p:sp>
    </p:spTree>
    <p:extLst>
      <p:ext uri="{BB962C8B-B14F-4D97-AF65-F5344CB8AC3E}">
        <p14:creationId xmlns:p14="http://schemas.microsoft.com/office/powerpoint/2010/main" val="477538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5</a:t>
            </a:fld>
            <a:endParaRPr lang="en-GB"/>
          </a:p>
        </p:txBody>
      </p:sp>
    </p:spTree>
    <p:extLst>
      <p:ext uri="{BB962C8B-B14F-4D97-AF65-F5344CB8AC3E}">
        <p14:creationId xmlns:p14="http://schemas.microsoft.com/office/powerpoint/2010/main" val="2837368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dirty="0"/>
              <a:t>54321 Decide/do </a:t>
            </a:r>
          </a:p>
        </p:txBody>
      </p:sp>
      <p:sp>
        <p:nvSpPr>
          <p:cNvPr id="4" name="Slide Number Placeholder 3"/>
          <p:cNvSpPr>
            <a:spLocks noGrp="1"/>
          </p:cNvSpPr>
          <p:nvPr>
            <p:ph type="sldNum" sz="quarter" idx="5"/>
          </p:nvPr>
        </p:nvSpPr>
        <p:spPr/>
        <p:txBody>
          <a:bodyPr/>
          <a:lstStyle/>
          <a:p>
            <a:pPr>
              <a:defRPr/>
            </a:pPr>
            <a:fld id="{F7654BE5-7825-4627-BD35-366FD279151A}" type="slidenum">
              <a:rPr lang="en-GB" smtClean="0"/>
              <a:pPr>
                <a:defRPr/>
              </a:pPr>
              <a:t>51</a:t>
            </a:fld>
            <a:endParaRPr lang="en-GB"/>
          </a:p>
        </p:txBody>
      </p:sp>
    </p:spTree>
    <p:extLst>
      <p:ext uri="{BB962C8B-B14F-4D97-AF65-F5344CB8AC3E}">
        <p14:creationId xmlns:p14="http://schemas.microsoft.com/office/powerpoint/2010/main" val="1332830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me if you would like to attend an EFT session </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52</a:t>
            </a:fld>
            <a:endParaRPr lang="en-GB"/>
          </a:p>
        </p:txBody>
      </p:sp>
    </p:spTree>
    <p:extLst>
      <p:ext uri="{BB962C8B-B14F-4D97-AF65-F5344CB8AC3E}">
        <p14:creationId xmlns:p14="http://schemas.microsoft.com/office/powerpoint/2010/main" val="35966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Modern research/though is questioning whether PTSD can result from a single event</a:t>
            </a:r>
          </a:p>
          <a:p>
            <a:r>
              <a:rPr lang="en-US" dirty="0"/>
              <a:t>Complex PTSD next slide</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6</a:t>
            </a:fld>
            <a:endParaRPr lang="en-GB"/>
          </a:p>
        </p:txBody>
      </p:sp>
    </p:spTree>
    <p:extLst>
      <p:ext uri="{BB962C8B-B14F-4D97-AF65-F5344CB8AC3E}">
        <p14:creationId xmlns:p14="http://schemas.microsoft.com/office/powerpoint/2010/main" val="267630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7</a:t>
            </a:fld>
            <a:endParaRPr lang="en-GB"/>
          </a:p>
        </p:txBody>
      </p:sp>
    </p:spTree>
    <p:extLst>
      <p:ext uri="{BB962C8B-B14F-4D97-AF65-F5344CB8AC3E}">
        <p14:creationId xmlns:p14="http://schemas.microsoft.com/office/powerpoint/2010/main" val="177122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8</a:t>
            </a:fld>
            <a:endParaRPr lang="en-GB"/>
          </a:p>
        </p:txBody>
      </p:sp>
    </p:spTree>
    <p:extLst>
      <p:ext uri="{BB962C8B-B14F-4D97-AF65-F5344CB8AC3E}">
        <p14:creationId xmlns:p14="http://schemas.microsoft.com/office/powerpoint/2010/main" val="364794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A343A"/>
                </a:solidFill>
                <a:effectLst/>
                <a:latin typeface="Europa"/>
              </a:rPr>
              <a:t>These symptoms must be sufficiently severe to cause an individual severe distress or impairment in completing tasks associated with their daily life, including at home and at work.</a:t>
            </a:r>
          </a:p>
          <a:p>
            <a:r>
              <a:rPr lang="en-US" b="0" i="0" dirty="0">
                <a:solidFill>
                  <a:srgbClr val="3A343A"/>
                </a:solidFill>
                <a:effectLst/>
                <a:latin typeface="Europa"/>
              </a:rPr>
              <a:t>Following exposure to trauma, depression and PTSD frequently co-occur and are often not easily distinguishable, especially in the first few months following the traumatic experience (O’Donnell et al., 2004). Some evidence has suggested that approximately 50% of those diagnosed with PTSD also meet the criteria for MDD (Major depressive disorder) (Flory &amp; Yehuda, 2015). The relationship between these disorders is not fully understood. </a:t>
            </a:r>
          </a:p>
          <a:p>
            <a:r>
              <a:rPr lang="en-US" b="0" i="0" dirty="0">
                <a:solidFill>
                  <a:srgbClr val="3A343A"/>
                </a:solidFill>
                <a:effectLst/>
                <a:latin typeface="Europa"/>
              </a:rPr>
              <a:t>Risk factors that predispose people to MDD,  would also be predisposed to PTSD. Frias and colleagues also reported that PTSD symptomatology is more severe in individuals with comorbid PTSD and MDD than in individuals with PTSD alone.</a:t>
            </a:r>
          </a:p>
          <a:p>
            <a:r>
              <a:rPr lang="en-US" b="0" i="0" dirty="0">
                <a:solidFill>
                  <a:srgbClr val="3A343A"/>
                </a:solidFill>
                <a:effectLst/>
                <a:latin typeface="Europa"/>
              </a:rPr>
              <a:t>The effectiveness of therapies aimed at treating PTSD has produced mixed results, maybe this is part of the reason why.</a:t>
            </a:r>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9</a:t>
            </a:fld>
            <a:endParaRPr lang="en-GB"/>
          </a:p>
        </p:txBody>
      </p:sp>
    </p:spTree>
    <p:extLst>
      <p:ext uri="{BB962C8B-B14F-4D97-AF65-F5344CB8AC3E}">
        <p14:creationId xmlns:p14="http://schemas.microsoft.com/office/powerpoint/2010/main" val="4111125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1272563-A52E-41EA-9EA4-EF544A31FDDC}" type="datetimeFigureOut">
              <a:rPr lang="en-US"/>
              <a:pPr>
                <a:defRPr/>
              </a:pPr>
              <a:t>7/19/2021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58F201-3084-4394-8416-198D03FDA5D3}"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F61BE41-5520-4511-9022-2EE6E3024C64}" type="datetimeFigureOut">
              <a:rPr lang="en-US"/>
              <a:pPr>
                <a:defRPr/>
              </a:pPr>
              <a:t>7/19/2021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CB139CF-1197-4FDA-BA90-B56F28FD1C7F}"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B73B5F1-3F3F-4DDF-874B-D46756F88A25}" type="datetimeFigureOut">
              <a:rPr lang="en-US"/>
              <a:pPr>
                <a:defRPr/>
              </a:pPr>
              <a:t>7/19/2021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B4BCA93-BF32-444F-AE37-9D897A3CD813}"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4531362-5ED1-4476-BA6E-B23CBE5B6428}" type="datetimeFigureOut">
              <a:rPr lang="en-US"/>
              <a:pPr>
                <a:defRPr/>
              </a:pPr>
              <a:t>7/19/2021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181AC8-3AAD-4DCE-8CA2-1B35A2862C69}"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7BEC3-0875-4594-AB3A-5F9698243E53}" type="datetimeFigureOut">
              <a:rPr lang="en-US"/>
              <a:pPr>
                <a:defRPr/>
              </a:pPr>
              <a:t>7/19/2021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D6378F-F400-4F58-BC28-7D918B150E68}"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3F6D0BC-696A-47CF-9DAB-96AC15BB5FFC}" type="datetimeFigureOut">
              <a:rPr lang="en-US"/>
              <a:pPr>
                <a:defRPr/>
              </a:pPr>
              <a:t>7/19/2021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1E32085-EC40-498C-A16C-374C3305C3A8}"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94A7549-61DF-492C-8F26-19F2B1991DC0}" type="datetimeFigureOut">
              <a:rPr lang="en-US"/>
              <a:pPr>
                <a:defRPr/>
              </a:pPr>
              <a:t>7/19/2021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C199C74-7E6C-4EC2-AECF-5EBB9668506B}"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740808-C20D-47F4-AF8D-5358BE675D4F}" type="datetimeFigureOut">
              <a:rPr lang="en-US"/>
              <a:pPr>
                <a:defRPr/>
              </a:pPr>
              <a:t>7/19/2021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5A08882-56A1-4805-9B4B-B1B69FE4582C}"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138183-6ADE-48F1-9224-6302457899FD}" type="datetimeFigureOut">
              <a:rPr lang="en-US"/>
              <a:pPr>
                <a:defRPr/>
              </a:pPr>
              <a:t>7/19/2021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2FF2841-E415-4681-8CDE-981F9976707A}"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8593EA-A3F5-4CD8-BF7A-9DBFFFEC5666}" type="datetimeFigureOut">
              <a:rPr lang="en-US"/>
              <a:pPr>
                <a:defRPr/>
              </a:pPr>
              <a:t>7/19/2021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DDFF112-77AA-47BA-B420-3427790D9E5B}"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5D68BF-FAB1-408C-B4E7-67368D62464E}" type="datetimeFigureOut">
              <a:rPr lang="en-US"/>
              <a:pPr>
                <a:defRPr/>
              </a:pPr>
              <a:t>7/19/2021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4AE2F9C-3A58-4ABA-A34E-A01101C4C0A0}"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E253FD-428C-4DD8-A243-1333149B89CB}" type="datetimeFigureOut">
              <a:rPr lang="en-US"/>
              <a:pPr>
                <a:defRPr/>
              </a:pPr>
              <a:t>7/19/2021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D7F32E-1DDF-47F9-BC65-D51BD56F089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1.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22.png"/><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s://www.clinicaltrialsarena.com/comment/mdma-ptsd-treatment/"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eur02.safelinks.protection.outlook.com/?url=https%3A%2F%2Fwww.facebook.com%2Fgroups%2F216645969611627%2F%3Fref%3Dshare&amp;data=02%7C01%7C%7C9f2bb0b5f70d4f12c69708d86c2c7235%7C84df9e7fe9f640afb435aaaaaaaaaaaa%7C1%7C0%7C637378285429415973&amp;sdata=OUd%2FJQAaEfvMVmMAIgvJ65qfx1iv3HIYyTwusNHbhig%3D&amp;reserved=0"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mailto:bernard.genge@gmail.com" TargetMode="External"/><Relationship Id="rId4" Type="http://schemas.openxmlformats.org/officeDocument/2006/relationships/hyperlink" Target="https://eur02.safelinks.protection.outlook.com/?url=https%3A%2F%2Fignitepd.thinkific.com%2Fcourses%2Frock-solid-resilience%3Ffbclid%3DIwAR1dt6Mw_cw8EqDPPJA3bpynSEVhFxwfMWBZpPKO1IZq04ZvxHHc0ty8KRc&amp;data=02%7C01%7C%7C9f2bb0b5f70d4f12c69708d86c2c7235%7C84df9e7fe9f640afb435aaaaaaaaaaaa%7C1%7C0%7C637378285429425970&amp;sdata=A5NC7TNwC3nnmfJg5v2ew7rRhAbLm2qTyUx5L8r%2B6jE%3D&amp;reserved=0" TargetMode="Externa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tY7WWD6tCAM&amp;feature=emb_title"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BEHDQeIRTgs&amp;t=562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0rb3UK1Jg8Q&amp;t=1s" TargetMode="External"/><Relationship Id="rId2" Type="http://schemas.openxmlformats.org/officeDocument/2006/relationships/hyperlink" Target="https://www.youtube.com/watch?v=ORs3-tRokGU" TargetMode="External"/><Relationship Id="rId1" Type="http://schemas.openxmlformats.org/officeDocument/2006/relationships/slideLayout" Target="../slideLayouts/slideLayout2.xml"/><Relationship Id="rId4" Type="http://schemas.openxmlformats.org/officeDocument/2006/relationships/hyperlink" Target="https://www.youtube.com/watch?v=N7S66OSNDiI"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_mv-NUhRmIk" TargetMode="External"/><Relationship Id="rId2" Type="http://schemas.openxmlformats.org/officeDocument/2006/relationships/hyperlink" Target="https://www.youtube.com/watch?v=1IPsBPH2M1U" TargetMode="External"/><Relationship Id="rId1" Type="http://schemas.openxmlformats.org/officeDocument/2006/relationships/slideLayout" Target="../slideLayouts/slideLayout2.xml"/><Relationship Id="rId5" Type="http://schemas.openxmlformats.org/officeDocument/2006/relationships/hyperlink" Target="https://www.youtube.com/watch?v=7ZG41R9I4MU" TargetMode="External"/><Relationship Id="rId4" Type="http://schemas.openxmlformats.org/officeDocument/2006/relationships/hyperlink" Target="https://www.youtube.com/watch?v=HHfUdOM8QIQ"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icd.who.int/browse11/l-m/en#/http://id.who.int/icd/entity/58583355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17463" y="0"/>
            <a:ext cx="9178926" cy="68580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sz="4400" b="1" dirty="0">
                <a:solidFill>
                  <a:srgbClr val="FFFFFF"/>
                </a:solidFill>
                <a:cs typeface="Arial" charset="0"/>
              </a:rPr>
              <a:t>Understanding PTSD and what to do </a:t>
            </a:r>
          </a:p>
          <a:p>
            <a:pPr algn="ctr"/>
            <a:r>
              <a:rPr lang="en-US" sz="3200" b="1" dirty="0">
                <a:solidFill>
                  <a:srgbClr val="FFFFFF"/>
                </a:solidFill>
                <a:cs typeface="Arial" charset="0"/>
              </a:rPr>
              <a:t>With</a:t>
            </a:r>
          </a:p>
          <a:p>
            <a:pPr algn="ctr"/>
            <a:r>
              <a:rPr lang="en-US" sz="3200" b="1" dirty="0">
                <a:solidFill>
                  <a:srgbClr val="FFFFFF"/>
                </a:solidFill>
                <a:cs typeface="Arial" charset="0"/>
              </a:rPr>
              <a:t>Bernard Genge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2D1FC7-7182-4978-A61A-145C2B9CB19D}"/>
              </a:ext>
            </a:extLst>
          </p:cNvPr>
          <p:cNvSpPr txBox="1"/>
          <p:nvPr/>
        </p:nvSpPr>
        <p:spPr>
          <a:xfrm>
            <a:off x="467544" y="1052736"/>
            <a:ext cx="3600400" cy="409342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Similarities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Develop immediately or very shortly after exposure to a traumatic event</a:t>
            </a:r>
          </a:p>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Nightmares and sleep-related issues</a:t>
            </a:r>
          </a:p>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Flashbacks and avoidant </a:t>
            </a:r>
            <a:r>
              <a:rPr lang="en-US" sz="2000" b="0" i="0" dirty="0" err="1">
                <a:effectLst/>
                <a:latin typeface="Arial" panose="020B0604020202020204" pitchFamily="34" charset="0"/>
                <a:cs typeface="Arial" panose="020B0604020202020204" pitchFamily="34" charset="0"/>
              </a:rPr>
              <a:t>behaviour</a:t>
            </a:r>
            <a:endParaRPr lang="en-US" sz="2000" b="0" i="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Hypervigilance and difficulties concentrating</a:t>
            </a:r>
          </a:p>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Symptoms interfere with ability to go about daily life</a:t>
            </a:r>
            <a:endParaRPr lang="en-GB"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AFF1107-A657-4D3F-9829-08BBDD1AB1DF}"/>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200" dirty="0">
                <a:solidFill>
                  <a:schemeClr val="bg1"/>
                </a:solidFill>
                <a:cs typeface="Arial" charset="0"/>
              </a:rPr>
              <a:t>Acute stress disorder and PTSD </a:t>
            </a:r>
          </a:p>
        </p:txBody>
      </p:sp>
      <p:sp>
        <p:nvSpPr>
          <p:cNvPr id="4" name="TextBox 3">
            <a:extLst>
              <a:ext uri="{FF2B5EF4-FFF2-40B4-BE49-F238E27FC236}">
                <a16:creationId xmlns:a16="http://schemas.microsoft.com/office/drawing/2014/main" id="{30EA3691-FC33-424B-9E27-F588482D2E6D}"/>
              </a:ext>
            </a:extLst>
          </p:cNvPr>
          <p:cNvSpPr txBox="1"/>
          <p:nvPr/>
        </p:nvSpPr>
        <p:spPr>
          <a:xfrm>
            <a:off x="4355976" y="1052736"/>
            <a:ext cx="4608512" cy="5016758"/>
          </a:xfrm>
          <a:prstGeom prst="rect">
            <a:avLst/>
          </a:prstGeom>
          <a:noFill/>
        </p:spPr>
        <p:txBody>
          <a:bodyPr wrap="square" rtlCol="0">
            <a:spAutoFit/>
          </a:bodyPr>
          <a:lstStyle/>
          <a:p>
            <a:r>
              <a:rPr lang="en-US" sz="2000" i="0" dirty="0">
                <a:effectLst/>
                <a:latin typeface="Arial" panose="020B0604020202020204" pitchFamily="34" charset="0"/>
                <a:cs typeface="Arial" panose="020B0604020202020204" pitchFamily="34" charset="0"/>
              </a:rPr>
              <a:t>Differences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i="0" dirty="0">
                <a:effectLst/>
                <a:latin typeface="Arial" panose="020B0604020202020204" pitchFamily="34" charset="0"/>
                <a:cs typeface="Arial" panose="020B0604020202020204" pitchFamily="34" charset="0"/>
              </a:rPr>
              <a:t>Symptoms: Individuals with Acute Stress Disorder often report experiencing dissociative episodes, which do not occur in PTSD</a:t>
            </a:r>
          </a:p>
          <a:p>
            <a:pPr marL="342900" indent="-342900">
              <a:buFont typeface="Arial" panose="020B0604020202020204" pitchFamily="34" charset="0"/>
              <a:buChar char="•"/>
            </a:pPr>
            <a:r>
              <a:rPr lang="en-US" sz="2000" i="0" dirty="0">
                <a:effectLst/>
                <a:latin typeface="Arial" panose="020B0604020202020204" pitchFamily="34" charset="0"/>
                <a:cs typeface="Arial" panose="020B0604020202020204" pitchFamily="34" charset="0"/>
              </a:rPr>
              <a:t>Onset: Acute Stress Disorder can develop immediately after, or up to four weeks after the event, whereas PTSD symptoms may develop several months after the event.</a:t>
            </a:r>
          </a:p>
          <a:p>
            <a:pPr marL="342900" indent="-342900">
              <a:buFont typeface="Arial" panose="020B0604020202020204" pitchFamily="34" charset="0"/>
              <a:buChar char="•"/>
            </a:pPr>
            <a:r>
              <a:rPr lang="en-US" sz="2000" i="0" dirty="0">
                <a:effectLst/>
                <a:latin typeface="Arial" panose="020B0604020202020204" pitchFamily="34" charset="0"/>
                <a:cs typeface="Arial" panose="020B0604020202020204" pitchFamily="34" charset="0"/>
              </a:rPr>
              <a:t>Duration: Symptoms of Acute Stress Disorder last between 3 days and 4 weeks, whereas PTSD symptoms must be present for at least a month and can persist for years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7441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2D1FC7-7182-4978-A61A-145C2B9CB19D}"/>
              </a:ext>
            </a:extLst>
          </p:cNvPr>
          <p:cNvSpPr txBox="1"/>
          <p:nvPr/>
        </p:nvSpPr>
        <p:spPr>
          <a:xfrm>
            <a:off x="467544" y="1052736"/>
            <a:ext cx="3096344" cy="2862322"/>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Similarities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t>Negative reaction to one (or more) stressful event(s)</a:t>
            </a:r>
          </a:p>
          <a:p>
            <a:pPr marL="342900" indent="-342900">
              <a:buFont typeface="Arial" panose="020B0604020202020204" pitchFamily="34" charset="0"/>
              <a:buChar char="•"/>
            </a:pPr>
            <a:r>
              <a:rPr lang="en-US" sz="2000" dirty="0"/>
              <a:t>Excessive worry about the stressor(s)</a:t>
            </a:r>
          </a:p>
          <a:p>
            <a:pPr marL="342900" indent="-342900">
              <a:buFont typeface="Arial" panose="020B0604020202020204" pitchFamily="34" charset="0"/>
              <a:buChar char="•"/>
            </a:pPr>
            <a:r>
              <a:rPr lang="en-US" sz="2000" dirty="0"/>
              <a:t>Failure to adapt to the stressor(s)</a:t>
            </a:r>
            <a:endParaRPr 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AFF1107-A657-4D3F-9829-08BBDD1AB1DF}"/>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200" dirty="0">
                <a:solidFill>
                  <a:schemeClr val="bg1"/>
                </a:solidFill>
                <a:cs typeface="Arial" charset="0"/>
              </a:rPr>
              <a:t>Adjustment disorder and PTSD </a:t>
            </a:r>
          </a:p>
        </p:txBody>
      </p:sp>
      <p:sp>
        <p:nvSpPr>
          <p:cNvPr id="4" name="TextBox 3">
            <a:extLst>
              <a:ext uri="{FF2B5EF4-FFF2-40B4-BE49-F238E27FC236}">
                <a16:creationId xmlns:a16="http://schemas.microsoft.com/office/drawing/2014/main" id="{30EA3691-FC33-424B-9E27-F588482D2E6D}"/>
              </a:ext>
            </a:extLst>
          </p:cNvPr>
          <p:cNvSpPr txBox="1"/>
          <p:nvPr/>
        </p:nvSpPr>
        <p:spPr>
          <a:xfrm>
            <a:off x="3563888" y="1052736"/>
            <a:ext cx="5400600" cy="5078313"/>
          </a:xfrm>
          <a:prstGeom prst="rect">
            <a:avLst/>
          </a:prstGeom>
          <a:noFill/>
        </p:spPr>
        <p:txBody>
          <a:bodyPr wrap="square" rtlCol="0">
            <a:spAutoFit/>
          </a:bodyPr>
          <a:lstStyle/>
          <a:p>
            <a:r>
              <a:rPr lang="en-US" sz="2000" i="0" dirty="0">
                <a:effectLst/>
                <a:latin typeface="Arial" panose="020B0604020202020204" pitchFamily="34" charset="0"/>
                <a:cs typeface="Arial" panose="020B0604020202020204" pitchFamily="34" charset="0"/>
              </a:rPr>
              <a:t>Differences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Causes: </a:t>
            </a:r>
            <a:r>
              <a:rPr lang="en-US" sz="2000" dirty="0"/>
              <a:t>AD is most often related to a stressful event which is part of normal life (such as divorce, redundancy, changing jobs), whereas PTSD is linked to exposure to an exceptional traumatic event or series of events.</a:t>
            </a:r>
          </a:p>
          <a:p>
            <a:pPr marL="342900" indent="-342900">
              <a:buFont typeface="Arial" panose="020B0604020202020204" pitchFamily="34" charset="0"/>
              <a:buChar char="•"/>
            </a:pPr>
            <a:r>
              <a:rPr lang="en-US" sz="2000" dirty="0"/>
              <a:t>Onset: In AD, symptoms develop within 3 months of the stressful event, whereas PTSD can develop more than 3 months after exposure to the event.</a:t>
            </a:r>
          </a:p>
          <a:p>
            <a:pPr marL="342900" indent="-342900">
              <a:buFont typeface="Arial" panose="020B0604020202020204" pitchFamily="34" charset="0"/>
              <a:buChar char="•"/>
            </a:pPr>
            <a:r>
              <a:rPr lang="en-US" sz="2000" dirty="0"/>
              <a:t>Duration: AD symptoms last no longer than 6 months, while PTSD symptoms can persist for more than 6 months.</a:t>
            </a:r>
            <a:br>
              <a:rPr lang="en-US" sz="2400" dirty="0"/>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194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2D1FC7-7182-4978-A61A-145C2B9CB19D}"/>
              </a:ext>
            </a:extLst>
          </p:cNvPr>
          <p:cNvSpPr txBox="1"/>
          <p:nvPr/>
        </p:nvSpPr>
        <p:spPr>
          <a:xfrm>
            <a:off x="467544" y="1052736"/>
            <a:ext cx="3096344" cy="440120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Similarities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t>Feeling restless, increased alertness, extreme sensitivity to surroundings</a:t>
            </a:r>
          </a:p>
          <a:p>
            <a:pPr marL="342900" indent="-342900">
              <a:buFont typeface="Arial" panose="020B0604020202020204" pitchFamily="34" charset="0"/>
              <a:buChar char="•"/>
            </a:pPr>
            <a:r>
              <a:rPr lang="en-US" sz="2000" dirty="0"/>
              <a:t>Irritability and other changes in mood</a:t>
            </a:r>
          </a:p>
          <a:p>
            <a:pPr marL="342900" indent="-342900">
              <a:buFont typeface="Arial" panose="020B0604020202020204" pitchFamily="34" charset="0"/>
              <a:buChar char="•"/>
            </a:pPr>
            <a:r>
              <a:rPr lang="en-US" sz="2000" dirty="0"/>
              <a:t>Sleep-related disturbances</a:t>
            </a:r>
          </a:p>
          <a:p>
            <a:pPr marL="342900" indent="-342900">
              <a:buFont typeface="Arial" panose="020B0604020202020204" pitchFamily="34" charset="0"/>
              <a:buChar char="•"/>
            </a:pPr>
            <a:r>
              <a:rPr lang="en-US" sz="2000" dirty="0"/>
              <a:t>Difficulty concentrating</a:t>
            </a:r>
          </a:p>
          <a:p>
            <a:pPr marL="342900" indent="-342900">
              <a:buFont typeface="Arial" panose="020B0604020202020204" pitchFamily="34" charset="0"/>
              <a:buChar char="•"/>
            </a:pPr>
            <a:r>
              <a:rPr lang="en-US" sz="2000" dirty="0"/>
              <a:t>Significant distress and impaired ability to go about daily life</a:t>
            </a:r>
            <a:endParaRPr lang="en-US"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AFF1107-A657-4D3F-9829-08BBDD1AB1DF}"/>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200" dirty="0">
                <a:solidFill>
                  <a:schemeClr val="bg1"/>
                </a:solidFill>
                <a:cs typeface="Arial" charset="0"/>
              </a:rPr>
              <a:t>General Anxiety disorder and PTSD </a:t>
            </a:r>
          </a:p>
        </p:txBody>
      </p:sp>
      <p:sp>
        <p:nvSpPr>
          <p:cNvPr id="4" name="TextBox 3">
            <a:extLst>
              <a:ext uri="{FF2B5EF4-FFF2-40B4-BE49-F238E27FC236}">
                <a16:creationId xmlns:a16="http://schemas.microsoft.com/office/drawing/2014/main" id="{30EA3691-FC33-424B-9E27-F588482D2E6D}"/>
              </a:ext>
            </a:extLst>
          </p:cNvPr>
          <p:cNvSpPr txBox="1"/>
          <p:nvPr/>
        </p:nvSpPr>
        <p:spPr>
          <a:xfrm>
            <a:off x="3563888" y="1052736"/>
            <a:ext cx="5400600" cy="4708981"/>
          </a:xfrm>
          <a:prstGeom prst="rect">
            <a:avLst/>
          </a:prstGeom>
          <a:noFill/>
        </p:spPr>
        <p:txBody>
          <a:bodyPr wrap="square" rtlCol="0">
            <a:spAutoFit/>
          </a:bodyPr>
          <a:lstStyle/>
          <a:p>
            <a:r>
              <a:rPr lang="en-US" sz="2000" i="0" dirty="0">
                <a:effectLst/>
                <a:latin typeface="Arial" panose="020B0604020202020204" pitchFamily="34" charset="0"/>
                <a:cs typeface="Arial" panose="020B0604020202020204" pitchFamily="34" charset="0"/>
              </a:rPr>
              <a:t>Differences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Causes: </a:t>
            </a:r>
            <a:r>
              <a:rPr lang="en-US" sz="2000" dirty="0"/>
              <a:t>Anxiety-related PTSD symptoms develop following exposure to a traumatic event or events, whereas individuals who suffer from GAD often have a long and consistent history of experiencing anxiety in a range of different contexts</a:t>
            </a:r>
          </a:p>
          <a:p>
            <a:pPr marL="342900" indent="-342900">
              <a:buFont typeface="Arial" panose="020B0604020202020204" pitchFamily="34" charset="0"/>
              <a:buChar char="•"/>
            </a:pPr>
            <a:r>
              <a:rPr lang="en-US" sz="2000" dirty="0"/>
              <a:t>Triggers: Symptoms of GAD occur in a range of situations which do not share any similarities or specific events, while PTSD anxiety-related symptoms are usually experienced in situations related to the trauma</a:t>
            </a:r>
          </a:p>
          <a:p>
            <a:pPr marL="342900" indent="-342900">
              <a:buFont typeface="Arial" panose="020B0604020202020204" pitchFamily="34" charset="0"/>
              <a:buChar char="•"/>
            </a:pPr>
            <a:r>
              <a:rPr lang="en-US" sz="2000" dirty="0"/>
              <a:t>Symptoms: No flashbacks with GAD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007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2D1FC7-7182-4978-A61A-145C2B9CB19D}"/>
              </a:ext>
            </a:extLst>
          </p:cNvPr>
          <p:cNvSpPr txBox="1"/>
          <p:nvPr/>
        </p:nvSpPr>
        <p:spPr>
          <a:xfrm>
            <a:off x="467544" y="1052736"/>
            <a:ext cx="8064896" cy="5016758"/>
          </a:xfrm>
          <a:prstGeom prst="rect">
            <a:avLst/>
          </a:prstGeom>
          <a:noFill/>
        </p:spPr>
        <p:txBody>
          <a:bodyPr wrap="square" rtlCol="0">
            <a:spAutoFit/>
          </a:bodyPr>
          <a:lstStyle/>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In the general population of adults, PTSD rates tend to be between 1% and 5% (Ford et al., 2015).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a:t>
            </a:r>
            <a:r>
              <a:rPr lang="en-US" sz="2000" b="0" i="0" dirty="0">
                <a:effectLst/>
                <a:latin typeface="Arial" panose="020B0604020202020204" pitchFamily="34" charset="0"/>
                <a:cs typeface="Arial" panose="020B0604020202020204" pitchFamily="34" charset="0"/>
              </a:rPr>
              <a:t>he lifetime prevalence of PTSD tends to be around 7.8%, with some studies showing rates of around 10%. </a:t>
            </a:r>
          </a:p>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PTSD occurs more frequently in women than men. The lifetime prevalence of PTSD is estimated to be between 10 and 12% in women compared to between 5 and 6% in men (</a:t>
            </a:r>
            <a:r>
              <a:rPr lang="en-US" sz="2000" b="0" i="0" dirty="0" err="1">
                <a:effectLst/>
                <a:latin typeface="Arial" panose="020B0604020202020204" pitchFamily="34" charset="0"/>
                <a:cs typeface="Arial" panose="020B0604020202020204" pitchFamily="34" charset="0"/>
              </a:rPr>
              <a:t>Olff</a:t>
            </a:r>
            <a:r>
              <a:rPr lang="en-US" sz="2000" b="0" i="0" dirty="0">
                <a:effectLst/>
                <a:latin typeface="Arial" panose="020B0604020202020204" pitchFamily="34" charset="0"/>
                <a:cs typeface="Arial" panose="020B0604020202020204" pitchFamily="34" charset="0"/>
              </a:rPr>
              <a:t>, 2017). </a:t>
            </a:r>
          </a:p>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Ford and colleagues highlight that certain types of traumatic stressors - including childhood abuse, combat and the loss of a loved one - tend to significantly increase the incidence of the disorder in adults.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Adolescents experiencing multiple traumas at home have higher rates of PTSD than those experiencing multiple traumas out of the home.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Higher income countries = higher PTSD! Australia 7.3%. USA 6.9%. Brazil 3.2%. Bulgaria 1.9%. Peru 0.7% </a:t>
            </a:r>
            <a:endParaRPr lang="en-GB" sz="20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AFF1107-A657-4D3F-9829-08BBDD1AB1DF}"/>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200" dirty="0">
                <a:solidFill>
                  <a:schemeClr val="bg1"/>
                </a:solidFill>
                <a:cs typeface="Arial" charset="0"/>
              </a:rPr>
              <a:t>Prevalence </a:t>
            </a:r>
          </a:p>
        </p:txBody>
      </p:sp>
    </p:spTree>
    <p:extLst>
      <p:ext uri="{BB962C8B-B14F-4D97-AF65-F5344CB8AC3E}">
        <p14:creationId xmlns:p14="http://schemas.microsoft.com/office/powerpoint/2010/main" val="36064235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6C2AF-88D6-408A-B67A-BDBCFF4B453D}"/>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200" dirty="0">
                <a:solidFill>
                  <a:schemeClr val="bg1"/>
                </a:solidFill>
                <a:cs typeface="Arial" charset="0"/>
              </a:rPr>
              <a:t>Risk factors of PTSD</a:t>
            </a:r>
          </a:p>
        </p:txBody>
      </p:sp>
      <p:sp>
        <p:nvSpPr>
          <p:cNvPr id="3" name="TextBox 2">
            <a:extLst>
              <a:ext uri="{FF2B5EF4-FFF2-40B4-BE49-F238E27FC236}">
                <a16:creationId xmlns:a16="http://schemas.microsoft.com/office/drawing/2014/main" id="{C730A123-D109-4007-96D6-2CAEEA00FDA7}"/>
              </a:ext>
            </a:extLst>
          </p:cNvPr>
          <p:cNvSpPr txBox="1"/>
          <p:nvPr/>
        </p:nvSpPr>
        <p:spPr>
          <a:xfrm>
            <a:off x="395536" y="908720"/>
            <a:ext cx="8352928" cy="6001643"/>
          </a:xfrm>
          <a:prstGeom prst="rect">
            <a:avLst/>
          </a:prstGeom>
          <a:noFill/>
        </p:spPr>
        <p:txBody>
          <a:bodyPr wrap="square" rtlCol="0">
            <a:spAutoFit/>
          </a:bodyPr>
          <a:lstStyle/>
          <a:p>
            <a:pPr marL="457200" indent="-457200" algn="l">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Age - younger age at the time of trauma</a:t>
            </a:r>
          </a:p>
          <a:p>
            <a:pPr marL="457200" indent="-457200" algn="l">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Gender - being a woman</a:t>
            </a:r>
          </a:p>
          <a:p>
            <a:pPr marL="457200" indent="-457200" algn="l">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Low education</a:t>
            </a:r>
          </a:p>
          <a:p>
            <a:pPr marL="457200" indent="-457200" algn="l">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Low social support</a:t>
            </a:r>
          </a:p>
          <a:p>
            <a:pPr marL="457200" indent="-457200" algn="l">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History of war and </a:t>
            </a:r>
            <a:r>
              <a:rPr lang="en-US" sz="3200" b="0" i="0" dirty="0" err="1">
                <a:effectLst/>
                <a:latin typeface="Arial" panose="020B0604020202020204" pitchFamily="34" charset="0"/>
                <a:cs typeface="Arial" panose="020B0604020202020204" pitchFamily="34" charset="0"/>
              </a:rPr>
              <a:t>colonisation</a:t>
            </a:r>
            <a:endParaRPr lang="en-US" sz="3200" b="0" i="0" dirty="0">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Sexual violence</a:t>
            </a:r>
          </a:p>
          <a:p>
            <a:pPr marL="457200" indent="-457200" algn="l">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Pre-existing mental health conditions</a:t>
            </a:r>
          </a:p>
          <a:p>
            <a:pPr marL="457200" indent="-457200" algn="l">
              <a:buFont typeface="Arial" panose="020B0604020202020204" pitchFamily="34" charset="0"/>
              <a:buChar char="•"/>
            </a:pPr>
            <a:r>
              <a:rPr lang="en-US" sz="3200" b="0" i="0" dirty="0">
                <a:effectLst/>
                <a:latin typeface="Arial" panose="020B0604020202020204" pitchFamily="34" charset="0"/>
                <a:cs typeface="Arial" panose="020B0604020202020204" pitchFamily="34" charset="0"/>
              </a:rPr>
              <a:t>Adverse childhood experiences</a:t>
            </a:r>
          </a:p>
          <a:p>
            <a:pPr marL="457200" indent="-457200" algn="l">
              <a:buFont typeface="Arial" panose="020B0604020202020204" pitchFamily="34" charset="0"/>
              <a:buChar char="•"/>
            </a:pPr>
            <a:r>
              <a:rPr lang="en-US" sz="3200" dirty="0" err="1">
                <a:latin typeface="Arial" panose="020B0604020202020204" pitchFamily="34" charset="0"/>
                <a:cs typeface="Arial" panose="020B0604020202020204" pitchFamily="34" charset="0"/>
              </a:rPr>
              <a:t>Hospitalisation</a:t>
            </a:r>
            <a:r>
              <a:rPr lang="en-US" sz="3200" dirty="0">
                <a:latin typeface="Arial" panose="020B0604020202020204" pitchFamily="34" charset="0"/>
                <a:cs typeface="Arial" panose="020B0604020202020204" pitchFamily="34" charset="0"/>
              </a:rPr>
              <a:t> – ICU especially </a:t>
            </a:r>
            <a:endParaRPr lang="en-US" sz="3200" b="0" i="0" dirty="0">
              <a:effectLst/>
              <a:latin typeface="Arial" panose="020B0604020202020204" pitchFamily="34" charset="0"/>
              <a:cs typeface="Arial" panose="020B0604020202020204" pitchFamily="34" charset="0"/>
            </a:endParaRPr>
          </a:p>
          <a:p>
            <a:pPr marL="457200" indent="-457200" algn="l">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algn="l"/>
            <a:r>
              <a:rPr lang="en-US" sz="3200" b="0" i="0" dirty="0">
                <a:effectLst/>
                <a:latin typeface="Arial" panose="020B0604020202020204" pitchFamily="34" charset="0"/>
                <a:cs typeface="Arial" panose="020B0604020202020204" pitchFamily="34" charset="0"/>
              </a:rPr>
              <a:t>When others have been exposed to risk we must remember the importance of language.  </a:t>
            </a:r>
          </a:p>
        </p:txBody>
      </p:sp>
    </p:spTree>
    <p:extLst>
      <p:ext uri="{BB962C8B-B14F-4D97-AF65-F5344CB8AC3E}">
        <p14:creationId xmlns:p14="http://schemas.microsoft.com/office/powerpoint/2010/main" val="180683504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is PTSD? Post-Traumatic Stress Disorder Symptoms and Causes">
            <a:extLst>
              <a:ext uri="{FF2B5EF4-FFF2-40B4-BE49-F238E27FC236}">
                <a16:creationId xmlns:a16="http://schemas.microsoft.com/office/drawing/2014/main" id="{0639B75E-FE77-44A1-A319-E26863483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0"/>
            <a:ext cx="91201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786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your trauma? - Quora">
            <a:extLst>
              <a:ext uri="{FF2B5EF4-FFF2-40B4-BE49-F238E27FC236}">
                <a16:creationId xmlns:a16="http://schemas.microsoft.com/office/drawing/2014/main" id="{DF4C2235-284A-4E55-8526-28CAADB07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32656"/>
            <a:ext cx="8568951"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3387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Complex PTSD: Symptoms and Treatments for Veterans - Heroes' Mile">
            <a:extLst>
              <a:ext uri="{FF2B5EF4-FFF2-40B4-BE49-F238E27FC236}">
                <a16:creationId xmlns:a16="http://schemas.microsoft.com/office/drawing/2014/main" id="{F330C21A-12D3-41DC-906B-EB72A8BD48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6" r="-2" b="-2"/>
          <a:stretch/>
        </p:blipFill>
        <p:spPr bwMode="auto">
          <a:xfrm>
            <a:off x="240030" y="320040"/>
            <a:ext cx="8661654" cy="4462272"/>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7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892040"/>
            <a:ext cx="8661654"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F745B7D-5442-46BE-B249-089396F7295F}"/>
              </a:ext>
            </a:extLst>
          </p:cNvPr>
          <p:cNvSpPr/>
          <p:nvPr/>
        </p:nvSpPr>
        <p:spPr>
          <a:xfrm>
            <a:off x="3285441" y="5093208"/>
            <a:ext cx="5229903" cy="1261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Aft>
                <a:spcPts val="600"/>
              </a:spcAft>
              <a:defRPr/>
            </a:pPr>
            <a:r>
              <a:rPr lang="en-US" sz="4200">
                <a:solidFill>
                  <a:schemeClr val="bg1"/>
                </a:solidFill>
                <a:latin typeface="+mj-lt"/>
                <a:ea typeface="+mj-ea"/>
                <a:cs typeface="+mj-cs"/>
              </a:rPr>
              <a:t>Symptoms</a:t>
            </a:r>
          </a:p>
        </p:txBody>
      </p:sp>
      <p:cxnSp>
        <p:nvCxnSpPr>
          <p:cNvPr id="5125" name="Straight Connector 7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019130"/>
      </p:ext>
    </p:extLst>
  </p:cSld>
  <p:clrMapOvr>
    <a:overrideClrMapping bg1="lt1" tx1="dk1" bg2="lt2" tx2="dk2" accent1="accent1" accent2="accent2" accent3="accent3" accent4="accent4" accent5="accent5" accent6="accent6" hlink="hlink" folHlink="folHlink"/>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4" descr="29 Living Beyond Your Feelings: Controlling Emotions So They Don't Control  You Quotes &amp; Sayings with Wallpapers &amp; Posters - Quotes.Pub">
            <a:extLst>
              <a:ext uri="{FF2B5EF4-FFF2-40B4-BE49-F238E27FC236}">
                <a16:creationId xmlns:a16="http://schemas.microsoft.com/office/drawing/2014/main" id="{9F3BFBC8-7B50-4A49-A677-966FC6A4F9F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DB7D5E16-CA4A-4356-8FD6-DFD40DC4F68C}"/>
              </a:ext>
            </a:extLst>
          </p:cNvPr>
          <p:cNvSpPr txBox="1"/>
          <p:nvPr/>
        </p:nvSpPr>
        <p:spPr>
          <a:xfrm>
            <a:off x="207131" y="980728"/>
            <a:ext cx="8424937" cy="369332"/>
          </a:xfrm>
          <a:prstGeom prst="rect">
            <a:avLst/>
          </a:prstGeom>
          <a:noFill/>
        </p:spPr>
        <p:txBody>
          <a:bodyPr wrap="square" rtlCol="0">
            <a:spAutoFit/>
          </a:bodyPr>
          <a:lstStyle/>
          <a:p>
            <a:pPr algn="l">
              <a:buFont typeface="Arial" panose="020B0604020202020204" pitchFamily="34" charset="0"/>
              <a:buChar char="•"/>
            </a:pPr>
            <a:endParaRPr lang="en-GB" dirty="0"/>
          </a:p>
        </p:txBody>
      </p:sp>
      <p:pic>
        <p:nvPicPr>
          <p:cNvPr id="2050" name="Picture 2" descr="PTSD Facts and Resources - Cohen Veterans Bioscience">
            <a:extLst>
              <a:ext uri="{FF2B5EF4-FFF2-40B4-BE49-F238E27FC236}">
                <a16:creationId xmlns:a16="http://schemas.microsoft.com/office/drawing/2014/main" id="{CC0D7CDD-0303-43AE-B68A-25BEBC06EA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88" y="98656"/>
            <a:ext cx="8120136" cy="17641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587A811-D716-41FA-B4E9-D892F509C00F}"/>
              </a:ext>
            </a:extLst>
          </p:cNvPr>
          <p:cNvSpPr txBox="1"/>
          <p:nvPr/>
        </p:nvSpPr>
        <p:spPr>
          <a:xfrm>
            <a:off x="664332" y="2420888"/>
            <a:ext cx="8120136"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a:t>
            </a:r>
            <a:r>
              <a:rPr lang="en-US" sz="2000" i="0" dirty="0">
                <a:effectLst/>
                <a:latin typeface="Arial" panose="020B0604020202020204" pitchFamily="34" charset="0"/>
                <a:cs typeface="Arial" panose="020B0604020202020204" pitchFamily="34" charset="0"/>
              </a:rPr>
              <a:t>ymptoms must persist for at least 1 month following exposure in order for a diagnosis of PTSD to be made. </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i="0" dirty="0">
                <a:effectLst/>
                <a:latin typeface="Arial" panose="020B0604020202020204" pitchFamily="34" charset="0"/>
                <a:cs typeface="Arial" panose="020B0604020202020204" pitchFamily="34" charset="0"/>
              </a:rPr>
              <a:t>Symptoms which develop within a month of the event, and last less than one month, indicate a diagnosis of Acute Stress Disorder. </a:t>
            </a:r>
          </a:p>
          <a:p>
            <a:pPr marL="285750" indent="-285750">
              <a:buFont typeface="Arial" panose="020B0604020202020204" pitchFamily="34" charset="0"/>
              <a:buChar char="•"/>
            </a:pPr>
            <a:r>
              <a:rPr lang="en-US" sz="2000" i="0" dirty="0">
                <a:effectLst/>
                <a:latin typeface="Arial" panose="020B0604020202020204" pitchFamily="34" charset="0"/>
                <a:cs typeface="Arial" panose="020B0604020202020204" pitchFamily="34" charset="0"/>
              </a:rPr>
              <a:t>If PTSD symptoms persist after 1 month of the traumatic event but last less than 3 months, a diagnosis of Acute PTSD is appropriate. </a:t>
            </a: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i="0" dirty="0">
                <a:effectLst/>
                <a:latin typeface="Arial" panose="020B0604020202020204" pitchFamily="34" charset="0"/>
                <a:cs typeface="Arial" panose="020B0604020202020204" pitchFamily="34" charset="0"/>
              </a:rPr>
              <a:t>If these symptoms persist beyond 3 months, a diagnosis of Chronic PTSD is applicable. </a:t>
            </a:r>
          </a:p>
          <a:p>
            <a:pPr marL="285750" indent="-285750">
              <a:buFont typeface="Arial" panose="020B0604020202020204" pitchFamily="34" charset="0"/>
              <a:buChar char="•"/>
            </a:pPr>
            <a:r>
              <a:rPr lang="en-US" sz="2000" i="0" dirty="0">
                <a:effectLst/>
                <a:latin typeface="Arial" panose="020B0604020202020204" pitchFamily="34" charset="0"/>
                <a:cs typeface="Arial" panose="020B0604020202020204" pitchFamily="34" charset="0"/>
              </a:rPr>
              <a:t>Finally, should symptoms develop 6 months after the event, a diagnosis of Delayed-Onset PTSD can be made.</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410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212"/>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Risk and protective factors v causes </a:t>
            </a:r>
            <a:endParaRPr lang="en-US" sz="2400" dirty="0">
              <a:solidFill>
                <a:schemeClr val="bg1"/>
              </a:solidFill>
              <a:cs typeface="Arial" charset="0"/>
            </a:endParaRPr>
          </a:p>
        </p:txBody>
      </p:sp>
      <p:sp>
        <p:nvSpPr>
          <p:cNvPr id="2" name="TextBox 1">
            <a:extLst>
              <a:ext uri="{FF2B5EF4-FFF2-40B4-BE49-F238E27FC236}">
                <a16:creationId xmlns:a16="http://schemas.microsoft.com/office/drawing/2014/main" id="{9F70FD05-7639-4C2C-8C33-B2491C954540}"/>
              </a:ext>
            </a:extLst>
          </p:cNvPr>
          <p:cNvSpPr txBox="1"/>
          <p:nvPr/>
        </p:nvSpPr>
        <p:spPr>
          <a:xfrm>
            <a:off x="108520" y="775232"/>
            <a:ext cx="8926960" cy="4093428"/>
          </a:xfrm>
          <a:prstGeom prst="rect">
            <a:avLst/>
          </a:prstGeom>
          <a:noFill/>
        </p:spPr>
        <p:txBody>
          <a:bodyPr wrap="square" rtlCol="0">
            <a:spAutoFit/>
          </a:bodyPr>
          <a:lstStyle/>
          <a:p>
            <a:r>
              <a:rPr lang="en-US" sz="2000" i="0" dirty="0">
                <a:effectLst/>
                <a:latin typeface="Arial" panose="020B0604020202020204" pitchFamily="34" charset="0"/>
                <a:cs typeface="Arial" panose="020B0604020202020204" pitchFamily="34" charset="0"/>
              </a:rPr>
              <a:t>The belief that PTSD is simply ‘caused’ by a traumatic stressor is challenged by a large body of research highlighting a multitude of risk and protective factors that seem to influence whether or not PTSD occurs (Ford et al., 2015).</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majority of people who experience a traumatic event do not develop PTSD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PTSD is rarely caused by a single event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Development of PTSD comes from complex factors which can be psychological, social and biological</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Pre-trauma factors occur before and can increase or lower the risk</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Peritraumatic factors occur during or shortly after the event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Post-traumatic factors occur after the event and have a big influence in recovery</a:t>
            </a:r>
          </a:p>
        </p:txBody>
      </p:sp>
      <p:pic>
        <p:nvPicPr>
          <p:cNvPr id="1026" name="Picture 2" descr="IJMS | Free Full-Text | Genetic and Neuroimaging Approaches to  Understanding Post-Traumatic Stress Disorder | HTML">
            <a:extLst>
              <a:ext uri="{FF2B5EF4-FFF2-40B4-BE49-F238E27FC236}">
                <a16:creationId xmlns:a16="http://schemas.microsoft.com/office/drawing/2014/main" id="{37D712FB-07DF-45CF-820E-F1689A80F7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4737032"/>
            <a:ext cx="9252520" cy="26914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Aims and desired outcomes </a:t>
            </a:r>
          </a:p>
        </p:txBody>
      </p:sp>
      <p:sp>
        <p:nvSpPr>
          <p:cNvPr id="2" name="TextBox 1"/>
          <p:cNvSpPr txBox="1"/>
          <p:nvPr/>
        </p:nvSpPr>
        <p:spPr>
          <a:xfrm>
            <a:off x="611560" y="1672397"/>
            <a:ext cx="8237243" cy="3944093"/>
          </a:xfrm>
          <a:prstGeom prst="rect">
            <a:avLst/>
          </a:prstGeom>
          <a:noFill/>
        </p:spPr>
        <p:txBody>
          <a:bodyPr wrap="square" rtlCol="0">
            <a:spAutoFit/>
          </a:bodyPr>
          <a:lstStyle/>
          <a:p>
            <a:pPr algn="ctr"/>
            <a:r>
              <a:rPr lang="en-GB" altLang="en-US" sz="2800" dirty="0">
                <a:latin typeface="Arial" panose="020B0604020202020204" pitchFamily="34" charset="0"/>
              </a:rPr>
              <a:t>Aims – To know what PTSD is, and what to do to eliminate or minimise it’s effect.  </a:t>
            </a:r>
          </a:p>
          <a:p>
            <a:pPr algn="ctr"/>
            <a:endParaRPr lang="en-GB" altLang="en-US" sz="2800" dirty="0">
              <a:latin typeface="Arial" panose="020B0604020202020204" pitchFamily="34" charset="0"/>
            </a:endParaRPr>
          </a:p>
          <a:p>
            <a:pPr algn="ctr"/>
            <a:r>
              <a:rPr lang="en-GB" altLang="en-US" sz="2800" dirty="0">
                <a:latin typeface="Arial" panose="020B0604020202020204" pitchFamily="34" charset="0"/>
              </a:rPr>
              <a:t>Outcomes – To take control of your PTSD and bring zest back into your life.   </a:t>
            </a:r>
          </a:p>
          <a:p>
            <a:pPr algn="ctr"/>
            <a:endParaRPr lang="en-GB" altLang="en-US" sz="2800" dirty="0">
              <a:latin typeface="Arial" panose="020B0604020202020204" pitchFamily="34" charset="0"/>
            </a:endParaRPr>
          </a:p>
          <a:p>
            <a:pPr algn="ctr"/>
            <a:r>
              <a:rPr lang="en-GB" altLang="en-US" sz="2800" dirty="0">
                <a:latin typeface="Arial" panose="020B0604020202020204" pitchFamily="34" charset="0"/>
              </a:rPr>
              <a:t>As we go through this masterclass decide what you will START, STOP &amp; CONTINUE doing </a:t>
            </a:r>
          </a:p>
          <a:p>
            <a:pPr>
              <a:lnSpc>
                <a:spcPct val="150000"/>
              </a:lnSpc>
            </a:pPr>
            <a:endParaRPr lang="en-GB" sz="2000" dirty="0">
              <a:solidFill>
                <a:schemeClr val="accent1">
                  <a:lumMod val="75000"/>
                </a:schemeClr>
              </a:solidFill>
            </a:endParaRPr>
          </a:p>
        </p:txBody>
      </p:sp>
    </p:spTree>
    <p:extLst>
      <p:ext uri="{BB962C8B-B14F-4D97-AF65-F5344CB8AC3E}">
        <p14:creationId xmlns:p14="http://schemas.microsoft.com/office/powerpoint/2010/main" val="190528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Rectangle 212"/>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Risk of PTSD is increased if: </a:t>
            </a:r>
            <a:endParaRPr lang="en-US" sz="2400" dirty="0">
              <a:solidFill>
                <a:schemeClr val="bg1"/>
              </a:solidFill>
              <a:cs typeface="Arial" charset="0"/>
            </a:endParaRPr>
          </a:p>
        </p:txBody>
      </p:sp>
      <p:sp>
        <p:nvSpPr>
          <p:cNvPr id="2" name="AutoShape 14" descr="29 Living Beyond Your Feelings: Controlling Emotions So They Don't Control  You Quotes &amp; Sayings with Wallpapers &amp; Posters - Quotes.Pub">
            <a:extLst>
              <a:ext uri="{FF2B5EF4-FFF2-40B4-BE49-F238E27FC236}">
                <a16:creationId xmlns:a16="http://schemas.microsoft.com/office/drawing/2014/main" id="{9F3BFBC8-7B50-4A49-A677-966FC6A4F9F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DB7D5E16-CA4A-4356-8FD6-DFD40DC4F68C}"/>
              </a:ext>
            </a:extLst>
          </p:cNvPr>
          <p:cNvSpPr txBox="1"/>
          <p:nvPr/>
        </p:nvSpPr>
        <p:spPr>
          <a:xfrm>
            <a:off x="683568" y="980728"/>
            <a:ext cx="7776864" cy="597086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traumatic stressor involves gross violations of one’s dignity, basic needs or security of attachment relationships. Examples include torture and sexual abuse in the family.</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There is severe and long-lasting physical injury or other health complications.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There is a history of adverse childhood events.</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There is a reluctance or inability to disclose.</a:t>
            </a: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The traumatic stressor is </a:t>
            </a:r>
            <a:r>
              <a:rPr lang="en-US" sz="2800" dirty="0" err="1">
                <a:latin typeface="Arial" panose="020B0604020202020204" pitchFamily="34" charset="0"/>
                <a:cs typeface="Arial" panose="020B0604020202020204" pitchFamily="34" charset="0"/>
              </a:rPr>
              <a:t>characterised</a:t>
            </a:r>
            <a:r>
              <a:rPr lang="en-US" sz="2800" dirty="0">
                <a:latin typeface="Arial" panose="020B0604020202020204" pitchFamily="34" charset="0"/>
                <a:cs typeface="Arial" panose="020B0604020202020204" pitchFamily="34" charset="0"/>
              </a:rPr>
              <a:t> by unpredictability, lack of control and suddenness.</a:t>
            </a:r>
          </a:p>
          <a:p>
            <a:pPr algn="l">
              <a:buFont typeface="Arial" panose="020B0604020202020204" pitchFamily="34" charset="0"/>
              <a:buChar char="•"/>
            </a:pPr>
            <a:endParaRPr lang="en-GB" dirty="0"/>
          </a:p>
        </p:txBody>
      </p:sp>
    </p:spTree>
    <p:extLst>
      <p:ext uri="{BB962C8B-B14F-4D97-AF65-F5344CB8AC3E}">
        <p14:creationId xmlns:p14="http://schemas.microsoft.com/office/powerpoint/2010/main" val="3310171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lossary of Key Terms | PPSS Cumbria">
            <a:extLst>
              <a:ext uri="{FF2B5EF4-FFF2-40B4-BE49-F238E27FC236}">
                <a16:creationId xmlns:a16="http://schemas.microsoft.com/office/drawing/2014/main" id="{7CE97182-3B3E-40F2-A51B-F975DC573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1196752"/>
            <a:ext cx="9468543" cy="54726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5E44453-5031-4821-A6A7-41BA9E087E6D}"/>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Risk and protective factors - Bio Psycho Social model   </a:t>
            </a:r>
            <a:endParaRPr lang="en-US" sz="2400" dirty="0">
              <a:solidFill>
                <a:schemeClr val="bg1"/>
              </a:solidFill>
              <a:cs typeface="Arial" charset="0"/>
            </a:endParaRPr>
          </a:p>
        </p:txBody>
      </p:sp>
    </p:spTree>
    <p:extLst>
      <p:ext uri="{BB962C8B-B14F-4D97-AF65-F5344CB8AC3E}">
        <p14:creationId xmlns:p14="http://schemas.microsoft.com/office/powerpoint/2010/main" val="33241664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Neurobiology and Impacts of PTSD">
            <a:extLst>
              <a:ext uri="{FF2B5EF4-FFF2-40B4-BE49-F238E27FC236}">
                <a16:creationId xmlns:a16="http://schemas.microsoft.com/office/drawing/2014/main" id="{5386317C-49E2-4492-80CA-D285218AA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0"/>
            <a:ext cx="89614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5798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avid Lynch Foundation - Sounds of Trauma">
            <a:hlinkClick r:id="" action="ppaction://media"/>
            <a:extLst>
              <a:ext uri="{FF2B5EF4-FFF2-40B4-BE49-F238E27FC236}">
                <a16:creationId xmlns:a16="http://schemas.microsoft.com/office/drawing/2014/main" id="{9EC12BA1-2626-483C-A767-B5F6FBBBBCF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07504" y="0"/>
            <a:ext cx="8928992" cy="6381328"/>
          </a:xfrm>
        </p:spPr>
      </p:pic>
    </p:spTree>
    <p:extLst>
      <p:ext uri="{BB962C8B-B14F-4D97-AF65-F5344CB8AC3E}">
        <p14:creationId xmlns:p14="http://schemas.microsoft.com/office/powerpoint/2010/main" val="970858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9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005C86-99D6-4EE1-B398-A22464A1D9B0}"/>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What character traits reduce risk and aid recovery? </a:t>
            </a:r>
            <a:r>
              <a:rPr lang="en-GB" sz="2400" dirty="0" err="1">
                <a:solidFill>
                  <a:schemeClr val="bg1"/>
                </a:solidFill>
                <a:latin typeface="Arial" charset="0"/>
                <a:cs typeface="Arial" charset="0"/>
              </a:rPr>
              <a:t>Hausler</a:t>
            </a:r>
            <a:r>
              <a:rPr lang="en-GB" sz="2400" dirty="0">
                <a:solidFill>
                  <a:schemeClr val="bg1"/>
                </a:solidFill>
                <a:latin typeface="Arial" charset="0"/>
                <a:cs typeface="Arial" charset="0"/>
              </a:rPr>
              <a:t> et al; 2017 </a:t>
            </a:r>
            <a:endParaRPr lang="en-US" sz="2400" dirty="0">
              <a:solidFill>
                <a:schemeClr val="bg1"/>
              </a:solidFill>
              <a:cs typeface="Arial" charset="0"/>
            </a:endParaRPr>
          </a:p>
        </p:txBody>
      </p:sp>
      <p:sp>
        <p:nvSpPr>
          <p:cNvPr id="4" name="TextBox 3">
            <a:extLst>
              <a:ext uri="{FF2B5EF4-FFF2-40B4-BE49-F238E27FC236}">
                <a16:creationId xmlns:a16="http://schemas.microsoft.com/office/drawing/2014/main" id="{E1459BCD-1E70-4A5A-8D83-73E93A2DD4DA}"/>
              </a:ext>
            </a:extLst>
          </p:cNvPr>
          <p:cNvSpPr txBox="1"/>
          <p:nvPr/>
        </p:nvSpPr>
        <p:spPr>
          <a:xfrm>
            <a:off x="395536" y="1165393"/>
            <a:ext cx="2880320" cy="4524315"/>
          </a:xfrm>
          <a:prstGeom prst="rect">
            <a:avLst/>
          </a:prstGeom>
          <a:noFill/>
        </p:spPr>
        <p:txBody>
          <a:bodyPr wrap="square" rtlCol="0">
            <a:spAutoFit/>
          </a:bodyPr>
          <a:lstStyle/>
          <a:p>
            <a:r>
              <a:rPr lang="en-US" sz="2400" dirty="0"/>
              <a:t>Creativity</a:t>
            </a:r>
          </a:p>
          <a:p>
            <a:r>
              <a:rPr lang="en-US" sz="2400" dirty="0"/>
              <a:t>Curiosity</a:t>
            </a:r>
          </a:p>
          <a:p>
            <a:r>
              <a:rPr lang="en-US" sz="2400" dirty="0"/>
              <a:t>Judgement</a:t>
            </a:r>
          </a:p>
          <a:p>
            <a:r>
              <a:rPr lang="en-US" sz="2400" dirty="0"/>
              <a:t>Love of learning</a:t>
            </a:r>
          </a:p>
          <a:p>
            <a:r>
              <a:rPr lang="en-US" sz="2400" dirty="0"/>
              <a:t>Perspective</a:t>
            </a:r>
          </a:p>
          <a:p>
            <a:r>
              <a:rPr lang="en-GB" sz="2400" dirty="0"/>
              <a:t>Teamwork</a:t>
            </a:r>
          </a:p>
          <a:p>
            <a:r>
              <a:rPr lang="en-GB" sz="2400" dirty="0"/>
              <a:t>Fairness</a:t>
            </a:r>
          </a:p>
          <a:p>
            <a:r>
              <a:rPr lang="en-GB" sz="2400" dirty="0"/>
              <a:t>Leadership</a:t>
            </a:r>
          </a:p>
          <a:p>
            <a:r>
              <a:rPr lang="en-GB" sz="2400" dirty="0"/>
              <a:t>Bravery</a:t>
            </a:r>
          </a:p>
          <a:p>
            <a:r>
              <a:rPr lang="en-GB" sz="2400" dirty="0"/>
              <a:t>Perseverance</a:t>
            </a:r>
          </a:p>
          <a:p>
            <a:r>
              <a:rPr lang="en-GB" sz="2400" dirty="0"/>
              <a:t>Honesty</a:t>
            </a:r>
          </a:p>
          <a:p>
            <a:r>
              <a:rPr lang="en-GB" sz="2400" dirty="0"/>
              <a:t>Zest</a:t>
            </a:r>
            <a:endParaRPr lang="en-US" sz="2400" b="0" i="0" dirty="0">
              <a:solidFill>
                <a:srgbClr val="2C2D30"/>
              </a:solidFill>
              <a:effectLst/>
              <a:latin typeface="Proxima Nova Regular"/>
            </a:endParaRPr>
          </a:p>
        </p:txBody>
      </p:sp>
      <p:sp>
        <p:nvSpPr>
          <p:cNvPr id="2" name="TextBox 1">
            <a:extLst>
              <a:ext uri="{FF2B5EF4-FFF2-40B4-BE49-F238E27FC236}">
                <a16:creationId xmlns:a16="http://schemas.microsoft.com/office/drawing/2014/main" id="{5E85F48F-3C45-41DD-974E-09B38A4CC697}"/>
              </a:ext>
            </a:extLst>
          </p:cNvPr>
          <p:cNvSpPr txBox="1"/>
          <p:nvPr/>
        </p:nvSpPr>
        <p:spPr>
          <a:xfrm>
            <a:off x="3527436" y="1165393"/>
            <a:ext cx="5616564" cy="4893647"/>
          </a:xfrm>
          <a:prstGeom prst="rect">
            <a:avLst/>
          </a:prstGeom>
          <a:noFill/>
        </p:spPr>
        <p:txBody>
          <a:bodyPr wrap="square" rtlCol="0">
            <a:spAutoFit/>
          </a:bodyPr>
          <a:lstStyle/>
          <a:p>
            <a:r>
              <a:rPr lang="en-GB" sz="2400" b="0" i="0" dirty="0">
                <a:effectLst/>
                <a:latin typeface="Arial" panose="020B0604020202020204" pitchFamily="34" charset="0"/>
                <a:cs typeface="Arial" panose="020B0604020202020204" pitchFamily="34" charset="0"/>
              </a:rPr>
              <a:t>Forgiveness</a:t>
            </a:r>
            <a:endParaRPr lang="en-GB" sz="2400" dirty="0">
              <a:latin typeface="Arial" panose="020B0604020202020204" pitchFamily="34" charset="0"/>
              <a:cs typeface="Arial" panose="020B0604020202020204" pitchFamily="34" charset="0"/>
            </a:endParaRPr>
          </a:p>
          <a:p>
            <a:r>
              <a:rPr lang="en-GB" sz="2400" b="0" i="0" dirty="0">
                <a:effectLst/>
                <a:latin typeface="Arial" panose="020B0604020202020204" pitchFamily="34" charset="0"/>
                <a:cs typeface="Arial" panose="020B0604020202020204" pitchFamily="34" charset="0"/>
              </a:rPr>
              <a:t>Modesty</a:t>
            </a:r>
            <a:endParaRPr lang="en-GB" sz="2400" dirty="0">
              <a:latin typeface="Arial" panose="020B0604020202020204" pitchFamily="34" charset="0"/>
              <a:cs typeface="Arial" panose="020B0604020202020204" pitchFamily="34" charset="0"/>
            </a:endParaRPr>
          </a:p>
          <a:p>
            <a:r>
              <a:rPr lang="en-GB" sz="2400" b="0" i="0" dirty="0">
                <a:effectLst/>
                <a:latin typeface="Arial" panose="020B0604020202020204" pitchFamily="34" charset="0"/>
                <a:cs typeface="Arial" panose="020B0604020202020204" pitchFamily="34" charset="0"/>
              </a:rPr>
              <a:t>Prudence</a:t>
            </a:r>
            <a:endParaRPr lang="en-GB" sz="2400" dirty="0">
              <a:latin typeface="Arial" panose="020B0604020202020204" pitchFamily="34" charset="0"/>
              <a:cs typeface="Arial" panose="020B0604020202020204" pitchFamily="34" charset="0"/>
            </a:endParaRPr>
          </a:p>
          <a:p>
            <a:r>
              <a:rPr lang="en-GB" sz="2400" b="0" i="0" dirty="0">
                <a:effectLst/>
                <a:latin typeface="Arial" panose="020B0604020202020204" pitchFamily="34" charset="0"/>
                <a:cs typeface="Arial" panose="020B0604020202020204" pitchFamily="34" charset="0"/>
              </a:rPr>
              <a:t>Self-regulation</a:t>
            </a:r>
            <a:endParaRPr lang="en-GB" sz="2400" dirty="0">
              <a:latin typeface="Arial" panose="020B0604020202020204" pitchFamily="34" charset="0"/>
              <a:cs typeface="Arial" panose="020B0604020202020204" pitchFamily="34" charset="0"/>
            </a:endParaRPr>
          </a:p>
          <a:p>
            <a:r>
              <a:rPr lang="en-GB" sz="2400" b="0" i="0" dirty="0">
                <a:effectLst/>
                <a:latin typeface="Arial" panose="020B0604020202020204" pitchFamily="34" charset="0"/>
                <a:cs typeface="Arial" panose="020B0604020202020204" pitchFamily="34" charset="0"/>
              </a:rPr>
              <a:t>Love</a:t>
            </a:r>
            <a:endParaRPr lang="en-GB" sz="2400" dirty="0">
              <a:latin typeface="Arial" panose="020B0604020202020204" pitchFamily="34" charset="0"/>
              <a:cs typeface="Arial" panose="020B0604020202020204" pitchFamily="34" charset="0"/>
            </a:endParaRPr>
          </a:p>
          <a:p>
            <a:r>
              <a:rPr lang="en-GB" sz="2400" b="0" i="0" dirty="0">
                <a:effectLst/>
                <a:latin typeface="Arial" panose="020B0604020202020204" pitchFamily="34" charset="0"/>
                <a:cs typeface="Arial" panose="020B0604020202020204" pitchFamily="34" charset="0"/>
              </a:rPr>
              <a:t>Kindness</a:t>
            </a:r>
            <a:endParaRPr lang="en-GB" sz="2400" dirty="0">
              <a:latin typeface="Arial" panose="020B0604020202020204" pitchFamily="34" charset="0"/>
              <a:cs typeface="Arial" panose="020B0604020202020204" pitchFamily="34" charset="0"/>
            </a:endParaRPr>
          </a:p>
          <a:p>
            <a:r>
              <a:rPr lang="en-GB" sz="2400" b="0" i="0" dirty="0">
                <a:effectLst/>
                <a:latin typeface="Arial" panose="020B0604020202020204" pitchFamily="34" charset="0"/>
                <a:cs typeface="Arial" panose="020B0604020202020204" pitchFamily="34" charset="0"/>
              </a:rPr>
              <a:t>Social intelligence</a:t>
            </a:r>
            <a:endParaRPr lang="en-GB" sz="2400" dirty="0">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Appreciation of beauty and excellence</a:t>
            </a:r>
            <a:endParaRPr lang="en-US" sz="2400" dirty="0">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Gratitude</a:t>
            </a:r>
            <a:endParaRPr lang="en-US" sz="2400" dirty="0">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Hope</a:t>
            </a:r>
            <a:endParaRPr lang="en-US" sz="2400" dirty="0">
              <a:latin typeface="Arial" panose="020B0604020202020204" pitchFamily="34" charset="0"/>
              <a:cs typeface="Arial" panose="020B0604020202020204" pitchFamily="34" charset="0"/>
            </a:endParaRPr>
          </a:p>
          <a:p>
            <a:r>
              <a:rPr lang="en-US" sz="2400" b="0" i="0" dirty="0" err="1">
                <a:effectLst/>
                <a:latin typeface="Arial" panose="020B0604020202020204" pitchFamily="34" charset="0"/>
                <a:cs typeface="Arial" panose="020B0604020202020204" pitchFamily="34" charset="0"/>
              </a:rPr>
              <a:t>Humour</a:t>
            </a:r>
            <a:endParaRPr lang="en-US" sz="2400" dirty="0">
              <a:latin typeface="Arial" panose="020B0604020202020204" pitchFamily="34" charset="0"/>
              <a:cs typeface="Arial" panose="020B0604020202020204" pitchFamily="34" charset="0"/>
            </a:endParaRPr>
          </a:p>
          <a:p>
            <a:r>
              <a:rPr lang="en-US" sz="2400" b="0" i="0" dirty="0">
                <a:effectLst/>
                <a:latin typeface="Arial" panose="020B0604020202020204" pitchFamily="34" charset="0"/>
                <a:cs typeface="Arial" panose="020B0604020202020204" pitchFamily="34" charset="0"/>
              </a:rPr>
              <a:t>Religiousness</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4194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our prototypical trajectories of disaster outcome. Adapted from... |  Download Scientific Diagram">
            <a:extLst>
              <a:ext uri="{FF2B5EF4-FFF2-40B4-BE49-F238E27FC236}">
                <a16:creationId xmlns:a16="http://schemas.microsoft.com/office/drawing/2014/main" id="{55776FC9-10CF-43AD-9EBE-B04E9758A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8856984"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87048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749F33-A742-412F-BA35-527406C72BE1}"/>
              </a:ext>
            </a:extLst>
          </p:cNvPr>
          <p:cNvSpPr txBox="1"/>
          <p:nvPr/>
        </p:nvSpPr>
        <p:spPr>
          <a:xfrm>
            <a:off x="0" y="116632"/>
            <a:ext cx="9144000" cy="1754326"/>
          </a:xfrm>
          <a:prstGeom prst="rect">
            <a:avLst/>
          </a:prstGeom>
          <a:noFill/>
        </p:spPr>
        <p:txBody>
          <a:bodyPr wrap="square" rtlCol="0">
            <a:spAutoFit/>
          </a:bodyPr>
          <a:lstStyle/>
          <a:p>
            <a:r>
              <a:rPr lang="en-GB" b="0" i="0" dirty="0">
                <a:solidFill>
                  <a:srgbClr val="3A343A"/>
                </a:solidFill>
                <a:effectLst/>
                <a:latin typeface="Arial" panose="020B0604020202020204" pitchFamily="34" charset="0"/>
                <a:cs typeface="Arial" panose="020B0604020202020204" pitchFamily="34" charset="0"/>
              </a:rPr>
              <a:t>In contrast to the resilient trajectory, Post-traumatic growth entails the emergence of behaviours, attitudes and values that were not present before the traumatic event. Such changes may concern spiritual development, enhanced relationships with others, wisdom and gratitude. Distress can still occur during a growth trajectory. By definition, trauma and distress are key catalysts for growth. However, distress is expected to gradually diminish over time.</a:t>
            </a:r>
            <a:endParaRPr lang="en-GB" dirty="0">
              <a:latin typeface="Arial" panose="020B0604020202020204" pitchFamily="34" charset="0"/>
              <a:cs typeface="Arial" panose="020B0604020202020204" pitchFamily="34" charset="0"/>
            </a:endParaRPr>
          </a:p>
        </p:txBody>
      </p:sp>
      <p:pic>
        <p:nvPicPr>
          <p:cNvPr id="1026" name="Picture 2" descr="Post Traumatic Growth: Can Adversity Be Good for You? – Thriving Under  Pressure">
            <a:extLst>
              <a:ext uri="{FF2B5EF4-FFF2-40B4-BE49-F238E27FC236}">
                <a16:creationId xmlns:a16="http://schemas.microsoft.com/office/drawing/2014/main" id="{3A1E8ED1-768B-4471-85AE-C579EB95B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00" y="1988841"/>
            <a:ext cx="6076950" cy="48580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st Traumatic Growth: The Best Diagnosis You'll Receive All Day - The Girl  with the Purple Cane">
            <a:extLst>
              <a:ext uri="{FF2B5EF4-FFF2-40B4-BE49-F238E27FC236}">
                <a16:creationId xmlns:a16="http://schemas.microsoft.com/office/drawing/2014/main" id="{545B3298-B321-4339-9E33-DE565B512A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870958"/>
            <a:ext cx="5013176" cy="5057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53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005C86-99D6-4EE1-B398-A22464A1D9B0}"/>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What to do to facilitate post-traumatic growth </a:t>
            </a:r>
            <a:endParaRPr lang="en-US" sz="2400" dirty="0">
              <a:solidFill>
                <a:schemeClr val="bg1"/>
              </a:solidFill>
              <a:cs typeface="Arial" charset="0"/>
            </a:endParaRPr>
          </a:p>
        </p:txBody>
      </p:sp>
      <p:sp>
        <p:nvSpPr>
          <p:cNvPr id="4" name="TextBox 3">
            <a:extLst>
              <a:ext uri="{FF2B5EF4-FFF2-40B4-BE49-F238E27FC236}">
                <a16:creationId xmlns:a16="http://schemas.microsoft.com/office/drawing/2014/main" id="{E1459BCD-1E70-4A5A-8D83-73E93A2DD4DA}"/>
              </a:ext>
            </a:extLst>
          </p:cNvPr>
          <p:cNvSpPr txBox="1"/>
          <p:nvPr/>
        </p:nvSpPr>
        <p:spPr>
          <a:xfrm>
            <a:off x="134536" y="836712"/>
            <a:ext cx="2880320" cy="6370975"/>
          </a:xfrm>
          <a:prstGeom prst="rect">
            <a:avLst/>
          </a:prstGeom>
          <a:noFill/>
        </p:spPr>
        <p:txBody>
          <a:bodyPr wrap="square" rtlCol="0">
            <a:spAutoFit/>
          </a:bodyPr>
          <a:lstStyle/>
          <a:p>
            <a:pPr marL="342900" indent="-342900">
              <a:buFont typeface="Arial" panose="020B0604020202020204" pitchFamily="34" charset="0"/>
              <a:buChar char="•"/>
            </a:pPr>
            <a:r>
              <a:rPr lang="en-US" sz="2400" dirty="0"/>
              <a:t>Self-expression – writing, talking, painting</a:t>
            </a:r>
          </a:p>
          <a:p>
            <a:pPr marL="342900" indent="-342900">
              <a:buFont typeface="Arial" panose="020B0604020202020204" pitchFamily="34" charset="0"/>
              <a:buChar char="•"/>
            </a:pPr>
            <a:r>
              <a:rPr lang="en-US" sz="2400" dirty="0"/>
              <a:t>Reflection</a:t>
            </a:r>
          </a:p>
          <a:p>
            <a:pPr marL="342900" indent="-342900">
              <a:buFont typeface="Arial" panose="020B0604020202020204" pitchFamily="34" charset="0"/>
              <a:buChar char="•"/>
            </a:pPr>
            <a:r>
              <a:rPr lang="en-US" sz="2400" dirty="0"/>
              <a:t>Finding meaning &amp; significance in the experience</a:t>
            </a:r>
          </a:p>
          <a:p>
            <a:pPr marL="342900" indent="-342900">
              <a:buFont typeface="Arial" panose="020B0604020202020204" pitchFamily="34" charset="0"/>
              <a:buChar char="•"/>
            </a:pPr>
            <a:r>
              <a:rPr lang="en-US" sz="2400" dirty="0"/>
              <a:t>Nurturing characteristics such as agreeableness, openness &amp; extraversion</a:t>
            </a:r>
          </a:p>
          <a:p>
            <a:pPr marL="342900" indent="-342900">
              <a:buFont typeface="Arial" panose="020B0604020202020204" pitchFamily="34" charset="0"/>
              <a:buChar char="•"/>
            </a:pPr>
            <a:r>
              <a:rPr lang="en-US" sz="2400" dirty="0"/>
              <a:t>Practicing acceptance, forgiveness etc. </a:t>
            </a:r>
          </a:p>
          <a:p>
            <a:pPr marL="342900" indent="-342900">
              <a:buFont typeface="Arial" panose="020B0604020202020204" pitchFamily="34" charset="0"/>
              <a:buChar char="•"/>
            </a:pPr>
            <a:endParaRPr lang="en-US" sz="2400" dirty="0"/>
          </a:p>
        </p:txBody>
      </p:sp>
      <p:pic>
        <p:nvPicPr>
          <p:cNvPr id="2050" name="Picture 2" descr="What is Post Traumatic Growth? - Choose Love Movement">
            <a:extLst>
              <a:ext uri="{FF2B5EF4-FFF2-40B4-BE49-F238E27FC236}">
                <a16:creationId xmlns:a16="http://schemas.microsoft.com/office/drawing/2014/main" id="{CF28CE33-66B3-4BDD-8D1D-8D674E639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856" y="746796"/>
            <a:ext cx="6096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7540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pression blood test">
            <a:extLst>
              <a:ext uri="{FF2B5EF4-FFF2-40B4-BE49-F238E27FC236}">
                <a16:creationId xmlns:a16="http://schemas.microsoft.com/office/drawing/2014/main" id="{597F81E8-996F-47E1-AB55-6BAE1BB2D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92696"/>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A071C54-BE87-43AA-821F-6C95FD79E8B6}"/>
              </a:ext>
            </a:extLst>
          </p:cNvPr>
          <p:cNvSpPr txBox="1"/>
          <p:nvPr/>
        </p:nvSpPr>
        <p:spPr>
          <a:xfrm>
            <a:off x="3707904" y="836712"/>
            <a:ext cx="5328592" cy="1754326"/>
          </a:xfrm>
          <a:prstGeom prst="rect">
            <a:avLst/>
          </a:prstGeom>
          <a:noFill/>
        </p:spPr>
        <p:txBody>
          <a:bodyPr wrap="square" rtlCol="0">
            <a:spAutoFit/>
          </a:bodyPr>
          <a:lstStyle/>
          <a:p>
            <a:r>
              <a:rPr lang="en-US" dirty="0"/>
              <a:t>Even with widespread use of medication for ‘mental illness’ rates of anxiety and depression are increasing. </a:t>
            </a:r>
          </a:p>
          <a:p>
            <a:endParaRPr lang="en-US" dirty="0"/>
          </a:p>
          <a:p>
            <a:r>
              <a:rPr lang="en-US" dirty="0"/>
              <a:t>Evidence is continuing to show antidepressants perform no better than a placebo! </a:t>
            </a:r>
            <a:endParaRPr lang="en-GB" dirty="0"/>
          </a:p>
        </p:txBody>
      </p:sp>
      <p:sp>
        <p:nvSpPr>
          <p:cNvPr id="3" name="TextBox 2">
            <a:extLst>
              <a:ext uri="{FF2B5EF4-FFF2-40B4-BE49-F238E27FC236}">
                <a16:creationId xmlns:a16="http://schemas.microsoft.com/office/drawing/2014/main" id="{0B6381DB-55F2-41A7-94CC-AFADEA285718}"/>
              </a:ext>
            </a:extLst>
          </p:cNvPr>
          <p:cNvSpPr txBox="1"/>
          <p:nvPr/>
        </p:nvSpPr>
        <p:spPr>
          <a:xfrm>
            <a:off x="395537" y="3068960"/>
            <a:ext cx="8640960" cy="3693319"/>
          </a:xfrm>
          <a:prstGeom prst="rect">
            <a:avLst/>
          </a:prstGeom>
          <a:noFill/>
        </p:spPr>
        <p:txBody>
          <a:bodyPr wrap="square" rtlCol="0">
            <a:spAutoFit/>
          </a:bodyPr>
          <a:lstStyle/>
          <a:p>
            <a:r>
              <a:rPr lang="en-US" dirty="0"/>
              <a:t>What if ‘mental illness’ like anxiety, depression and PTSD are not mental disorders at all but simply responses to adversity? A compelling paper from biological anthropologists states just this. </a:t>
            </a:r>
          </a:p>
          <a:p>
            <a:endParaRPr lang="en-US" dirty="0"/>
          </a:p>
          <a:p>
            <a:r>
              <a:rPr lang="en-US" dirty="0"/>
              <a:t>If this is true what impact would this have on the labels given and stigma? </a:t>
            </a:r>
          </a:p>
          <a:p>
            <a:endParaRPr lang="en-US" dirty="0"/>
          </a:p>
          <a:p>
            <a:r>
              <a:rPr lang="en-US" dirty="0"/>
              <a:t>Needless to say, rates of PTSD, depression and anxiety are much higher in conflict-affected areas. </a:t>
            </a:r>
          </a:p>
          <a:p>
            <a:endParaRPr lang="en-US" dirty="0"/>
          </a:p>
          <a:p>
            <a:r>
              <a:rPr lang="en-US" b="0" i="0" dirty="0">
                <a:effectLst/>
                <a:latin typeface="Arial" panose="020B0604020202020204" pitchFamily="34" charset="0"/>
                <a:cs typeface="Arial" panose="020B0604020202020204" pitchFamily="34" charset="0"/>
              </a:rPr>
              <a:t>Anxiety may be due to chronic activation of the fight or flight system. PTSD may occur when trauma triggers the freeze response which helps animals disconnect from pain before they die, and depression may be a chronic activation of that same freeze response.</a:t>
            </a:r>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699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rstanding PTSD in Children">
            <a:extLst>
              <a:ext uri="{FF2B5EF4-FFF2-40B4-BE49-F238E27FC236}">
                <a16:creationId xmlns:a16="http://schemas.microsoft.com/office/drawing/2014/main" id="{5B57858F-412D-4C5A-81E9-0ABC576BE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2936"/>
            <a:ext cx="6012160" cy="43441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281C23A-15CC-4F63-830F-1A3A0F66C399}"/>
              </a:ext>
            </a:extLst>
          </p:cNvPr>
          <p:cNvSpPr txBox="1"/>
          <p:nvPr/>
        </p:nvSpPr>
        <p:spPr>
          <a:xfrm>
            <a:off x="35496" y="-99392"/>
            <a:ext cx="9144000" cy="2862322"/>
          </a:xfrm>
          <a:prstGeom prst="rect">
            <a:avLst/>
          </a:prstGeom>
          <a:noFill/>
        </p:spPr>
        <p:txBody>
          <a:bodyPr wrap="square" rtlCol="0">
            <a:spAutoFit/>
          </a:bodyPr>
          <a:lstStyle/>
          <a:p>
            <a:pPr marL="285750" indent="-285750" algn="l">
              <a:buFont typeface="Arial" panose="020B0604020202020204" pitchFamily="34" charset="0"/>
              <a:buChar char="•"/>
            </a:pPr>
            <a:r>
              <a:rPr lang="en-GB" dirty="0">
                <a:solidFill>
                  <a:srgbClr val="3A343A"/>
                </a:solidFill>
                <a:latin typeface="Arial" panose="020B0604020202020204" pitchFamily="34" charset="0"/>
                <a:cs typeface="Arial" panose="020B0604020202020204" pitchFamily="34" charset="0"/>
              </a:rPr>
              <a:t>H</a:t>
            </a:r>
            <a:r>
              <a:rPr lang="en-GB" b="0" i="0" dirty="0">
                <a:solidFill>
                  <a:srgbClr val="3A343A"/>
                </a:solidFill>
                <a:effectLst/>
                <a:latin typeface="Arial" panose="020B0604020202020204" pitchFamily="34" charset="0"/>
                <a:cs typeface="Arial" panose="020B0604020202020204" pitchFamily="34" charset="0"/>
              </a:rPr>
              <a:t>ighest rates of exposure to trauma have been found in early childhood. </a:t>
            </a:r>
          </a:p>
          <a:p>
            <a:pPr marL="285750" indent="-285750" algn="l">
              <a:buFont typeface="Arial" panose="020B0604020202020204" pitchFamily="34" charset="0"/>
              <a:buChar char="•"/>
            </a:pPr>
            <a:r>
              <a:rPr lang="en-GB" b="0" i="0" dirty="0">
                <a:solidFill>
                  <a:srgbClr val="3A343A"/>
                </a:solidFill>
                <a:effectLst/>
                <a:latin typeface="Arial" panose="020B0604020202020204" pitchFamily="34" charset="0"/>
                <a:cs typeface="Arial" panose="020B0604020202020204" pitchFamily="34" charset="0"/>
              </a:rPr>
              <a:t>Early childhood </a:t>
            </a:r>
            <a:r>
              <a:rPr lang="en-GB" dirty="0">
                <a:solidFill>
                  <a:srgbClr val="3A343A"/>
                </a:solidFill>
                <a:latin typeface="Arial" panose="020B0604020202020204" pitchFamily="34" charset="0"/>
                <a:cs typeface="Arial" panose="020B0604020202020204" pitchFamily="34" charset="0"/>
              </a:rPr>
              <a:t>we </a:t>
            </a:r>
            <a:r>
              <a:rPr lang="en-GB" dirty="0" err="1">
                <a:solidFill>
                  <a:srgbClr val="3A343A"/>
                </a:solidFill>
                <a:latin typeface="Arial" panose="020B0604020202020204" pitchFamily="34" charset="0"/>
                <a:cs typeface="Arial" panose="020B0604020202020204" pitchFamily="34" charset="0"/>
              </a:rPr>
              <a:t>posess</a:t>
            </a:r>
            <a:r>
              <a:rPr lang="en-GB" b="0" i="0" dirty="0">
                <a:solidFill>
                  <a:srgbClr val="3A343A"/>
                </a:solidFill>
                <a:effectLst/>
                <a:latin typeface="Arial" panose="020B0604020202020204" pitchFamily="34" charset="0"/>
                <a:cs typeface="Arial" panose="020B0604020202020204" pitchFamily="34" charset="0"/>
              </a:rPr>
              <a:t> a unique set of both psychological and physical vulnerabilities which increase the risk of experiencing longer-term negative outcomes. </a:t>
            </a:r>
            <a:endParaRPr lang="en-GB" dirty="0">
              <a:solidFill>
                <a:srgbClr val="3A343A"/>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b="0" i="0" dirty="0">
                <a:solidFill>
                  <a:srgbClr val="3A343A"/>
                </a:solidFill>
                <a:effectLst/>
                <a:latin typeface="Arial" panose="020B0604020202020204" pitchFamily="34" charset="0"/>
                <a:cs typeface="Arial" panose="020B0604020202020204" pitchFamily="34" charset="0"/>
              </a:rPr>
              <a:t>Correct diagnosis of PTSD in young children is vital, as without an accurate diagnosis, if not they may develop further mental and physical health issues as they grow.</a:t>
            </a:r>
          </a:p>
          <a:p>
            <a:pPr marL="285750" indent="-285750" algn="l">
              <a:buFont typeface="Arial" panose="020B0604020202020204" pitchFamily="34" charset="0"/>
              <a:buChar char="•"/>
            </a:pPr>
            <a:r>
              <a:rPr lang="en-GB" dirty="0">
                <a:solidFill>
                  <a:srgbClr val="3A343A"/>
                </a:solidFill>
                <a:latin typeface="Arial" panose="020B0604020202020204" pitchFamily="34" charset="0"/>
                <a:cs typeface="Arial" panose="020B0604020202020204" pitchFamily="34" charset="0"/>
              </a:rPr>
              <a:t>S</a:t>
            </a:r>
            <a:r>
              <a:rPr lang="en-GB" b="0" i="0" dirty="0">
                <a:solidFill>
                  <a:srgbClr val="3A343A"/>
                </a:solidFill>
                <a:effectLst/>
                <a:latin typeface="Arial" panose="020B0604020202020204" pitchFamily="34" charset="0"/>
                <a:cs typeface="Arial" panose="020B0604020202020204" pitchFamily="34" charset="0"/>
              </a:rPr>
              <a:t>ymptoms of PTSD in young children are broadly similar to those found in older children</a:t>
            </a:r>
          </a:p>
          <a:p>
            <a:pPr marL="285750" indent="-285750" algn="l">
              <a:buFont typeface="Arial" panose="020B0604020202020204" pitchFamily="34" charset="0"/>
              <a:buChar char="•"/>
            </a:pPr>
            <a:r>
              <a:rPr lang="en-GB" dirty="0">
                <a:solidFill>
                  <a:srgbClr val="3A343A"/>
                </a:solidFill>
                <a:latin typeface="Arial" panose="020B0604020202020204" pitchFamily="34" charset="0"/>
                <a:cs typeface="Arial" panose="020B0604020202020204" pitchFamily="34" charset="0"/>
              </a:rPr>
              <a:t>D</a:t>
            </a:r>
            <a:r>
              <a:rPr lang="en-GB" b="0" i="0" dirty="0">
                <a:solidFill>
                  <a:srgbClr val="3A343A"/>
                </a:solidFill>
                <a:effectLst/>
                <a:latin typeface="Arial" panose="020B0604020202020204" pitchFamily="34" charset="0"/>
                <a:cs typeface="Arial" panose="020B0604020202020204" pitchFamily="34" charset="0"/>
              </a:rPr>
              <a:t>evelopmental differences that exist between these age groups can lead to distress being expressed differently by children under the age of 6.</a:t>
            </a:r>
          </a:p>
        </p:txBody>
      </p:sp>
      <p:sp>
        <p:nvSpPr>
          <p:cNvPr id="3" name="TextBox 2">
            <a:extLst>
              <a:ext uri="{FF2B5EF4-FFF2-40B4-BE49-F238E27FC236}">
                <a16:creationId xmlns:a16="http://schemas.microsoft.com/office/drawing/2014/main" id="{F226EC27-6E78-457A-9EFD-A0AF80DFB7FE}"/>
              </a:ext>
            </a:extLst>
          </p:cNvPr>
          <p:cNvSpPr txBox="1"/>
          <p:nvPr/>
        </p:nvSpPr>
        <p:spPr>
          <a:xfrm>
            <a:off x="6084168" y="3043608"/>
            <a:ext cx="2952328" cy="2308324"/>
          </a:xfrm>
          <a:prstGeom prst="rect">
            <a:avLst/>
          </a:prstGeom>
          <a:noFill/>
        </p:spPr>
        <p:txBody>
          <a:bodyPr wrap="square" rtlCol="0">
            <a:spAutoFit/>
          </a:bodyPr>
          <a:lstStyle/>
          <a:p>
            <a:pPr algn="ctr"/>
            <a:r>
              <a:rPr lang="en-GB" dirty="0"/>
              <a:t>Challenges</a:t>
            </a:r>
          </a:p>
          <a:p>
            <a:pPr marL="285750" indent="-285750">
              <a:buFont typeface="Arial" panose="020B0604020202020204" pitchFamily="34" charset="0"/>
              <a:buChar char="•"/>
            </a:pPr>
            <a:r>
              <a:rPr lang="en-GB" dirty="0"/>
              <a:t>What trauma means for children?</a:t>
            </a:r>
          </a:p>
          <a:p>
            <a:pPr marL="285750" indent="-285750">
              <a:buFont typeface="Arial" panose="020B0604020202020204" pitchFamily="34" charset="0"/>
              <a:buChar char="•"/>
            </a:pPr>
            <a:r>
              <a:rPr lang="en-GB" dirty="0"/>
              <a:t>Difficulty identifying PTSD symptoms</a:t>
            </a:r>
          </a:p>
          <a:p>
            <a:pPr marL="285750" indent="-285750">
              <a:buFont typeface="Arial" panose="020B0604020202020204" pitchFamily="34" charset="0"/>
              <a:buChar char="•"/>
            </a:pPr>
            <a:r>
              <a:rPr lang="en-GB" dirty="0" err="1"/>
              <a:t>Uaw</a:t>
            </a:r>
            <a:r>
              <a:rPr lang="en-GB" dirty="0"/>
              <a:t> of self-reporting and questionnaires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78377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1115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4570578" y="802955"/>
            <a:ext cx="3733482" cy="14540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Aft>
                <a:spcPct val="25000"/>
              </a:spcAft>
            </a:pPr>
            <a:r>
              <a:rPr lang="en-US" sz="4400" b="1">
                <a:solidFill>
                  <a:srgbClr val="000000"/>
                </a:solidFill>
                <a:latin typeface="+mj-lt"/>
                <a:ea typeface="+mj-ea"/>
                <a:cs typeface="+mj-cs"/>
              </a:rPr>
              <a:t>Set scene</a:t>
            </a:r>
          </a:p>
        </p:txBody>
      </p:sp>
      <p:sp>
        <p:nvSpPr>
          <p:cNvPr id="307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375032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Psychological Trauma, PTSD And COVID 19 - MediKeeper">
            <a:extLst>
              <a:ext uri="{FF2B5EF4-FFF2-40B4-BE49-F238E27FC236}">
                <a16:creationId xmlns:a16="http://schemas.microsoft.com/office/drawing/2014/main" id="{83A87BE6-A34E-4D8E-A14F-83B594486EA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5959" r="42364" b="2"/>
          <a:stretch/>
        </p:blipFill>
        <p:spPr bwMode="auto">
          <a:xfrm>
            <a:off x="20" y="907231"/>
            <a:ext cx="3628510"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9992" y="2781350"/>
            <a:ext cx="4252542" cy="363928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dirty="0">
                <a:solidFill>
                  <a:srgbClr val="000000"/>
                </a:solidFill>
                <a:latin typeface="+mn-lt"/>
                <a:cs typeface="+mn-cs"/>
              </a:rPr>
              <a:t>The UN estimates around 80 million people worldwide have been forcible displaced by war or violence, the highest number since the second world war. This along with worldwide, societal, community disharmony and events that happen to us individually has a massive impact on our mental health and wellbeing. </a:t>
            </a:r>
          </a:p>
          <a:p>
            <a:pPr indent="-228600">
              <a:lnSpc>
                <a:spcPct val="90000"/>
              </a:lnSpc>
              <a:spcAft>
                <a:spcPts val="600"/>
              </a:spcAft>
              <a:buFont typeface="Arial" panose="020B0604020202020204" pitchFamily="34" charset="0"/>
              <a:buChar char="•"/>
            </a:pPr>
            <a:endParaRPr lang="en-US" dirty="0">
              <a:solidFill>
                <a:srgbClr val="000000"/>
              </a:solidFill>
              <a:latin typeface="+mn-lt"/>
              <a:cs typeface="+mn-cs"/>
            </a:endParaRPr>
          </a:p>
          <a:p>
            <a:pPr indent="-228600">
              <a:lnSpc>
                <a:spcPct val="90000"/>
              </a:lnSpc>
              <a:spcAft>
                <a:spcPts val="600"/>
              </a:spcAft>
              <a:buFont typeface="Arial" panose="020B0604020202020204" pitchFamily="34" charset="0"/>
              <a:buChar char="•"/>
            </a:pPr>
            <a:r>
              <a:rPr lang="en-US" dirty="0">
                <a:solidFill>
                  <a:srgbClr val="000000"/>
                </a:solidFill>
                <a:latin typeface="+mn-lt"/>
                <a:cs typeface="+mn-cs"/>
              </a:rPr>
              <a:t>Psychological trauma results from an event or series of events deemed as physically or emotionally harmful or life threatening and that has long lasting adverse effects on the individual’s functioning and mental, social, emotional or spiritual wellbeing.</a:t>
            </a:r>
          </a:p>
        </p:txBody>
      </p:sp>
    </p:spTree>
    <p:extLst>
      <p:ext uri="{BB962C8B-B14F-4D97-AF65-F5344CB8AC3E}">
        <p14:creationId xmlns:p14="http://schemas.microsoft.com/office/powerpoint/2010/main" val="355751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8031-5CCF-4C0D-8154-0A4BB59A0D8B}"/>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When assessing the trauma history </a:t>
            </a:r>
            <a:endParaRPr lang="en-US" sz="2400" dirty="0">
              <a:solidFill>
                <a:schemeClr val="bg1"/>
              </a:solidFill>
              <a:cs typeface="Arial" charset="0"/>
            </a:endParaRPr>
          </a:p>
        </p:txBody>
      </p:sp>
      <p:sp>
        <p:nvSpPr>
          <p:cNvPr id="3" name="TextBox 2">
            <a:extLst>
              <a:ext uri="{FF2B5EF4-FFF2-40B4-BE49-F238E27FC236}">
                <a16:creationId xmlns:a16="http://schemas.microsoft.com/office/drawing/2014/main" id="{666AD31D-1D8A-45E4-834C-D03565115599}"/>
              </a:ext>
            </a:extLst>
          </p:cNvPr>
          <p:cNvSpPr txBox="1"/>
          <p:nvPr/>
        </p:nvSpPr>
        <p:spPr>
          <a:xfrm>
            <a:off x="179512" y="836712"/>
            <a:ext cx="3365024" cy="1200329"/>
          </a:xfrm>
          <a:prstGeom prst="rect">
            <a:avLst/>
          </a:prstGeom>
          <a:noFill/>
        </p:spPr>
        <p:txBody>
          <a:bodyPr wrap="none" rtlCol="0">
            <a:spAutoFit/>
          </a:bodyPr>
          <a:lstStyle/>
          <a:p>
            <a:pPr marL="342900" indent="-342900">
              <a:buFont typeface="+mj-lt"/>
              <a:buAutoNum type="arabicPeriod"/>
            </a:pPr>
            <a:r>
              <a:rPr lang="en-GB" dirty="0"/>
              <a:t>Nature of the trauma</a:t>
            </a:r>
          </a:p>
          <a:p>
            <a:pPr marL="342900" indent="-342900">
              <a:buFont typeface="+mj-lt"/>
              <a:buAutoNum type="arabicPeriod"/>
            </a:pPr>
            <a:r>
              <a:rPr lang="en-GB" dirty="0"/>
              <a:t>Identifying coping resilience</a:t>
            </a:r>
          </a:p>
          <a:p>
            <a:pPr marL="342900" indent="-342900">
              <a:buFont typeface="+mj-lt"/>
              <a:buAutoNum type="arabicPeriod"/>
            </a:pPr>
            <a:r>
              <a:rPr lang="en-GB" dirty="0"/>
              <a:t>Identify treatment needs</a:t>
            </a:r>
          </a:p>
          <a:p>
            <a:pPr marL="342900" indent="-342900">
              <a:buFont typeface="+mj-lt"/>
              <a:buAutoNum type="arabicPeriod"/>
            </a:pPr>
            <a:r>
              <a:rPr lang="en-GB" dirty="0"/>
              <a:t>Safety</a:t>
            </a:r>
          </a:p>
        </p:txBody>
      </p:sp>
      <p:sp>
        <p:nvSpPr>
          <p:cNvPr id="6" name="TextBox 5">
            <a:extLst>
              <a:ext uri="{FF2B5EF4-FFF2-40B4-BE49-F238E27FC236}">
                <a16:creationId xmlns:a16="http://schemas.microsoft.com/office/drawing/2014/main" id="{95348300-A82A-41E5-A3CC-55EFEE71E36E}"/>
              </a:ext>
            </a:extLst>
          </p:cNvPr>
          <p:cNvSpPr txBox="1"/>
          <p:nvPr/>
        </p:nvSpPr>
        <p:spPr>
          <a:xfrm>
            <a:off x="107504" y="1988840"/>
            <a:ext cx="3816424" cy="5078313"/>
          </a:xfrm>
          <a:prstGeom prst="rect">
            <a:avLst/>
          </a:prstGeom>
          <a:noFill/>
        </p:spPr>
        <p:txBody>
          <a:bodyPr wrap="square" rtlCol="0">
            <a:spAutoFit/>
          </a:bodyPr>
          <a:lstStyle/>
          <a:p>
            <a:r>
              <a:rPr lang="en-GB" dirty="0"/>
              <a:t>Do’s</a:t>
            </a:r>
          </a:p>
          <a:p>
            <a:pPr marL="285750" indent="-285750">
              <a:buFont typeface="Arial" panose="020B0604020202020204" pitchFamily="34" charset="0"/>
              <a:buChar char="•"/>
            </a:pPr>
            <a:r>
              <a:rPr lang="en-GB" b="0" i="0" dirty="0">
                <a:solidFill>
                  <a:srgbClr val="3A343A"/>
                </a:solidFill>
                <a:effectLst/>
                <a:latin typeface="Arial" panose="020B0604020202020204" pitchFamily="34" charset="0"/>
                <a:cs typeface="Arial" panose="020B0604020202020204" pitchFamily="34" charset="0"/>
              </a:rPr>
              <a:t>Assess a patient’s trauma history</a:t>
            </a:r>
          </a:p>
          <a:p>
            <a:pPr marL="285750" indent="-285750">
              <a:buFont typeface="Arial" panose="020B0604020202020204" pitchFamily="34" charset="0"/>
              <a:buChar char="•"/>
            </a:pPr>
            <a:r>
              <a:rPr lang="en-GB" dirty="0">
                <a:solidFill>
                  <a:srgbClr val="3A343A"/>
                </a:solidFill>
                <a:latin typeface="Arial" panose="020B0604020202020204" pitchFamily="34" charset="0"/>
                <a:cs typeface="Arial" panose="020B0604020202020204" pitchFamily="34" charset="0"/>
              </a:rPr>
              <a:t>H</a:t>
            </a:r>
            <a:r>
              <a:rPr lang="en-GB" b="0" i="0" dirty="0">
                <a:solidFill>
                  <a:srgbClr val="3A343A"/>
                </a:solidFill>
                <a:effectLst/>
                <a:latin typeface="Arial" panose="020B0604020202020204" pitchFamily="34" charset="0"/>
                <a:cs typeface="Arial" panose="020B0604020202020204" pitchFamily="34" charset="0"/>
              </a:rPr>
              <a:t>ighlight coping strategies and personal resources they’ve used in the past.</a:t>
            </a:r>
            <a:endParaRPr lang="en-GB" dirty="0">
              <a:solidFill>
                <a:srgbClr val="3A343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rgbClr val="3A343A"/>
                </a:solidFill>
                <a:latin typeface="Arial" panose="020B0604020202020204" pitchFamily="34" charset="0"/>
                <a:cs typeface="Arial" panose="020B0604020202020204" pitchFamily="34" charset="0"/>
              </a:rPr>
              <a:t>A</a:t>
            </a:r>
            <a:r>
              <a:rPr lang="en-GB" b="0" i="0" dirty="0">
                <a:solidFill>
                  <a:srgbClr val="3A343A"/>
                </a:solidFill>
                <a:effectLst/>
                <a:latin typeface="Arial" panose="020B0604020202020204" pitchFamily="34" charset="0"/>
                <a:cs typeface="Arial" panose="020B0604020202020204" pitchFamily="34" charset="0"/>
              </a:rPr>
              <a:t>n assessment of the individual’s current psychological wellbeing</a:t>
            </a:r>
          </a:p>
          <a:p>
            <a:pPr marL="285750" indent="-285750">
              <a:buFont typeface="Arial" panose="020B0604020202020204" pitchFamily="34" charset="0"/>
              <a:buChar char="•"/>
            </a:pPr>
            <a:r>
              <a:rPr lang="en-GB" dirty="0">
                <a:solidFill>
                  <a:srgbClr val="3A343A"/>
                </a:solidFill>
                <a:latin typeface="Arial" panose="020B0604020202020204" pitchFamily="34" charset="0"/>
                <a:cs typeface="Arial" panose="020B0604020202020204" pitchFamily="34" charset="0"/>
              </a:rPr>
              <a:t>R</a:t>
            </a:r>
            <a:r>
              <a:rPr lang="en-GB" b="0" i="0" dirty="0">
                <a:solidFill>
                  <a:srgbClr val="3A343A"/>
                </a:solidFill>
                <a:effectLst/>
                <a:latin typeface="Arial" panose="020B0604020202020204" pitchFamily="34" charset="0"/>
                <a:cs typeface="Arial" panose="020B0604020202020204" pitchFamily="34" charset="0"/>
              </a:rPr>
              <a:t>eflects cautious confidence and empathic interest.</a:t>
            </a:r>
          </a:p>
          <a:p>
            <a:pPr marL="285750" indent="-285750">
              <a:buFont typeface="Arial" panose="020B0604020202020204" pitchFamily="34" charset="0"/>
              <a:buChar char="•"/>
            </a:pPr>
            <a:r>
              <a:rPr lang="en-GB" b="0" i="0" dirty="0">
                <a:solidFill>
                  <a:srgbClr val="3A343A"/>
                </a:solidFill>
                <a:effectLst/>
                <a:latin typeface="Arial" panose="020B0604020202020204" pitchFamily="34" charset="0"/>
                <a:cs typeface="Arial" panose="020B0604020202020204" pitchFamily="34" charset="0"/>
              </a:rPr>
              <a:t>Encourage the individual to open up and be honest about their experiences</a:t>
            </a:r>
            <a:r>
              <a:rPr lang="en-GB" dirty="0">
                <a:solidFill>
                  <a:srgbClr val="3A343A"/>
                </a:solidFill>
                <a:latin typeface="Arial" panose="020B0604020202020204" pitchFamily="34" charset="0"/>
                <a:cs typeface="Arial" panose="020B0604020202020204" pitchFamily="34" charset="0"/>
              </a:rPr>
              <a:t> – build rapport</a:t>
            </a:r>
          </a:p>
          <a:p>
            <a:pPr marL="285750" indent="-285750">
              <a:buFont typeface="Arial" panose="020B0604020202020204" pitchFamily="34" charset="0"/>
              <a:buChar char="•"/>
            </a:pPr>
            <a:r>
              <a:rPr lang="en-GB" b="0" i="0" dirty="0">
                <a:solidFill>
                  <a:srgbClr val="3A343A"/>
                </a:solidFill>
                <a:effectLst/>
                <a:latin typeface="Arial" panose="020B0604020202020204" pitchFamily="34" charset="0"/>
                <a:cs typeface="Arial" panose="020B0604020202020204" pitchFamily="34" charset="0"/>
              </a:rPr>
              <a:t>Allow enough time for the individual to be able to reflect on their answers.</a:t>
            </a:r>
            <a:br>
              <a:rPr lang="en-GB" dirty="0"/>
            </a:br>
            <a:endParaRPr lang="en-GB" dirty="0"/>
          </a:p>
        </p:txBody>
      </p:sp>
      <p:sp>
        <p:nvSpPr>
          <p:cNvPr id="7" name="TextBox 6">
            <a:extLst>
              <a:ext uri="{FF2B5EF4-FFF2-40B4-BE49-F238E27FC236}">
                <a16:creationId xmlns:a16="http://schemas.microsoft.com/office/drawing/2014/main" id="{7A22C8D6-07D3-45D7-8E29-AA8F1AE17C69}"/>
              </a:ext>
            </a:extLst>
          </p:cNvPr>
          <p:cNvSpPr txBox="1"/>
          <p:nvPr/>
        </p:nvSpPr>
        <p:spPr>
          <a:xfrm>
            <a:off x="4788024" y="831322"/>
            <a:ext cx="4104456" cy="5909310"/>
          </a:xfrm>
          <a:prstGeom prst="rect">
            <a:avLst/>
          </a:prstGeom>
          <a:noFill/>
        </p:spPr>
        <p:txBody>
          <a:bodyPr wrap="square" rtlCol="0">
            <a:spAutoFit/>
          </a:bodyPr>
          <a:lstStyle/>
          <a:p>
            <a:r>
              <a:rPr lang="en-GB" dirty="0" err="1"/>
              <a:t>Dont</a:t>
            </a:r>
            <a:endParaRPr lang="en-GB" dirty="0"/>
          </a:p>
          <a:p>
            <a:pPr marL="285750" indent="-285750">
              <a:buFont typeface="Arial" panose="020B0604020202020204" pitchFamily="34" charset="0"/>
              <a:buChar char="•"/>
            </a:pPr>
            <a:r>
              <a:rPr lang="en-GB" dirty="0">
                <a:solidFill>
                  <a:srgbClr val="3A343A"/>
                </a:solidFill>
                <a:latin typeface="Arial" panose="020B0604020202020204" pitchFamily="34" charset="0"/>
                <a:cs typeface="Arial" panose="020B0604020202020204" pitchFamily="34" charset="0"/>
              </a:rPr>
              <a:t>A</a:t>
            </a:r>
            <a:r>
              <a:rPr lang="en-GB" b="0" i="0" dirty="0">
                <a:solidFill>
                  <a:srgbClr val="3A343A"/>
                </a:solidFill>
                <a:effectLst/>
                <a:latin typeface="Arial" panose="020B0604020202020204" pitchFamily="34" charset="0"/>
                <a:cs typeface="Arial" panose="020B0604020202020204" pitchFamily="34" charset="0"/>
              </a:rPr>
              <a:t>ss u me PTSD is present just because exposure or multiple exposures</a:t>
            </a:r>
          </a:p>
          <a:p>
            <a:pPr marL="285750" indent="-285750">
              <a:buFont typeface="Arial" panose="020B0604020202020204" pitchFamily="34" charset="0"/>
              <a:buChar char="•"/>
            </a:pPr>
            <a:r>
              <a:rPr lang="en-GB" b="0" i="0" dirty="0">
                <a:solidFill>
                  <a:srgbClr val="3A343A"/>
                </a:solidFill>
                <a:effectLst/>
                <a:latin typeface="Arial" panose="020B0604020202020204" pitchFamily="34" charset="0"/>
                <a:cs typeface="Arial" panose="020B0604020202020204" pitchFamily="34" charset="0"/>
              </a:rPr>
              <a:t>Forget to make the individual aware that highlighting positive aspects of their trauma history does not mean the traumas they experienced was easy to cope with.</a:t>
            </a:r>
          </a:p>
          <a:p>
            <a:pPr marL="285750" indent="-285750">
              <a:buFont typeface="Arial" panose="020B0604020202020204" pitchFamily="34" charset="0"/>
              <a:buChar char="•"/>
            </a:pPr>
            <a:r>
              <a:rPr lang="en-GB" dirty="0">
                <a:solidFill>
                  <a:srgbClr val="3A343A"/>
                </a:solidFill>
                <a:latin typeface="Arial" panose="020B0604020202020204" pitchFamily="34" charset="0"/>
                <a:cs typeface="Arial" panose="020B0604020202020204" pitchFamily="34" charset="0"/>
              </a:rPr>
              <a:t>B</a:t>
            </a:r>
            <a:r>
              <a:rPr lang="en-GB" b="0" i="0" dirty="0">
                <a:solidFill>
                  <a:srgbClr val="3A343A"/>
                </a:solidFill>
                <a:effectLst/>
                <a:latin typeface="Arial" panose="020B0604020202020204" pitchFamily="34" charset="0"/>
                <a:cs typeface="Arial" panose="020B0604020202020204" pitchFamily="34" charset="0"/>
              </a:rPr>
              <a:t>e inflexible. </a:t>
            </a:r>
          </a:p>
          <a:p>
            <a:pPr marL="285750" indent="-285750">
              <a:buFont typeface="Arial" panose="020B0604020202020204" pitchFamily="34" charset="0"/>
              <a:buChar char="•"/>
            </a:pPr>
            <a:r>
              <a:rPr lang="en-GB" dirty="0">
                <a:solidFill>
                  <a:srgbClr val="3A343A"/>
                </a:solidFill>
                <a:latin typeface="Arial" panose="020B0604020202020204" pitchFamily="34" charset="0"/>
                <a:cs typeface="Arial" panose="020B0604020202020204" pitchFamily="34" charset="0"/>
              </a:rPr>
              <a:t>Be a</a:t>
            </a:r>
            <a:r>
              <a:rPr lang="en-GB" b="0" i="0" dirty="0">
                <a:solidFill>
                  <a:srgbClr val="3A343A"/>
                </a:solidFill>
                <a:effectLst/>
                <a:latin typeface="Arial" panose="020B0604020202020204" pitchFamily="34" charset="0"/>
                <a:cs typeface="Arial" panose="020B0604020202020204" pitchFamily="34" charset="0"/>
              </a:rPr>
              <a:t>nxious or scared.</a:t>
            </a:r>
          </a:p>
          <a:p>
            <a:pPr marL="285750" indent="-285750">
              <a:buFont typeface="Arial" panose="020B0604020202020204" pitchFamily="34" charset="0"/>
              <a:buChar char="•"/>
            </a:pPr>
            <a:r>
              <a:rPr lang="en-GB" dirty="0">
                <a:solidFill>
                  <a:srgbClr val="3A343A"/>
                </a:solidFill>
                <a:latin typeface="Arial" panose="020B0604020202020204" pitchFamily="34" charset="0"/>
                <a:cs typeface="Arial" panose="020B0604020202020204" pitchFamily="34" charset="0"/>
              </a:rPr>
              <a:t>B</a:t>
            </a:r>
            <a:r>
              <a:rPr lang="en-GB" b="0" i="0" dirty="0">
                <a:solidFill>
                  <a:srgbClr val="3A343A"/>
                </a:solidFill>
                <a:effectLst/>
                <a:latin typeface="Arial" panose="020B0604020202020204" pitchFamily="34" charset="0"/>
                <a:cs typeface="Arial" panose="020B0604020202020204" pitchFamily="34" charset="0"/>
              </a:rPr>
              <a:t>e forceful.</a:t>
            </a:r>
          </a:p>
          <a:p>
            <a:pPr marL="285750" indent="-285750">
              <a:buFont typeface="Arial" panose="020B0604020202020204" pitchFamily="34" charset="0"/>
              <a:buChar char="•"/>
            </a:pPr>
            <a:r>
              <a:rPr lang="en-GB" dirty="0">
                <a:solidFill>
                  <a:srgbClr val="3A343A"/>
                </a:solidFill>
                <a:latin typeface="Arial" panose="020B0604020202020204" pitchFamily="34" charset="0"/>
                <a:cs typeface="Arial" panose="020B0604020202020204" pitchFamily="34" charset="0"/>
              </a:rPr>
              <a:t>P</a:t>
            </a:r>
            <a:r>
              <a:rPr lang="en-GB" b="0" i="0" dirty="0">
                <a:solidFill>
                  <a:srgbClr val="3A343A"/>
                </a:solidFill>
                <a:effectLst/>
                <a:latin typeface="Arial" panose="020B0604020202020204" pitchFamily="34" charset="0"/>
                <a:cs typeface="Arial" panose="020B0604020202020204" pitchFamily="34" charset="0"/>
              </a:rPr>
              <a:t>rolong the assessment for longer than needed. Allowing the individual to dwell on past traumas may increase their distress. A balance between not-too-rushed and not-too-lengthy is needed.</a:t>
            </a:r>
          </a:p>
          <a:p>
            <a:pPr marL="285750" indent="-285750">
              <a:buFont typeface="Arial" panose="020B0604020202020204" pitchFamily="34" charset="0"/>
              <a:buChar char="•"/>
            </a:pPr>
            <a:r>
              <a:rPr lang="en-GB" dirty="0">
                <a:solidFill>
                  <a:srgbClr val="3A343A"/>
                </a:solidFill>
                <a:latin typeface="Arial" panose="020B0604020202020204" pitchFamily="34" charset="0"/>
                <a:cs typeface="Arial" panose="020B0604020202020204" pitchFamily="34" charset="0"/>
              </a:rPr>
              <a:t>Ignore their culture and social context. </a:t>
            </a:r>
          </a:p>
          <a:p>
            <a:pPr marL="285750" indent="-285750">
              <a:buFont typeface="Arial" panose="020B0604020202020204" pitchFamily="34" charset="0"/>
              <a:buChar char="•"/>
            </a:pPr>
            <a:r>
              <a:rPr lang="en-GB" dirty="0">
                <a:solidFill>
                  <a:srgbClr val="3A343A"/>
                </a:solidFill>
                <a:latin typeface="Arial" panose="020B0604020202020204" pitchFamily="34" charset="0"/>
                <a:cs typeface="Arial" panose="020B0604020202020204" pitchFamily="34" charset="0"/>
              </a:rPr>
              <a:t>Ignore their values</a:t>
            </a:r>
            <a:r>
              <a:rPr lang="en-GB">
                <a:solidFill>
                  <a:srgbClr val="3A343A"/>
                </a:solidFill>
                <a:latin typeface="Arial" panose="020B0604020202020204" pitchFamily="34" charset="0"/>
                <a:cs typeface="Arial" panose="020B0604020202020204" pitchFamily="34" charset="0"/>
              </a:rPr>
              <a:t>, beliefs </a:t>
            </a:r>
            <a:r>
              <a:rPr lang="en-GB" dirty="0">
                <a:solidFill>
                  <a:srgbClr val="3A343A"/>
                </a:solidFill>
                <a:latin typeface="Arial" panose="020B0604020202020204" pitchFamily="34" charset="0"/>
                <a:cs typeface="Arial" panose="020B0604020202020204" pitchFamily="34" charset="0"/>
              </a:rPr>
              <a:t>etc.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065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8031-5CCF-4C0D-8154-0A4BB59A0D8B}"/>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Barriers to seeking help </a:t>
            </a:r>
            <a:endParaRPr lang="en-US" sz="2400" dirty="0">
              <a:solidFill>
                <a:schemeClr val="bg1"/>
              </a:solidFill>
              <a:cs typeface="Arial" charset="0"/>
            </a:endParaRPr>
          </a:p>
        </p:txBody>
      </p:sp>
      <p:sp>
        <p:nvSpPr>
          <p:cNvPr id="3" name="TextBox 2">
            <a:extLst>
              <a:ext uri="{FF2B5EF4-FFF2-40B4-BE49-F238E27FC236}">
                <a16:creationId xmlns:a16="http://schemas.microsoft.com/office/drawing/2014/main" id="{666AD31D-1D8A-45E4-834C-D03565115599}"/>
              </a:ext>
            </a:extLst>
          </p:cNvPr>
          <p:cNvSpPr txBox="1"/>
          <p:nvPr/>
        </p:nvSpPr>
        <p:spPr>
          <a:xfrm>
            <a:off x="251520" y="908720"/>
            <a:ext cx="8352928" cy="5324535"/>
          </a:xfrm>
          <a:prstGeom prst="rect">
            <a:avLst/>
          </a:prstGeom>
          <a:noFill/>
        </p:spPr>
        <p:txBody>
          <a:bodyPr wrap="square" rtlCol="0">
            <a:spAutoFit/>
          </a:bodyPr>
          <a:lstStyle/>
          <a:p>
            <a:pPr marL="285750" indent="-285750">
              <a:buFont typeface="Arial" panose="020B0604020202020204" pitchFamily="34" charset="0"/>
              <a:buChar char="•"/>
            </a:pPr>
            <a:r>
              <a:rPr lang="en-GB" sz="2000" dirty="0"/>
              <a:t>Some core symptoms such as avoidance makes seeking help challenging</a:t>
            </a:r>
          </a:p>
          <a:p>
            <a:pPr marL="285750" indent="-285750">
              <a:buFont typeface="Arial" panose="020B0604020202020204" pitchFamily="34" charset="0"/>
              <a:buChar char="•"/>
            </a:pPr>
            <a:r>
              <a:rPr lang="en-GB" sz="2000" dirty="0"/>
              <a:t>Scepticism about treatment (its for the weak, distrust of pharma etc.)</a:t>
            </a:r>
          </a:p>
          <a:p>
            <a:pPr marL="285750" indent="-285750">
              <a:buFont typeface="Arial" panose="020B0604020202020204" pitchFamily="34" charset="0"/>
              <a:buChar char="•"/>
            </a:pPr>
            <a:r>
              <a:rPr lang="en-GB" sz="2000" dirty="0"/>
              <a:t>Insensitive ‘therapist’</a:t>
            </a:r>
          </a:p>
          <a:p>
            <a:pPr marL="285750" indent="-285750">
              <a:buFont typeface="Arial" panose="020B0604020202020204" pitchFamily="34" charset="0"/>
              <a:buChar char="•"/>
            </a:pPr>
            <a:r>
              <a:rPr lang="en-GB" sz="2000" dirty="0"/>
              <a:t>Lack of knowledge of PTSD and services </a:t>
            </a:r>
          </a:p>
          <a:p>
            <a:pPr marL="285750" indent="-285750">
              <a:buFont typeface="Arial" panose="020B0604020202020204" pitchFamily="34" charset="0"/>
              <a:buChar char="•"/>
            </a:pPr>
            <a:r>
              <a:rPr lang="en-GB" sz="2000" dirty="0"/>
              <a:t>Affording care/time taken for care</a:t>
            </a:r>
          </a:p>
          <a:p>
            <a:pPr marL="285750" indent="-285750">
              <a:buFont typeface="Arial" panose="020B0604020202020204" pitchFamily="34" charset="0"/>
              <a:buChar char="•"/>
            </a:pPr>
            <a:r>
              <a:rPr lang="en-GB" sz="2000" dirty="0"/>
              <a:t>Lack of government funding &amp; difficulty navigating the system </a:t>
            </a:r>
          </a:p>
          <a:p>
            <a:pPr marL="285750" indent="-285750">
              <a:buFont typeface="Arial" panose="020B0604020202020204" pitchFamily="34" charset="0"/>
              <a:buChar char="•"/>
            </a:pPr>
            <a:r>
              <a:rPr lang="en-GB" sz="2000" dirty="0"/>
              <a:t>Stigma/judgment by others</a:t>
            </a:r>
          </a:p>
          <a:p>
            <a:pPr marL="285750" indent="-285750">
              <a:buFont typeface="Arial" panose="020B0604020202020204" pitchFamily="34" charset="0"/>
              <a:buChar char="•"/>
            </a:pPr>
            <a:r>
              <a:rPr lang="en-GB" sz="2000" dirty="0"/>
              <a:t>Beliefs (that I can manage this on my own)</a:t>
            </a:r>
          </a:p>
          <a:p>
            <a:pPr marL="285750" indent="-285750">
              <a:buFont typeface="Arial" panose="020B0604020202020204" pitchFamily="34" charset="0"/>
              <a:buChar char="•"/>
            </a:pPr>
            <a:r>
              <a:rPr lang="en-GB" sz="2000" dirty="0"/>
              <a:t>Negative past experiences</a:t>
            </a:r>
          </a:p>
          <a:p>
            <a:pPr marL="285750" indent="-285750">
              <a:buFont typeface="Arial" panose="020B0604020202020204" pitchFamily="34" charset="0"/>
              <a:buChar char="•"/>
            </a:pPr>
            <a:r>
              <a:rPr lang="en-GB" sz="2000" dirty="0"/>
              <a:t>Counter intuitive to the tough culture in some sectors – military/police </a:t>
            </a:r>
          </a:p>
          <a:p>
            <a:pPr marL="285750" indent="-285750">
              <a:buFont typeface="Arial" panose="020B0604020202020204" pitchFamily="34" charset="0"/>
              <a:buChar char="•"/>
            </a:pPr>
            <a:r>
              <a:rPr lang="en-GB" sz="2000" dirty="0"/>
              <a:t>Worry about things like ‘losing my job/harm my career’ so carry the burden</a:t>
            </a:r>
          </a:p>
          <a:p>
            <a:pPr marL="285750" indent="-285750">
              <a:buFont typeface="Arial" panose="020B0604020202020204" pitchFamily="34" charset="0"/>
              <a:buChar char="•"/>
            </a:pPr>
            <a:r>
              <a:rPr lang="en-GB" sz="2000" dirty="0"/>
              <a:t>Overwhelming personal &amp; professional responsibilities – psychiatric staff for example </a:t>
            </a:r>
          </a:p>
          <a:p>
            <a:pPr marL="285750" indent="-285750">
              <a:buFont typeface="Arial" panose="020B0604020202020204" pitchFamily="34" charset="0"/>
              <a:buChar char="•"/>
            </a:pPr>
            <a:r>
              <a:rPr lang="en-GB" sz="2000" dirty="0"/>
              <a:t>Concerns about confidentiality</a:t>
            </a:r>
          </a:p>
          <a:p>
            <a:pPr marL="285750" indent="-285750">
              <a:buFont typeface="Arial" panose="020B0604020202020204" pitchFamily="34" charset="0"/>
              <a:buChar char="•"/>
            </a:pPr>
            <a:r>
              <a:rPr lang="en-GB" sz="2000" dirty="0"/>
              <a:t>Difficulty </a:t>
            </a:r>
            <a:r>
              <a:rPr lang="en-GB" sz="2000"/>
              <a:t>trusting anyone  </a:t>
            </a:r>
            <a:endParaRPr lang="en-GB" sz="2000" dirty="0"/>
          </a:p>
        </p:txBody>
      </p:sp>
    </p:spTree>
    <p:extLst>
      <p:ext uri="{BB962C8B-B14F-4D97-AF65-F5344CB8AC3E}">
        <p14:creationId xmlns:p14="http://schemas.microsoft.com/office/powerpoint/2010/main" val="3489946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8031-5CCF-4C0D-8154-0A4BB59A0D8B}"/>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We all have a responsibility to: </a:t>
            </a:r>
            <a:endParaRPr lang="en-US" sz="2400" dirty="0">
              <a:solidFill>
                <a:schemeClr val="bg1"/>
              </a:solidFill>
              <a:cs typeface="Arial" charset="0"/>
            </a:endParaRPr>
          </a:p>
        </p:txBody>
      </p:sp>
      <p:sp>
        <p:nvSpPr>
          <p:cNvPr id="3" name="TextBox 2">
            <a:extLst>
              <a:ext uri="{FF2B5EF4-FFF2-40B4-BE49-F238E27FC236}">
                <a16:creationId xmlns:a16="http://schemas.microsoft.com/office/drawing/2014/main" id="{666AD31D-1D8A-45E4-834C-D03565115599}"/>
              </a:ext>
            </a:extLst>
          </p:cNvPr>
          <p:cNvSpPr txBox="1"/>
          <p:nvPr/>
        </p:nvSpPr>
        <p:spPr>
          <a:xfrm>
            <a:off x="251520" y="908720"/>
            <a:ext cx="8352928"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a:t>Acknowledge and respect survivors of trauma </a:t>
            </a:r>
          </a:p>
          <a:p>
            <a:pPr marL="285750" indent="-285750">
              <a:buFont typeface="Arial" panose="020B0604020202020204" pitchFamily="34" charset="0"/>
              <a:buChar char="•"/>
            </a:pPr>
            <a:r>
              <a:rPr lang="en-GB" sz="2400" dirty="0"/>
              <a:t>Provide unconditional acceptance </a:t>
            </a:r>
          </a:p>
          <a:p>
            <a:pPr marL="285750" indent="-285750">
              <a:buFont typeface="Arial" panose="020B0604020202020204" pitchFamily="34" charset="0"/>
              <a:buChar char="•"/>
            </a:pPr>
            <a:r>
              <a:rPr lang="en-GB" sz="2400" dirty="0"/>
              <a:t>Encourage ownership for seeking help and encourage choice and flexibility – internet interventions have proven to be effective and cost-efficient and can overcome geographical barriers. Non-clinical interventions e.g. yoga</a:t>
            </a:r>
          </a:p>
          <a:p>
            <a:pPr marL="285750" indent="-285750">
              <a:buFont typeface="Arial" panose="020B0604020202020204" pitchFamily="34" charset="0"/>
              <a:buChar char="•"/>
            </a:pPr>
            <a:r>
              <a:rPr lang="en-GB" sz="2400" dirty="0"/>
              <a:t>Encourage the use of peer support and be proactive in building own support network</a:t>
            </a:r>
          </a:p>
          <a:p>
            <a:pPr marL="285750" indent="-285750">
              <a:buFont typeface="Arial" panose="020B0604020202020204" pitchFamily="34" charset="0"/>
              <a:buChar char="•"/>
            </a:pPr>
            <a:r>
              <a:rPr lang="en-GB" sz="2400" dirty="0"/>
              <a:t>Be culturally sensitive - </a:t>
            </a:r>
            <a:r>
              <a:rPr lang="en-US" sz="2400" dirty="0"/>
              <a:t>culture-specific individual and collective meanings influence the meaning the patient attaches to the traumatic event.</a:t>
            </a:r>
            <a:endParaRPr lang="en-GB" sz="2400" dirty="0"/>
          </a:p>
          <a:p>
            <a:pPr marL="285750" indent="-285750">
              <a:buFont typeface="Arial" panose="020B0604020202020204" pitchFamily="34" charset="0"/>
              <a:buChar char="•"/>
            </a:pPr>
            <a:r>
              <a:rPr lang="en-GB" sz="2400" dirty="0"/>
              <a:t>Raise awareness of PTSD and general mental ill health </a:t>
            </a:r>
          </a:p>
          <a:p>
            <a:pPr marL="285750" indent="-285750">
              <a:buFont typeface="Arial" panose="020B0604020202020204" pitchFamily="34" charset="0"/>
              <a:buChar char="•"/>
            </a:pPr>
            <a:r>
              <a:rPr lang="en-GB" sz="2400" dirty="0"/>
              <a:t>Be inquisitive but not interrogating - </a:t>
            </a:r>
            <a:r>
              <a:rPr lang="en-US" sz="2400" dirty="0"/>
              <a:t>consider the type of trauma, its severity and consequences, as well as the individual’s own life history and context.</a:t>
            </a:r>
            <a:endParaRPr lang="en-GB" sz="2400" dirty="0"/>
          </a:p>
        </p:txBody>
      </p:sp>
    </p:spTree>
    <p:extLst>
      <p:ext uri="{BB962C8B-B14F-4D97-AF65-F5344CB8AC3E}">
        <p14:creationId xmlns:p14="http://schemas.microsoft.com/office/powerpoint/2010/main" val="2768829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8031-5CCF-4C0D-8154-0A4BB59A0D8B}"/>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Substance use and PTSD </a:t>
            </a:r>
            <a:endParaRPr lang="en-US" sz="2400" dirty="0">
              <a:solidFill>
                <a:schemeClr val="bg1"/>
              </a:solidFill>
              <a:cs typeface="Arial" charset="0"/>
            </a:endParaRPr>
          </a:p>
        </p:txBody>
      </p:sp>
      <p:sp>
        <p:nvSpPr>
          <p:cNvPr id="3" name="TextBox 2">
            <a:extLst>
              <a:ext uri="{FF2B5EF4-FFF2-40B4-BE49-F238E27FC236}">
                <a16:creationId xmlns:a16="http://schemas.microsoft.com/office/drawing/2014/main" id="{666AD31D-1D8A-45E4-834C-D03565115599}"/>
              </a:ext>
            </a:extLst>
          </p:cNvPr>
          <p:cNvSpPr txBox="1"/>
          <p:nvPr/>
        </p:nvSpPr>
        <p:spPr>
          <a:xfrm>
            <a:off x="251520" y="908720"/>
            <a:ext cx="8352928" cy="6247864"/>
          </a:xfrm>
          <a:prstGeom prst="rect">
            <a:avLst/>
          </a:prstGeom>
          <a:noFill/>
        </p:spPr>
        <p:txBody>
          <a:bodyPr wrap="square" rtlCol="0">
            <a:spAutoFit/>
          </a:bodyPr>
          <a:lstStyle/>
          <a:p>
            <a:pPr marL="285750" indent="-285750">
              <a:buFont typeface="Arial" panose="020B0604020202020204" pitchFamily="34" charset="0"/>
              <a:buChar char="•"/>
            </a:pPr>
            <a:r>
              <a:rPr lang="en-US" sz="2000" dirty="0"/>
              <a:t>Substance Use Disorders (SUDs) and PTSD are both chronic and debilitating conditions which often co-occur.</a:t>
            </a:r>
          </a:p>
          <a:p>
            <a:pPr marL="285750" indent="-285750">
              <a:buFont typeface="Arial" panose="020B0604020202020204" pitchFamily="34" charset="0"/>
              <a:buChar char="•"/>
            </a:pPr>
            <a:r>
              <a:rPr lang="en-US" sz="2000" dirty="0"/>
              <a:t>Up to 41% of veterans with PTSD also have a co-occurring SUD</a:t>
            </a:r>
          </a:p>
          <a:p>
            <a:pPr marL="285750" indent="-285750">
              <a:buFont typeface="Arial" panose="020B0604020202020204" pitchFamily="34" charset="0"/>
              <a:buChar char="•"/>
            </a:pPr>
            <a:r>
              <a:rPr lang="en-US" sz="2000" dirty="0"/>
              <a:t>This co-occurrence has been associated with a range of negative outcomes, including physical health issues, homelessness, and increased risk of suicide.</a:t>
            </a:r>
          </a:p>
          <a:p>
            <a:pPr marL="285750" indent="-285750">
              <a:buFont typeface="Arial" panose="020B0604020202020204" pitchFamily="34" charset="0"/>
              <a:buChar char="•"/>
            </a:pPr>
            <a:r>
              <a:rPr lang="en-US" sz="2000" dirty="0"/>
              <a:t>Is the relationship between SUDs and PTSD is around the issue of ‘self-medication to block out the psychological pain?</a:t>
            </a:r>
          </a:p>
          <a:p>
            <a:pPr marL="285750" indent="-285750">
              <a:buFont typeface="Arial" panose="020B0604020202020204" pitchFamily="34" charset="0"/>
              <a:buChar char="•"/>
            </a:pPr>
            <a:r>
              <a:rPr lang="en-US" sz="2000" dirty="0"/>
              <a:t>individuals with PTSD and SUDs are likely to live in contexts which may potentially exacerbate their PTSD symptoms.</a:t>
            </a:r>
          </a:p>
          <a:p>
            <a:pPr marL="285750" indent="-285750">
              <a:buFont typeface="Arial" panose="020B0604020202020204" pitchFamily="34" charset="0"/>
              <a:buChar char="•"/>
            </a:pPr>
            <a:r>
              <a:rPr lang="en-US" sz="2000" dirty="0"/>
              <a:t>These individuals may find it more difficult to access health services, increasing the difficulty of getting a diagnosis for their PTSD and receiving the necessary care.</a:t>
            </a:r>
          </a:p>
          <a:p>
            <a:pPr marL="285750" indent="-285750">
              <a:buFont typeface="Arial" panose="020B0604020202020204" pitchFamily="34" charset="0"/>
              <a:buChar char="•"/>
            </a:pPr>
            <a:r>
              <a:rPr lang="en-US" sz="2000" dirty="0"/>
              <a:t>Access to those substances is often deemed easier than seeking professional help with prescribed medication.</a:t>
            </a:r>
          </a:p>
          <a:p>
            <a:pPr marL="285750" indent="-285750">
              <a:buFont typeface="Arial" panose="020B0604020202020204" pitchFamily="34" charset="0"/>
              <a:buChar char="•"/>
            </a:pPr>
            <a:r>
              <a:rPr lang="en-US" sz="2000" dirty="0"/>
              <a:t>If an event, or series of events in combat made an individual feel powerless, and this then leads to beliefs of hopelessness, then this logic inevitably leads to using alcohol or other drugs to make the here and now better,</a:t>
            </a:r>
          </a:p>
          <a:p>
            <a:pPr marL="285750" indent="-285750">
              <a:buFont typeface="Arial" panose="020B0604020202020204" pitchFamily="34" charset="0"/>
              <a:buChar char="•"/>
            </a:pPr>
            <a:endParaRPr lang="en-GB" sz="2000" dirty="0"/>
          </a:p>
        </p:txBody>
      </p:sp>
    </p:spTree>
    <p:extLst>
      <p:ext uri="{BB962C8B-B14F-4D97-AF65-F5344CB8AC3E}">
        <p14:creationId xmlns:p14="http://schemas.microsoft.com/office/powerpoint/2010/main" val="1034053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8031-5CCF-4C0D-8154-0A4BB59A0D8B}"/>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Trauma-informed care  </a:t>
            </a:r>
            <a:endParaRPr lang="en-US" sz="2400" dirty="0">
              <a:solidFill>
                <a:schemeClr val="bg1"/>
              </a:solidFill>
              <a:cs typeface="Arial" charset="0"/>
            </a:endParaRPr>
          </a:p>
        </p:txBody>
      </p:sp>
      <p:sp>
        <p:nvSpPr>
          <p:cNvPr id="3" name="TextBox 2">
            <a:extLst>
              <a:ext uri="{FF2B5EF4-FFF2-40B4-BE49-F238E27FC236}">
                <a16:creationId xmlns:a16="http://schemas.microsoft.com/office/drawing/2014/main" id="{666AD31D-1D8A-45E4-834C-D03565115599}"/>
              </a:ext>
            </a:extLst>
          </p:cNvPr>
          <p:cNvSpPr txBox="1"/>
          <p:nvPr/>
        </p:nvSpPr>
        <p:spPr>
          <a:xfrm>
            <a:off x="251520" y="908720"/>
            <a:ext cx="8352928" cy="1631216"/>
          </a:xfrm>
          <a:prstGeom prst="rect">
            <a:avLst/>
          </a:prstGeom>
          <a:noFill/>
        </p:spPr>
        <p:txBody>
          <a:bodyPr wrap="square" rtlCol="0">
            <a:spAutoFit/>
          </a:bodyPr>
          <a:lstStyle/>
          <a:p>
            <a:r>
              <a:rPr lang="en-US" sz="2000" dirty="0"/>
              <a:t>A framework that is grounded in an understanding of and responsiveness to the impact of trauma that </a:t>
            </a:r>
            <a:r>
              <a:rPr lang="en-US" sz="2000" dirty="0" err="1"/>
              <a:t>emphasises</a:t>
            </a:r>
            <a:r>
              <a:rPr lang="en-US" sz="2000" dirty="0"/>
              <a:t> physical, psychological, and emotional safety for both providers and survivors and that creates opportunities for survivors to rebuild a sense of control and empowerment. Key principles are: </a:t>
            </a:r>
            <a:endParaRPr lang="en-GB" sz="2000" dirty="0"/>
          </a:p>
        </p:txBody>
      </p:sp>
      <p:sp>
        <p:nvSpPr>
          <p:cNvPr id="4" name="TextBox 3">
            <a:extLst>
              <a:ext uri="{FF2B5EF4-FFF2-40B4-BE49-F238E27FC236}">
                <a16:creationId xmlns:a16="http://schemas.microsoft.com/office/drawing/2014/main" id="{0DDBA539-B13A-4A21-8A1F-9CEB4793612A}"/>
              </a:ext>
            </a:extLst>
          </p:cNvPr>
          <p:cNvSpPr txBox="1"/>
          <p:nvPr/>
        </p:nvSpPr>
        <p:spPr>
          <a:xfrm>
            <a:off x="261755" y="2539936"/>
            <a:ext cx="3518157" cy="4678204"/>
          </a:xfrm>
          <a:prstGeom prst="rect">
            <a:avLst/>
          </a:prstGeom>
          <a:noFill/>
        </p:spPr>
        <p:txBody>
          <a:bodyPr wrap="square" rtlCol="0">
            <a:spAutoFit/>
          </a:bodyPr>
          <a:lstStyle/>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physical and emotional safety for service-users</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service-providers’ trustworthiness and transparency</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empowerment</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voice and choice</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peer support; collaboration</a:t>
            </a:r>
          </a:p>
          <a:p>
            <a:pPr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the understanding that cultural background influences help-seeking </a:t>
            </a:r>
            <a:r>
              <a:rPr lang="en-US" sz="2000" b="0" i="0" dirty="0" err="1">
                <a:effectLst/>
                <a:latin typeface="Arial" panose="020B0604020202020204" pitchFamily="34" charset="0"/>
                <a:cs typeface="Arial" panose="020B0604020202020204" pitchFamily="34" charset="0"/>
              </a:rPr>
              <a:t>behaviours</a:t>
            </a:r>
            <a:endParaRPr lang="en-US" sz="2000" b="0" i="0" dirty="0">
              <a:effectLst/>
              <a:latin typeface="Arial" panose="020B0604020202020204" pitchFamily="34" charset="0"/>
              <a:cs typeface="Arial" panose="020B0604020202020204" pitchFamily="34" charset="0"/>
            </a:endParaRPr>
          </a:p>
          <a:p>
            <a:pPr algn="l"/>
            <a:r>
              <a:rPr lang="en-US" sz="2000" dirty="0">
                <a:latin typeface="Arial" panose="020B0604020202020204" pitchFamily="34" charset="0"/>
                <a:cs typeface="Arial" panose="020B0604020202020204" pitchFamily="34" charset="0"/>
              </a:rPr>
              <a:t>The following assumptions are cornerstone of TIC:</a:t>
            </a:r>
            <a:endParaRPr lang="en-US" sz="2000" b="0" i="0" dirty="0">
              <a:effectLst/>
              <a:latin typeface="Arial" panose="020B0604020202020204" pitchFamily="34" charset="0"/>
              <a:cs typeface="Arial" panose="020B0604020202020204" pitchFamily="34" charset="0"/>
            </a:endParaRPr>
          </a:p>
          <a:p>
            <a:endParaRPr lang="en-GB" dirty="0"/>
          </a:p>
        </p:txBody>
      </p:sp>
      <p:pic>
        <p:nvPicPr>
          <p:cNvPr id="1030" name="Picture 6" descr="Trauma-informed care">
            <a:extLst>
              <a:ext uri="{FF2B5EF4-FFF2-40B4-BE49-F238E27FC236}">
                <a16:creationId xmlns:a16="http://schemas.microsoft.com/office/drawing/2014/main" id="{56308962-50B6-4F9B-947F-E9BFE1DE5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348880"/>
            <a:ext cx="4824536" cy="45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755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8031-5CCF-4C0D-8154-0A4BB59A0D8B}"/>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Challenges with TIC </a:t>
            </a:r>
            <a:endParaRPr lang="en-US" sz="2400" dirty="0">
              <a:solidFill>
                <a:schemeClr val="bg1"/>
              </a:solidFill>
              <a:cs typeface="Arial" charset="0"/>
            </a:endParaRPr>
          </a:p>
        </p:txBody>
      </p:sp>
      <p:pic>
        <p:nvPicPr>
          <p:cNvPr id="2050" name="Picture 2" descr="Vicarious Trauma: Secondary Traumatic Stress in Behavioral Health  Providers: How to Identify It and What to Do About It">
            <a:extLst>
              <a:ext uri="{FF2B5EF4-FFF2-40B4-BE49-F238E27FC236}">
                <a16:creationId xmlns:a16="http://schemas.microsoft.com/office/drawing/2014/main" id="{DA25D61D-A686-424A-933E-702E7F214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08720"/>
            <a:ext cx="813690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78516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8031-5CCF-4C0D-8154-0A4BB59A0D8B}"/>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Treatment options – Trauma-focused cognitive behaviour therapy (TF-CGT) </a:t>
            </a:r>
            <a:endParaRPr lang="en-US" sz="2400" dirty="0">
              <a:solidFill>
                <a:schemeClr val="bg1"/>
              </a:solidFill>
              <a:cs typeface="Arial" charset="0"/>
            </a:endParaRPr>
          </a:p>
        </p:txBody>
      </p:sp>
      <p:sp>
        <p:nvSpPr>
          <p:cNvPr id="3" name="TextBox 2">
            <a:extLst>
              <a:ext uri="{FF2B5EF4-FFF2-40B4-BE49-F238E27FC236}">
                <a16:creationId xmlns:a16="http://schemas.microsoft.com/office/drawing/2014/main" id="{666AD31D-1D8A-45E4-834C-D03565115599}"/>
              </a:ext>
            </a:extLst>
          </p:cNvPr>
          <p:cNvSpPr txBox="1"/>
          <p:nvPr/>
        </p:nvSpPr>
        <p:spPr>
          <a:xfrm>
            <a:off x="251520" y="908720"/>
            <a:ext cx="8352928" cy="2862322"/>
          </a:xfrm>
          <a:prstGeom prst="rect">
            <a:avLst/>
          </a:prstGeom>
          <a:noFill/>
        </p:spPr>
        <p:txBody>
          <a:bodyPr wrap="square" rtlCol="0">
            <a:spAutoFit/>
          </a:bodyPr>
          <a:lstStyle/>
          <a:p>
            <a:r>
              <a:rPr lang="en-US" sz="2000" dirty="0"/>
              <a:t>One of the psychological therapies with the strongest evidentiary support recommended for PTSD (NICE, 2018).</a:t>
            </a:r>
          </a:p>
          <a:p>
            <a:endParaRPr lang="en-US" sz="2000" dirty="0"/>
          </a:p>
          <a:p>
            <a:r>
              <a:rPr lang="en-US" sz="2000" dirty="0"/>
              <a:t>CBT is a type of therapy which explores the way in which thoughts (or cognitions) affect the way individuals feel and behave. It is used in the treatment of a range of mental health disorders such as depression and anxiety. CBT can be modified to treat other disorders such as PTSD and eating disorders like anorexia nervosa.</a:t>
            </a:r>
          </a:p>
          <a:p>
            <a:endParaRPr lang="en-US" sz="2000" dirty="0"/>
          </a:p>
        </p:txBody>
      </p:sp>
      <p:pic>
        <p:nvPicPr>
          <p:cNvPr id="1026" name="Picture 2" descr="Reprogram Your Brain | HuffPost Life">
            <a:extLst>
              <a:ext uri="{FF2B5EF4-FFF2-40B4-BE49-F238E27FC236}">
                <a16:creationId xmlns:a16="http://schemas.microsoft.com/office/drawing/2014/main" id="{B1A28771-90EB-46DD-9EDF-E1B14FFAD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15608"/>
            <a:ext cx="3203848" cy="33423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911216-D0AD-4A7E-939F-B8EC9F5D043E}"/>
              </a:ext>
            </a:extLst>
          </p:cNvPr>
          <p:cNvSpPr txBox="1"/>
          <p:nvPr/>
        </p:nvSpPr>
        <p:spPr>
          <a:xfrm>
            <a:off x="3923928" y="3447866"/>
            <a:ext cx="5220072" cy="3170099"/>
          </a:xfrm>
          <a:prstGeom prst="rect">
            <a:avLst/>
          </a:prstGeom>
          <a:noFill/>
        </p:spPr>
        <p:txBody>
          <a:bodyPr wrap="square" rtlCol="0">
            <a:spAutoFit/>
          </a:bodyPr>
          <a:lstStyle/>
          <a:p>
            <a:r>
              <a:rPr lang="en-US" sz="2000" dirty="0"/>
              <a:t>The aim of CBT is to identify how thinking styles can be challenged and modified to improve feelings and </a:t>
            </a:r>
            <a:r>
              <a:rPr lang="en-US" sz="2000" dirty="0" err="1"/>
              <a:t>behaviours</a:t>
            </a:r>
            <a:r>
              <a:rPr lang="en-US" sz="2000" dirty="0"/>
              <a:t>. For example, if an individual interprets a situation negatively, a ‘negative cognition’, this can have a negative impact on their feelings, for example causing anxiety, low mood and sadness. These negative feelings can lead to potentially unhelpful </a:t>
            </a:r>
            <a:r>
              <a:rPr lang="en-US" sz="2000" dirty="0" err="1"/>
              <a:t>behaviours</a:t>
            </a:r>
            <a:r>
              <a:rPr lang="en-US" sz="2000" dirty="0"/>
              <a:t> such as avoidance or reduced activity.</a:t>
            </a:r>
            <a:endParaRPr lang="en-GB" sz="2000" dirty="0"/>
          </a:p>
        </p:txBody>
      </p:sp>
    </p:spTree>
    <p:extLst>
      <p:ext uri="{BB962C8B-B14F-4D97-AF65-F5344CB8AC3E}">
        <p14:creationId xmlns:p14="http://schemas.microsoft.com/office/powerpoint/2010/main" val="41933431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8031-5CCF-4C0D-8154-0A4BB59A0D8B}"/>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a:solidFill>
                  <a:schemeClr val="bg1"/>
                </a:solidFill>
                <a:latin typeface="Arial" charset="0"/>
                <a:cs typeface="Arial" charset="0"/>
              </a:rPr>
              <a:t>Treatment options – Graded exposure therapy </a:t>
            </a:r>
            <a:endParaRPr lang="en-US" sz="2400" dirty="0">
              <a:solidFill>
                <a:schemeClr val="bg1"/>
              </a:solidFill>
              <a:cs typeface="Arial" charset="0"/>
            </a:endParaRPr>
          </a:p>
        </p:txBody>
      </p:sp>
      <p:sp>
        <p:nvSpPr>
          <p:cNvPr id="3" name="TextBox 2">
            <a:extLst>
              <a:ext uri="{FF2B5EF4-FFF2-40B4-BE49-F238E27FC236}">
                <a16:creationId xmlns:a16="http://schemas.microsoft.com/office/drawing/2014/main" id="{666AD31D-1D8A-45E4-834C-D03565115599}"/>
              </a:ext>
            </a:extLst>
          </p:cNvPr>
          <p:cNvSpPr txBox="1"/>
          <p:nvPr/>
        </p:nvSpPr>
        <p:spPr>
          <a:xfrm>
            <a:off x="251520" y="908720"/>
            <a:ext cx="8352928" cy="1323439"/>
          </a:xfrm>
          <a:prstGeom prst="rect">
            <a:avLst/>
          </a:prstGeom>
          <a:noFill/>
        </p:spPr>
        <p:txBody>
          <a:bodyPr wrap="square" rtlCol="0">
            <a:spAutoFit/>
          </a:bodyPr>
          <a:lstStyle/>
          <a:p>
            <a:r>
              <a:rPr lang="en-US" sz="2000" dirty="0"/>
              <a:t>Gradual and controlled exposure to the source, for example someone suffering PTSD as a result of their time in ICU it could involve working up to going back to the ICU and seeing the machines there, go through the patient diary to separate the fact from fiction and meeting the staff.  </a:t>
            </a:r>
          </a:p>
        </p:txBody>
      </p:sp>
      <p:pic>
        <p:nvPicPr>
          <p:cNvPr id="2050" name="Picture 2" descr="Delivering More Effective Exposure Therapy In CBT - Psychology Tools">
            <a:extLst>
              <a:ext uri="{FF2B5EF4-FFF2-40B4-BE49-F238E27FC236}">
                <a16:creationId xmlns:a16="http://schemas.microsoft.com/office/drawing/2014/main" id="{872C1787-5303-4ECC-84E4-31C5ADFC2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75704"/>
            <a:ext cx="9144000" cy="479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572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8031-5CCF-4C0D-8154-0A4BB59A0D8B}"/>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Treatment options – Narrative exposure therapy </a:t>
            </a:r>
            <a:endParaRPr lang="en-US" sz="2400" dirty="0">
              <a:solidFill>
                <a:schemeClr val="bg1"/>
              </a:solidFill>
              <a:cs typeface="Arial" charset="0"/>
            </a:endParaRPr>
          </a:p>
        </p:txBody>
      </p:sp>
      <p:sp>
        <p:nvSpPr>
          <p:cNvPr id="3" name="TextBox 2">
            <a:extLst>
              <a:ext uri="{FF2B5EF4-FFF2-40B4-BE49-F238E27FC236}">
                <a16:creationId xmlns:a16="http://schemas.microsoft.com/office/drawing/2014/main" id="{666AD31D-1D8A-45E4-834C-D03565115599}"/>
              </a:ext>
            </a:extLst>
          </p:cNvPr>
          <p:cNvSpPr txBox="1"/>
          <p:nvPr/>
        </p:nvSpPr>
        <p:spPr>
          <a:xfrm>
            <a:off x="251520" y="908720"/>
            <a:ext cx="8352928" cy="5940088"/>
          </a:xfrm>
          <a:prstGeom prst="rect">
            <a:avLst/>
          </a:prstGeom>
          <a:noFill/>
        </p:spPr>
        <p:txBody>
          <a:bodyPr wrap="square" rtlCol="0">
            <a:spAutoFit/>
          </a:bodyPr>
          <a:lstStyle/>
          <a:p>
            <a:pPr marL="342900" indent="-342900">
              <a:buFont typeface="Arial" panose="020B0604020202020204" pitchFamily="34" charset="0"/>
              <a:buChar char="•"/>
            </a:pPr>
            <a:r>
              <a:rPr lang="en-US" sz="2000" dirty="0"/>
              <a:t>Create a safe environment and clear boundaries/expectations</a:t>
            </a:r>
          </a:p>
          <a:p>
            <a:pPr marL="342900" indent="-342900">
              <a:buFont typeface="Arial" panose="020B0604020202020204" pitchFamily="34" charset="0"/>
              <a:buChar char="•"/>
            </a:pPr>
            <a:r>
              <a:rPr lang="en-US" sz="2000" dirty="0"/>
              <a:t>individuals are encouraged to establish a coherent life story by reflecting on key life events and putting the traumatic experience(s) into context. Do a ‘lifeline’ (significant life events on a written timeline)</a:t>
            </a:r>
          </a:p>
          <a:p>
            <a:pPr marL="342900" indent="-342900">
              <a:buFont typeface="Arial" panose="020B0604020202020204" pitchFamily="34" charset="0"/>
              <a:buChar char="•"/>
            </a:pPr>
            <a:r>
              <a:rPr lang="en-US" sz="2000" dirty="0"/>
              <a:t>Often delivered in small group settings </a:t>
            </a:r>
          </a:p>
          <a:p>
            <a:pPr marL="342900" indent="-342900">
              <a:buFont typeface="Arial" panose="020B0604020202020204" pitchFamily="34" charset="0"/>
              <a:buChar char="•"/>
            </a:pPr>
            <a:r>
              <a:rPr lang="en-US" sz="2000" dirty="0"/>
              <a:t>Telling their life story chronologically, focusing on both positive and negative life events, describing those experiences in detail, and focusing on feelings and emotions that those events arouse. </a:t>
            </a:r>
          </a:p>
          <a:p>
            <a:pPr marL="342900" indent="-342900">
              <a:buFont typeface="Arial" panose="020B0604020202020204" pitchFamily="34" charset="0"/>
              <a:buChar char="•"/>
            </a:pPr>
            <a:r>
              <a:rPr lang="en-US" sz="2000" dirty="0"/>
              <a:t>Aim is to help the individual restore a positive self-identity and meaningfully integrate the traumatic event(s) into a coherent life story.</a:t>
            </a:r>
          </a:p>
          <a:p>
            <a:pPr marL="342900" indent="-342900">
              <a:buFont typeface="Arial" panose="020B0604020202020204" pitchFamily="34" charset="0"/>
              <a:buChar char="•"/>
            </a:pPr>
            <a:r>
              <a:rPr lang="en-US" sz="2000" dirty="0"/>
              <a:t>Needs compassionate understanding, active listening, rapport and unconditional positive regard.</a:t>
            </a:r>
          </a:p>
          <a:p>
            <a:pPr marL="342900" indent="-342900">
              <a:buFont typeface="Arial" panose="020B0604020202020204" pitchFamily="34" charset="0"/>
              <a:buChar char="•"/>
            </a:pPr>
            <a:r>
              <a:rPr lang="en-US" sz="2000" dirty="0"/>
              <a:t>Useful for family and community functioning, particularly in low-resource settings (video on next slide).</a:t>
            </a:r>
          </a:p>
          <a:p>
            <a:pPr marL="342900" indent="-342900">
              <a:buFont typeface="Arial" panose="020B0604020202020204" pitchFamily="34" charset="0"/>
              <a:buChar char="•"/>
            </a:pPr>
            <a:r>
              <a:rPr lang="en-US" sz="2000" dirty="0"/>
              <a:t>Can be emotionally taxing on the facilitator </a:t>
            </a:r>
          </a:p>
          <a:p>
            <a:pPr marL="342900" indent="-342900">
              <a:buFont typeface="Arial" panose="020B0604020202020204" pitchFamily="34" charset="0"/>
              <a:buChar char="•"/>
            </a:pPr>
            <a:r>
              <a:rPr lang="en-US" sz="2000" dirty="0"/>
              <a:t>In an imaginal exposure the facilitator reads the timeline events aloud  in chronological order, exposing each traumatic event and allowing the integration of affective (mood, feelings, &amp; attitudes), cognitive, physiological and sensory details into the present moment.</a:t>
            </a:r>
          </a:p>
        </p:txBody>
      </p:sp>
    </p:spTree>
    <p:extLst>
      <p:ext uri="{BB962C8B-B14F-4D97-AF65-F5344CB8AC3E}">
        <p14:creationId xmlns:p14="http://schemas.microsoft.com/office/powerpoint/2010/main" val="584091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arrative exposure therapy A treatment option for survivors of war living with PTSD">
            <a:hlinkClick r:id="" action="ppaction://media"/>
            <a:extLst>
              <a:ext uri="{FF2B5EF4-FFF2-40B4-BE49-F238E27FC236}">
                <a16:creationId xmlns:a16="http://schemas.microsoft.com/office/drawing/2014/main" id="{F7F2090E-5D47-4FCF-9176-06748871CFE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3999" cy="6237312"/>
          </a:xfrm>
          <a:prstGeom prst="rect">
            <a:avLst/>
          </a:prstGeom>
        </p:spPr>
      </p:pic>
    </p:spTree>
    <p:extLst>
      <p:ext uri="{BB962C8B-B14F-4D97-AF65-F5344CB8AC3E}">
        <p14:creationId xmlns:p14="http://schemas.microsoft.com/office/powerpoint/2010/main" val="2741297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6C2AF-88D6-408A-B67A-BDBCFF4B453D}"/>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200" dirty="0">
                <a:solidFill>
                  <a:schemeClr val="bg1"/>
                </a:solidFill>
                <a:cs typeface="Arial" charset="0"/>
              </a:rPr>
              <a:t>Traumatic event</a:t>
            </a:r>
          </a:p>
        </p:txBody>
      </p:sp>
      <p:sp>
        <p:nvSpPr>
          <p:cNvPr id="14" name="TextBox 13">
            <a:extLst>
              <a:ext uri="{FF2B5EF4-FFF2-40B4-BE49-F238E27FC236}">
                <a16:creationId xmlns:a16="http://schemas.microsoft.com/office/drawing/2014/main" id="{72D6534F-F608-4FB4-8019-2F900E268358}"/>
              </a:ext>
            </a:extLst>
          </p:cNvPr>
          <p:cNvSpPr txBox="1"/>
          <p:nvPr/>
        </p:nvSpPr>
        <p:spPr>
          <a:xfrm>
            <a:off x="323528" y="980728"/>
            <a:ext cx="8496944" cy="5632311"/>
          </a:xfrm>
          <a:prstGeom prst="rect">
            <a:avLst/>
          </a:prstGeom>
          <a:noFill/>
        </p:spPr>
        <p:txBody>
          <a:bodyPr wrap="square" rtlCol="0">
            <a:spAutoFit/>
          </a:bodyPr>
          <a:lstStyle/>
          <a:p>
            <a:pPr algn="l"/>
            <a:r>
              <a:rPr lang="en-GB" sz="2000" b="0" i="0" dirty="0">
                <a:effectLst/>
                <a:latin typeface="Arial" panose="020B0604020202020204" pitchFamily="34" charset="0"/>
                <a:cs typeface="Arial" panose="020B0604020202020204" pitchFamily="34" charset="0"/>
              </a:rPr>
              <a:t>Exposure to actual or threatened death, serious injury, or sexual violence in one (or more) of the following ways:</a:t>
            </a:r>
          </a:p>
          <a:p>
            <a:pPr marL="342900" indent="-342900" algn="l">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Directly experiencing the traumatic event(s).</a:t>
            </a:r>
          </a:p>
          <a:p>
            <a:pPr marL="342900" indent="-342900" algn="l">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Witnessing, in person, the event(s) as it occurred to others.</a:t>
            </a:r>
          </a:p>
          <a:p>
            <a:pPr marL="342900" indent="-342900" algn="l">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Learning that the traumatic event(s) occurred to a close family member or close friend. In cases of actual or threatened death of a family member or friend, the event(s) must have been violent or accidental.</a:t>
            </a:r>
          </a:p>
          <a:p>
            <a:pPr marL="342900" indent="-342900" algn="l">
              <a:buFont typeface="Arial" panose="020B0604020202020204" pitchFamily="34" charset="0"/>
              <a:buChar char="•"/>
            </a:pPr>
            <a:r>
              <a:rPr lang="en-GB" sz="2000" b="0" i="0" dirty="0">
                <a:effectLst/>
                <a:latin typeface="Arial" panose="020B0604020202020204" pitchFamily="34" charset="0"/>
                <a:cs typeface="Arial" panose="020B0604020202020204" pitchFamily="34" charset="0"/>
              </a:rPr>
              <a:t>Experiencing repeated or extreme exposure to aversive details of the traumatic event(s). For example first responders collecting human remains; police officers repeatedly exposed to details of child abuse.</a:t>
            </a:r>
          </a:p>
          <a:p>
            <a:pPr algn="l"/>
            <a:r>
              <a:rPr lang="en-GB" sz="2000" b="0" i="1" dirty="0">
                <a:effectLst/>
                <a:latin typeface="Arial" panose="020B0604020202020204" pitchFamily="34" charset="0"/>
                <a:cs typeface="Arial" panose="020B0604020202020204" pitchFamily="34" charset="0"/>
              </a:rPr>
              <a:t>DSM-5 (American Psychological Association, 2013)</a:t>
            </a:r>
          </a:p>
          <a:p>
            <a:pPr algn="l"/>
            <a:endParaRPr lang="en-GB" sz="2000" i="1" dirty="0">
              <a:latin typeface="Arial" panose="020B0604020202020204" pitchFamily="34" charset="0"/>
              <a:cs typeface="Arial" panose="020B0604020202020204" pitchFamily="34" charset="0"/>
            </a:endParaRPr>
          </a:p>
          <a:p>
            <a:pPr algn="l"/>
            <a:r>
              <a:rPr lang="en-GB" sz="2000" b="0" i="0" dirty="0">
                <a:effectLst/>
                <a:latin typeface="Arial" panose="020B0604020202020204" pitchFamily="34" charset="0"/>
                <a:cs typeface="Arial" panose="020B0604020202020204" pitchFamily="34" charset="0"/>
              </a:rPr>
              <a:t>According to the DSM-5 definition, stressful events not involving an immediate threat to life or physical injury such as psychosocial stressors including divorce or job loss, are not considered traumatic events. </a:t>
            </a:r>
          </a:p>
          <a:p>
            <a:pPr algn="l"/>
            <a:endParaRPr lang="en-GB" sz="2000" dirty="0">
              <a:latin typeface="Arial" panose="020B0604020202020204" pitchFamily="34" charset="0"/>
              <a:cs typeface="Arial" panose="020B0604020202020204" pitchFamily="34" charset="0"/>
            </a:endParaRPr>
          </a:p>
          <a:p>
            <a:pPr algn="l"/>
            <a:r>
              <a:rPr lang="en-US" sz="2000" b="0" i="0" dirty="0">
                <a:effectLst/>
                <a:latin typeface="Arial" panose="020B0604020202020204" pitchFamily="34" charset="0"/>
                <a:cs typeface="Arial" panose="020B0604020202020204" pitchFamily="34" charset="0"/>
              </a:rPr>
              <a:t>Can a traumatic event be associated with positive outcomes such as strengthening one’s spirituality and sense of purpose in life? </a:t>
            </a:r>
            <a:endParaRPr lang="en-GB" sz="2000" b="0" i="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184117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F2719-A9E0-4583-A7EC-20A5EBF1E0A6}"/>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Treatment options – Telehealth  </a:t>
            </a:r>
            <a:endParaRPr lang="en-US" sz="2400" dirty="0">
              <a:solidFill>
                <a:schemeClr val="bg1"/>
              </a:solidFill>
              <a:cs typeface="Arial" charset="0"/>
            </a:endParaRPr>
          </a:p>
        </p:txBody>
      </p:sp>
      <p:sp>
        <p:nvSpPr>
          <p:cNvPr id="3" name="TextBox 2">
            <a:extLst>
              <a:ext uri="{FF2B5EF4-FFF2-40B4-BE49-F238E27FC236}">
                <a16:creationId xmlns:a16="http://schemas.microsoft.com/office/drawing/2014/main" id="{E0EF9C6D-9D78-40F0-B01B-8A472B245F12}"/>
              </a:ext>
            </a:extLst>
          </p:cNvPr>
          <p:cNvSpPr txBox="1"/>
          <p:nvPr/>
        </p:nvSpPr>
        <p:spPr>
          <a:xfrm>
            <a:off x="107504" y="908720"/>
            <a:ext cx="4392488" cy="4708981"/>
          </a:xfrm>
          <a:prstGeom prst="rect">
            <a:avLst/>
          </a:prstGeom>
          <a:noFill/>
        </p:spPr>
        <p:txBody>
          <a:bodyPr wrap="square" rtlCol="0">
            <a:spAutoFit/>
          </a:bodyPr>
          <a:lstStyle/>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 Interactive technologies such as videoconferencing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Ideal for those who don’t have transport, unemployed etc.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Confidential and comfortable for many users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Time effective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With unexpected events like COVID this is an option well worth considering </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Potential to reach more people</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Convenient</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No time in waiting rooms</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People can feel there is always support on hand </a:t>
            </a:r>
          </a:p>
        </p:txBody>
      </p:sp>
      <p:pic>
        <p:nvPicPr>
          <p:cNvPr id="5122" name="Picture 2" descr="How could telehealth improve healthcare across the world? - Information Age">
            <a:extLst>
              <a:ext uri="{FF2B5EF4-FFF2-40B4-BE49-F238E27FC236}">
                <a16:creationId xmlns:a16="http://schemas.microsoft.com/office/drawing/2014/main" id="{6C9F1829-11D4-41F5-90C6-83AA20E54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908720"/>
            <a:ext cx="3707904" cy="470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475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184ACA-0B0C-46A7-9EAF-01F499888D5A}"/>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Treatment options – Debriefing and screening  </a:t>
            </a:r>
            <a:endParaRPr lang="en-US" sz="2400" dirty="0">
              <a:solidFill>
                <a:schemeClr val="bg1"/>
              </a:solidFill>
              <a:cs typeface="Arial" charset="0"/>
            </a:endParaRPr>
          </a:p>
        </p:txBody>
      </p:sp>
      <p:sp>
        <p:nvSpPr>
          <p:cNvPr id="3" name="TextBox 2">
            <a:extLst>
              <a:ext uri="{FF2B5EF4-FFF2-40B4-BE49-F238E27FC236}">
                <a16:creationId xmlns:a16="http://schemas.microsoft.com/office/drawing/2014/main" id="{3373D5FE-8A9D-48D7-AA1F-FCC27CB9123A}"/>
              </a:ext>
            </a:extLst>
          </p:cNvPr>
          <p:cNvSpPr txBox="1"/>
          <p:nvPr/>
        </p:nvSpPr>
        <p:spPr>
          <a:xfrm>
            <a:off x="0" y="1196752"/>
            <a:ext cx="8964488"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a:t>
            </a:r>
            <a:r>
              <a:rPr lang="en-US" sz="2000" i="0" dirty="0">
                <a:effectLst/>
                <a:latin typeface="Arial" panose="020B0604020202020204" pitchFamily="34" charset="0"/>
                <a:cs typeface="Arial" panose="020B0604020202020204" pitchFamily="34" charset="0"/>
              </a:rPr>
              <a:t>ntroduced to try and reduce the psychological morbidity associated with experiencing traumatic events.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Aims</a:t>
            </a:r>
            <a:r>
              <a:rPr lang="en-US" sz="2000" i="0" dirty="0">
                <a:effectLst/>
                <a:latin typeface="Arial" panose="020B0604020202020204" pitchFamily="34" charset="0"/>
                <a:cs typeface="Arial" panose="020B0604020202020204" pitchFamily="34" charset="0"/>
              </a:rPr>
              <a:t> to reduce both the acute distress and prevent the development of psychiatric disorders, particularly PTSD.</a:t>
            </a:r>
          </a:p>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Initially delivered to soldiers who had experienced combat, but it became more widely used in the 1980s - natural disasters, road traffic accidents, sexual assaults, industrial accidents and fatal accidents.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Not evidence based, but a systematic review suggested </a:t>
            </a:r>
            <a:r>
              <a:rPr lang="en-US" sz="2000" i="0" dirty="0">
                <a:effectLst/>
                <a:latin typeface="Arial" panose="020B0604020202020204" pitchFamily="34" charset="0"/>
                <a:cs typeface="Arial" panose="020B0604020202020204" pitchFamily="34" charset="0"/>
              </a:rPr>
              <a:t>receiving a single session of debriefing people were at an increased risk of PTSD compared to those not receiving debriefing.</a:t>
            </a:r>
          </a:p>
          <a:p>
            <a:pPr marL="342900" indent="-342900">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This review changed practice in that compulsory debriefing stopped. Instead, a ‘screen and treat’ model was suggested.</a:t>
            </a:r>
            <a:r>
              <a:rPr lang="en-US" sz="2000" i="0" dirty="0">
                <a:effectLst/>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Consider a validated screening tool used 1 month after the event such as </a:t>
            </a:r>
            <a:r>
              <a:rPr lang="en-US" sz="2000" b="0" i="0" dirty="0">
                <a:effectLst/>
                <a:latin typeface="Arial" panose="020B0604020202020204" pitchFamily="34" charset="0"/>
                <a:cs typeface="Arial" panose="020B0604020202020204" pitchFamily="34" charset="0"/>
              </a:rPr>
              <a:t>Harvard Trauma Questionnaire or the Post-Traumatic Diagnostic Scale. These are recommended in the National Institute for Clinical Excellence (NICE) Guidelines for PTSD (NICE, 2018).</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05995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184ACA-0B0C-46A7-9EAF-01F499888D5A}"/>
              </a:ext>
            </a:extLst>
          </p:cNvPr>
          <p:cNvSpPr/>
          <p:nvPr/>
        </p:nvSpPr>
        <p:spPr>
          <a:xfrm>
            <a:off x="486696" y="629266"/>
            <a:ext cx="2629122" cy="1622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Aft>
                <a:spcPts val="600"/>
              </a:spcAft>
            </a:pPr>
            <a:r>
              <a:rPr lang="en-US" sz="2400" kern="1200">
                <a:solidFill>
                  <a:schemeClr val="tx1"/>
                </a:solidFill>
                <a:latin typeface="+mj-lt"/>
                <a:ea typeface="+mj-ea"/>
                <a:cs typeface="+mj-cs"/>
              </a:rPr>
              <a:t>Treatment options – Psychological First Aid  </a:t>
            </a:r>
          </a:p>
        </p:txBody>
      </p:sp>
      <p:sp>
        <p:nvSpPr>
          <p:cNvPr id="3" name="TextBox 2">
            <a:extLst>
              <a:ext uri="{FF2B5EF4-FFF2-40B4-BE49-F238E27FC236}">
                <a16:creationId xmlns:a16="http://schemas.microsoft.com/office/drawing/2014/main" id="{3373D5FE-8A9D-48D7-AA1F-FCC27CB9123A}"/>
              </a:ext>
            </a:extLst>
          </p:cNvPr>
          <p:cNvSpPr txBox="1"/>
          <p:nvPr/>
        </p:nvSpPr>
        <p:spPr>
          <a:xfrm>
            <a:off x="363161" y="2438400"/>
            <a:ext cx="2904185" cy="4158952"/>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b="0" i="0" dirty="0">
                <a:effectLst/>
                <a:latin typeface="+mn-lt"/>
                <a:cs typeface="+mn-cs"/>
              </a:rPr>
              <a:t>Rather than implementing debriefing sessions, psychological or mental health first aid (PFA) can be used to support people experiencing disasters or other crisis events.</a:t>
            </a:r>
          </a:p>
          <a:p>
            <a:pPr marL="342900" indent="-228600">
              <a:lnSpc>
                <a:spcPct val="90000"/>
              </a:lnSpc>
              <a:spcAft>
                <a:spcPts val="600"/>
              </a:spcAft>
              <a:buFont typeface="Arial" panose="020B0604020202020204" pitchFamily="34" charset="0"/>
              <a:buChar char="•"/>
            </a:pPr>
            <a:r>
              <a:rPr lang="en-US" dirty="0">
                <a:latin typeface="+mn-lt"/>
                <a:cs typeface="+mn-cs"/>
              </a:rPr>
              <a:t>R</a:t>
            </a:r>
            <a:r>
              <a:rPr lang="en-US" b="0" i="0" dirty="0">
                <a:effectLst/>
                <a:latin typeface="+mn-lt"/>
                <a:cs typeface="+mn-cs"/>
              </a:rPr>
              <a:t>ecommended by the World Health Organization (2011).</a:t>
            </a:r>
          </a:p>
          <a:p>
            <a:pPr marL="342900" indent="-228600">
              <a:lnSpc>
                <a:spcPct val="90000"/>
              </a:lnSpc>
              <a:spcAft>
                <a:spcPts val="600"/>
              </a:spcAft>
              <a:buFont typeface="Arial" panose="020B0604020202020204" pitchFamily="34" charset="0"/>
              <a:buChar char="•"/>
            </a:pPr>
            <a:r>
              <a:rPr lang="en-US" dirty="0">
                <a:latin typeface="+mn-lt"/>
                <a:cs typeface="+mn-cs"/>
              </a:rPr>
              <a:t>A</a:t>
            </a:r>
            <a:r>
              <a:rPr lang="en-US" b="0" i="0" dirty="0">
                <a:effectLst/>
                <a:latin typeface="+mn-lt"/>
                <a:cs typeface="+mn-cs"/>
              </a:rPr>
              <a:t> framework for supporting individuals and ensures dignity and culture are respected.</a:t>
            </a:r>
            <a:endParaRPr lang="en-US" dirty="0">
              <a:latin typeface="+mn-lt"/>
              <a:cs typeface="+mn-cs"/>
            </a:endParaRPr>
          </a:p>
        </p:txBody>
      </p:sp>
      <p:sp>
        <p:nvSpPr>
          <p:cNvPr id="2052"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teps to psychological first aid | First aid tips, Psychology, Coping  strategies">
            <a:extLst>
              <a:ext uri="{FF2B5EF4-FFF2-40B4-BE49-F238E27FC236}">
                <a16:creationId xmlns:a16="http://schemas.microsoft.com/office/drawing/2014/main" id="{BC4A7F2E-7489-4869-B127-D1564B1362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54396" y="836713"/>
            <a:ext cx="4514498" cy="538710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52205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FT- Emotional Freedom Technique - a 6 minute therapy? - International  Bipolar Foundation">
            <a:extLst>
              <a:ext uri="{FF2B5EF4-FFF2-40B4-BE49-F238E27FC236}">
                <a16:creationId xmlns:a16="http://schemas.microsoft.com/office/drawing/2014/main" id="{A4850A68-A3CD-4D49-B047-2B52B6E21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0"/>
            <a:ext cx="7416824" cy="782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38145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otion Code and Body Code | Tensegrity Chiropractic">
            <a:extLst>
              <a:ext uri="{FF2B5EF4-FFF2-40B4-BE49-F238E27FC236}">
                <a16:creationId xmlns:a16="http://schemas.microsoft.com/office/drawing/2014/main" id="{C512364B-6632-4EB8-8F87-656EEE4C1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2789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OLD OUT: Building Resilience with Neuroscience and the Havening Techniques®">
            <a:extLst>
              <a:ext uri="{FF2B5EF4-FFF2-40B4-BE49-F238E27FC236}">
                <a16:creationId xmlns:a16="http://schemas.microsoft.com/office/drawing/2014/main" id="{145C5958-0843-458B-8E84-B6387E308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16632"/>
            <a:ext cx="9577064" cy="7173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11968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8031-5CCF-4C0D-8154-0A4BB59A0D8B}"/>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Treatment options – Eye Movement Desensitisation and Reprocessing (EMDR)  </a:t>
            </a:r>
            <a:endParaRPr lang="en-US" sz="2400" dirty="0">
              <a:solidFill>
                <a:schemeClr val="bg1"/>
              </a:solidFill>
              <a:cs typeface="Arial" charset="0"/>
            </a:endParaRPr>
          </a:p>
        </p:txBody>
      </p:sp>
      <p:sp>
        <p:nvSpPr>
          <p:cNvPr id="3" name="TextBox 2">
            <a:extLst>
              <a:ext uri="{FF2B5EF4-FFF2-40B4-BE49-F238E27FC236}">
                <a16:creationId xmlns:a16="http://schemas.microsoft.com/office/drawing/2014/main" id="{666AD31D-1D8A-45E4-834C-D03565115599}"/>
              </a:ext>
            </a:extLst>
          </p:cNvPr>
          <p:cNvSpPr txBox="1"/>
          <p:nvPr/>
        </p:nvSpPr>
        <p:spPr>
          <a:xfrm>
            <a:off x="251520" y="908720"/>
            <a:ext cx="8352928" cy="5324535"/>
          </a:xfrm>
          <a:prstGeom prst="rect">
            <a:avLst/>
          </a:prstGeom>
          <a:noFill/>
        </p:spPr>
        <p:txBody>
          <a:bodyPr wrap="square" rtlCol="0">
            <a:spAutoFit/>
          </a:bodyPr>
          <a:lstStyle/>
          <a:p>
            <a:pPr marL="342900" indent="-342900">
              <a:buFont typeface="Arial" panose="020B0604020202020204" pitchFamily="34" charset="0"/>
              <a:buChar char="•"/>
            </a:pPr>
            <a:r>
              <a:rPr lang="en-US" sz="2000" dirty="0"/>
              <a:t>Usually considered when individuals have not responded to CBT/EFT </a:t>
            </a:r>
          </a:p>
          <a:p>
            <a:pPr marL="342900" indent="-342900">
              <a:buFont typeface="Arial" panose="020B0604020202020204" pitchFamily="34" charset="0"/>
              <a:buChar char="•"/>
            </a:pPr>
            <a:r>
              <a:rPr lang="en-US" sz="2000" dirty="0"/>
              <a:t>Can be delivered to children and adults. </a:t>
            </a:r>
          </a:p>
          <a:p>
            <a:pPr marL="342900" indent="-342900">
              <a:buFont typeface="Arial" panose="020B0604020202020204" pitchFamily="34" charset="0"/>
              <a:buChar char="•"/>
            </a:pPr>
            <a:r>
              <a:rPr lang="en-US" sz="2000" dirty="0"/>
              <a:t>An evidence-based psychological therapy.</a:t>
            </a:r>
          </a:p>
          <a:p>
            <a:pPr marL="342900" indent="-342900">
              <a:buFont typeface="Arial" panose="020B0604020202020204" pitchFamily="34" charset="0"/>
              <a:buChar char="•"/>
            </a:pPr>
            <a:r>
              <a:rPr lang="en-US" sz="2000" dirty="0"/>
              <a:t>Based on the premise that the brain stores memories in an </a:t>
            </a:r>
            <a:r>
              <a:rPr lang="en-US" sz="2000" dirty="0" err="1"/>
              <a:t>organised</a:t>
            </a:r>
            <a:r>
              <a:rPr lang="en-US" sz="2000" dirty="0"/>
              <a:t> or ‘processed’ manner, but when a traumatic event occurs, it can be so overwhelming that the memory of the event is not stored in the usual way and so can be considered ‘unprocessed’. </a:t>
            </a:r>
          </a:p>
          <a:p>
            <a:pPr marL="342900" indent="-342900">
              <a:buFont typeface="Arial" panose="020B0604020202020204" pitchFamily="34" charset="0"/>
              <a:buChar char="•"/>
            </a:pPr>
            <a:r>
              <a:rPr lang="en-US" sz="2000" dirty="0"/>
              <a:t>The memory is unusually ‘accessible’ and as a result, can replay in an unplanned manner, or as a result of a trigger, often as a flashback. </a:t>
            </a:r>
          </a:p>
          <a:p>
            <a:pPr marL="342900" indent="-342900">
              <a:buFont typeface="Arial" panose="020B0604020202020204" pitchFamily="34" charset="0"/>
              <a:buChar char="•"/>
            </a:pPr>
            <a:r>
              <a:rPr lang="en-US" sz="2000" dirty="0"/>
              <a:t>In general, the brain processes daily experiences during sleep, especially during a particular phase of sleep known as REM or Rapid Eye Movement sleep. It is thought that in some people, when a traumatic event occurs, the usual daily processing of that memory during REM sleep does not occur. </a:t>
            </a:r>
          </a:p>
          <a:p>
            <a:pPr marL="342900" indent="-342900">
              <a:buFont typeface="Arial" panose="020B0604020202020204" pitchFamily="34" charset="0"/>
              <a:buChar char="•"/>
            </a:pPr>
            <a:r>
              <a:rPr lang="en-US" sz="2000" dirty="0"/>
              <a:t>The main aim of EMDR therapy is therefore to help the brain process distressing memories allowing individuals to manage them more effectively.</a:t>
            </a:r>
          </a:p>
        </p:txBody>
      </p:sp>
    </p:spTree>
    <p:extLst>
      <p:ext uri="{BB962C8B-B14F-4D97-AF65-F5344CB8AC3E}">
        <p14:creationId xmlns:p14="http://schemas.microsoft.com/office/powerpoint/2010/main" val="714136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078031-5CCF-4C0D-8154-0A4BB59A0D8B}"/>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Treatment options – Eye Movement Desensitisation and Reprocessing (EMDR)  </a:t>
            </a:r>
            <a:endParaRPr lang="en-US" sz="2400" dirty="0">
              <a:solidFill>
                <a:schemeClr val="bg1"/>
              </a:solidFill>
              <a:cs typeface="Arial" charset="0"/>
            </a:endParaRPr>
          </a:p>
        </p:txBody>
      </p:sp>
      <p:pic>
        <p:nvPicPr>
          <p:cNvPr id="3076" name="Picture 4" descr="EMDR – Crystal Blanton, LCSW">
            <a:extLst>
              <a:ext uri="{FF2B5EF4-FFF2-40B4-BE49-F238E27FC236}">
                <a16:creationId xmlns:a16="http://schemas.microsoft.com/office/drawing/2014/main" id="{B2DA1F2C-0768-4D58-96C5-DD5E3F9BD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036496" cy="633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27007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rst Phase 3 trial data for MDMA therapy sets path for approval">
            <a:extLst>
              <a:ext uri="{FF2B5EF4-FFF2-40B4-BE49-F238E27FC236}">
                <a16:creationId xmlns:a16="http://schemas.microsoft.com/office/drawing/2014/main" id="{63A649A4-813A-4D4C-93A8-85613B8A3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813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4ACF0E-8704-422F-A538-5AE2ACD7CB8D}"/>
              </a:ext>
            </a:extLst>
          </p:cNvPr>
          <p:cNvSpPr txBox="1"/>
          <p:nvPr/>
        </p:nvSpPr>
        <p:spPr>
          <a:xfrm>
            <a:off x="827584" y="6463310"/>
            <a:ext cx="7045583" cy="369332"/>
          </a:xfrm>
          <a:prstGeom prst="rect">
            <a:avLst/>
          </a:prstGeom>
          <a:noFill/>
        </p:spPr>
        <p:txBody>
          <a:bodyPr wrap="none" rtlCol="0">
            <a:spAutoFit/>
          </a:bodyPr>
          <a:lstStyle/>
          <a:p>
            <a:r>
              <a:rPr lang="en-GB" dirty="0">
                <a:hlinkClick r:id="rId4"/>
              </a:rPr>
              <a:t>https://www.clinicaltrialsarena.com/comment/mdma-ptsd-treatment/</a:t>
            </a:r>
            <a:r>
              <a:rPr lang="en-GB" dirty="0"/>
              <a:t> </a:t>
            </a:r>
          </a:p>
        </p:txBody>
      </p:sp>
    </p:spTree>
    <p:extLst>
      <p:ext uri="{BB962C8B-B14F-4D97-AF65-F5344CB8AC3E}">
        <p14:creationId xmlns:p14="http://schemas.microsoft.com/office/powerpoint/2010/main" val="276452465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F5D340-9936-4830-B3EE-7ACD506700E0}"/>
              </a:ext>
            </a:extLst>
          </p:cNvPr>
          <p:cNvSpPr txBox="1"/>
          <p:nvPr/>
        </p:nvSpPr>
        <p:spPr>
          <a:xfrm>
            <a:off x="323528" y="1166842"/>
            <a:ext cx="8280920" cy="532453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00000"/>
                </a:solidFill>
                <a:latin typeface="Arial" panose="020B0604020202020204" pitchFamily="34" charset="0"/>
              </a:rPr>
              <a:t>I</a:t>
            </a:r>
            <a:r>
              <a:rPr lang="en-US" sz="2000" b="0" i="0" dirty="0">
                <a:solidFill>
                  <a:srgbClr val="000000"/>
                </a:solidFill>
                <a:effectLst/>
                <a:latin typeface="Arial" panose="020B0604020202020204" pitchFamily="34" charset="0"/>
              </a:rPr>
              <a:t>mmediate response</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E</a:t>
            </a:r>
            <a:r>
              <a:rPr lang="en-US" sz="2000" b="0" i="0" dirty="0">
                <a:solidFill>
                  <a:srgbClr val="000000"/>
                </a:solidFill>
                <a:effectLst/>
                <a:latin typeface="Arial" panose="020B0604020202020204" pitchFamily="34" charset="0"/>
              </a:rPr>
              <a:t>ducate the affected community, reach out to survivors, engage in efficient early identification of those at risk</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I</a:t>
            </a:r>
            <a:r>
              <a:rPr lang="en-US" sz="2000" b="0" i="0" dirty="0">
                <a:solidFill>
                  <a:srgbClr val="000000"/>
                </a:solidFill>
                <a:effectLst/>
                <a:latin typeface="Arial" panose="020B0604020202020204" pitchFamily="34" charset="0"/>
              </a:rPr>
              <a:t>mplement community-wide early intervention MH first aid services</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M</a:t>
            </a:r>
            <a:r>
              <a:rPr lang="en-US" sz="2000" b="0" i="0" dirty="0">
                <a:solidFill>
                  <a:srgbClr val="000000"/>
                </a:solidFill>
                <a:effectLst/>
                <a:latin typeface="Arial" panose="020B0604020202020204" pitchFamily="34" charset="0"/>
              </a:rPr>
              <a:t>onitor those at risk</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T</a:t>
            </a:r>
            <a:r>
              <a:rPr lang="en-US" sz="2000" b="0" i="0" dirty="0">
                <a:solidFill>
                  <a:srgbClr val="000000"/>
                </a:solidFill>
                <a:effectLst/>
                <a:latin typeface="Arial" panose="020B0604020202020204" pitchFamily="34" charset="0"/>
              </a:rPr>
              <a:t>rain and support providers</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L</a:t>
            </a:r>
            <a:r>
              <a:rPr lang="en-US" sz="2000" b="0" i="0" dirty="0">
                <a:solidFill>
                  <a:srgbClr val="000000"/>
                </a:solidFill>
                <a:effectLst/>
                <a:latin typeface="Arial" panose="020B0604020202020204" pitchFamily="34" charset="0"/>
              </a:rPr>
              <a:t>arge-community interventions and programs encompassing both trauma survivors and their family – EFT; </a:t>
            </a:r>
            <a:r>
              <a:rPr lang="en-GB" sz="2000" i="0" dirty="0">
                <a:solidFill>
                  <a:srgbClr val="3A343A"/>
                </a:solidFill>
                <a:effectLst/>
                <a:latin typeface="Arial" panose="020B0604020202020204" pitchFamily="34" charset="0"/>
                <a:cs typeface="Arial" panose="020B0604020202020204" pitchFamily="34" charset="0"/>
              </a:rPr>
              <a:t>Trauma-Informed Multidimensional Family Therapy (MDFT) (used after Hurricane Katrina); </a:t>
            </a:r>
            <a:r>
              <a:rPr lang="en-US" sz="2000" b="0" i="0" dirty="0">
                <a:effectLst/>
                <a:latin typeface="Arial" panose="020B0604020202020204" pitchFamily="34" charset="0"/>
                <a:cs typeface="Arial" panose="020B0604020202020204" pitchFamily="34" charset="0"/>
              </a:rPr>
              <a:t>rebuilding community cohesion and resilience, increase local awareness, knowledge and skills to cope with the mental health and psychosocial challenges, and leverage healing cultural practices; </a:t>
            </a:r>
            <a:r>
              <a:rPr lang="en-GB" sz="2000" b="0" i="0" dirty="0" err="1">
                <a:effectLst/>
                <a:latin typeface="Arial" panose="020B0604020202020204" pitchFamily="34" charset="0"/>
                <a:cs typeface="Arial" panose="020B0604020202020204" pitchFamily="34" charset="0"/>
              </a:rPr>
              <a:t>sociotherapy</a:t>
            </a:r>
            <a:r>
              <a:rPr lang="en-GB" sz="2000" b="0" i="0" dirty="0">
                <a:effectLst/>
                <a:latin typeface="Arial" panose="020B0604020202020204" pitchFamily="34" charset="0"/>
                <a:cs typeface="Arial" panose="020B0604020202020204" pitchFamily="34" charset="0"/>
              </a:rPr>
              <a:t> - </a:t>
            </a:r>
            <a:r>
              <a:rPr lang="en-US" sz="2000" b="0" i="0" dirty="0">
                <a:effectLst/>
                <a:latin typeface="Arial" panose="020B0604020202020204" pitchFamily="34" charset="0"/>
                <a:cs typeface="Arial" panose="020B0604020202020204" pitchFamily="34" charset="0"/>
              </a:rPr>
              <a:t>fostering dignity and respect, rebuilding social ties and reducing mental distress, particularly among the survivors of war and genocide (used in Rwanda).</a:t>
            </a:r>
            <a:endParaRPr lang="en-US" sz="2000" i="0" dirty="0">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solidFill>
                  <a:srgbClr val="000000"/>
                </a:solidFill>
                <a:latin typeface="Arial" panose="020B0604020202020204" pitchFamily="34" charset="0"/>
              </a:rPr>
              <a:t>O</a:t>
            </a:r>
            <a:r>
              <a:rPr lang="en-US" sz="2000" b="0" i="0" dirty="0">
                <a:solidFill>
                  <a:srgbClr val="000000"/>
                </a:solidFill>
                <a:effectLst/>
                <a:latin typeface="Arial" panose="020B0604020202020204" pitchFamily="34" charset="0"/>
              </a:rPr>
              <a:t>nline interventions into community-based service delivery</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P</a:t>
            </a:r>
            <a:r>
              <a:rPr lang="en-US" sz="2000" b="0" i="0" dirty="0">
                <a:solidFill>
                  <a:srgbClr val="000000"/>
                </a:solidFill>
                <a:effectLst/>
                <a:latin typeface="Arial" panose="020B0604020202020204" pitchFamily="34" charset="0"/>
              </a:rPr>
              <a:t>rogram monitoring and evaluation. </a:t>
            </a:r>
            <a:endParaRPr lang="en-GB" sz="2000" dirty="0"/>
          </a:p>
        </p:txBody>
      </p:sp>
      <p:sp>
        <p:nvSpPr>
          <p:cNvPr id="9" name="Rectangle 8">
            <a:extLst>
              <a:ext uri="{FF2B5EF4-FFF2-40B4-BE49-F238E27FC236}">
                <a16:creationId xmlns:a16="http://schemas.microsoft.com/office/drawing/2014/main" id="{6345AAF7-F50E-432A-94E8-46FFA40F0253}"/>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Treatment options – Community based responses  </a:t>
            </a:r>
            <a:endParaRPr lang="en-US" sz="2400" dirty="0">
              <a:solidFill>
                <a:schemeClr val="bg1"/>
              </a:solidFill>
              <a:cs typeface="Arial" charset="0"/>
            </a:endParaRPr>
          </a:p>
        </p:txBody>
      </p:sp>
    </p:spTree>
    <p:extLst>
      <p:ext uri="{BB962C8B-B14F-4D97-AF65-F5344CB8AC3E}">
        <p14:creationId xmlns:p14="http://schemas.microsoft.com/office/powerpoint/2010/main" val="2955289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6C2AF-88D6-408A-B67A-BDBCFF4B453D}"/>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3200" dirty="0">
                <a:solidFill>
                  <a:schemeClr val="bg1"/>
                </a:solidFill>
                <a:cs typeface="Arial" charset="0"/>
              </a:rPr>
              <a:t>What is PTSD?</a:t>
            </a:r>
          </a:p>
        </p:txBody>
      </p:sp>
      <p:sp>
        <p:nvSpPr>
          <p:cNvPr id="14" name="TextBox 13">
            <a:extLst>
              <a:ext uri="{FF2B5EF4-FFF2-40B4-BE49-F238E27FC236}">
                <a16:creationId xmlns:a16="http://schemas.microsoft.com/office/drawing/2014/main" id="{72D6534F-F608-4FB4-8019-2F900E268358}"/>
              </a:ext>
            </a:extLst>
          </p:cNvPr>
          <p:cNvSpPr txBox="1"/>
          <p:nvPr/>
        </p:nvSpPr>
        <p:spPr>
          <a:xfrm>
            <a:off x="827584" y="765175"/>
            <a:ext cx="7488832" cy="5632311"/>
          </a:xfrm>
          <a:prstGeom prst="rect">
            <a:avLst/>
          </a:prstGeom>
          <a:noFill/>
        </p:spPr>
        <p:txBody>
          <a:bodyPr wrap="square" rtlCol="0">
            <a:spAutoFit/>
          </a:bodyPr>
          <a:lstStyle/>
          <a:p>
            <a:pPr algn="l"/>
            <a:r>
              <a:rPr lang="en-GB" sz="2400" b="0" i="0" dirty="0">
                <a:effectLst/>
                <a:latin typeface="Arial" panose="020B0604020202020204" pitchFamily="34" charset="0"/>
                <a:cs typeface="Arial" panose="020B0604020202020204" pitchFamily="34" charset="0"/>
              </a:rPr>
              <a:t>Disordered psychosocial adjustment following a traumatic event. </a:t>
            </a:r>
          </a:p>
          <a:p>
            <a:pPr algn="l"/>
            <a:endParaRPr lang="en-GB" sz="2400" dirty="0">
              <a:latin typeface="Arial" panose="020B0604020202020204" pitchFamily="34" charset="0"/>
              <a:cs typeface="Arial" panose="020B0604020202020204" pitchFamily="34" charset="0"/>
            </a:endParaRPr>
          </a:p>
          <a:p>
            <a:pPr algn="l"/>
            <a:r>
              <a:rPr lang="en-GB" sz="2400" b="0" i="0" dirty="0">
                <a:effectLst/>
                <a:latin typeface="Arial" panose="020B0604020202020204" pitchFamily="34" charset="0"/>
                <a:cs typeface="Arial" panose="020B0604020202020204" pitchFamily="34" charset="0"/>
              </a:rPr>
              <a:t>Reports of soldiers experiencing mental health trauma after a battle go back hundreds of years. After the second world war is was reported that those that showed symptoms had a “failed adaptation to stress”. </a:t>
            </a:r>
          </a:p>
          <a:p>
            <a:pPr algn="l"/>
            <a:endParaRPr lang="en-GB" sz="2400" dirty="0">
              <a:latin typeface="Arial" panose="020B0604020202020204" pitchFamily="34" charset="0"/>
              <a:cs typeface="Arial" panose="020B0604020202020204" pitchFamily="34" charset="0"/>
            </a:endParaRPr>
          </a:p>
          <a:p>
            <a:pPr algn="l"/>
            <a:r>
              <a:rPr lang="en-GB" sz="2400" b="0" i="0" dirty="0">
                <a:effectLst/>
                <a:latin typeface="Arial" panose="020B0604020202020204" pitchFamily="34" charset="0"/>
                <a:cs typeface="Arial" panose="020B0604020202020204" pitchFamily="34" charset="0"/>
              </a:rPr>
              <a:t>In 1952 the term ‘Gross Stress Reaction’ was coined in the American Psychiatric Associations DSM 1 and DSM11 and classed as Transient Disorder which meant those affected were not entitled to a disability pension. PTSD was first mentioned in DSM 111 in 1980 and reactions to trauma were then unified under one diagnosis namely PTSD. </a:t>
            </a:r>
          </a:p>
        </p:txBody>
      </p:sp>
    </p:spTree>
    <p:extLst>
      <p:ext uri="{BB962C8B-B14F-4D97-AF65-F5344CB8AC3E}">
        <p14:creationId xmlns:p14="http://schemas.microsoft.com/office/powerpoint/2010/main" val="191979394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01D048-75BF-4D6D-8E93-3C666F37DBB9}"/>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30-day challenge </a:t>
            </a:r>
            <a:endParaRPr lang="en-US" sz="2400" dirty="0">
              <a:solidFill>
                <a:schemeClr val="bg1"/>
              </a:solidFill>
              <a:cs typeface="Arial" charset="0"/>
            </a:endParaRPr>
          </a:p>
        </p:txBody>
      </p:sp>
      <p:pic>
        <p:nvPicPr>
          <p:cNvPr id="1026" name="Picture 2" descr="S.T.O.P.: Stop, Think, Observe, Plan">
            <a:extLst>
              <a:ext uri="{FF2B5EF4-FFF2-40B4-BE49-F238E27FC236}">
                <a16:creationId xmlns:a16="http://schemas.microsoft.com/office/drawing/2014/main" id="{B30AA81B-236B-4066-8CD8-38D335F48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765175"/>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ake Control Stock Illustrations – 1,764 Take Control Stock Illustrations,  Vectors &amp; Clipart - Dreamstime">
            <a:extLst>
              <a:ext uri="{FF2B5EF4-FFF2-40B4-BE49-F238E27FC236}">
                <a16:creationId xmlns:a16="http://schemas.microsoft.com/office/drawing/2014/main" id="{65E8A1CC-3F14-48AD-83D3-619361E19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268983"/>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reak The Cycle">
            <a:extLst>
              <a:ext uri="{FF2B5EF4-FFF2-40B4-BE49-F238E27FC236}">
                <a16:creationId xmlns:a16="http://schemas.microsoft.com/office/drawing/2014/main" id="{349AA6E2-0A7F-48E8-958A-300E22A0F0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980" y="877362"/>
            <a:ext cx="3419872" cy="28803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33E1D75-E484-405F-941A-FF04C967F6F3}"/>
              </a:ext>
            </a:extLst>
          </p:cNvPr>
          <p:cNvSpPr txBox="1"/>
          <p:nvPr/>
        </p:nvSpPr>
        <p:spPr>
          <a:xfrm>
            <a:off x="60521" y="4261490"/>
            <a:ext cx="8829828" cy="2246769"/>
          </a:xfrm>
          <a:prstGeom prst="rect">
            <a:avLst/>
          </a:prstGeom>
          <a:noFill/>
        </p:spPr>
        <p:txBody>
          <a:bodyPr wrap="square" rtlCol="0">
            <a:spAutoFit/>
          </a:bodyPr>
          <a:lstStyle/>
          <a:p>
            <a:pPr marL="285750" indent="-285750">
              <a:buFont typeface="Arial" panose="020B0604020202020204" pitchFamily="34" charset="0"/>
              <a:buChar char="•"/>
            </a:pPr>
            <a:r>
              <a:rPr lang="en-GB" sz="2000" dirty="0"/>
              <a:t>The character traits on slide 24 &amp; post-traumatic growth on slide 27 choose 2 – 5 things a week to focus on for the next 30-days then review your progress</a:t>
            </a:r>
          </a:p>
          <a:p>
            <a:pPr marL="285750" indent="-285750">
              <a:buFont typeface="Arial" panose="020B0604020202020204" pitchFamily="34" charset="0"/>
              <a:buChar char="•"/>
            </a:pPr>
            <a:r>
              <a:rPr lang="en-GB" sz="2000" dirty="0"/>
              <a:t>Familiarise yourself with EMDR, EFT, The Emotion Code and the Havening technique – they are all non invasive, life-changing for many people, and whether you are a PTSD sufferer, health professional or ‘just interested’ these are worth exploring. </a:t>
            </a:r>
          </a:p>
        </p:txBody>
      </p:sp>
    </p:spTree>
    <p:extLst>
      <p:ext uri="{BB962C8B-B14F-4D97-AF65-F5344CB8AC3E}">
        <p14:creationId xmlns:p14="http://schemas.microsoft.com/office/powerpoint/2010/main" val="1391796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Action plan</a:t>
            </a:r>
            <a:endParaRPr lang="en-US" sz="2400" dirty="0">
              <a:solidFill>
                <a:schemeClr val="bg1"/>
              </a:solidFill>
              <a:cs typeface="Arial" charset="0"/>
            </a:endParaRPr>
          </a:p>
        </p:txBody>
      </p:sp>
      <p:sp>
        <p:nvSpPr>
          <p:cNvPr id="75781"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75782" name="Rectangle 6"/>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2" name="TextBox 1"/>
          <p:cNvSpPr txBox="1"/>
          <p:nvPr/>
        </p:nvSpPr>
        <p:spPr>
          <a:xfrm>
            <a:off x="179513" y="782110"/>
            <a:ext cx="8964488" cy="4524315"/>
          </a:xfrm>
          <a:prstGeom prst="rect">
            <a:avLst/>
          </a:prstGeom>
          <a:noFill/>
        </p:spPr>
        <p:txBody>
          <a:bodyPr wrap="square" rtlCol="0">
            <a:spAutoFit/>
          </a:bodyPr>
          <a:lstStyle/>
          <a:p>
            <a:r>
              <a:rPr lang="en-GB" sz="3600" dirty="0"/>
              <a:t>As a result of todays masterclass what will you:</a:t>
            </a:r>
          </a:p>
          <a:p>
            <a:endParaRPr lang="en-GB" sz="3600" dirty="0"/>
          </a:p>
          <a:p>
            <a:r>
              <a:rPr lang="en-GB" sz="3600" dirty="0"/>
              <a:t>START DOING</a:t>
            </a:r>
          </a:p>
          <a:p>
            <a:endParaRPr lang="en-GB" sz="3600" dirty="0"/>
          </a:p>
          <a:p>
            <a:r>
              <a:rPr lang="en-GB" sz="3600" dirty="0"/>
              <a:t>STOP DOING</a:t>
            </a:r>
          </a:p>
          <a:p>
            <a:endParaRPr lang="en-GB" sz="3600" dirty="0"/>
          </a:p>
          <a:p>
            <a:r>
              <a:rPr lang="en-GB" sz="3600" dirty="0"/>
              <a:t>CONTINUE DOING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BB7BB-730F-4D06-8C62-1672EAB762DD}"/>
              </a:ext>
            </a:extLst>
          </p:cNvPr>
          <p:cNvSpPr>
            <a:spLocks noGrp="1"/>
          </p:cNvSpPr>
          <p:nvPr>
            <p:ph type="title"/>
          </p:nvPr>
        </p:nvSpPr>
        <p:spPr/>
        <p:txBody>
          <a:bodyPr/>
          <a:lstStyle/>
          <a:p>
            <a:r>
              <a:rPr lang="en-GB" dirty="0"/>
              <a:t>Further opportunities </a:t>
            </a:r>
          </a:p>
        </p:txBody>
      </p:sp>
      <p:sp>
        <p:nvSpPr>
          <p:cNvPr id="3" name="Content Placeholder 2">
            <a:extLst>
              <a:ext uri="{FF2B5EF4-FFF2-40B4-BE49-F238E27FC236}">
                <a16:creationId xmlns:a16="http://schemas.microsoft.com/office/drawing/2014/main" id="{CE8CCB76-727B-43DD-A2E5-153C40C2D8B7}"/>
              </a:ext>
            </a:extLst>
          </p:cNvPr>
          <p:cNvSpPr>
            <a:spLocks noGrp="1"/>
          </p:cNvSpPr>
          <p:nvPr>
            <p:ph idx="1"/>
          </p:nvPr>
        </p:nvSpPr>
        <p:spPr>
          <a:xfrm>
            <a:off x="457200" y="1166018"/>
            <a:ext cx="8229600" cy="4525963"/>
          </a:xfrm>
        </p:spPr>
        <p:txBody>
          <a:bodyPr/>
          <a:lstStyle/>
          <a:p>
            <a:pPr marL="0" indent="0">
              <a:buNone/>
            </a:pPr>
            <a:r>
              <a:rPr lang="en-GB" sz="2400" b="1" i="0" dirty="0">
                <a:solidFill>
                  <a:srgbClr val="050505"/>
                </a:solidFill>
                <a:effectLst/>
                <a:latin typeface="Segoe UI Historic" panose="020B0502040204020203" pitchFamily="34" charset="0"/>
              </a:rPr>
              <a:t>Personal Resilience </a:t>
            </a:r>
            <a:r>
              <a:rPr lang="en-GB" sz="2400" b="1" i="0" dirty="0" err="1">
                <a:solidFill>
                  <a:srgbClr val="050505"/>
                </a:solidFill>
                <a:effectLst/>
                <a:latin typeface="Segoe UI Historic" panose="020B0502040204020203" pitchFamily="34" charset="0"/>
              </a:rPr>
              <a:t>facebook</a:t>
            </a:r>
            <a:r>
              <a:rPr lang="en-GB" sz="2400" b="1" i="0" dirty="0">
                <a:solidFill>
                  <a:srgbClr val="050505"/>
                </a:solidFill>
                <a:effectLst/>
                <a:latin typeface="Segoe UI Historic" panose="020B0502040204020203" pitchFamily="34" charset="0"/>
              </a:rPr>
              <a:t> group.</a:t>
            </a:r>
          </a:p>
          <a:p>
            <a:pPr marL="0" indent="0">
              <a:buNone/>
            </a:pPr>
            <a:r>
              <a:rPr lang="en-GB" sz="2400" b="1" i="0" dirty="0">
                <a:solidFill>
                  <a:srgbClr val="050505"/>
                </a:solidFill>
                <a:effectLst/>
                <a:latin typeface="Segoe UI Historic" panose="020B0502040204020203" pitchFamily="34" charset="0"/>
              </a:rPr>
              <a:t>Ignite: Find Your Passion, Live Your Purpose &amp; Re-Write Your Future</a:t>
            </a:r>
          </a:p>
          <a:p>
            <a:pPr marL="0" indent="0">
              <a:buNone/>
            </a:pPr>
            <a:r>
              <a:rPr lang="en-GB" sz="1800" u="sng" dirty="0">
                <a:solidFill>
                  <a:srgbClr val="0000FF"/>
                </a:solidFill>
                <a:effectLst/>
                <a:latin typeface="Calibri" panose="020F0502020204030204" pitchFamily="34" charset="0"/>
                <a:ea typeface="Times New Roman" panose="02020603050405020304" pitchFamily="18" charset="0"/>
                <a:hlinkClick r:id="rId3"/>
              </a:rPr>
              <a:t>https://www.facebook.com/groups/216645969611627/?ref=share</a:t>
            </a:r>
            <a:endParaRPr lang="en-GB" sz="1800" dirty="0">
              <a:effectLst/>
              <a:latin typeface="Calibri" panose="020F0502020204030204" pitchFamily="34" charset="0"/>
              <a:ea typeface="Calibri" panose="020F0502020204030204" pitchFamily="34" charset="0"/>
            </a:endParaRPr>
          </a:p>
          <a:p>
            <a:pPr marL="0" indent="0">
              <a:buNone/>
            </a:pPr>
            <a:endParaRPr lang="en-GB" sz="2400" b="1" dirty="0">
              <a:solidFill>
                <a:srgbClr val="050505"/>
              </a:solidFill>
              <a:latin typeface="Segoe UI Historic" panose="020B0502040204020203" pitchFamily="34" charset="0"/>
            </a:endParaRPr>
          </a:p>
          <a:p>
            <a:pPr marL="0" indent="0">
              <a:buNone/>
            </a:pPr>
            <a:r>
              <a:rPr lang="en-GB" sz="2400" b="1" dirty="0">
                <a:solidFill>
                  <a:srgbClr val="050505"/>
                </a:solidFill>
                <a:latin typeface="Segoe UI Historic" panose="020B0502040204020203" pitchFamily="34" charset="0"/>
              </a:rPr>
              <a:t>Personal resilience online programme; </a:t>
            </a:r>
          </a:p>
          <a:p>
            <a:pPr marL="0" indent="0">
              <a:buNone/>
            </a:pPr>
            <a:r>
              <a:rPr lang="en-GB" sz="1800" u="sng" dirty="0">
                <a:solidFill>
                  <a:srgbClr val="0000FF"/>
                </a:solidFill>
                <a:effectLst/>
                <a:latin typeface="Calibri" panose="020F0502020204030204" pitchFamily="34" charset="0"/>
                <a:ea typeface="Times New Roman" panose="02020603050405020304" pitchFamily="18" charset="0"/>
                <a:hlinkClick r:id="rId4"/>
              </a:rPr>
              <a:t>https://ignitepd.thinkific.com/courses/rock-solid-resilience?fbclid=IwAR1dt6Mw_cw8EqDPPJA3bpynSEVhFxwfMWBZpPKO1IZq04ZvxHHc0ty8KRc</a:t>
            </a:r>
            <a:endParaRPr lang="en-GB" b="1" dirty="0">
              <a:solidFill>
                <a:srgbClr val="050505"/>
              </a:solidFill>
              <a:latin typeface="Segoe UI Historic" panose="020B0502040204020203" pitchFamily="34" charset="0"/>
            </a:endParaRPr>
          </a:p>
          <a:p>
            <a:pPr marL="0" indent="0" algn="ctr">
              <a:buNone/>
            </a:pPr>
            <a:r>
              <a:rPr lang="en-GB" b="1" dirty="0">
                <a:solidFill>
                  <a:srgbClr val="050505"/>
                </a:solidFill>
                <a:latin typeface="Segoe UI Historic" panose="020B0502040204020203" pitchFamily="34" charset="0"/>
                <a:hlinkClick r:id="rId5"/>
              </a:rPr>
              <a:t>bernard.genge@gmail.com</a:t>
            </a:r>
            <a:r>
              <a:rPr lang="en-GB" b="1" dirty="0">
                <a:solidFill>
                  <a:srgbClr val="050505"/>
                </a:solidFill>
                <a:latin typeface="Segoe UI Historic" panose="020B0502040204020203" pitchFamily="34" charset="0"/>
              </a:rPr>
              <a:t> </a:t>
            </a:r>
            <a:endParaRPr lang="en-GB" dirty="0"/>
          </a:p>
        </p:txBody>
      </p:sp>
    </p:spTree>
    <p:extLst>
      <p:ext uri="{BB962C8B-B14F-4D97-AF65-F5344CB8AC3E}">
        <p14:creationId xmlns:p14="http://schemas.microsoft.com/office/powerpoint/2010/main" val="32384456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CBC25-D3EA-496B-9AE4-B73D67D512BE}"/>
              </a:ext>
            </a:extLst>
          </p:cNvPr>
          <p:cNvSpPr>
            <a:spLocks noGrp="1"/>
          </p:cNvSpPr>
          <p:nvPr>
            <p:ph idx="1"/>
          </p:nvPr>
        </p:nvSpPr>
        <p:spPr>
          <a:xfrm>
            <a:off x="0" y="534307"/>
            <a:ext cx="9180512" cy="4525963"/>
          </a:xfrm>
        </p:spPr>
        <p:txBody>
          <a:bodyPr/>
          <a:lstStyle/>
          <a:p>
            <a:pPr marL="0" indent="0">
              <a:lnSpc>
                <a:spcPct val="107000"/>
              </a:lnSpc>
              <a:spcAft>
                <a:spcPts val="800"/>
              </a:spcAft>
              <a:buNone/>
            </a:pPr>
            <a:r>
              <a:rPr lang="en-GB" sz="2000" dirty="0">
                <a:hlinkClick r:id="rId2"/>
              </a:rPr>
              <a:t>https://www.youtube.com/watch?v=tY7WWD6tCAM&amp;feature=emb_title</a:t>
            </a:r>
            <a:endParaRPr lang="en-GB" sz="2000" dirty="0"/>
          </a:p>
          <a:p>
            <a:pPr marL="0" indent="0">
              <a:lnSpc>
                <a:spcPct val="107000"/>
              </a:lnSpc>
              <a:spcAft>
                <a:spcPts val="800"/>
              </a:spcAft>
              <a:buNone/>
            </a:pPr>
            <a:r>
              <a:rPr lang="en-US" sz="1600" b="0" i="0" dirty="0">
                <a:effectLst/>
              </a:rPr>
              <a:t>The 1%: UNHCR’s global trends report in forced displacement for 2019 5 mins 24</a:t>
            </a:r>
          </a:p>
          <a:p>
            <a:pPr marL="0" indent="0">
              <a:lnSpc>
                <a:spcPct val="107000"/>
              </a:lnSpc>
              <a:spcAft>
                <a:spcPts val="800"/>
              </a:spcAft>
              <a:buNone/>
            </a:pPr>
            <a:r>
              <a:rPr lang="en-US" sz="1600" b="0" i="0" dirty="0">
                <a:effectLst/>
              </a:rPr>
              <a:t>Forced displacement now affects more than one percent of humanity – 1 in every 97 people – and with fewer and fewer of those who flee being able to return home, according to UNHCR’s annual Global Trends report. The UN Refugee Agency’s flagship report, issued two days ahead of World Refugee Day, shows an unprecedented 79.5 million were displaced as of the end of 2019.</a:t>
            </a:r>
          </a:p>
          <a:p>
            <a:pPr marL="0" indent="0">
              <a:lnSpc>
                <a:spcPct val="107000"/>
              </a:lnSpc>
              <a:spcAft>
                <a:spcPts val="800"/>
              </a:spcAft>
              <a:buNone/>
            </a:pPr>
            <a:endParaRPr lang="en-US" sz="1600" b="0" i="0" dirty="0">
              <a:effectLst/>
            </a:endParaRPr>
          </a:p>
          <a:p>
            <a:pPr marL="0" indent="0">
              <a:lnSpc>
                <a:spcPct val="107000"/>
              </a:lnSpc>
              <a:spcAft>
                <a:spcPts val="800"/>
              </a:spcAft>
              <a:buNone/>
            </a:pPr>
            <a:r>
              <a:rPr lang="en-US" sz="1600" b="0" i="0" dirty="0">
                <a:effectLst/>
              </a:rPr>
              <a:t>Studies have consistently found that PTSD, depression and anxiety are highly prevalent in refugee populations (</a:t>
            </a:r>
            <a:r>
              <a:rPr lang="en-US" sz="1600" b="0" i="0" dirty="0" err="1">
                <a:effectLst/>
              </a:rPr>
              <a:t>Nosè</a:t>
            </a:r>
            <a:r>
              <a:rPr lang="en-US" sz="1600" b="0" i="0" dirty="0">
                <a:effectLst/>
              </a:rPr>
              <a:t> et al., 2017). Some studies indicate that refugees are 10 times more likely to experience PTSD compared to the host population. A range of factors likely accounts for this observed burden of mental health difficulties in refugees-such as the exposure to war and other acute traumatic events, resettlement stress, along with perceived and actual stigma.</a:t>
            </a:r>
          </a:p>
          <a:p>
            <a:pPr marL="0" indent="0">
              <a:lnSpc>
                <a:spcPct val="107000"/>
              </a:lnSpc>
              <a:spcAft>
                <a:spcPts val="800"/>
              </a:spcAft>
              <a:buNone/>
            </a:pPr>
            <a:r>
              <a:rPr lang="en-US" sz="1600" dirty="0"/>
              <a:t>T</a:t>
            </a:r>
            <a:r>
              <a:rPr lang="en-US" sz="1600" i="0" dirty="0">
                <a:effectLst/>
              </a:rPr>
              <a:t>he presence and accessibility of emotional and social support were shown to decrease the severity of symptoms of PTSD, anxiety and depression over time.</a:t>
            </a:r>
          </a:p>
          <a:p>
            <a:pPr marL="0" indent="0">
              <a:lnSpc>
                <a:spcPct val="107000"/>
              </a:lnSpc>
              <a:spcAft>
                <a:spcPts val="800"/>
              </a:spcAft>
              <a:buNone/>
            </a:pPr>
            <a:r>
              <a:rPr lang="en-US" sz="1600" b="0" i="0" dirty="0">
                <a:effectLst/>
              </a:rPr>
              <a:t>The treatment of PTSD in refugees and asylum-seekers in the resettlement country presents numerous challenges. For example, it is often difficult to distinguish between the temporary distress experienced as a result of displacement and longer-term, more severe mental health conditions such as PTSD. Furthermore, individuals from different linguistic and cultural backgrounds may experience, communicate and make sense of distress differently, which also means they are likely to respond to interventions differently.</a:t>
            </a:r>
          </a:p>
          <a:p>
            <a:pPr marL="0" indent="0">
              <a:lnSpc>
                <a:spcPct val="107000"/>
              </a:lnSpc>
              <a:spcAft>
                <a:spcPts val="800"/>
              </a:spcAft>
              <a:buNone/>
            </a:pPr>
            <a:r>
              <a:rPr lang="en-US" sz="1600" dirty="0"/>
              <a:t>Of the few studies available EMDR &amp; NET seem effective. </a:t>
            </a:r>
            <a:endParaRPr lang="en-US" sz="1600" i="0" dirty="0">
              <a:effectLst/>
            </a:endParaRPr>
          </a:p>
          <a:p>
            <a:pPr marL="0" indent="0">
              <a:lnSpc>
                <a:spcPct val="107000"/>
              </a:lnSpc>
              <a:spcAft>
                <a:spcPts val="800"/>
              </a:spcAft>
              <a:buNone/>
            </a:pPr>
            <a:endParaRPr lang="en-GB" sz="2000" dirty="0"/>
          </a:p>
        </p:txBody>
      </p:sp>
      <p:sp>
        <p:nvSpPr>
          <p:cNvPr id="5" name="Rectangle 4">
            <a:extLst>
              <a:ext uri="{FF2B5EF4-FFF2-40B4-BE49-F238E27FC236}">
                <a16:creationId xmlns:a16="http://schemas.microsoft.com/office/drawing/2014/main" id="{88B90588-D03B-45EB-A0B9-D45CF8AB054A}"/>
              </a:ext>
            </a:extLst>
          </p:cNvPr>
          <p:cNvSpPr/>
          <p:nvPr/>
        </p:nvSpPr>
        <p:spPr>
          <a:xfrm>
            <a:off x="0" y="-243408"/>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Further information/watching – refugees &amp; asylum seekers</a:t>
            </a:r>
            <a:endParaRPr lang="en-US" sz="2400" dirty="0">
              <a:solidFill>
                <a:schemeClr val="bg1"/>
              </a:solidFill>
              <a:cs typeface="Arial" charset="0"/>
            </a:endParaRPr>
          </a:p>
        </p:txBody>
      </p:sp>
    </p:spTree>
    <p:extLst>
      <p:ext uri="{BB962C8B-B14F-4D97-AF65-F5344CB8AC3E}">
        <p14:creationId xmlns:p14="http://schemas.microsoft.com/office/powerpoint/2010/main" val="23290693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EFAC63-BBA0-432D-BE6A-9E92CE303C54}"/>
              </a:ext>
            </a:extLst>
          </p:cNvPr>
          <p:cNvSpPr>
            <a:spLocks noGrp="1"/>
          </p:cNvSpPr>
          <p:nvPr>
            <p:ph idx="1"/>
          </p:nvPr>
        </p:nvSpPr>
        <p:spPr>
          <a:xfrm>
            <a:off x="179512" y="692696"/>
            <a:ext cx="8784976" cy="4525963"/>
          </a:xfrm>
        </p:spPr>
        <p:txBody>
          <a:bodyPr/>
          <a:lstStyle/>
          <a:p>
            <a:pPr marL="0" indent="0">
              <a:buNone/>
            </a:pPr>
            <a:r>
              <a:rPr lang="en-GB" sz="2000" dirty="0">
                <a:hlinkClick r:id="rId2"/>
              </a:rPr>
              <a:t>https://www.youtube.com/watch?v=BEHDQeIRTgs&amp;t=562s</a:t>
            </a:r>
            <a:r>
              <a:rPr lang="en-GB" sz="2000" dirty="0"/>
              <a:t> 16mins </a:t>
            </a:r>
          </a:p>
          <a:p>
            <a:pPr marL="0" indent="0">
              <a:buNone/>
            </a:pPr>
            <a:endParaRPr lang="en-GB" dirty="0"/>
          </a:p>
          <a:p>
            <a:pPr marL="0" indent="0">
              <a:buNone/>
            </a:pPr>
            <a:r>
              <a:rPr lang="en-US" sz="1600" b="0" i="0" dirty="0">
                <a:effectLst/>
                <a:latin typeface="Arial" panose="020B0604020202020204" pitchFamily="34" charset="0"/>
                <a:cs typeface="Arial" panose="020B0604020202020204" pitchFamily="34" charset="0"/>
              </a:rPr>
              <a:t>Understanding PTSD's Effects on Brain, Body, and Emotions | Janet </a:t>
            </a:r>
            <a:r>
              <a:rPr lang="en-US" sz="1600" b="0" i="0" dirty="0" err="1">
                <a:effectLst/>
                <a:latin typeface="Arial" panose="020B0604020202020204" pitchFamily="34" charset="0"/>
                <a:cs typeface="Arial" panose="020B0604020202020204" pitchFamily="34" charset="0"/>
              </a:rPr>
              <a:t>Seahorn</a:t>
            </a:r>
            <a:r>
              <a:rPr lang="en-US" sz="1600" b="0" i="0" dirty="0">
                <a:effectLst/>
                <a:latin typeface="Arial" panose="020B0604020202020204" pitchFamily="34" charset="0"/>
                <a:cs typeface="Arial" panose="020B0604020202020204" pitchFamily="34" charset="0"/>
              </a:rPr>
              <a:t> | </a:t>
            </a:r>
            <a:r>
              <a:rPr lang="en-US" sz="1600" b="0" i="0" dirty="0" err="1">
                <a:effectLst/>
                <a:latin typeface="Arial" panose="020B0604020202020204" pitchFamily="34" charset="0"/>
                <a:cs typeface="Arial" panose="020B0604020202020204" pitchFamily="34" charset="0"/>
              </a:rPr>
              <a:t>TEDxCSU</a:t>
            </a:r>
            <a:endParaRPr lang="en-US" sz="1600" b="0" i="0" dirty="0">
              <a:effectLst/>
              <a:latin typeface="Arial" panose="020B0604020202020204" pitchFamily="34" charset="0"/>
              <a:cs typeface="Arial" panose="020B0604020202020204" pitchFamily="34" charset="0"/>
            </a:endParaRPr>
          </a:p>
          <a:p>
            <a:pPr marL="0" indent="0">
              <a:buNone/>
            </a:pPr>
            <a:r>
              <a:rPr lang="en-US" sz="1600" b="0" i="0" dirty="0">
                <a:solidFill>
                  <a:srgbClr val="030303"/>
                </a:solidFill>
                <a:effectLst/>
                <a:latin typeface="Arial" panose="020B0604020202020204" pitchFamily="34" charset="0"/>
                <a:cs typeface="Arial" panose="020B0604020202020204" pitchFamily="34" charset="0"/>
              </a:rPr>
              <a:t>PTSD disrupts the lives of average individuals as well as combat veterans who have served their country. The person experiencing the trauma often then impacts the lives of his/her family, friends, and workplaces. PTSD does not distinguish between race, age or gender and often goes undiagnosed. Even with proper diagnosis, many individuals do not know where to turn to get help. Society needs to understand the aftermath of trauma especially combat trauma and how to prepare for warriors when they return home. Janet </a:t>
            </a:r>
            <a:r>
              <a:rPr lang="en-US" sz="1600" b="0" i="0" dirty="0" err="1">
                <a:solidFill>
                  <a:srgbClr val="030303"/>
                </a:solidFill>
                <a:effectLst/>
                <a:latin typeface="Arial" panose="020B0604020202020204" pitchFamily="34" charset="0"/>
                <a:cs typeface="Arial" panose="020B0604020202020204" pitchFamily="34" charset="0"/>
              </a:rPr>
              <a:t>Seahorn</a:t>
            </a:r>
            <a:r>
              <a:rPr lang="en-US" sz="1600" b="0" i="0" dirty="0">
                <a:solidFill>
                  <a:srgbClr val="030303"/>
                </a:solidFill>
                <a:effectLst/>
                <a:latin typeface="Arial" panose="020B0604020202020204" pitchFamily="34" charset="0"/>
                <a:cs typeface="Arial" panose="020B0604020202020204" pitchFamily="34" charset="0"/>
              </a:rPr>
              <a:t>, </a:t>
            </a:r>
            <a:r>
              <a:rPr lang="en-US" sz="1600" b="0" i="0" dirty="0" err="1">
                <a:solidFill>
                  <a:srgbClr val="030303"/>
                </a:solidFill>
                <a:effectLst/>
                <a:latin typeface="Arial" panose="020B0604020202020204" pitchFamily="34" charset="0"/>
                <a:cs typeface="Arial" panose="020B0604020202020204" pitchFamily="34" charset="0"/>
              </a:rPr>
              <a:t>Ph.D</a:t>
            </a:r>
            <a:r>
              <a:rPr lang="en-US" sz="1600" b="0" i="0" dirty="0">
                <a:solidFill>
                  <a:srgbClr val="030303"/>
                </a:solidFill>
                <a:effectLst/>
                <a:latin typeface="Arial" panose="020B0604020202020204" pitchFamily="34" charset="0"/>
                <a:cs typeface="Arial" panose="020B0604020202020204" pitchFamily="34" charset="0"/>
              </a:rPr>
              <a:t> has been a teacher, administrator, and consultant for over thirty years. She currently teaches a variety of classes on neuroscience and literacy as an adjunct professor for Colorado State University in Fort Collins, CO. Jan has a </a:t>
            </a:r>
            <a:r>
              <a:rPr lang="en-US" sz="1600" b="0" i="0" dirty="0" err="1">
                <a:solidFill>
                  <a:srgbClr val="030303"/>
                </a:solidFill>
                <a:effectLst/>
                <a:latin typeface="Arial" panose="020B0604020202020204" pitchFamily="34" charset="0"/>
                <a:cs typeface="Arial" panose="020B0604020202020204" pitchFamily="34" charset="0"/>
              </a:rPr>
              <a:t>Ph.D</a:t>
            </a:r>
            <a:r>
              <a:rPr lang="en-US" sz="1600" b="0" i="0" dirty="0">
                <a:solidFill>
                  <a:srgbClr val="030303"/>
                </a:solidFill>
                <a:effectLst/>
                <a:latin typeface="Arial" panose="020B0604020202020204" pitchFamily="34" charset="0"/>
                <a:cs typeface="Arial" panose="020B0604020202020204" pitchFamily="34" charset="0"/>
              </a:rPr>
              <a:t> in Human Development and Organizational Systems. Her background includes an in-depth understanding of human development and neuroscience research as well as effective practices in organizational systems and change. She conducts workshops on the neuroscience of learning and memory, the effects of “at-risk” environments (i.e., poverty), brain development, and researched-based instructional practices. Jan has worked with many organizations in the business and educational communities in creating and sustaining healthy, dynamic environments. Dr. </a:t>
            </a:r>
            <a:r>
              <a:rPr lang="en-US" sz="1600" b="0" i="0" dirty="0" err="1">
                <a:solidFill>
                  <a:srgbClr val="030303"/>
                </a:solidFill>
                <a:effectLst/>
                <a:latin typeface="Arial" panose="020B0604020202020204" pitchFamily="34" charset="0"/>
                <a:cs typeface="Arial" panose="020B0604020202020204" pitchFamily="34" charset="0"/>
              </a:rPr>
              <a:t>Seahorn</a:t>
            </a:r>
            <a:r>
              <a:rPr lang="en-US" sz="1600" b="0" i="0" dirty="0">
                <a:solidFill>
                  <a:srgbClr val="030303"/>
                </a:solidFill>
                <a:effectLst/>
                <a:latin typeface="Arial" panose="020B0604020202020204" pitchFamily="34" charset="0"/>
                <a:cs typeface="Arial" panose="020B0604020202020204" pitchFamily="34" charset="0"/>
              </a:rPr>
              <a:t> has researched and studied the effects of trauma on the brain and how excessive or extreme trauma can impact changes in the brain’s neuro network and how that change impacts behaviors. </a:t>
            </a:r>
            <a:endParaRPr lang="en-GB" sz="1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025C8EA-1061-4D53-A425-2BE1DD8D924A}"/>
              </a:ext>
            </a:extLst>
          </p:cNvPr>
          <p:cNvSpPr/>
          <p:nvPr/>
        </p:nvSpPr>
        <p:spPr>
          <a:xfrm>
            <a:off x="0" y="-243408"/>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Further information/watching </a:t>
            </a:r>
            <a:endParaRPr lang="en-US" sz="2400" dirty="0">
              <a:solidFill>
                <a:schemeClr val="bg1"/>
              </a:solidFill>
              <a:cs typeface="Arial" charset="0"/>
            </a:endParaRPr>
          </a:p>
        </p:txBody>
      </p:sp>
    </p:spTree>
    <p:extLst>
      <p:ext uri="{BB962C8B-B14F-4D97-AF65-F5344CB8AC3E}">
        <p14:creationId xmlns:p14="http://schemas.microsoft.com/office/powerpoint/2010/main" val="66168216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34C487-2FE8-45C4-81C5-A34A18420335}"/>
              </a:ext>
            </a:extLst>
          </p:cNvPr>
          <p:cNvSpPr>
            <a:spLocks noGrp="1"/>
          </p:cNvSpPr>
          <p:nvPr>
            <p:ph idx="1"/>
          </p:nvPr>
        </p:nvSpPr>
        <p:spPr>
          <a:xfrm>
            <a:off x="179512" y="554951"/>
            <a:ext cx="8856984" cy="4525963"/>
          </a:xfrm>
        </p:spPr>
        <p:txBody>
          <a:bodyPr/>
          <a:lstStyle/>
          <a:p>
            <a:pPr marL="0" indent="0">
              <a:buNone/>
            </a:pPr>
            <a:r>
              <a:rPr lang="en-GB" sz="2000" dirty="0">
                <a:latin typeface="Arial" panose="020B0604020202020204" pitchFamily="34" charset="0"/>
                <a:cs typeface="Arial" panose="020B0604020202020204" pitchFamily="34" charset="0"/>
                <a:hlinkClick r:id="rId2"/>
              </a:rPr>
              <a:t>https://www.youtube.com/watch?v=ORs3-tRokGU</a:t>
            </a:r>
            <a:r>
              <a:rPr lang="en-GB" sz="2000" dirty="0">
                <a:latin typeface="Arial" panose="020B0604020202020204" pitchFamily="34" charset="0"/>
                <a:cs typeface="Arial" panose="020B0604020202020204" pitchFamily="34" charset="0"/>
              </a:rPr>
              <a:t> 12 mins 15</a:t>
            </a:r>
          </a:p>
          <a:p>
            <a:pPr marL="0" indent="0">
              <a:buNone/>
            </a:pPr>
            <a:r>
              <a:rPr lang="en-US" sz="2000" b="0" i="0" dirty="0">
                <a:effectLst/>
                <a:latin typeface="Arial" panose="020B0604020202020204" pitchFamily="34" charset="0"/>
                <a:cs typeface="Arial" panose="020B0604020202020204" pitchFamily="34" charset="0"/>
              </a:rPr>
              <a:t>Return from Chaos: Treating PTSD | Peter </a:t>
            </a:r>
            <a:r>
              <a:rPr lang="en-US" sz="2000" b="0" i="0" dirty="0" err="1">
                <a:effectLst/>
                <a:latin typeface="Arial" panose="020B0604020202020204" pitchFamily="34" charset="0"/>
                <a:cs typeface="Arial" panose="020B0604020202020204" pitchFamily="34" charset="0"/>
              </a:rPr>
              <a:t>Tuerk</a:t>
            </a:r>
            <a:r>
              <a:rPr lang="en-US" sz="2000" b="0" i="0" dirty="0">
                <a:effectLst/>
                <a:latin typeface="Arial" panose="020B0604020202020204" pitchFamily="34" charset="0"/>
                <a:cs typeface="Arial" panose="020B0604020202020204" pitchFamily="34" charset="0"/>
              </a:rPr>
              <a:t> | </a:t>
            </a:r>
            <a:r>
              <a:rPr lang="en-US" sz="2000" b="0" i="0" dirty="0" err="1">
                <a:effectLst/>
                <a:latin typeface="Arial" panose="020B0604020202020204" pitchFamily="34" charset="0"/>
                <a:cs typeface="Arial" panose="020B0604020202020204" pitchFamily="34" charset="0"/>
              </a:rPr>
              <a:t>TEDxCharleston</a:t>
            </a:r>
            <a:endParaRPr lang="en-US" sz="2000" b="0" i="0" dirty="0">
              <a:effectLst/>
              <a:latin typeface="Arial" panose="020B0604020202020204" pitchFamily="34" charset="0"/>
              <a:cs typeface="Arial" panose="020B0604020202020204" pitchFamily="34" charset="0"/>
            </a:endParaRPr>
          </a:p>
          <a:p>
            <a:pPr marL="0" indent="0">
              <a:buNone/>
            </a:pPr>
            <a:r>
              <a:rPr lang="en-US" sz="2000" b="0" i="0" dirty="0">
                <a:solidFill>
                  <a:srgbClr val="030303"/>
                </a:solidFill>
                <a:effectLst/>
                <a:latin typeface="Arial" panose="020B0604020202020204" pitchFamily="34" charset="0"/>
                <a:cs typeface="Arial" panose="020B0604020202020204" pitchFamily="34" charset="0"/>
              </a:rPr>
              <a:t>Peter </a:t>
            </a:r>
            <a:r>
              <a:rPr lang="en-US" sz="2000" b="0" i="0" dirty="0" err="1">
                <a:solidFill>
                  <a:srgbClr val="030303"/>
                </a:solidFill>
                <a:effectLst/>
                <a:latin typeface="Arial" panose="020B0604020202020204" pitchFamily="34" charset="0"/>
                <a:cs typeface="Arial" panose="020B0604020202020204" pitchFamily="34" charset="0"/>
              </a:rPr>
              <a:t>Tuerk</a:t>
            </a:r>
            <a:r>
              <a:rPr lang="en-US" sz="2000" b="0" i="0" dirty="0">
                <a:solidFill>
                  <a:srgbClr val="030303"/>
                </a:solidFill>
                <a:effectLst/>
                <a:latin typeface="Arial" panose="020B0604020202020204" pitchFamily="34" charset="0"/>
                <a:cs typeface="Arial" panose="020B0604020202020204" pitchFamily="34" charset="0"/>
              </a:rPr>
              <a:t>, the director of a VA PTSD program, introduces how we process experiences and trauma. Using examples from his research, he describes how it's possible to process memories and their associated meanings to overcome a traumatic incident. When active avoidance impedes natural recovery the most effective healing is facilitated through treatment designed to limit avoidance and to assist with the processing of relevant information.</a:t>
            </a:r>
          </a:p>
          <a:p>
            <a:pPr marL="0" indent="0">
              <a:buNone/>
            </a:pPr>
            <a:endParaRPr lang="en-US" sz="2000" dirty="0">
              <a:solidFill>
                <a:srgbClr val="030303"/>
              </a:solidFill>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hlinkClick r:id="rId3"/>
              </a:rPr>
              <a:t>https://www.youtube.com/watch?v=0rb3UK1Jg8Q&amp;t=1s</a:t>
            </a:r>
            <a:r>
              <a:rPr lang="en-GB" sz="2000" dirty="0">
                <a:latin typeface="Arial" panose="020B0604020202020204" pitchFamily="34" charset="0"/>
                <a:cs typeface="Arial" panose="020B0604020202020204" pitchFamily="34" charset="0"/>
              </a:rPr>
              <a:t> 7 mins</a:t>
            </a:r>
          </a:p>
          <a:p>
            <a:pPr marL="0" indent="0" algn="l">
              <a:buNone/>
            </a:pPr>
            <a:r>
              <a:rPr lang="en-US" sz="2000" b="0" i="0" dirty="0">
                <a:effectLst/>
                <a:latin typeface="Arial" panose="020B0604020202020204" pitchFamily="34" charset="0"/>
                <a:cs typeface="Arial" panose="020B0604020202020204" pitchFamily="34" charset="0"/>
              </a:rPr>
              <a:t>Learn how EFT or "tapping therapy" can help reduce PTSD and anxiety</a:t>
            </a:r>
          </a:p>
          <a:p>
            <a:pPr marL="0" indent="0">
              <a:buNone/>
            </a:pPr>
            <a:r>
              <a:rPr lang="en-US" sz="2000" b="0" i="0" dirty="0">
                <a:effectLst/>
                <a:latin typeface="Arial" panose="020B0604020202020204" pitchFamily="34" charset="0"/>
                <a:cs typeface="Arial" panose="020B0604020202020204" pitchFamily="34" charset="0"/>
              </a:rPr>
              <a:t>We had Dr. Joseph Weiss come on to show how Emotional Freedom Technique can help you realign your energy and better your health.</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b="0" i="0" dirty="0">
                <a:effectLst/>
                <a:latin typeface="Arial" panose="020B0604020202020204" pitchFamily="34" charset="0"/>
                <a:cs typeface="Arial" panose="020B0604020202020204" pitchFamily="34" charset="0"/>
                <a:hlinkClick r:id="rId4"/>
              </a:rPr>
              <a:t>https://www.youtube.com/watch?v=N7S66OSNDiI</a:t>
            </a:r>
            <a:r>
              <a:rPr lang="en-US" sz="2000" b="0" i="0" dirty="0">
                <a:effectLst/>
                <a:latin typeface="Arial" panose="020B0604020202020204" pitchFamily="34" charset="0"/>
                <a:cs typeface="Arial" panose="020B0604020202020204" pitchFamily="34" charset="0"/>
              </a:rPr>
              <a:t> 13 mins </a:t>
            </a:r>
          </a:p>
          <a:p>
            <a:pPr marL="0" indent="0" algn="l">
              <a:buNone/>
            </a:pPr>
            <a:r>
              <a:rPr lang="en-US" sz="2000" b="0" i="0" dirty="0">
                <a:effectLst/>
                <a:latin typeface="Arial" panose="020B0604020202020204" pitchFamily="34" charset="0"/>
                <a:cs typeface="Arial" panose="020B0604020202020204" pitchFamily="34" charset="0"/>
              </a:rPr>
              <a:t>Emotion Code - Process of Releasing Trapped Emotion</a:t>
            </a:r>
          </a:p>
          <a:p>
            <a:pPr marL="0" indent="0">
              <a:buNone/>
            </a:pPr>
            <a:r>
              <a:rPr lang="en-US" sz="2000" b="0" i="0" dirty="0">
                <a:effectLst/>
                <a:latin typeface="Arial" panose="020B0604020202020204" pitchFamily="34" charset="0"/>
                <a:cs typeface="Arial" panose="020B0604020202020204" pitchFamily="34" charset="0"/>
              </a:rPr>
              <a:t>Dr. Bradley Nelson walks you through the process of releasing your first trapped emotion (look at what people have said under the video)</a:t>
            </a:r>
            <a:br>
              <a:rPr lang="en-US" sz="1200" b="0" i="0" dirty="0">
                <a:solidFill>
                  <a:srgbClr val="000000"/>
                </a:solidFill>
                <a:effectLst/>
                <a:latin typeface="Roboto"/>
              </a:rPr>
            </a:br>
            <a:br>
              <a:rPr lang="en-US" sz="2000" b="0" i="0" dirty="0">
                <a:effectLst/>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2DC89733-F4B5-4120-8492-AB77861A77B2}"/>
              </a:ext>
            </a:extLst>
          </p:cNvPr>
          <p:cNvSpPr/>
          <p:nvPr/>
        </p:nvSpPr>
        <p:spPr>
          <a:xfrm>
            <a:off x="0" y="-243408"/>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Further information/watching </a:t>
            </a:r>
            <a:endParaRPr lang="en-US" sz="2400" dirty="0">
              <a:solidFill>
                <a:schemeClr val="bg1"/>
              </a:solidFill>
              <a:cs typeface="Arial" charset="0"/>
            </a:endParaRPr>
          </a:p>
        </p:txBody>
      </p:sp>
    </p:spTree>
    <p:extLst>
      <p:ext uri="{BB962C8B-B14F-4D97-AF65-F5344CB8AC3E}">
        <p14:creationId xmlns:p14="http://schemas.microsoft.com/office/powerpoint/2010/main" val="10569169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74177F-7170-4B0D-AF07-F23BAF568188}"/>
              </a:ext>
            </a:extLst>
          </p:cNvPr>
          <p:cNvSpPr>
            <a:spLocks noGrp="1"/>
          </p:cNvSpPr>
          <p:nvPr>
            <p:ph idx="1"/>
          </p:nvPr>
        </p:nvSpPr>
        <p:spPr>
          <a:xfrm>
            <a:off x="323528" y="521767"/>
            <a:ext cx="8229600" cy="4525963"/>
          </a:xfrm>
        </p:spPr>
        <p:txBody>
          <a:bodyPr/>
          <a:lstStyle/>
          <a:p>
            <a:pPr marL="0" indent="0">
              <a:buNone/>
            </a:pPr>
            <a:r>
              <a:rPr lang="en-GB" sz="2000" dirty="0">
                <a:latin typeface="Arial" panose="020B0604020202020204" pitchFamily="34" charset="0"/>
                <a:cs typeface="Arial" panose="020B0604020202020204" pitchFamily="34" charset="0"/>
                <a:hlinkClick r:id="rId2"/>
              </a:rPr>
              <a:t>https://www.youtube.com/watch?v=1IPsBPH2M1U</a:t>
            </a:r>
            <a:r>
              <a:rPr lang="en-GB" sz="2000" dirty="0">
                <a:latin typeface="Arial" panose="020B0604020202020204" pitchFamily="34" charset="0"/>
                <a:cs typeface="Arial" panose="020B0604020202020204" pitchFamily="34" charset="0"/>
              </a:rPr>
              <a:t> 3 mins 20</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US" sz="2000" b="0" i="0" dirty="0">
                <a:effectLst/>
                <a:latin typeface="Arial" panose="020B0604020202020204" pitchFamily="34" charset="0"/>
                <a:cs typeface="Arial" panose="020B0604020202020204" pitchFamily="34" charset="0"/>
              </a:rPr>
              <a:t>What is Eye Movement Desensitization Reprocessing Therapy</a:t>
            </a:r>
          </a:p>
          <a:p>
            <a:pPr marL="0" indent="0">
              <a:buNone/>
            </a:pPr>
            <a:r>
              <a:rPr lang="en-US" sz="2000" b="0" i="0" dirty="0">
                <a:solidFill>
                  <a:srgbClr val="030303"/>
                </a:solidFill>
                <a:effectLst/>
                <a:latin typeface="Arial" panose="020B0604020202020204" pitchFamily="34" charset="0"/>
                <a:cs typeface="Arial" panose="020B0604020202020204" pitchFamily="34" charset="0"/>
              </a:rPr>
              <a:t>EMDR is an evidence-based treatment where repetitive eye movement is used to make telling a story easier.</a:t>
            </a:r>
          </a:p>
          <a:p>
            <a:pPr marL="0" indent="0">
              <a:buNone/>
            </a:pPr>
            <a:endParaRPr lang="en-US" sz="2000" dirty="0">
              <a:solidFill>
                <a:srgbClr val="030303"/>
              </a:solidFill>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hlinkClick r:id="rId3"/>
              </a:rPr>
              <a:t>https://www.youtube.com/watch?v=_mv-NUhRmIk</a:t>
            </a:r>
            <a:r>
              <a:rPr lang="en-US" sz="2000" dirty="0">
                <a:solidFill>
                  <a:srgbClr val="030303"/>
                </a:solidFill>
                <a:latin typeface="Arial" panose="020B0604020202020204" pitchFamily="34" charset="0"/>
                <a:cs typeface="Arial" panose="020B0604020202020204" pitchFamily="34" charset="0"/>
              </a:rPr>
              <a:t> 1min 35</a:t>
            </a:r>
          </a:p>
          <a:p>
            <a:pPr marL="0" indent="0">
              <a:buNone/>
            </a:pPr>
            <a:r>
              <a:rPr lang="en-US" sz="2000" dirty="0">
                <a:solidFill>
                  <a:srgbClr val="030303"/>
                </a:solidFill>
                <a:latin typeface="Arial" panose="020B0604020202020204" pitchFamily="34" charset="0"/>
                <a:cs typeface="Arial" panose="020B0604020202020204" pitchFamily="34" charset="0"/>
              </a:rPr>
              <a:t>CBT as  Treatment for PTSD</a:t>
            </a:r>
          </a:p>
          <a:p>
            <a:pPr marL="0" indent="0">
              <a:buNone/>
            </a:pPr>
            <a:r>
              <a:rPr lang="en-US" sz="2000" b="0" i="0" dirty="0">
                <a:effectLst/>
                <a:latin typeface="Arial" panose="020B0604020202020204" pitchFamily="34" charset="0"/>
                <a:cs typeface="Arial" panose="020B0604020202020204" pitchFamily="34" charset="0"/>
              </a:rPr>
              <a:t>Cognitive Behavioral Therapy can help people with PTSD look at their behaviors and then use strategies, like relaxation techniques, to overcome the fears and anxieties related to their traumatic experiences.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hlinkClick r:id="rId4"/>
              </a:rPr>
              <a:t>https://www.youtube.com/watch?v=HHfUdOM8QIQ</a:t>
            </a:r>
            <a:r>
              <a:rPr lang="en-US" sz="2000" dirty="0">
                <a:latin typeface="Arial" panose="020B0604020202020204" pitchFamily="34" charset="0"/>
                <a:cs typeface="Arial" panose="020B0604020202020204" pitchFamily="34" charset="0"/>
              </a:rPr>
              <a:t> 5 mins 49</a:t>
            </a:r>
          </a:p>
          <a:p>
            <a:pPr marL="0" indent="0">
              <a:buNone/>
            </a:pPr>
            <a:r>
              <a:rPr lang="en-US" sz="2000" dirty="0">
                <a:latin typeface="Arial" panose="020B0604020202020204" pitchFamily="34" charset="0"/>
                <a:cs typeface="Arial" panose="020B0604020202020204" pitchFamily="34" charset="0"/>
              </a:rPr>
              <a:t>Graded Exposure Dr Paul Stone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hlinkClick r:id="rId5"/>
              </a:rPr>
              <a:t>https://www.youtube.com/watch?v=7ZG41R9I4MU</a:t>
            </a:r>
            <a:r>
              <a:rPr lang="en-GB" sz="2000" dirty="0">
                <a:latin typeface="Arial" panose="020B0604020202020204" pitchFamily="34" charset="0"/>
                <a:cs typeface="Arial" panose="020B0604020202020204" pitchFamily="34" charset="0"/>
              </a:rPr>
              <a:t> 3mins 54</a:t>
            </a:r>
          </a:p>
          <a:p>
            <a:pPr marL="0" indent="0">
              <a:buNone/>
            </a:pPr>
            <a:r>
              <a:rPr lang="en-US" sz="2000" b="0" i="0" dirty="0">
                <a:effectLst/>
                <a:latin typeface="Arial" panose="020B0604020202020204" pitchFamily="34" charset="0"/>
                <a:cs typeface="Arial" panose="020B0604020202020204" pitchFamily="34" charset="0"/>
              </a:rPr>
              <a:t>What is meant by psychological first aid? Dr </a:t>
            </a:r>
            <a:r>
              <a:rPr lang="en-GB" sz="2000" b="0" i="0" dirty="0">
                <a:effectLst/>
                <a:latin typeface="Arial" panose="020B0604020202020204" pitchFamily="34" charset="0"/>
                <a:cs typeface="Arial" panose="020B0604020202020204" pitchFamily="34" charset="0"/>
              </a:rPr>
              <a:t>Frank </a:t>
            </a:r>
            <a:r>
              <a:rPr lang="en-GB" sz="2000" b="0" i="0" dirty="0" err="1">
                <a:effectLst/>
                <a:latin typeface="Arial" panose="020B0604020202020204" pitchFamily="34" charset="0"/>
                <a:cs typeface="Arial" panose="020B0604020202020204" pitchFamily="34" charset="0"/>
              </a:rPr>
              <a:t>Ochberg</a:t>
            </a:r>
            <a:endParaRPr lang="en-US" sz="2000" b="0" i="0" dirty="0">
              <a:effectLst/>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9C0C0448-1466-4BFC-A3A8-0D1ED22DAF60}"/>
              </a:ext>
            </a:extLst>
          </p:cNvPr>
          <p:cNvSpPr/>
          <p:nvPr/>
        </p:nvSpPr>
        <p:spPr>
          <a:xfrm>
            <a:off x="0" y="-243408"/>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Further information/watching </a:t>
            </a:r>
            <a:endParaRPr lang="en-US" sz="2400" dirty="0">
              <a:solidFill>
                <a:schemeClr val="bg1"/>
              </a:solidFill>
              <a:cs typeface="Arial" charset="0"/>
            </a:endParaRPr>
          </a:p>
        </p:txBody>
      </p:sp>
    </p:spTree>
    <p:extLst>
      <p:ext uri="{BB962C8B-B14F-4D97-AF65-F5344CB8AC3E}">
        <p14:creationId xmlns:p14="http://schemas.microsoft.com/office/powerpoint/2010/main" val="30577515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upporting Women Recovering From Trauma and PTSD - Blog">
            <a:extLst>
              <a:ext uri="{FF2B5EF4-FFF2-40B4-BE49-F238E27FC236}">
                <a16:creationId xmlns:a16="http://schemas.microsoft.com/office/drawing/2014/main" id="{D7F9F398-F539-42ED-A91D-05E987C66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2907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745B7D-5442-46BE-B249-089396F7295F}"/>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2400" dirty="0">
                <a:solidFill>
                  <a:schemeClr val="bg1"/>
                </a:solidFill>
                <a:cs typeface="Arial" charset="0"/>
              </a:rPr>
              <a:t>Complex PTSD</a:t>
            </a:r>
          </a:p>
        </p:txBody>
      </p:sp>
      <p:sp>
        <p:nvSpPr>
          <p:cNvPr id="2" name="TextBox 1">
            <a:extLst>
              <a:ext uri="{FF2B5EF4-FFF2-40B4-BE49-F238E27FC236}">
                <a16:creationId xmlns:a16="http://schemas.microsoft.com/office/drawing/2014/main" id="{E64085EB-1D49-4C3D-9172-666ECDD4E98E}"/>
              </a:ext>
            </a:extLst>
          </p:cNvPr>
          <p:cNvSpPr txBox="1"/>
          <p:nvPr/>
        </p:nvSpPr>
        <p:spPr>
          <a:xfrm>
            <a:off x="323528" y="1010245"/>
            <a:ext cx="8496944" cy="646330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a:t>
            </a:r>
            <a:r>
              <a:rPr lang="en-US" sz="2000" b="0" i="0" dirty="0">
                <a:effectLst/>
                <a:latin typeface="Arial" panose="020B0604020202020204" pitchFamily="34" charset="0"/>
                <a:cs typeface="Arial" panose="020B0604020202020204" pitchFamily="34" charset="0"/>
              </a:rPr>
              <a:t>ay develop following exposure to an event or a series of events of an extremely threatening nature that are prolonged or repetitive such as: torture, slavery, genocide, prolonged domestic violence, and repeated sexual or physical abuse.</a:t>
            </a:r>
          </a:p>
          <a:p>
            <a:endParaRPr lang="en-US" sz="2000" dirty="0">
              <a:latin typeface="Arial" panose="020B0604020202020204" pitchFamily="34" charset="0"/>
              <a:cs typeface="Arial" panose="020B0604020202020204" pitchFamily="34" charset="0"/>
            </a:endParaRPr>
          </a:p>
          <a:p>
            <a:r>
              <a:rPr lang="en-US" sz="2000" b="0" i="0" dirty="0">
                <a:effectLst/>
                <a:latin typeface="Arial" panose="020B0604020202020204" pitchFamily="34" charset="0"/>
                <a:cs typeface="Arial" panose="020B0604020202020204" pitchFamily="34" charset="0"/>
              </a:rPr>
              <a:t>For a diagnosis of complex PTSD to be made, all the diagnostic requirements for PTSD are met. Additionally, complex PTSD is </a:t>
            </a:r>
            <a:r>
              <a:rPr lang="en-US" sz="2000" b="0" i="0" dirty="0" err="1">
                <a:effectLst/>
                <a:latin typeface="Arial" panose="020B0604020202020204" pitchFamily="34" charset="0"/>
                <a:cs typeface="Arial" panose="020B0604020202020204" pitchFamily="34" charset="0"/>
              </a:rPr>
              <a:t>characterised</a:t>
            </a:r>
            <a:r>
              <a:rPr lang="en-US" sz="2000" b="0" i="0" dirty="0">
                <a:effectLst/>
                <a:latin typeface="Arial" panose="020B0604020202020204" pitchFamily="34" charset="0"/>
                <a:cs typeface="Arial" panose="020B0604020202020204" pitchFamily="34" charset="0"/>
              </a:rPr>
              <a:t> by “severe and persistent:</a:t>
            </a:r>
          </a:p>
          <a:p>
            <a:pPr marL="342900" indent="-342900"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problems </a:t>
            </a:r>
            <a:r>
              <a:rPr lang="en-US" sz="2000" dirty="0">
                <a:latin typeface="Arial" panose="020B0604020202020204" pitchFamily="34" charset="0"/>
                <a:cs typeface="Arial" panose="020B0604020202020204" pitchFamily="34" charset="0"/>
              </a:rPr>
              <a:t>modulating emotional state to adapt to the changing demands of the environment </a:t>
            </a:r>
            <a:endParaRPr lang="en-US" sz="2000" b="0" i="0" dirty="0">
              <a:effectLst/>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beliefs about oneself as diminished, defeated or worthless, accompanied by feelings of shame, guilt or failure related to the traumatic event</a:t>
            </a:r>
          </a:p>
          <a:p>
            <a:pPr marL="342900" indent="-342900" algn="l">
              <a:buFont typeface="Arial" panose="020B0604020202020204" pitchFamily="34" charset="0"/>
              <a:buChar char="•"/>
            </a:pPr>
            <a:r>
              <a:rPr lang="en-US" sz="2000" b="0" i="0" dirty="0">
                <a:effectLst/>
                <a:latin typeface="Arial" panose="020B0604020202020204" pitchFamily="34" charset="0"/>
                <a:cs typeface="Arial" panose="020B0604020202020204" pitchFamily="34" charset="0"/>
              </a:rPr>
              <a:t>difficulties in sustaining relationships and in feeling close to others.</a:t>
            </a:r>
          </a:p>
          <a:p>
            <a:pPr algn="l"/>
            <a:endParaRPr lang="en-US" sz="2000" b="0" i="0" dirty="0">
              <a:effectLst/>
              <a:latin typeface="Arial" panose="020B0604020202020204" pitchFamily="34" charset="0"/>
              <a:cs typeface="Arial" panose="020B0604020202020204" pitchFamily="34" charset="0"/>
            </a:endParaRPr>
          </a:p>
          <a:p>
            <a:pPr algn="l"/>
            <a:r>
              <a:rPr lang="en-US" sz="2000" b="0" i="0" dirty="0">
                <a:effectLst/>
                <a:latin typeface="Arial" panose="020B0604020202020204" pitchFamily="34" charset="0"/>
                <a:cs typeface="Arial" panose="020B0604020202020204" pitchFamily="34" charset="0"/>
              </a:rPr>
              <a:t>These symptoms cause significant impairment in personal, family, social, educational, occupational or other important areas of functioning.” (</a:t>
            </a:r>
            <a:r>
              <a:rPr lang="en-US" sz="2000" b="0" i="0"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WHO, 2019</a:t>
            </a:r>
            <a:r>
              <a:rPr lang="en-US" sz="2000" b="0" i="0" dirty="0">
                <a:effectLst/>
                <a:latin typeface="Arial" panose="020B0604020202020204" pitchFamily="34" charset="0"/>
                <a:cs typeface="Arial" panose="020B0604020202020204" pitchFamily="34" charset="0"/>
              </a:rPr>
              <a:t>)</a:t>
            </a:r>
          </a:p>
          <a:p>
            <a:endParaRPr lang="en-GB" dirty="0"/>
          </a:p>
          <a:p>
            <a:endParaRPr lang="en-GB" dirty="0"/>
          </a:p>
          <a:p>
            <a:endParaRPr lang="en-GB" dirty="0"/>
          </a:p>
        </p:txBody>
      </p:sp>
    </p:spTree>
    <p:extLst>
      <p:ext uri="{BB962C8B-B14F-4D97-AF65-F5344CB8AC3E}">
        <p14:creationId xmlns:p14="http://schemas.microsoft.com/office/powerpoint/2010/main" val="14323657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506C2AF-88D6-408A-B67A-BDBCFF4B453D}"/>
              </a:ext>
            </a:extLst>
          </p:cNvPr>
          <p:cNvSpPr/>
          <p:nvPr/>
        </p:nvSpPr>
        <p:spPr>
          <a:xfrm>
            <a:off x="630936" y="548640"/>
            <a:ext cx="2700645" cy="5431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Aft>
                <a:spcPts val="600"/>
              </a:spcAft>
              <a:defRPr/>
            </a:pPr>
            <a:r>
              <a:rPr lang="en-US" sz="4700" kern="1200">
                <a:solidFill>
                  <a:schemeClr val="tx1"/>
                </a:solidFill>
                <a:latin typeface="+mj-lt"/>
                <a:ea typeface="+mj-ea"/>
                <a:cs typeface="+mj-cs"/>
              </a:rPr>
              <a:t>What is PTSD?</a:t>
            </a:r>
          </a:p>
        </p:txBody>
      </p:sp>
      <p:sp>
        <p:nvSpPr>
          <p:cNvPr id="3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 name="connsiteX0" fmla="*/ 0 w 4480560"/>
              <a:gd name="connsiteY0" fmla="*/ 0 h 13716"/>
              <a:gd name="connsiteX1" fmla="*/ 595274 w 4480560"/>
              <a:gd name="connsiteY1" fmla="*/ 0 h 13716"/>
              <a:gd name="connsiteX2" fmla="*/ 1100938 w 4480560"/>
              <a:gd name="connsiteY2" fmla="*/ 0 h 13716"/>
              <a:gd name="connsiteX3" fmla="*/ 1830629 w 4480560"/>
              <a:gd name="connsiteY3" fmla="*/ 0 h 13716"/>
              <a:gd name="connsiteX4" fmla="*/ 2425903 w 4480560"/>
              <a:gd name="connsiteY4" fmla="*/ 0 h 13716"/>
              <a:gd name="connsiteX5" fmla="*/ 3021178 w 4480560"/>
              <a:gd name="connsiteY5" fmla="*/ 0 h 13716"/>
              <a:gd name="connsiteX6" fmla="*/ 3750869 w 4480560"/>
              <a:gd name="connsiteY6" fmla="*/ 0 h 13716"/>
              <a:gd name="connsiteX7" fmla="*/ 4480560 w 4480560"/>
              <a:gd name="connsiteY7" fmla="*/ 0 h 13716"/>
              <a:gd name="connsiteX8" fmla="*/ 4480560 w 4480560"/>
              <a:gd name="connsiteY8" fmla="*/ 13716 h 13716"/>
              <a:gd name="connsiteX9" fmla="*/ 3930091 w 4480560"/>
              <a:gd name="connsiteY9" fmla="*/ 13716 h 13716"/>
              <a:gd name="connsiteX10" fmla="*/ 3290011 w 4480560"/>
              <a:gd name="connsiteY10" fmla="*/ 13716 h 13716"/>
              <a:gd name="connsiteX11" fmla="*/ 2649931 w 4480560"/>
              <a:gd name="connsiteY11" fmla="*/ 13716 h 13716"/>
              <a:gd name="connsiteX12" fmla="*/ 2054657 w 4480560"/>
              <a:gd name="connsiteY12" fmla="*/ 13716 h 13716"/>
              <a:gd name="connsiteX13" fmla="*/ 1324966 w 4480560"/>
              <a:gd name="connsiteY13" fmla="*/ 13716 h 13716"/>
              <a:gd name="connsiteX14" fmla="*/ 595274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574" y="14606"/>
                  <a:pt x="338605" y="-40"/>
                  <a:pt x="595274" y="0"/>
                </a:cubicBezTo>
                <a:cubicBezTo>
                  <a:pt x="856171" y="-2198"/>
                  <a:pt x="863435" y="-13333"/>
                  <a:pt x="1100938" y="0"/>
                </a:cubicBezTo>
                <a:cubicBezTo>
                  <a:pt x="1340270" y="17713"/>
                  <a:pt x="1418448" y="-18893"/>
                  <a:pt x="1651406" y="0"/>
                </a:cubicBezTo>
                <a:cubicBezTo>
                  <a:pt x="1875387" y="1627"/>
                  <a:pt x="2153037" y="22688"/>
                  <a:pt x="2336292" y="0"/>
                </a:cubicBezTo>
                <a:cubicBezTo>
                  <a:pt x="2522206" y="-4211"/>
                  <a:pt x="2718333" y="34959"/>
                  <a:pt x="2931566" y="0"/>
                </a:cubicBezTo>
                <a:cubicBezTo>
                  <a:pt x="3137043" y="-17106"/>
                  <a:pt x="3304331" y="1415"/>
                  <a:pt x="3482035" y="0"/>
                </a:cubicBezTo>
                <a:cubicBezTo>
                  <a:pt x="3649837" y="-24078"/>
                  <a:pt x="4010577" y="-51921"/>
                  <a:pt x="4480560" y="0"/>
                </a:cubicBezTo>
                <a:cubicBezTo>
                  <a:pt x="4480642" y="3611"/>
                  <a:pt x="4480510" y="9346"/>
                  <a:pt x="4480560" y="13716"/>
                </a:cubicBezTo>
                <a:cubicBezTo>
                  <a:pt x="4305601" y="36948"/>
                  <a:pt x="4025154" y="21890"/>
                  <a:pt x="3840480" y="13716"/>
                </a:cubicBezTo>
                <a:cubicBezTo>
                  <a:pt x="3668919" y="-16903"/>
                  <a:pt x="3556555" y="-17246"/>
                  <a:pt x="3290011" y="13716"/>
                </a:cubicBezTo>
                <a:cubicBezTo>
                  <a:pt x="2991827" y="13600"/>
                  <a:pt x="2862038" y="-27094"/>
                  <a:pt x="2560320" y="13716"/>
                </a:cubicBezTo>
                <a:cubicBezTo>
                  <a:pt x="2273396" y="32804"/>
                  <a:pt x="2159701" y="35426"/>
                  <a:pt x="1965046" y="13716"/>
                </a:cubicBezTo>
                <a:cubicBezTo>
                  <a:pt x="1785994" y="24616"/>
                  <a:pt x="1686680" y="47748"/>
                  <a:pt x="1459382" y="13716"/>
                </a:cubicBezTo>
                <a:cubicBezTo>
                  <a:pt x="1260610" y="398"/>
                  <a:pt x="913962" y="26960"/>
                  <a:pt x="774497" y="13716"/>
                </a:cubicBezTo>
                <a:cubicBezTo>
                  <a:pt x="689426" y="-2719"/>
                  <a:pt x="378264" y="1751"/>
                  <a:pt x="0" y="13716"/>
                </a:cubicBezTo>
                <a:cubicBezTo>
                  <a:pt x="-173" y="8371"/>
                  <a:pt x="-387" y="6213"/>
                  <a:pt x="0" y="0"/>
                </a:cubicBezTo>
                <a:close/>
              </a:path>
              <a:path w="4480560" h="13716" stroke="0" extrusionOk="0">
                <a:moveTo>
                  <a:pt x="0" y="0"/>
                </a:moveTo>
                <a:cubicBezTo>
                  <a:pt x="290844" y="5546"/>
                  <a:pt x="318443" y="10543"/>
                  <a:pt x="595274" y="0"/>
                </a:cubicBezTo>
                <a:cubicBezTo>
                  <a:pt x="862223" y="-10630"/>
                  <a:pt x="1008164" y="-6970"/>
                  <a:pt x="1100938" y="0"/>
                </a:cubicBezTo>
                <a:cubicBezTo>
                  <a:pt x="1231751" y="-9052"/>
                  <a:pt x="1563421" y="-55931"/>
                  <a:pt x="1830629" y="0"/>
                </a:cubicBezTo>
                <a:cubicBezTo>
                  <a:pt x="2081843" y="38764"/>
                  <a:pt x="2181743" y="16966"/>
                  <a:pt x="2425903" y="0"/>
                </a:cubicBezTo>
                <a:cubicBezTo>
                  <a:pt x="2657412" y="-20059"/>
                  <a:pt x="2795431" y="8423"/>
                  <a:pt x="3021178" y="0"/>
                </a:cubicBezTo>
                <a:cubicBezTo>
                  <a:pt x="3275119" y="-4749"/>
                  <a:pt x="3480943" y="2522"/>
                  <a:pt x="3750869" y="0"/>
                </a:cubicBezTo>
                <a:cubicBezTo>
                  <a:pt x="4005211" y="16055"/>
                  <a:pt x="4302144" y="-2969"/>
                  <a:pt x="4480560" y="0"/>
                </a:cubicBezTo>
                <a:cubicBezTo>
                  <a:pt x="4480397" y="3458"/>
                  <a:pt x="4481383" y="8632"/>
                  <a:pt x="4480560" y="13716"/>
                </a:cubicBezTo>
                <a:cubicBezTo>
                  <a:pt x="4261480" y="-10003"/>
                  <a:pt x="4206199" y="28529"/>
                  <a:pt x="3930091" y="13716"/>
                </a:cubicBezTo>
                <a:cubicBezTo>
                  <a:pt x="3666932" y="-15474"/>
                  <a:pt x="3493645" y="14804"/>
                  <a:pt x="3290011" y="13716"/>
                </a:cubicBezTo>
                <a:cubicBezTo>
                  <a:pt x="3137078" y="-41032"/>
                  <a:pt x="2894690" y="-17948"/>
                  <a:pt x="2649931" y="13716"/>
                </a:cubicBezTo>
                <a:cubicBezTo>
                  <a:pt x="2413020" y="21294"/>
                  <a:pt x="2225991" y="-10559"/>
                  <a:pt x="2054657" y="13716"/>
                </a:cubicBezTo>
                <a:cubicBezTo>
                  <a:pt x="1886877" y="37541"/>
                  <a:pt x="1548763" y="45390"/>
                  <a:pt x="1324966" y="13716"/>
                </a:cubicBezTo>
                <a:cubicBezTo>
                  <a:pt x="1040995" y="1897"/>
                  <a:pt x="786929" y="-17655"/>
                  <a:pt x="595274" y="13716"/>
                </a:cubicBezTo>
                <a:cubicBezTo>
                  <a:pt x="371401" y="32831"/>
                  <a:pt x="168483" y="23167"/>
                  <a:pt x="0" y="13716"/>
                </a:cubicBezTo>
                <a:cubicBezTo>
                  <a:pt x="-740" y="8467"/>
                  <a:pt x="-279" y="4434"/>
                  <a:pt x="0" y="0"/>
                </a:cubicBezTo>
                <a:close/>
              </a:path>
              <a:path w="4480560" h="13716" fill="none" stroke="0" extrusionOk="0">
                <a:moveTo>
                  <a:pt x="0" y="0"/>
                </a:moveTo>
                <a:cubicBezTo>
                  <a:pt x="254633" y="596"/>
                  <a:pt x="318854" y="8353"/>
                  <a:pt x="595274" y="0"/>
                </a:cubicBezTo>
                <a:cubicBezTo>
                  <a:pt x="857042" y="-2503"/>
                  <a:pt x="863005" y="-13327"/>
                  <a:pt x="1100938" y="0"/>
                </a:cubicBezTo>
                <a:cubicBezTo>
                  <a:pt x="1322315" y="28736"/>
                  <a:pt x="1429801" y="-15572"/>
                  <a:pt x="1651406" y="0"/>
                </a:cubicBezTo>
                <a:cubicBezTo>
                  <a:pt x="1861310" y="20479"/>
                  <a:pt x="2199002" y="36173"/>
                  <a:pt x="2336292" y="0"/>
                </a:cubicBezTo>
                <a:cubicBezTo>
                  <a:pt x="2504451" y="-23230"/>
                  <a:pt x="2735943" y="-3451"/>
                  <a:pt x="2931566" y="0"/>
                </a:cubicBezTo>
                <a:cubicBezTo>
                  <a:pt x="3109081" y="-33272"/>
                  <a:pt x="3310374" y="39503"/>
                  <a:pt x="3482035" y="0"/>
                </a:cubicBezTo>
                <a:cubicBezTo>
                  <a:pt x="3630968" y="-117346"/>
                  <a:pt x="3975789" y="30358"/>
                  <a:pt x="4480560" y="0"/>
                </a:cubicBezTo>
                <a:cubicBezTo>
                  <a:pt x="4480546" y="3532"/>
                  <a:pt x="4481771" y="9530"/>
                  <a:pt x="4480560" y="13716"/>
                </a:cubicBezTo>
                <a:cubicBezTo>
                  <a:pt x="4299745" y="8025"/>
                  <a:pt x="4055484" y="54224"/>
                  <a:pt x="3840480" y="13716"/>
                </a:cubicBezTo>
                <a:cubicBezTo>
                  <a:pt x="3665362" y="14404"/>
                  <a:pt x="3548412" y="6532"/>
                  <a:pt x="3290011" y="13716"/>
                </a:cubicBezTo>
                <a:cubicBezTo>
                  <a:pt x="3037450" y="36923"/>
                  <a:pt x="2862123" y="43167"/>
                  <a:pt x="2560320" y="13716"/>
                </a:cubicBezTo>
                <a:cubicBezTo>
                  <a:pt x="2308793" y="7156"/>
                  <a:pt x="2153402" y="-25971"/>
                  <a:pt x="1965046" y="13716"/>
                </a:cubicBezTo>
                <a:cubicBezTo>
                  <a:pt x="1778601" y="25944"/>
                  <a:pt x="1672011" y="23840"/>
                  <a:pt x="1459382" y="13716"/>
                </a:cubicBezTo>
                <a:cubicBezTo>
                  <a:pt x="1212351" y="-9856"/>
                  <a:pt x="906131" y="12859"/>
                  <a:pt x="774497" y="13716"/>
                </a:cubicBezTo>
                <a:cubicBezTo>
                  <a:pt x="636671" y="-47283"/>
                  <a:pt x="331670" y="1705"/>
                  <a:pt x="0" y="13716"/>
                </a:cubicBezTo>
                <a:cubicBezTo>
                  <a:pt x="-561" y="8546"/>
                  <a:pt x="-377" y="614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2D6534F-F608-4FB4-8019-2F900E268358}"/>
              </a:ext>
            </a:extLst>
          </p:cNvPr>
          <p:cNvSpPr txBox="1"/>
          <p:nvPr/>
        </p:nvSpPr>
        <p:spPr>
          <a:xfrm>
            <a:off x="3844813" y="552091"/>
            <a:ext cx="4668251" cy="54315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dirty="0">
              <a:latin typeface="+mn-lt"/>
              <a:cs typeface="+mn-cs"/>
            </a:endParaRPr>
          </a:p>
          <a:p>
            <a:pPr>
              <a:lnSpc>
                <a:spcPct val="90000"/>
              </a:lnSpc>
              <a:spcAft>
                <a:spcPts val="600"/>
              </a:spcAft>
            </a:pPr>
            <a:r>
              <a:rPr lang="en-US" b="0" dirty="0">
                <a:effectLst/>
                <a:latin typeface="+mn-lt"/>
                <a:cs typeface="+mn-cs"/>
              </a:rPr>
              <a:t>It is </a:t>
            </a:r>
            <a:r>
              <a:rPr lang="en-US" b="0" dirty="0" err="1">
                <a:effectLst/>
                <a:latin typeface="+mn-lt"/>
                <a:cs typeface="+mn-cs"/>
              </a:rPr>
              <a:t>characterised</a:t>
            </a:r>
            <a:r>
              <a:rPr lang="en-US" b="0" dirty="0">
                <a:effectLst/>
                <a:latin typeface="+mn-lt"/>
                <a:cs typeface="+mn-cs"/>
              </a:rPr>
              <a:t> by all of the following:</a:t>
            </a:r>
          </a:p>
          <a:p>
            <a:pPr indent="-228600">
              <a:lnSpc>
                <a:spcPct val="90000"/>
              </a:lnSpc>
              <a:spcAft>
                <a:spcPts val="600"/>
              </a:spcAft>
              <a:buFont typeface="Arial" panose="020B0604020202020204" pitchFamily="34" charset="0"/>
              <a:buChar char="•"/>
            </a:pPr>
            <a:r>
              <a:rPr lang="en-US" b="0" dirty="0">
                <a:effectLst/>
                <a:latin typeface="+mn-lt"/>
                <a:cs typeface="+mn-cs"/>
              </a:rPr>
              <a:t>Re-experiencing the traumatic event or events in the present in the form of vivid, intrusive memories, flashbacks or nightmares. These are typically accompanied by strong or overwhelming emotions, particularly fear or horror, and strong physical sensations.</a:t>
            </a:r>
          </a:p>
          <a:p>
            <a:pPr indent="-228600">
              <a:lnSpc>
                <a:spcPct val="90000"/>
              </a:lnSpc>
              <a:spcAft>
                <a:spcPts val="600"/>
              </a:spcAft>
              <a:buFont typeface="Arial" panose="020B0604020202020204" pitchFamily="34" charset="0"/>
              <a:buChar char="•"/>
            </a:pPr>
            <a:r>
              <a:rPr lang="en-US" b="0" dirty="0">
                <a:effectLst/>
                <a:latin typeface="+mn-lt"/>
                <a:cs typeface="+mn-cs"/>
              </a:rPr>
              <a:t>Avoidance of thoughts and memories of the event or events, or people present. Persistent perceptions of heightened current threat for example as indicated by hypervigilance or an enhanced startle reaction to stimuli such as unexpected noises.</a:t>
            </a:r>
          </a:p>
          <a:p>
            <a:pPr indent="-228600">
              <a:lnSpc>
                <a:spcPct val="90000"/>
              </a:lnSpc>
              <a:spcAft>
                <a:spcPts val="600"/>
              </a:spcAft>
              <a:buFont typeface="Arial" panose="020B0604020202020204" pitchFamily="34" charset="0"/>
              <a:buChar char="•"/>
            </a:pPr>
            <a:r>
              <a:rPr lang="en-US" b="0" dirty="0">
                <a:effectLst/>
                <a:latin typeface="+mn-lt"/>
                <a:cs typeface="+mn-cs"/>
              </a:rPr>
              <a:t>The symptoms persist for at least several weeks and cause significant impairment in personal, family, social, educational, occupational or other important areas of functioning.</a:t>
            </a:r>
          </a:p>
          <a:p>
            <a:pPr indent="-228600">
              <a:lnSpc>
                <a:spcPct val="90000"/>
              </a:lnSpc>
              <a:spcAft>
                <a:spcPts val="600"/>
              </a:spcAft>
              <a:buFont typeface="Arial" panose="020B0604020202020204" pitchFamily="34" charset="0"/>
              <a:buChar char="•"/>
            </a:pPr>
            <a:endParaRPr lang="en-US" b="0" i="0" dirty="0">
              <a:effectLst/>
              <a:latin typeface="+mn-lt"/>
              <a:cs typeface="+mn-cs"/>
            </a:endParaRPr>
          </a:p>
        </p:txBody>
      </p:sp>
    </p:spTree>
    <p:extLst>
      <p:ext uri="{BB962C8B-B14F-4D97-AF65-F5344CB8AC3E}">
        <p14:creationId xmlns:p14="http://schemas.microsoft.com/office/powerpoint/2010/main" val="343859048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6C2AF-88D6-408A-B67A-BDBCFF4B453D}"/>
              </a:ext>
            </a:extLst>
          </p:cNvPr>
          <p:cNvSpPr/>
          <p:nvPr/>
        </p:nvSpPr>
        <p:spPr>
          <a:xfrm>
            <a:off x="395536" y="548640"/>
            <a:ext cx="3312368" cy="5431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Aft>
                <a:spcPts val="600"/>
              </a:spcAft>
              <a:defRPr/>
            </a:pPr>
            <a:r>
              <a:rPr lang="en-US" sz="4700" kern="1200" dirty="0">
                <a:solidFill>
                  <a:schemeClr val="tx1"/>
                </a:solidFill>
                <a:latin typeface="+mj-lt"/>
                <a:ea typeface="+mj-ea"/>
                <a:cs typeface="+mj-cs"/>
              </a:rPr>
              <a:t>What is </a:t>
            </a:r>
            <a:r>
              <a:rPr lang="en-US" sz="4700" dirty="0">
                <a:solidFill>
                  <a:schemeClr val="tx1"/>
                </a:solidFill>
                <a:latin typeface="+mj-lt"/>
                <a:ea typeface="+mj-ea"/>
                <a:cs typeface="+mj-cs"/>
              </a:rPr>
              <a:t>clinical depression?</a:t>
            </a:r>
            <a:endParaRPr lang="en-US" sz="4700" kern="1200" dirty="0">
              <a:solidFill>
                <a:schemeClr val="tx1"/>
              </a:solidFill>
              <a:latin typeface="+mj-lt"/>
              <a:ea typeface="+mj-ea"/>
              <a:cs typeface="+mj-cs"/>
            </a:endParaRPr>
          </a:p>
        </p:txBody>
      </p:sp>
      <p:sp>
        <p:nvSpPr>
          <p:cNvPr id="14" name="TextBox 13">
            <a:extLst>
              <a:ext uri="{FF2B5EF4-FFF2-40B4-BE49-F238E27FC236}">
                <a16:creationId xmlns:a16="http://schemas.microsoft.com/office/drawing/2014/main" id="{72D6534F-F608-4FB4-8019-2F900E268358}"/>
              </a:ext>
            </a:extLst>
          </p:cNvPr>
          <p:cNvSpPr txBox="1"/>
          <p:nvPr/>
        </p:nvSpPr>
        <p:spPr>
          <a:xfrm>
            <a:off x="3844813" y="552091"/>
            <a:ext cx="4668251" cy="543153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dirty="0">
              <a:latin typeface="+mn-lt"/>
              <a:cs typeface="+mn-cs"/>
            </a:endParaRPr>
          </a:p>
          <a:p>
            <a:pPr>
              <a:lnSpc>
                <a:spcPct val="90000"/>
              </a:lnSpc>
              <a:spcAft>
                <a:spcPts val="600"/>
              </a:spcAft>
            </a:pPr>
            <a:r>
              <a:rPr lang="en-US" sz="2400" dirty="0">
                <a:latin typeface="Arial" panose="020B0604020202020204" pitchFamily="34" charset="0"/>
                <a:cs typeface="Arial" panose="020B0604020202020204" pitchFamily="34" charset="0"/>
              </a:rPr>
              <a:t>T</a:t>
            </a:r>
            <a:r>
              <a:rPr lang="en-US" sz="2400" b="0" dirty="0">
                <a:effectLst/>
                <a:latin typeface="Arial" panose="020B0604020202020204" pitchFamily="34" charset="0"/>
                <a:cs typeface="Arial" panose="020B0604020202020204" pitchFamily="34" charset="0"/>
              </a:rPr>
              <a:t>he main symptoms are:</a:t>
            </a:r>
          </a:p>
          <a:p>
            <a:pPr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Depressed mood</a:t>
            </a:r>
          </a:p>
          <a:p>
            <a:pPr algn="l">
              <a:buFont typeface="Arial" panose="020B0604020202020204" pitchFamily="34" charset="0"/>
              <a:buChar char="•"/>
            </a:pPr>
            <a:r>
              <a:rPr lang="en-US" sz="2400" dirty="0">
                <a:latin typeface="Arial" panose="020B0604020202020204" pitchFamily="34" charset="0"/>
                <a:cs typeface="Arial" panose="020B0604020202020204" pitchFamily="34" charset="0"/>
              </a:rPr>
              <a:t>L</a:t>
            </a:r>
            <a:r>
              <a:rPr lang="en-US" sz="2400" b="0" i="0" dirty="0">
                <a:effectLst/>
                <a:latin typeface="Arial" panose="020B0604020202020204" pitchFamily="34" charset="0"/>
                <a:cs typeface="Arial" panose="020B0604020202020204" pitchFamily="34" charset="0"/>
              </a:rPr>
              <a:t>oss of interest or pleasure in all or most activities</a:t>
            </a:r>
          </a:p>
          <a:p>
            <a:pPr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Anergia - lack of energy</a:t>
            </a:r>
          </a:p>
          <a:p>
            <a:pPr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Sleep disturbances</a:t>
            </a:r>
          </a:p>
          <a:p>
            <a:pPr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Weight and appetite changes</a:t>
            </a:r>
          </a:p>
          <a:p>
            <a:pPr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Poor concentration and memory</a:t>
            </a:r>
          </a:p>
          <a:p>
            <a:pPr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Negative thoughts and cognitions which may lead to feelings of worthlessness</a:t>
            </a:r>
          </a:p>
          <a:p>
            <a:pPr algn="l">
              <a:buFont typeface="Arial" panose="020B0604020202020204" pitchFamily="34" charset="0"/>
              <a:buChar char="•"/>
            </a:pPr>
            <a:r>
              <a:rPr lang="en-US" sz="2400" b="0" i="0" dirty="0">
                <a:effectLst/>
                <a:latin typeface="Arial" panose="020B0604020202020204" pitchFamily="34" charset="0"/>
                <a:cs typeface="Arial" panose="020B0604020202020204" pitchFamily="34" charset="0"/>
              </a:rPr>
              <a:t>Suicidal thoughts or suicide attempts</a:t>
            </a:r>
          </a:p>
          <a:p>
            <a:pPr indent="-228600">
              <a:lnSpc>
                <a:spcPct val="90000"/>
              </a:lnSpc>
              <a:spcAft>
                <a:spcPts val="600"/>
              </a:spcAft>
              <a:buFont typeface="Arial" panose="020B0604020202020204" pitchFamily="34" charset="0"/>
              <a:buChar char="•"/>
            </a:pPr>
            <a:endParaRPr lang="en-US" b="0" i="0" dirty="0">
              <a:effectLst/>
              <a:latin typeface="+mn-lt"/>
              <a:cs typeface="+mn-cs"/>
            </a:endParaRPr>
          </a:p>
        </p:txBody>
      </p:sp>
    </p:spTree>
    <p:extLst>
      <p:ext uri="{BB962C8B-B14F-4D97-AF65-F5344CB8AC3E}">
        <p14:creationId xmlns:p14="http://schemas.microsoft.com/office/powerpoint/2010/main" val="311179074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10391</Words>
  <Application>Microsoft Office PowerPoint</Application>
  <PresentationFormat>On-screen Show (4:3)</PresentationFormat>
  <Paragraphs>580</Paragraphs>
  <Slides>56</Slides>
  <Notes>51</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Arial</vt:lpstr>
      <vt:lpstr>Calibri</vt:lpstr>
      <vt:lpstr>Europa</vt:lpstr>
      <vt:lpstr>Google Sans</vt:lpstr>
      <vt:lpstr>IBM Plex Sans</vt:lpstr>
      <vt:lpstr>Noto Sans</vt:lpstr>
      <vt:lpstr>Proxima Nova Regular</vt:lpstr>
      <vt:lpstr>Roboto</vt:lpstr>
      <vt:lpstr>Segoe UI Historic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opportunities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Bernard Genge</dc:creator>
  <cp:lastModifiedBy>Bernard Genge</cp:lastModifiedBy>
  <cp:revision>27</cp:revision>
  <dcterms:created xsi:type="dcterms:W3CDTF">2021-01-24T17:24:18Z</dcterms:created>
  <dcterms:modified xsi:type="dcterms:W3CDTF">2021-07-19T08:44:58Z</dcterms:modified>
</cp:coreProperties>
</file>