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7" r:id="rId2"/>
    <p:sldId id="342" r:id="rId3"/>
    <p:sldId id="371" r:id="rId4"/>
    <p:sldId id="474" r:id="rId5"/>
    <p:sldId id="467" r:id="rId6"/>
    <p:sldId id="468" r:id="rId7"/>
    <p:sldId id="475" r:id="rId8"/>
    <p:sldId id="343" r:id="rId9"/>
    <p:sldId id="436" r:id="rId10"/>
    <p:sldId id="465" r:id="rId11"/>
    <p:sldId id="339" r:id="rId12"/>
    <p:sldId id="472" r:id="rId13"/>
    <p:sldId id="367" r:id="rId14"/>
    <p:sldId id="464" r:id="rId15"/>
    <p:sldId id="463" r:id="rId16"/>
    <p:sldId id="471" r:id="rId17"/>
    <p:sldId id="470" r:id="rId18"/>
    <p:sldId id="473" r:id="rId19"/>
    <p:sldId id="376" r:id="rId20"/>
    <p:sldId id="469" r:id="rId21"/>
    <p:sldId id="379" r:id="rId22"/>
    <p:sldId id="308" r:id="rId23"/>
    <p:sldId id="380" r:id="rId24"/>
    <p:sldId id="377" r:id="rId25"/>
    <p:sldId id="476" r:id="rId26"/>
  </p:sldIdLst>
  <p:sldSz cx="9144000" cy="6858000" type="screen4x3"/>
  <p:notesSz cx="6888163" cy="100203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07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077" autoAdjust="0"/>
  </p:normalViewPr>
  <p:slideViewPr>
    <p:cSldViewPr>
      <p:cViewPr varScale="1">
        <p:scale>
          <a:sx n="81" d="100"/>
          <a:sy n="81" d="100"/>
        </p:scale>
        <p:origin x="1017" y="60"/>
      </p:cViewPr>
      <p:guideLst>
        <p:guide orient="horz" pos="1071"/>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500" cy="501650"/>
          </a:xfrm>
          <a:prstGeom prst="rect">
            <a:avLst/>
          </a:prstGeom>
        </p:spPr>
        <p:txBody>
          <a:bodyPr vert="horz" lIns="96616" tIns="48308" rIns="96616" bIns="48308" rtlCol="0"/>
          <a:lstStyle>
            <a:lvl1pPr algn="l">
              <a:defRPr sz="1300"/>
            </a:lvl1pPr>
          </a:lstStyle>
          <a:p>
            <a:pPr>
              <a:defRPr/>
            </a:pPr>
            <a:endParaRPr lang="en-GB"/>
          </a:p>
        </p:txBody>
      </p:sp>
      <p:sp>
        <p:nvSpPr>
          <p:cNvPr id="3" name="Date Placeholder 2"/>
          <p:cNvSpPr>
            <a:spLocks noGrp="1"/>
          </p:cNvSpPr>
          <p:nvPr>
            <p:ph type="dt" sz="quarter" idx="1"/>
          </p:nvPr>
        </p:nvSpPr>
        <p:spPr>
          <a:xfrm>
            <a:off x="3902075" y="0"/>
            <a:ext cx="2984500" cy="501650"/>
          </a:xfrm>
          <a:prstGeom prst="rect">
            <a:avLst/>
          </a:prstGeom>
        </p:spPr>
        <p:txBody>
          <a:bodyPr vert="horz" lIns="96616" tIns="48308" rIns="96616" bIns="48308" rtlCol="0"/>
          <a:lstStyle>
            <a:lvl1pPr algn="r">
              <a:defRPr sz="1300" smtClean="0"/>
            </a:lvl1pPr>
          </a:lstStyle>
          <a:p>
            <a:pPr>
              <a:defRPr/>
            </a:pPr>
            <a:fld id="{B34FC769-9877-4B7A-A7A1-BDD67F94A5AB}" type="datetimeFigureOut">
              <a:rPr lang="en-US"/>
              <a:pPr>
                <a:defRPr/>
              </a:pPr>
              <a:t>12/31/2020</a:t>
            </a:fld>
            <a:endParaRPr lang="en-GB"/>
          </a:p>
        </p:txBody>
      </p:sp>
      <p:sp>
        <p:nvSpPr>
          <p:cNvPr id="4" name="Footer Placeholder 3"/>
          <p:cNvSpPr>
            <a:spLocks noGrp="1"/>
          </p:cNvSpPr>
          <p:nvPr>
            <p:ph type="ftr" sz="quarter" idx="2"/>
          </p:nvPr>
        </p:nvSpPr>
        <p:spPr>
          <a:xfrm>
            <a:off x="0" y="9517063"/>
            <a:ext cx="2984500" cy="501650"/>
          </a:xfrm>
          <a:prstGeom prst="rect">
            <a:avLst/>
          </a:prstGeom>
        </p:spPr>
        <p:txBody>
          <a:bodyPr vert="horz" lIns="96616" tIns="48308" rIns="96616" bIns="48308" rtlCol="0" anchor="b"/>
          <a:lstStyle>
            <a:lvl1pPr algn="l">
              <a:defRPr sz="1300"/>
            </a:lvl1pPr>
          </a:lstStyle>
          <a:p>
            <a:pPr>
              <a:defRPr/>
            </a:pPr>
            <a:endParaRPr lang="en-GB"/>
          </a:p>
        </p:txBody>
      </p:sp>
      <p:sp>
        <p:nvSpPr>
          <p:cNvPr id="5" name="Slide Number Placeholder 4"/>
          <p:cNvSpPr>
            <a:spLocks noGrp="1"/>
          </p:cNvSpPr>
          <p:nvPr>
            <p:ph type="sldNum" sz="quarter" idx="3"/>
          </p:nvPr>
        </p:nvSpPr>
        <p:spPr>
          <a:xfrm>
            <a:off x="3902075" y="9517063"/>
            <a:ext cx="2984500" cy="501650"/>
          </a:xfrm>
          <a:prstGeom prst="rect">
            <a:avLst/>
          </a:prstGeom>
        </p:spPr>
        <p:txBody>
          <a:bodyPr vert="horz" lIns="96616" tIns="48308" rIns="96616" bIns="48308" rtlCol="0" anchor="b"/>
          <a:lstStyle>
            <a:lvl1pPr algn="r">
              <a:defRPr sz="1300" smtClean="0"/>
            </a:lvl1pPr>
          </a:lstStyle>
          <a:p>
            <a:pPr>
              <a:defRPr/>
            </a:pPr>
            <a:fld id="{200A56D9-0423-4FF7-8AA3-958A7A36BA3F}" type="slidenum">
              <a:rPr lang="en-GB"/>
              <a:pPr>
                <a:defRPr/>
              </a:pPr>
              <a:t>‹#›</a:t>
            </a:fld>
            <a:endParaRPr lang="en-GB"/>
          </a:p>
        </p:txBody>
      </p:sp>
    </p:spTree>
    <p:extLst>
      <p:ext uri="{BB962C8B-B14F-4D97-AF65-F5344CB8AC3E}">
        <p14:creationId xmlns:p14="http://schemas.microsoft.com/office/powerpoint/2010/main" val="1532924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500" cy="501650"/>
          </a:xfrm>
          <a:prstGeom prst="rect">
            <a:avLst/>
          </a:prstGeom>
        </p:spPr>
        <p:txBody>
          <a:bodyPr vert="horz" lIns="96616" tIns="48308" rIns="96616" bIns="48308" rtlCol="0"/>
          <a:lstStyle>
            <a:lvl1pPr algn="l" fontAlgn="auto">
              <a:spcBef>
                <a:spcPts val="0"/>
              </a:spcBef>
              <a:spcAft>
                <a:spcPts val="0"/>
              </a:spcAft>
              <a:defRPr sz="1300">
                <a:latin typeface="+mn-lt"/>
                <a:cs typeface="+mn-cs"/>
              </a:defRPr>
            </a:lvl1pPr>
          </a:lstStyle>
          <a:p>
            <a:pPr>
              <a:defRPr/>
            </a:pPr>
            <a:endParaRPr lang="en-GB"/>
          </a:p>
        </p:txBody>
      </p:sp>
      <p:sp>
        <p:nvSpPr>
          <p:cNvPr id="3" name="Date Placeholder 2"/>
          <p:cNvSpPr>
            <a:spLocks noGrp="1"/>
          </p:cNvSpPr>
          <p:nvPr>
            <p:ph type="dt" idx="1"/>
          </p:nvPr>
        </p:nvSpPr>
        <p:spPr>
          <a:xfrm>
            <a:off x="3902075" y="0"/>
            <a:ext cx="2984500" cy="501650"/>
          </a:xfrm>
          <a:prstGeom prst="rect">
            <a:avLst/>
          </a:prstGeom>
        </p:spPr>
        <p:txBody>
          <a:bodyPr vert="horz" lIns="96616" tIns="48308" rIns="96616" bIns="48308" rtlCol="0"/>
          <a:lstStyle>
            <a:lvl1pPr algn="r" fontAlgn="auto">
              <a:spcBef>
                <a:spcPts val="0"/>
              </a:spcBef>
              <a:spcAft>
                <a:spcPts val="0"/>
              </a:spcAft>
              <a:defRPr sz="1300">
                <a:latin typeface="+mn-lt"/>
                <a:cs typeface="+mn-cs"/>
              </a:defRPr>
            </a:lvl1pPr>
          </a:lstStyle>
          <a:p>
            <a:pPr>
              <a:defRPr/>
            </a:pPr>
            <a:fld id="{C15C3BE8-C476-441C-9643-49F8D217B681}" type="datetimeFigureOut">
              <a:rPr lang="en-US"/>
              <a:pPr>
                <a:defRPr/>
              </a:pPr>
              <a:t>12/31/2020</a:t>
            </a:fld>
            <a:endParaRPr lang="en-GB"/>
          </a:p>
        </p:txBody>
      </p:sp>
      <p:sp>
        <p:nvSpPr>
          <p:cNvPr id="4" name="Slide Image Placeholder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16" tIns="48308" rIns="96616" bIns="48308" rtlCol="0" anchor="ctr"/>
          <a:lstStyle/>
          <a:p>
            <a:pPr lvl="0"/>
            <a:endParaRPr lang="en-GB" noProof="0"/>
          </a:p>
        </p:txBody>
      </p:sp>
      <p:sp>
        <p:nvSpPr>
          <p:cNvPr id="5" name="Notes Placeholder 4"/>
          <p:cNvSpPr>
            <a:spLocks noGrp="1"/>
          </p:cNvSpPr>
          <p:nvPr>
            <p:ph type="body" sz="quarter" idx="3"/>
          </p:nvPr>
        </p:nvSpPr>
        <p:spPr>
          <a:xfrm>
            <a:off x="688975" y="4759325"/>
            <a:ext cx="5510213" cy="4510088"/>
          </a:xfrm>
          <a:prstGeom prst="rect">
            <a:avLst/>
          </a:prstGeom>
        </p:spPr>
        <p:txBody>
          <a:bodyPr vert="horz" lIns="96616" tIns="48308" rIns="96616" bIns="4830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517063"/>
            <a:ext cx="2984500" cy="501650"/>
          </a:xfrm>
          <a:prstGeom prst="rect">
            <a:avLst/>
          </a:prstGeom>
        </p:spPr>
        <p:txBody>
          <a:bodyPr vert="horz" lIns="96616" tIns="48308" rIns="96616" bIns="48308" rtlCol="0" anchor="b"/>
          <a:lstStyle>
            <a:lvl1pPr algn="l" fontAlgn="auto">
              <a:spcBef>
                <a:spcPts val="0"/>
              </a:spcBef>
              <a:spcAft>
                <a:spcPts val="0"/>
              </a:spcAft>
              <a:defRPr sz="13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902075" y="9517063"/>
            <a:ext cx="2984500" cy="501650"/>
          </a:xfrm>
          <a:prstGeom prst="rect">
            <a:avLst/>
          </a:prstGeom>
        </p:spPr>
        <p:txBody>
          <a:bodyPr vert="horz" lIns="96616" tIns="48308" rIns="96616" bIns="48308" rtlCol="0" anchor="b"/>
          <a:lstStyle>
            <a:lvl1pPr algn="r" fontAlgn="auto">
              <a:spcBef>
                <a:spcPts val="0"/>
              </a:spcBef>
              <a:spcAft>
                <a:spcPts val="0"/>
              </a:spcAft>
              <a:defRPr sz="1300">
                <a:latin typeface="+mn-lt"/>
                <a:cs typeface="+mn-cs"/>
              </a:defRPr>
            </a:lvl1pPr>
          </a:lstStyle>
          <a:p>
            <a:pPr>
              <a:defRPr/>
            </a:pPr>
            <a:fld id="{9AA6B6CB-155C-4A66-82EC-9CA2EABE57B9}" type="slidenum">
              <a:rPr lang="en-GB"/>
              <a:pPr>
                <a:defRPr/>
              </a:pPr>
              <a:t>‹#›</a:t>
            </a:fld>
            <a:endParaRPr lang="en-GB"/>
          </a:p>
        </p:txBody>
      </p:sp>
    </p:spTree>
    <p:extLst>
      <p:ext uri="{BB962C8B-B14F-4D97-AF65-F5344CB8AC3E}">
        <p14:creationId xmlns:p14="http://schemas.microsoft.com/office/powerpoint/2010/main" val="25827289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On these masterclasses as we all learn in different ways there will be spoken words from me, written words on the ppt, pictures, quotes and for those that are very visual </a:t>
            </a:r>
            <a:r>
              <a:rPr lang="en-US" dirty="0" err="1"/>
              <a:t>youtube</a:t>
            </a:r>
            <a:r>
              <a:rPr lang="en-US" dirty="0"/>
              <a:t> clips to watch afterward. </a:t>
            </a:r>
            <a:r>
              <a:rPr lang="en-US"/>
              <a:t>The key to learning however is doing and teaching – 54321 DD</a:t>
            </a:r>
          </a:p>
          <a:p>
            <a:pPr eaLnBrk="1" hangingPunct="1">
              <a:spcBef>
                <a:spcPct val="0"/>
              </a:spcBef>
            </a:pPr>
            <a:endParaRPr lang="en-GB" dirty="0"/>
          </a:p>
        </p:txBody>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4DBB11-9E37-4B3E-A83E-F34AAE29040F}" type="slidenum">
              <a:rPr lang="en-GB">
                <a:cs typeface="Arial" charset="0"/>
              </a:rPr>
              <a:pPr fontAlgn="base">
                <a:spcBef>
                  <a:spcPct val="0"/>
                </a:spcBef>
                <a:spcAft>
                  <a:spcPct val="0"/>
                </a:spcAft>
                <a:defRPr/>
              </a:pPr>
              <a:t>1</a:t>
            </a:fld>
            <a:endParaRPr lang="en-GB" dirty="0">
              <a:cs typeface="Arial" charset="0"/>
            </a:endParaRPr>
          </a:p>
        </p:txBody>
      </p:sp>
    </p:spTree>
    <p:extLst>
      <p:ext uri="{BB962C8B-B14F-4D97-AF65-F5344CB8AC3E}">
        <p14:creationId xmlns:p14="http://schemas.microsoft.com/office/powerpoint/2010/main" val="2432811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C1B5A7BE-E3FF-4691-AC96-719283938BE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33AF1B83-DB94-462F-AB47-A8B48205C82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70% of toxins are released during deep breathing as well as release emotions such as grief, so what better way to do it than exercise. </a:t>
            </a:r>
          </a:p>
        </p:txBody>
      </p:sp>
      <p:sp>
        <p:nvSpPr>
          <p:cNvPr id="15364" name="Slide Number Placeholder 3">
            <a:extLst>
              <a:ext uri="{FF2B5EF4-FFF2-40B4-BE49-F238E27FC236}">
                <a16:creationId xmlns:a16="http://schemas.microsoft.com/office/drawing/2014/main" id="{0F7EAFE1-16DD-4AA1-9345-04A3B109648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8FF01C3-4590-4E81-88A6-63F250BA32DC}" type="slidenum">
              <a:rPr lang="en-GB" altLang="en-US"/>
              <a:pPr>
                <a:spcBef>
                  <a:spcPct val="0"/>
                </a:spcBef>
              </a:pPr>
              <a:t>13</a:t>
            </a:fld>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5263C9E0-9E43-43D0-96BF-A3FFC5D5EFF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a:extLst>
              <a:ext uri="{FF2B5EF4-FFF2-40B4-BE49-F238E27FC236}">
                <a16:creationId xmlns:a16="http://schemas.microsoft.com/office/drawing/2014/main" id="{EB1BB24B-C2CC-47B4-B47B-1E12AC657F4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I don’t </a:t>
            </a:r>
            <a:r>
              <a:rPr lang="en-US" altLang="en-US" dirty="0" err="1"/>
              <a:t>apologise</a:t>
            </a:r>
            <a:r>
              <a:rPr lang="en-US" altLang="en-US" dirty="0"/>
              <a:t> for talking about the benefits again</a:t>
            </a:r>
          </a:p>
        </p:txBody>
      </p:sp>
    </p:spTree>
    <p:extLst>
      <p:ext uri="{BB962C8B-B14F-4D97-AF65-F5344CB8AC3E}">
        <p14:creationId xmlns:p14="http://schemas.microsoft.com/office/powerpoint/2010/main" val="3249265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EA3CF6A8-AF86-4694-AC40-CAA9FCF4AFE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Rectangle 3">
            <a:extLst>
              <a:ext uri="{FF2B5EF4-FFF2-40B4-BE49-F238E27FC236}">
                <a16:creationId xmlns:a16="http://schemas.microsoft.com/office/drawing/2014/main" id="{59A9E653-40AC-40EA-A1CD-73720839374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Top athletes include sleep/rest in their core regime for top performance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EA3CF6A8-AF86-4694-AC40-CAA9FCF4AFE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Rectangle 3">
            <a:extLst>
              <a:ext uri="{FF2B5EF4-FFF2-40B4-BE49-F238E27FC236}">
                <a16:creationId xmlns:a16="http://schemas.microsoft.com/office/drawing/2014/main" id="{59A9E653-40AC-40EA-A1CD-73720839374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85869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EA3CF6A8-AF86-4694-AC40-CAA9FCF4AFE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Rectangle 3">
            <a:extLst>
              <a:ext uri="{FF2B5EF4-FFF2-40B4-BE49-F238E27FC236}">
                <a16:creationId xmlns:a16="http://schemas.microsoft.com/office/drawing/2014/main" id="{59A9E653-40AC-40EA-A1CD-73720839374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Talk about latest research on effect of chemicals mixed together. Electro magnetic toxicity – phones etc. – can’t get away from it so distance is your friend. Embrace technology hygiene/detox </a:t>
            </a:r>
          </a:p>
          <a:p>
            <a:pPr eaLnBrk="1" hangingPunct="1">
              <a:spcBef>
                <a:spcPct val="0"/>
              </a:spcBef>
            </a:pPr>
            <a:r>
              <a:rPr lang="en-GB" b="0" i="0" dirty="0">
                <a:solidFill>
                  <a:srgbClr val="202124"/>
                </a:solidFill>
                <a:effectLst/>
                <a:latin typeface="arial" panose="020B0604020202020204" pitchFamily="34" charset="0"/>
              </a:rPr>
              <a:t>The </a:t>
            </a:r>
            <a:r>
              <a:rPr lang="en-GB" b="1" i="0" dirty="0">
                <a:solidFill>
                  <a:srgbClr val="202124"/>
                </a:solidFill>
                <a:effectLst/>
                <a:latin typeface="arial" panose="020B0604020202020204" pitchFamily="34" charset="0"/>
              </a:rPr>
              <a:t>glymphatic system</a:t>
            </a:r>
            <a:r>
              <a:rPr lang="en-GB" b="0" i="0" dirty="0">
                <a:solidFill>
                  <a:srgbClr val="202124"/>
                </a:solidFill>
                <a:effectLst/>
                <a:latin typeface="arial" panose="020B0604020202020204" pitchFamily="34" charset="0"/>
              </a:rPr>
              <a:t> is a network of vessels that clear waste from the central nervous </a:t>
            </a:r>
            <a:r>
              <a:rPr lang="en-GB" b="1" i="0" dirty="0">
                <a:solidFill>
                  <a:srgbClr val="202124"/>
                </a:solidFill>
                <a:effectLst/>
                <a:latin typeface="arial" panose="020B0604020202020204" pitchFamily="34" charset="0"/>
              </a:rPr>
              <a:t>system</a:t>
            </a:r>
            <a:r>
              <a:rPr lang="en-GB" b="0" i="0" dirty="0">
                <a:solidFill>
                  <a:srgbClr val="202124"/>
                </a:solidFill>
                <a:effectLst/>
                <a:latin typeface="arial" panose="020B0604020202020204" pitchFamily="34" charset="0"/>
              </a:rPr>
              <a:t> (CNS), mostly during sleep. Recent evidence suggests that the </a:t>
            </a:r>
            <a:r>
              <a:rPr lang="en-GB" b="1" i="0" dirty="0">
                <a:solidFill>
                  <a:srgbClr val="202124"/>
                </a:solidFill>
                <a:effectLst/>
                <a:latin typeface="arial" panose="020B0604020202020204" pitchFamily="34" charset="0"/>
              </a:rPr>
              <a:t>glymphatic system</a:t>
            </a:r>
            <a:r>
              <a:rPr lang="en-GB" b="0" i="0" dirty="0">
                <a:solidFill>
                  <a:srgbClr val="202124"/>
                </a:solidFill>
                <a:effectLst/>
                <a:latin typeface="arial" panose="020B0604020202020204" pitchFamily="34" charset="0"/>
              </a:rPr>
              <a:t> may be disrupted in and contribute to some diseases of the brain.</a:t>
            </a:r>
            <a:endParaRPr lang="en-US" altLang="en-US" dirty="0"/>
          </a:p>
        </p:txBody>
      </p:sp>
    </p:spTree>
    <p:extLst>
      <p:ext uri="{BB962C8B-B14F-4D97-AF65-F5344CB8AC3E}">
        <p14:creationId xmlns:p14="http://schemas.microsoft.com/office/powerpoint/2010/main" val="8656791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AA6B6CB-155C-4A66-82EC-9CA2EABE57B9}" type="slidenum">
              <a:rPr lang="en-GB" smtClean="0"/>
              <a:pPr>
                <a:defRPr/>
              </a:pPr>
              <a:t>19</a:t>
            </a:fld>
            <a:endParaRPr lang="en-GB"/>
          </a:p>
        </p:txBody>
      </p:sp>
    </p:spTree>
    <p:extLst>
      <p:ext uri="{BB962C8B-B14F-4D97-AF65-F5344CB8AC3E}">
        <p14:creationId xmlns:p14="http://schemas.microsoft.com/office/powerpoint/2010/main" val="8456943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AA6B6CB-155C-4A66-82EC-9CA2EABE57B9}" type="slidenum">
              <a:rPr lang="en-GB" smtClean="0"/>
              <a:pPr>
                <a:defRPr/>
              </a:pPr>
              <a:t>20</a:t>
            </a:fld>
            <a:endParaRPr lang="en-GB"/>
          </a:p>
        </p:txBody>
      </p:sp>
    </p:spTree>
    <p:extLst>
      <p:ext uri="{BB962C8B-B14F-4D97-AF65-F5344CB8AC3E}">
        <p14:creationId xmlns:p14="http://schemas.microsoft.com/office/powerpoint/2010/main" val="29143326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a:t>54321 decide/do</a:t>
            </a:r>
            <a:endParaRPr lang="en-GB" dirty="0"/>
          </a:p>
        </p:txBody>
      </p:sp>
      <p:sp>
        <p:nvSpPr>
          <p:cNvPr id="4" name="Slide Number Placeholder 3"/>
          <p:cNvSpPr>
            <a:spLocks noGrp="1"/>
          </p:cNvSpPr>
          <p:nvPr>
            <p:ph type="sldNum" sz="quarter" idx="5"/>
          </p:nvPr>
        </p:nvSpPr>
        <p:spPr/>
        <p:txBody>
          <a:bodyPr/>
          <a:lstStyle/>
          <a:p>
            <a:pPr>
              <a:defRPr/>
            </a:pPr>
            <a:fld id="{F7654BE5-7825-4627-BD35-366FD279151A}" type="slidenum">
              <a:rPr lang="en-GB" smtClean="0"/>
              <a:pPr>
                <a:defRPr/>
              </a:pPr>
              <a:t>22</a:t>
            </a:fld>
            <a:endParaRPr lang="en-GB"/>
          </a:p>
        </p:txBody>
      </p:sp>
    </p:spTree>
    <p:extLst>
      <p:ext uri="{BB962C8B-B14F-4D97-AF65-F5344CB8AC3E}">
        <p14:creationId xmlns:p14="http://schemas.microsoft.com/office/powerpoint/2010/main" val="1332830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005E981-0FBB-45BE-908C-12A4D2F574E4}" type="slidenum">
              <a:rPr lang="en-GB">
                <a:cs typeface="Arial" charset="0"/>
              </a:rPr>
              <a:pPr fontAlgn="base">
                <a:spcBef>
                  <a:spcPct val="0"/>
                </a:spcBef>
                <a:spcAft>
                  <a:spcPct val="0"/>
                </a:spcAft>
                <a:defRPr/>
              </a:pPr>
              <a:t>2</a:t>
            </a:fld>
            <a:endParaRPr lang="en-GB">
              <a:cs typeface="Arial" charset="0"/>
            </a:endParaRPr>
          </a:p>
        </p:txBody>
      </p:sp>
      <p:sp>
        <p:nvSpPr>
          <p:cNvPr id="194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We change for one of two reasons desperation or inspiration – both in this presentation. If you dislike any of the desperation it could be a sign its true. </a:t>
            </a:r>
          </a:p>
        </p:txBody>
      </p:sp>
    </p:spTree>
    <p:extLst>
      <p:ext uri="{BB962C8B-B14F-4D97-AF65-F5344CB8AC3E}">
        <p14:creationId xmlns:p14="http://schemas.microsoft.com/office/powerpoint/2010/main" val="3440280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005E981-0FBB-45BE-908C-12A4D2F574E4}" type="slidenum">
              <a:rPr lang="en-GB">
                <a:cs typeface="Arial" charset="0"/>
              </a:rPr>
              <a:pPr fontAlgn="base">
                <a:spcBef>
                  <a:spcPct val="0"/>
                </a:spcBef>
                <a:spcAft>
                  <a:spcPct val="0"/>
                </a:spcAft>
                <a:defRPr/>
              </a:pPr>
              <a:t>3</a:t>
            </a:fld>
            <a:endParaRPr lang="en-GB">
              <a:cs typeface="Arial" charset="0"/>
            </a:endParaRPr>
          </a:p>
        </p:txBody>
      </p:sp>
      <p:sp>
        <p:nvSpPr>
          <p:cNvPr id="194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1800" dirty="0">
                <a:effectLst/>
                <a:latin typeface="Calibri" panose="020F0502020204030204" pitchFamily="34" charset="0"/>
                <a:ea typeface="Calibri" panose="020F0502020204030204" pitchFamily="34" charset="0"/>
                <a:cs typeface="Arial" panose="020B0604020202020204" pitchFamily="34" charset="0"/>
              </a:rPr>
              <a:t>Let’s start off by been brutally blunt and not making any stupid false promises of a quick fix, the harsh reality is that if physically we are not in great shape now, it didn’t happen overnight, it takes many months if not years of neglect to be physically ready to succumb to the next virus that hits our planet.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spcBef>
                <a:spcPct val="0"/>
              </a:spcBef>
            </a:pPr>
            <a:endParaRPr lang="en-US" dirty="0"/>
          </a:p>
        </p:txBody>
      </p:sp>
    </p:spTree>
    <p:extLst>
      <p:ext uri="{BB962C8B-B14F-4D97-AF65-F5344CB8AC3E}">
        <p14:creationId xmlns:p14="http://schemas.microsoft.com/office/powerpoint/2010/main" val="3398425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Physical health includes food, water (to flush toxins out) exercise (muscle mass is one of the highest predictors of good health in older age) and sleep/relaxation) – let’s make it important, in fact the most important thing in your life. </a:t>
            </a:r>
            <a:endParaRPr lang="en-GB" dirty="0"/>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5</a:t>
            </a:fld>
            <a:endParaRPr lang="en-GB"/>
          </a:p>
        </p:txBody>
      </p:sp>
    </p:spTree>
    <p:extLst>
      <p:ext uri="{BB962C8B-B14F-4D97-AF65-F5344CB8AC3E}">
        <p14:creationId xmlns:p14="http://schemas.microsoft.com/office/powerpoint/2010/main" val="3342885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key areas – food, water, reduce toxins, exercise, sleep/rest</a:t>
            </a:r>
            <a:endParaRPr lang="en-GB" dirty="0"/>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6</a:t>
            </a:fld>
            <a:endParaRPr lang="en-GB"/>
          </a:p>
        </p:txBody>
      </p:sp>
    </p:spTree>
    <p:extLst>
      <p:ext uri="{BB962C8B-B14F-4D97-AF65-F5344CB8AC3E}">
        <p14:creationId xmlns:p14="http://schemas.microsoft.com/office/powerpoint/2010/main" val="3994906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People have gone blind from eating just junk food. The retina is a good test of health because the nerves at the back of the eye need good nutrition, with bad nutrition the right nutrition does not get to the optic nerve and retina – carrots really do help as we will see on the next slide!! </a:t>
            </a:r>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8</a:t>
            </a:fld>
            <a:endParaRPr lang="en-GB"/>
          </a:p>
        </p:txBody>
      </p:sp>
    </p:spTree>
    <p:extLst>
      <p:ext uri="{BB962C8B-B14F-4D97-AF65-F5344CB8AC3E}">
        <p14:creationId xmlns:p14="http://schemas.microsoft.com/office/powerpoint/2010/main" val="3458469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D31EE2D5-391D-48BA-B1C9-B90E04A67B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EC45799A-BBBC-4890-9645-573FC5F008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1268" name="Slide Number Placeholder 3">
            <a:extLst>
              <a:ext uri="{FF2B5EF4-FFF2-40B4-BE49-F238E27FC236}">
                <a16:creationId xmlns:a16="http://schemas.microsoft.com/office/drawing/2014/main" id="{A4A078EF-EAF1-4646-B811-20E11DB9AFE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EBC71D2-AA13-4E9C-88A5-DB4F98C6DF57}" type="slidenum">
              <a:rPr lang="en-GB" altLang="en-US">
                <a:latin typeface="Calibri" panose="020F0502020204030204" pitchFamily="34" charset="0"/>
              </a:rPr>
              <a:pPr/>
              <a:t>9</a:t>
            </a:fld>
            <a:endParaRPr lang="en-GB" altLang="en-US">
              <a:latin typeface="Calibri" panose="020F0502020204030204" pitchFamily="34" charset="0"/>
            </a:endParaRPr>
          </a:p>
        </p:txBody>
      </p:sp>
    </p:spTree>
    <p:extLst>
      <p:ext uri="{BB962C8B-B14F-4D97-AF65-F5344CB8AC3E}">
        <p14:creationId xmlns:p14="http://schemas.microsoft.com/office/powerpoint/2010/main" val="1429709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D9953C31-7A57-4B73-A911-E4B5D779E4F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2C332D29-70EF-4A0C-ACE2-6B0B7F02119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800" b="1" dirty="0">
                <a:solidFill>
                  <a:srgbClr val="333333"/>
                </a:solidFill>
                <a:effectLst/>
                <a:latin typeface="Calibri" panose="020F0502020204030204" pitchFamily="34" charset="0"/>
                <a:ea typeface="Times New Roman" panose="02020603050405020304" pitchFamily="18" charset="0"/>
              </a:rPr>
              <a:t>How Much Water Do You Need? L</a:t>
            </a:r>
            <a:r>
              <a:rPr lang="en-GB" sz="1800" dirty="0">
                <a:solidFill>
                  <a:srgbClr val="333333"/>
                </a:solidFill>
                <a:effectLst/>
                <a:latin typeface="Calibri" panose="020F0502020204030204" pitchFamily="34" charset="0"/>
                <a:ea typeface="Times New Roman" panose="02020603050405020304" pitchFamily="18" charset="0"/>
              </a:rPr>
              <a:t>ook at your urine. If it's clear, you're in good shape. If its dark, you're probably dehydrated. Water is a nutrient your body needs. Various studies suggest different amounts but 2 – 3 litres a day seems common advice and that is a good yardstick, but it of course depends on you and your lifestyle. </a:t>
            </a:r>
            <a:endParaRPr lang="en-GB" sz="1800" dirty="0">
              <a:effectLst/>
              <a:latin typeface="Times New Roman" panose="02020603050405020304" pitchFamily="18" charset="0"/>
              <a:ea typeface="Times New Roman" panose="02020603050405020304" pitchFamily="18" charset="0"/>
            </a:endParaRPr>
          </a:p>
          <a:p>
            <a:endParaRPr lang="en-GB" altLang="en-US" dirty="0"/>
          </a:p>
        </p:txBody>
      </p:sp>
      <p:sp>
        <p:nvSpPr>
          <p:cNvPr id="27652" name="Slide Number Placeholder 3">
            <a:extLst>
              <a:ext uri="{FF2B5EF4-FFF2-40B4-BE49-F238E27FC236}">
                <a16:creationId xmlns:a16="http://schemas.microsoft.com/office/drawing/2014/main" id="{43D8C82F-B61A-4D2F-AD95-6FA1E0A21B7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C054E2A-7DEA-4325-A406-0D2FE1E9D8EB}" type="slidenum">
              <a:rPr lang="en-GB" altLang="en-US"/>
              <a:pPr>
                <a:spcBef>
                  <a:spcPct val="0"/>
                </a:spcBef>
              </a:pPr>
              <a:t>11</a:t>
            </a:fld>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I’ve not tried all these but the point is choose water over fizzy drinks always </a:t>
            </a:r>
            <a:endParaRPr lang="en-GB" dirty="0"/>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12</a:t>
            </a:fld>
            <a:endParaRPr lang="en-GB"/>
          </a:p>
        </p:txBody>
      </p:sp>
    </p:spTree>
    <p:extLst>
      <p:ext uri="{BB962C8B-B14F-4D97-AF65-F5344CB8AC3E}">
        <p14:creationId xmlns:p14="http://schemas.microsoft.com/office/powerpoint/2010/main" val="3054905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21272563-A52E-41EA-9EA4-EF544A31FDDC}" type="datetimeFigureOut">
              <a:rPr lang="en-US"/>
              <a:pPr>
                <a:defRPr/>
              </a:pPr>
              <a:t>12/31/2020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658F201-3084-4394-8416-198D03FDA5D3}" type="slidenum">
              <a:rPr lang="en-GB"/>
              <a:pPr>
                <a:defRPr/>
              </a:pPr>
              <a:t>‹#›</a:t>
            </a:fld>
            <a:endParaRPr lang="en-GB"/>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DF61BE41-5520-4511-9022-2EE6E3024C64}" type="datetimeFigureOut">
              <a:rPr lang="en-US"/>
              <a:pPr>
                <a:defRPr/>
              </a:pPr>
              <a:t>12/31/2020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CB139CF-1197-4FDA-BA90-B56F28FD1C7F}" type="slidenum">
              <a:rPr lang="en-GB"/>
              <a:pPr>
                <a:defRPr/>
              </a:pPr>
              <a:t>‹#›</a:t>
            </a:fld>
            <a:endParaRPr lang="en-GB"/>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0B73B5F1-3F3F-4DDF-874B-D46756F88A25}" type="datetimeFigureOut">
              <a:rPr lang="en-US"/>
              <a:pPr>
                <a:defRPr/>
              </a:pPr>
              <a:t>12/31/2020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B4BCA93-BF32-444F-AE37-9D897A3CD813}" type="slidenum">
              <a:rPr lang="en-GB"/>
              <a:pPr>
                <a:defRPr/>
              </a:pPr>
              <a:t>‹#›</a:t>
            </a:fld>
            <a:endParaRPr lang="en-GB"/>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84531362-5ED1-4476-BA6E-B23CBE5B6428}" type="datetimeFigureOut">
              <a:rPr lang="en-US"/>
              <a:pPr>
                <a:defRPr/>
              </a:pPr>
              <a:t>12/31/2020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B181AC8-3AAD-4DCE-8CA2-1B35A2862C69}" type="slidenum">
              <a:rPr lang="en-GB"/>
              <a:pPr>
                <a:defRPr/>
              </a:pPr>
              <a:t>‹#›</a:t>
            </a:fld>
            <a:endParaRPr lang="en-GB"/>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9B7BEC3-0875-4594-AB3A-5F9698243E53}" type="datetimeFigureOut">
              <a:rPr lang="en-US"/>
              <a:pPr>
                <a:defRPr/>
              </a:pPr>
              <a:t>12/31/2020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BD6378F-F400-4F58-BC28-7D918B150E68}" type="slidenum">
              <a:rPr lang="en-GB"/>
              <a:pPr>
                <a:defRPr/>
              </a:pPr>
              <a:t>‹#›</a:t>
            </a:fld>
            <a:endParaRPr lang="en-GB"/>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E3F6D0BC-696A-47CF-9DAB-96AC15BB5FFC}" type="datetimeFigureOut">
              <a:rPr lang="en-US"/>
              <a:pPr>
                <a:defRPr/>
              </a:pPr>
              <a:t>12/31/2020</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81E32085-EC40-498C-A16C-374C3305C3A8}" type="slidenum">
              <a:rPr lang="en-GB"/>
              <a:pPr>
                <a:defRPr/>
              </a:pPr>
              <a:t>‹#›</a:t>
            </a:fld>
            <a:endParaRPr lang="en-GB"/>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794A7549-61DF-492C-8F26-19F2B1991DC0}" type="datetimeFigureOut">
              <a:rPr lang="en-US"/>
              <a:pPr>
                <a:defRPr/>
              </a:pPr>
              <a:t>12/31/2020</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1C199C74-7E6C-4EC2-AECF-5EBB9668506B}" type="slidenum">
              <a:rPr lang="en-GB"/>
              <a:pPr>
                <a:defRPr/>
              </a:pPr>
              <a:t>‹#›</a:t>
            </a:fld>
            <a:endParaRPr lang="en-GB"/>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62740808-C20D-47F4-AF8D-5358BE675D4F}" type="datetimeFigureOut">
              <a:rPr lang="en-US"/>
              <a:pPr>
                <a:defRPr/>
              </a:pPr>
              <a:t>12/31/2020</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45A08882-56A1-4805-9B4B-B1B69FE4582C}" type="slidenum">
              <a:rPr lang="en-GB"/>
              <a:pPr>
                <a:defRPr/>
              </a:pPr>
              <a:t>‹#›</a:t>
            </a:fld>
            <a:endParaRPr lang="en-GB"/>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0138183-6ADE-48F1-9224-6302457899FD}" type="datetimeFigureOut">
              <a:rPr lang="en-US"/>
              <a:pPr>
                <a:defRPr/>
              </a:pPr>
              <a:t>12/31/2020</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02FF2841-E415-4681-8CDE-981F9976707A}" type="slidenum">
              <a:rPr lang="en-GB"/>
              <a:pPr>
                <a:defRPr/>
              </a:pPr>
              <a:t>‹#›</a:t>
            </a:fld>
            <a:endParaRPr lang="en-GB"/>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8593EA-A3F5-4CD8-BF7A-9DBFFFEC5666}" type="datetimeFigureOut">
              <a:rPr lang="en-US"/>
              <a:pPr>
                <a:defRPr/>
              </a:pPr>
              <a:t>12/31/2020</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DDFF112-77AA-47BA-B420-3427790D9E5B}" type="slidenum">
              <a:rPr lang="en-GB"/>
              <a:pPr>
                <a:defRPr/>
              </a:pPr>
              <a:t>‹#›</a:t>
            </a:fld>
            <a:endParaRPr lang="en-GB"/>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E5D68BF-FAB1-408C-B4E7-67368D62464E}" type="datetimeFigureOut">
              <a:rPr lang="en-US"/>
              <a:pPr>
                <a:defRPr/>
              </a:pPr>
              <a:t>12/31/2020</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D4AE2F9C-3A58-4ABA-A34E-A01101C4C0A0}" type="slidenum">
              <a:rPr lang="en-GB"/>
              <a:pPr>
                <a:defRPr/>
              </a:pPr>
              <a:t>‹#›</a:t>
            </a:fld>
            <a:endParaRPr lang="en-GB"/>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6E253FD-428C-4DD8-A243-1333149B89CB}" type="datetimeFigureOut">
              <a:rPr lang="en-US"/>
              <a:pPr>
                <a:defRPr/>
              </a:pPr>
              <a:t>12/31/2020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1D7F32E-1DDF-47F9-BC65-D51BD56F0898}"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eur02.safelinks.protection.outlook.com/?url=https%3A%2F%2Fignitepd.thinkific.com%2Fcourses%2Frock-solid-resilience%3Ffbclid%3DIwAR1dt6Mw_cw8EqDPPJA3bpynSEVhFxwfMWBZpPKO1IZq04ZvxHHc0ty8KRc&amp;data=02%7C01%7C%7C9f2bb0b5f70d4f12c69708d86c2c7235%7C84df9e7fe9f640afb435aaaaaaaaaaaa%7C1%7C0%7C637378285429425970&amp;sdata=A5NC7TNwC3nnmfJg5v2ew7rRhAbLm2qTyUx5L8r%2B6jE%3D&amp;reserved=0" TargetMode="External"/><Relationship Id="rId2" Type="http://schemas.openxmlformats.org/officeDocument/2006/relationships/hyperlink" Target="https://eur02.safelinks.protection.outlook.com/?url=https%3A%2F%2Fwww.facebook.com%2Fgroups%2F216645969611627%2F%3Fref%3Dshare&amp;data=02%7C01%7C%7C9f2bb0b5f70d4f12c69708d86c2c7235%7C84df9e7fe9f640afb435aaaaaaaaaaaa%7C1%7C0%7C637378285429415973&amp;sdata=OUd%2FJQAaEfvMVmMAIgvJ65qfx1iv3HIYyTwusNHbhig%3D&amp;reserved=0" TargetMode="External"/><Relationship Id="rId1" Type="http://schemas.openxmlformats.org/officeDocument/2006/relationships/slideLayout" Target="../slideLayouts/slideLayout2.xml"/><Relationship Id="rId4" Type="http://schemas.openxmlformats.org/officeDocument/2006/relationships/hyperlink" Target="mailto:bernard.genge@gmail.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2" Type="http://schemas.openxmlformats.org/officeDocument/2006/relationships/hyperlink" Target="https://www.youtube.com/watch?v=2tcEgqTWbxQ"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p:nvPr/>
        </p:nvSpPr>
        <p:spPr>
          <a:xfrm>
            <a:off x="-17463" y="0"/>
            <a:ext cx="9178926" cy="685800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r>
              <a:rPr lang="en-US" sz="4400" b="1" dirty="0">
                <a:solidFill>
                  <a:srgbClr val="FFFFFF"/>
                </a:solidFill>
                <a:cs typeface="Arial" charset="0"/>
              </a:rPr>
              <a:t>Developing your </a:t>
            </a:r>
            <a:r>
              <a:rPr lang="en-US" sz="4400" b="1">
                <a:solidFill>
                  <a:srgbClr val="FFFFFF"/>
                </a:solidFill>
                <a:cs typeface="Arial" charset="0"/>
              </a:rPr>
              <a:t>physical wellbeing and </a:t>
            </a:r>
            <a:r>
              <a:rPr lang="en-US" sz="4400" b="1" dirty="0">
                <a:solidFill>
                  <a:srgbClr val="FFFFFF"/>
                </a:solidFill>
                <a:cs typeface="Arial" charset="0"/>
              </a:rPr>
              <a:t>resilience  </a:t>
            </a:r>
          </a:p>
          <a:p>
            <a:pPr algn="ctr"/>
            <a:r>
              <a:rPr lang="en-US" sz="3200" b="1" dirty="0">
                <a:solidFill>
                  <a:srgbClr val="FFFFFF"/>
                </a:solidFill>
                <a:cs typeface="Arial" charset="0"/>
              </a:rPr>
              <a:t>With</a:t>
            </a:r>
          </a:p>
          <a:p>
            <a:pPr algn="ctr"/>
            <a:r>
              <a:rPr lang="en-US" sz="3200" b="1" dirty="0">
                <a:solidFill>
                  <a:srgbClr val="FFFFFF"/>
                </a:solidFill>
                <a:cs typeface="Arial" charset="0"/>
              </a:rPr>
              <a:t>Bernard Genge</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hy we should drink water at work">
            <a:extLst>
              <a:ext uri="{FF2B5EF4-FFF2-40B4-BE49-F238E27FC236}">
                <a16:creationId xmlns:a16="http://schemas.microsoft.com/office/drawing/2014/main" id="{4FC5D412-0ADF-4723-8D7E-3871A278A8A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411760" y="476672"/>
            <a:ext cx="5760640" cy="5904655"/>
          </a:xfrm>
          <a:prstGeom prst="rect">
            <a:avLst/>
          </a:prstGeom>
          <a:noFill/>
          <a:ln>
            <a:noFill/>
          </a:ln>
        </p:spPr>
      </p:pic>
      <p:pic>
        <p:nvPicPr>
          <p:cNvPr id="1026" name="Picture 2" descr="No description available.">
            <a:extLst>
              <a:ext uri="{FF2B5EF4-FFF2-40B4-BE49-F238E27FC236}">
                <a16:creationId xmlns:a16="http://schemas.microsoft.com/office/drawing/2014/main" id="{93611A0D-5603-49C6-A67E-DCBD396AA9F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725" y="-229717"/>
            <a:ext cx="3168650" cy="73174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o description available.">
            <a:extLst>
              <a:ext uri="{FF2B5EF4-FFF2-40B4-BE49-F238E27FC236}">
                <a16:creationId xmlns:a16="http://schemas.microsoft.com/office/drawing/2014/main" id="{27C50A58-E9A8-415D-8827-D8BF719CE4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1064" y="-833165"/>
            <a:ext cx="3168650" cy="7920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7676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765568-FA34-4C5C-BA6C-50C95AF906DC}"/>
              </a:ext>
            </a:extLst>
          </p:cNvPr>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spcAft>
                <a:spcPct val="25000"/>
              </a:spcAft>
            </a:pPr>
            <a:r>
              <a:rPr lang="en-GB" sz="3600" b="1" dirty="0">
                <a:solidFill>
                  <a:srgbClr val="FFFFFF"/>
                </a:solidFill>
                <a:cs typeface="Arial" charset="0"/>
              </a:rPr>
              <a:t>Water</a:t>
            </a:r>
          </a:p>
        </p:txBody>
      </p:sp>
      <p:sp>
        <p:nvSpPr>
          <p:cNvPr id="3" name="TextBox 2">
            <a:extLst>
              <a:ext uri="{FF2B5EF4-FFF2-40B4-BE49-F238E27FC236}">
                <a16:creationId xmlns:a16="http://schemas.microsoft.com/office/drawing/2014/main" id="{F92B39D2-A8FB-48DF-8798-C2932B3FFA2F}"/>
              </a:ext>
            </a:extLst>
          </p:cNvPr>
          <p:cNvSpPr txBox="1"/>
          <p:nvPr/>
        </p:nvSpPr>
        <p:spPr>
          <a:xfrm>
            <a:off x="179513" y="1124744"/>
            <a:ext cx="8712968" cy="5909310"/>
          </a:xfrm>
          <a:prstGeom prst="rect">
            <a:avLst/>
          </a:prstGeom>
          <a:noFill/>
        </p:spPr>
        <p:txBody>
          <a:bodyPr wrap="square" rtlCol="0">
            <a:spAutoFit/>
          </a:bodyPr>
          <a:lstStyle/>
          <a:p>
            <a:r>
              <a:rPr lang="en-GB" dirty="0">
                <a:solidFill>
                  <a:srgbClr val="333333"/>
                </a:solidFill>
                <a:latin typeface="Calibri" panose="020F0502020204030204" pitchFamily="34" charset="0"/>
                <a:ea typeface="Times New Roman" panose="02020603050405020304" pitchFamily="18" charset="0"/>
              </a:rPr>
              <a:t>Y</a:t>
            </a:r>
            <a:r>
              <a:rPr lang="en-GB" sz="1800" dirty="0">
                <a:solidFill>
                  <a:srgbClr val="333333"/>
                </a:solidFill>
                <a:effectLst/>
                <a:latin typeface="Calibri" panose="020F0502020204030204" pitchFamily="34" charset="0"/>
                <a:ea typeface="Times New Roman" panose="02020603050405020304" pitchFamily="18" charset="0"/>
              </a:rPr>
              <a:t>our body is approximately 60 percent water? Your body uses water in all its cells, organs, and tissues to help regulate its temperature and maintain other bodily functions. Because your body loses water through breathing, sweating, and digestion it's important to rehydrate by drinking water. The amount of water you need depends on a variety of factors, including the climate you live in, how physically active you are, and whether you're experiencing an illness or have any other health problems. Why specifically do we need to prioritise drinking of water? In a nutshell water:</a:t>
            </a:r>
          </a:p>
          <a:p>
            <a:pPr marL="285750" indent="-285750">
              <a:buFont typeface="Arial" panose="020B0604020202020204" pitchFamily="34" charset="0"/>
              <a:buChar char="•"/>
            </a:pPr>
            <a:r>
              <a:rPr lang="en-GB" dirty="0">
                <a:solidFill>
                  <a:srgbClr val="333333"/>
                </a:solidFill>
                <a:latin typeface="Calibri" panose="020F0502020204030204" pitchFamily="34" charset="0"/>
                <a:ea typeface="Times New Roman" panose="02020603050405020304" pitchFamily="18" charset="0"/>
              </a:rPr>
              <a:t>Protects your tissues, spinal chord and joints</a:t>
            </a:r>
          </a:p>
          <a:p>
            <a:pPr marL="285750" indent="-285750">
              <a:buFont typeface="Arial" panose="020B0604020202020204" pitchFamily="34" charset="0"/>
              <a:buChar char="•"/>
            </a:pPr>
            <a:r>
              <a:rPr lang="en-GB" sz="1800" dirty="0">
                <a:solidFill>
                  <a:srgbClr val="333333"/>
                </a:solidFill>
                <a:effectLst/>
                <a:latin typeface="Calibri" panose="020F0502020204030204" pitchFamily="34" charset="0"/>
                <a:ea typeface="Times New Roman" panose="02020603050405020304" pitchFamily="18" charset="0"/>
              </a:rPr>
              <a:t>Helps your body remove toxins</a:t>
            </a:r>
          </a:p>
          <a:p>
            <a:pPr marL="285750" indent="-285750">
              <a:buFont typeface="Arial" panose="020B0604020202020204" pitchFamily="34" charset="0"/>
              <a:buChar char="•"/>
            </a:pPr>
            <a:r>
              <a:rPr lang="en-GB" sz="1800" dirty="0">
                <a:effectLst/>
                <a:latin typeface="Calibri" panose="020F0502020204030204" pitchFamily="34" charset="0"/>
                <a:ea typeface="Times New Roman" panose="02020603050405020304" pitchFamily="18" charset="0"/>
                <a:cs typeface="Symbol" panose="05050102010706020507" pitchFamily="18" charset="2"/>
              </a:rPr>
              <a:t>Aids digestion</a:t>
            </a:r>
            <a:endParaRPr lang="en-GB" dirty="0">
              <a:latin typeface="Times New Roman" panose="02020603050405020304" pitchFamily="18" charset="0"/>
              <a:ea typeface="Times New Roman" panose="02020603050405020304" pitchFamily="18" charset="0"/>
              <a:cs typeface="Symbol" panose="05050102010706020507" pitchFamily="18" charset="2"/>
            </a:endParaRPr>
          </a:p>
          <a:p>
            <a:pPr marL="285750" indent="-285750">
              <a:buFont typeface="Arial" panose="020B0604020202020204" pitchFamily="34" charset="0"/>
              <a:buChar char="•"/>
            </a:pPr>
            <a:r>
              <a:rPr lang="en-GB" sz="1800" dirty="0">
                <a:effectLst/>
                <a:latin typeface="Calibri" panose="020F0502020204030204" pitchFamily="34" charset="0"/>
                <a:ea typeface="Times New Roman" panose="02020603050405020304" pitchFamily="18" charset="0"/>
                <a:cs typeface="Symbol" panose="05050102010706020507" pitchFamily="18" charset="2"/>
              </a:rPr>
              <a:t>Prevents dehydration</a:t>
            </a:r>
            <a:endParaRPr lang="en-GB" dirty="0">
              <a:latin typeface="Times New Roman" panose="02020603050405020304" pitchFamily="18" charset="0"/>
              <a:ea typeface="Times New Roman" panose="02020603050405020304" pitchFamily="18" charset="0"/>
              <a:cs typeface="Symbol" panose="05050102010706020507" pitchFamily="18" charset="2"/>
            </a:endParaRPr>
          </a:p>
          <a:p>
            <a:pPr marL="285750" indent="-285750">
              <a:buFont typeface="Arial" panose="020B0604020202020204" pitchFamily="34" charset="0"/>
              <a:buChar char="•"/>
            </a:pPr>
            <a:r>
              <a:rPr lang="en-GB" sz="1800" dirty="0">
                <a:effectLst/>
                <a:latin typeface="Calibri" panose="020F0502020204030204" pitchFamily="34" charset="0"/>
                <a:ea typeface="Times New Roman" panose="02020603050405020304" pitchFamily="18" charset="0"/>
                <a:cs typeface="Symbol" panose="05050102010706020507" pitchFamily="18" charset="2"/>
              </a:rPr>
              <a:t>Maintains the balance of body fluids</a:t>
            </a:r>
            <a:endParaRPr lang="en-GB" dirty="0">
              <a:latin typeface="Times New Roman" panose="02020603050405020304" pitchFamily="18" charset="0"/>
              <a:ea typeface="Times New Roman" panose="02020603050405020304" pitchFamily="18" charset="0"/>
              <a:cs typeface="Symbol" panose="05050102010706020507" pitchFamily="18" charset="2"/>
            </a:endParaRPr>
          </a:p>
          <a:p>
            <a:pPr marL="285750" indent="-285750">
              <a:buFont typeface="Arial" panose="020B0604020202020204" pitchFamily="34" charset="0"/>
              <a:buChar char="•"/>
            </a:pPr>
            <a:r>
              <a:rPr lang="en-GB" sz="1800" dirty="0">
                <a:effectLst/>
                <a:latin typeface="Calibri" panose="020F0502020204030204" pitchFamily="34" charset="0"/>
                <a:ea typeface="Times New Roman" panose="02020603050405020304" pitchFamily="18" charset="0"/>
                <a:cs typeface="Symbol" panose="05050102010706020507" pitchFamily="18" charset="2"/>
              </a:rPr>
              <a:t>Helps with alertness and your personal performance and brain function</a:t>
            </a:r>
            <a:endParaRPr lang="en-GB" dirty="0">
              <a:latin typeface="Times New Roman" panose="02020603050405020304" pitchFamily="18" charset="0"/>
              <a:ea typeface="Times New Roman" panose="02020603050405020304" pitchFamily="18" charset="0"/>
              <a:cs typeface="Symbol" panose="05050102010706020507" pitchFamily="18" charset="2"/>
            </a:endParaRPr>
          </a:p>
          <a:p>
            <a:pPr marL="285750" indent="-285750">
              <a:buFont typeface="Arial" panose="020B0604020202020204" pitchFamily="34" charset="0"/>
              <a:buChar char="•"/>
            </a:pPr>
            <a:r>
              <a:rPr lang="en-GB" sz="1800" dirty="0">
                <a:effectLst/>
                <a:latin typeface="Calibri" panose="020F0502020204030204" pitchFamily="34" charset="0"/>
                <a:ea typeface="Times New Roman" panose="02020603050405020304" pitchFamily="18" charset="0"/>
                <a:cs typeface="Symbol" panose="05050102010706020507" pitchFamily="18" charset="2"/>
              </a:rPr>
              <a:t>Prevent (and it’s been reported) treats headaches </a:t>
            </a:r>
            <a:endParaRPr lang="en-GB" dirty="0">
              <a:latin typeface="Times New Roman" panose="02020603050405020304" pitchFamily="18" charset="0"/>
              <a:ea typeface="Times New Roman" panose="02020603050405020304" pitchFamily="18" charset="0"/>
              <a:cs typeface="Symbol" panose="05050102010706020507" pitchFamily="18" charset="2"/>
            </a:endParaRPr>
          </a:p>
          <a:p>
            <a:pPr marL="285750" indent="-285750">
              <a:buFont typeface="Arial" panose="020B0604020202020204" pitchFamily="34" charset="0"/>
              <a:buChar char="•"/>
            </a:pPr>
            <a:r>
              <a:rPr lang="en-GB" sz="1800" dirty="0">
                <a:effectLst/>
                <a:latin typeface="Calibri" panose="020F0502020204030204" pitchFamily="34" charset="0"/>
                <a:ea typeface="Times New Roman" panose="02020603050405020304" pitchFamily="18" charset="0"/>
                <a:cs typeface="Symbol" panose="05050102010706020507" pitchFamily="18" charset="2"/>
              </a:rPr>
              <a:t>Helps with weight loss and reported that it helps with things like kidney stones</a:t>
            </a:r>
            <a:endParaRPr lang="en-GB" sz="1800" dirty="0">
              <a:effectLst/>
              <a:latin typeface="Times New Roman" panose="02020603050405020304" pitchFamily="18" charset="0"/>
              <a:ea typeface="Times New Roman" panose="02020603050405020304" pitchFamily="18" charset="0"/>
              <a:cs typeface="Symbol" panose="05050102010706020507" pitchFamily="18" charset="2"/>
            </a:endParaRPr>
          </a:p>
          <a:p>
            <a:endParaRPr lang="en-GB" sz="1800" dirty="0">
              <a:effectLst/>
              <a:latin typeface="Times New Roman" panose="02020603050405020304" pitchFamily="18" charset="0"/>
              <a:ea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rPr>
              <a:t>How can it help with weight loss? Well studies have suggested that drinking half a litre of water can increase metabolism by up to 30% for over an hour, which means drinking 2 litres of water every day can increase your energy expenditure by nearly 100 calories a day.</a:t>
            </a:r>
            <a:endParaRPr lang="en-GB" sz="1800" dirty="0">
              <a:effectLst/>
              <a:latin typeface="Times New Roman" panose="02020603050405020304" pitchFamily="18" charset="0"/>
              <a:ea typeface="Times New Roman" panose="02020603050405020304" pitchFamily="18" charset="0"/>
            </a:endParaRPr>
          </a:p>
          <a:p>
            <a:endParaRPr lang="en-GB" sz="1800" dirty="0">
              <a:effectLst/>
              <a:latin typeface="Times New Roman" panose="02020603050405020304" pitchFamily="18" charset="0"/>
              <a:ea typeface="Times New Roman" panose="02020603050405020304" pitchFamily="18" charset="0"/>
            </a:endParaRPr>
          </a:p>
          <a:p>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112A91-056E-4B5F-83D8-77AC4283D218}"/>
              </a:ext>
            </a:extLst>
          </p:cNvPr>
          <p:cNvSpPr>
            <a:spLocks noGrp="1"/>
          </p:cNvSpPr>
          <p:nvPr>
            <p:ph idx="1"/>
          </p:nvPr>
        </p:nvSpPr>
        <p:spPr>
          <a:xfrm>
            <a:off x="53752" y="793597"/>
            <a:ext cx="9036496" cy="4525963"/>
          </a:xfrm>
        </p:spPr>
        <p:txBody>
          <a:bodyPr/>
          <a:lstStyle/>
          <a:p>
            <a:pPr>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1 In many states (in the USA) the highway patrol carries two gallons of coke in the truck to remove blood from the highway after a car accident.</a:t>
            </a:r>
          </a:p>
          <a:p>
            <a:pPr>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2. You can put a T-bone steak in a bowl of coke and it will be gone in two days</a:t>
            </a:r>
          </a:p>
          <a:p>
            <a:pPr>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3. To clean a toilet: Pour a can of Coca-Cola into the toilet bowl and let the "real thing" sit for one hour, then flush clean. The citric acid in Coke removes stains from vitreous China.</a:t>
            </a:r>
          </a:p>
          <a:p>
            <a:pPr>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4. To remove rust spots from chrome car bumpers: Rub the bumper with a rumpled-up piece of aluminium foil dipped in Coca-Cola.</a:t>
            </a:r>
          </a:p>
          <a:p>
            <a:pPr>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5. To clean corrosion from car battery terminals: Pour a can of Coca-Cola over the terminals to bubble away the corrosion.</a:t>
            </a:r>
          </a:p>
          <a:p>
            <a:pPr>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6. To loosen a rusted bolt: Applying a cloth soaked in Coca-Cola to the rusted bolt for several minutes.</a:t>
            </a:r>
          </a:p>
          <a:p>
            <a:pPr>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8. To remove grease from clothes: Empty a can of coke into a load of greasy clothes, add detergent, and run through a regular cycle. The Coca-Cola will help loosen grease stains.</a:t>
            </a:r>
          </a:p>
          <a:p>
            <a:pPr>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9. It will also clean road haze from your windshield.</a:t>
            </a:r>
          </a:p>
          <a:p>
            <a:pPr marL="0" indent="0">
              <a:spcAft>
                <a:spcPts val="800"/>
              </a:spcAf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Now the question is, would you like a coke or a glass of water?</a:t>
            </a:r>
          </a:p>
          <a:p>
            <a:pPr marL="0" indent="0">
              <a:buNone/>
            </a:pPr>
            <a:endParaRPr lang="en-GB" dirty="0"/>
          </a:p>
        </p:txBody>
      </p:sp>
      <p:sp>
        <p:nvSpPr>
          <p:cNvPr id="5" name="Rectangle 4">
            <a:extLst>
              <a:ext uri="{FF2B5EF4-FFF2-40B4-BE49-F238E27FC236}">
                <a16:creationId xmlns:a16="http://schemas.microsoft.com/office/drawing/2014/main" id="{D708DB0E-3EBB-4233-A7D3-3602117D6F12}"/>
              </a:ext>
            </a:extLst>
          </p:cNvPr>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spcAft>
                <a:spcPct val="25000"/>
              </a:spcAft>
            </a:pPr>
            <a:r>
              <a:rPr lang="en-GB" sz="3600" b="1" dirty="0">
                <a:solidFill>
                  <a:srgbClr val="FFFFFF"/>
                </a:solidFill>
                <a:cs typeface="Arial" charset="0"/>
              </a:rPr>
              <a:t>Coke or water</a:t>
            </a:r>
          </a:p>
        </p:txBody>
      </p:sp>
    </p:spTree>
    <p:extLst>
      <p:ext uri="{BB962C8B-B14F-4D97-AF65-F5344CB8AC3E}">
        <p14:creationId xmlns:p14="http://schemas.microsoft.com/office/powerpoint/2010/main" val="215103923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Oval 4">
            <a:extLst>
              <a:ext uri="{FF2B5EF4-FFF2-40B4-BE49-F238E27FC236}">
                <a16:creationId xmlns:a16="http://schemas.microsoft.com/office/drawing/2014/main" id="{36168BD3-C1B1-4569-8CA5-2EA46C080BFE}"/>
              </a:ext>
            </a:extLst>
          </p:cNvPr>
          <p:cNvSpPr>
            <a:spLocks noChangeArrowheads="1"/>
          </p:cNvSpPr>
          <p:nvPr/>
        </p:nvSpPr>
        <p:spPr bwMode="auto">
          <a:xfrm>
            <a:off x="4398963" y="3205163"/>
            <a:ext cx="481012" cy="26511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41" name="Oval 5">
            <a:extLst>
              <a:ext uri="{FF2B5EF4-FFF2-40B4-BE49-F238E27FC236}">
                <a16:creationId xmlns:a16="http://schemas.microsoft.com/office/drawing/2014/main" id="{1F07C263-C243-4F0C-A823-C522A5E6F8E3}"/>
              </a:ext>
            </a:extLst>
          </p:cNvPr>
          <p:cNvSpPr>
            <a:spLocks noChangeArrowheads="1"/>
          </p:cNvSpPr>
          <p:nvPr/>
        </p:nvSpPr>
        <p:spPr bwMode="auto">
          <a:xfrm>
            <a:off x="4800600" y="3181350"/>
            <a:ext cx="387350" cy="2127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42" name="Oval 6">
            <a:extLst>
              <a:ext uri="{FF2B5EF4-FFF2-40B4-BE49-F238E27FC236}">
                <a16:creationId xmlns:a16="http://schemas.microsoft.com/office/drawing/2014/main" id="{8305B8C6-95CD-4677-9514-5B882459FCE9}"/>
              </a:ext>
            </a:extLst>
          </p:cNvPr>
          <p:cNvSpPr>
            <a:spLocks noChangeArrowheads="1"/>
          </p:cNvSpPr>
          <p:nvPr/>
        </p:nvSpPr>
        <p:spPr bwMode="auto">
          <a:xfrm>
            <a:off x="5156200" y="3398838"/>
            <a:ext cx="612775" cy="3397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43" name="Oval 7">
            <a:extLst>
              <a:ext uri="{FF2B5EF4-FFF2-40B4-BE49-F238E27FC236}">
                <a16:creationId xmlns:a16="http://schemas.microsoft.com/office/drawing/2014/main" id="{E9BE42C2-8A8B-4677-B3CA-F7F927F3A453}"/>
              </a:ext>
            </a:extLst>
          </p:cNvPr>
          <p:cNvSpPr>
            <a:spLocks noChangeArrowheads="1"/>
          </p:cNvSpPr>
          <p:nvPr/>
        </p:nvSpPr>
        <p:spPr bwMode="auto">
          <a:xfrm>
            <a:off x="3997325" y="3548063"/>
            <a:ext cx="703263" cy="38576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44" name="Oval 8">
            <a:extLst>
              <a:ext uri="{FF2B5EF4-FFF2-40B4-BE49-F238E27FC236}">
                <a16:creationId xmlns:a16="http://schemas.microsoft.com/office/drawing/2014/main" id="{C0CBE335-1CEB-4689-98D7-8EF6299C7EE2}"/>
              </a:ext>
            </a:extLst>
          </p:cNvPr>
          <p:cNvSpPr>
            <a:spLocks noChangeArrowheads="1"/>
          </p:cNvSpPr>
          <p:nvPr/>
        </p:nvSpPr>
        <p:spPr bwMode="auto">
          <a:xfrm>
            <a:off x="4976813" y="3595688"/>
            <a:ext cx="525462" cy="2889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45" name="Oval 9">
            <a:extLst>
              <a:ext uri="{FF2B5EF4-FFF2-40B4-BE49-F238E27FC236}">
                <a16:creationId xmlns:a16="http://schemas.microsoft.com/office/drawing/2014/main" id="{83644DA7-FE3B-4CD8-9B8A-037ECB2F8CAE}"/>
              </a:ext>
            </a:extLst>
          </p:cNvPr>
          <p:cNvSpPr>
            <a:spLocks noChangeArrowheads="1"/>
          </p:cNvSpPr>
          <p:nvPr/>
        </p:nvSpPr>
        <p:spPr bwMode="auto">
          <a:xfrm>
            <a:off x="3819525" y="3619500"/>
            <a:ext cx="390525" cy="2174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46" name="Oval 10">
            <a:extLst>
              <a:ext uri="{FF2B5EF4-FFF2-40B4-BE49-F238E27FC236}">
                <a16:creationId xmlns:a16="http://schemas.microsoft.com/office/drawing/2014/main" id="{BB89C914-346D-444D-91F9-CFEA90886BD2}"/>
              </a:ext>
            </a:extLst>
          </p:cNvPr>
          <p:cNvSpPr>
            <a:spLocks noChangeArrowheads="1"/>
          </p:cNvSpPr>
          <p:nvPr/>
        </p:nvSpPr>
        <p:spPr bwMode="auto">
          <a:xfrm>
            <a:off x="3776663" y="3449638"/>
            <a:ext cx="388937" cy="2159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48" name="Oval 12">
            <a:extLst>
              <a:ext uri="{FF2B5EF4-FFF2-40B4-BE49-F238E27FC236}">
                <a16:creationId xmlns:a16="http://schemas.microsoft.com/office/drawing/2014/main" id="{096704D1-AC5B-46C2-878B-A0AB8DE8F5ED}"/>
              </a:ext>
            </a:extLst>
          </p:cNvPr>
          <p:cNvSpPr>
            <a:spLocks noChangeArrowheads="1"/>
          </p:cNvSpPr>
          <p:nvPr/>
        </p:nvSpPr>
        <p:spPr bwMode="auto">
          <a:xfrm>
            <a:off x="4484688" y="3644900"/>
            <a:ext cx="617537" cy="338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49" name="Oval 13">
            <a:extLst>
              <a:ext uri="{FF2B5EF4-FFF2-40B4-BE49-F238E27FC236}">
                <a16:creationId xmlns:a16="http://schemas.microsoft.com/office/drawing/2014/main" id="{14F919E2-03E9-4E09-8252-57F151E5EAD2}"/>
              </a:ext>
            </a:extLst>
          </p:cNvPr>
          <p:cNvSpPr>
            <a:spLocks noChangeArrowheads="1"/>
          </p:cNvSpPr>
          <p:nvPr/>
        </p:nvSpPr>
        <p:spPr bwMode="auto">
          <a:xfrm>
            <a:off x="5241925" y="3278188"/>
            <a:ext cx="482600" cy="26511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50" name="Oval 14">
            <a:extLst>
              <a:ext uri="{FF2B5EF4-FFF2-40B4-BE49-F238E27FC236}">
                <a16:creationId xmlns:a16="http://schemas.microsoft.com/office/drawing/2014/main" id="{774F4C79-4C14-458C-AE6A-24E6CF35CB48}"/>
              </a:ext>
            </a:extLst>
          </p:cNvPr>
          <p:cNvSpPr>
            <a:spLocks noChangeArrowheads="1"/>
          </p:cNvSpPr>
          <p:nvPr/>
        </p:nvSpPr>
        <p:spPr bwMode="auto">
          <a:xfrm>
            <a:off x="5110163" y="3181350"/>
            <a:ext cx="436562" cy="2397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52" name="Oval 16">
            <a:extLst>
              <a:ext uri="{FF2B5EF4-FFF2-40B4-BE49-F238E27FC236}">
                <a16:creationId xmlns:a16="http://schemas.microsoft.com/office/drawing/2014/main" id="{75645F27-44D5-418B-96DF-1E5692E1CFBA}"/>
              </a:ext>
            </a:extLst>
          </p:cNvPr>
          <p:cNvSpPr>
            <a:spLocks noChangeArrowheads="1"/>
          </p:cNvSpPr>
          <p:nvPr/>
        </p:nvSpPr>
        <p:spPr bwMode="auto">
          <a:xfrm>
            <a:off x="5575300" y="4575175"/>
            <a:ext cx="438150" cy="209550"/>
          </a:xfrm>
          <a:prstGeom prst="ellipse">
            <a:avLst/>
          </a:prstGeom>
          <a:solidFill>
            <a:schemeClr val="bg1"/>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53" name="Oval 17">
            <a:extLst>
              <a:ext uri="{FF2B5EF4-FFF2-40B4-BE49-F238E27FC236}">
                <a16:creationId xmlns:a16="http://schemas.microsoft.com/office/drawing/2014/main" id="{2A3E0A63-1ACE-4C56-BA31-65D52DB653AB}"/>
              </a:ext>
            </a:extLst>
          </p:cNvPr>
          <p:cNvSpPr>
            <a:spLocks noChangeArrowheads="1"/>
          </p:cNvSpPr>
          <p:nvPr/>
        </p:nvSpPr>
        <p:spPr bwMode="auto">
          <a:xfrm>
            <a:off x="5940425" y="4556125"/>
            <a:ext cx="354013" cy="168275"/>
          </a:xfrm>
          <a:prstGeom prst="ellipse">
            <a:avLst/>
          </a:prstGeom>
          <a:solidFill>
            <a:schemeClr val="bg1"/>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54" name="Oval 18">
            <a:extLst>
              <a:ext uri="{FF2B5EF4-FFF2-40B4-BE49-F238E27FC236}">
                <a16:creationId xmlns:a16="http://schemas.microsoft.com/office/drawing/2014/main" id="{34D2D862-3A85-4484-A902-1BA8B2347935}"/>
              </a:ext>
            </a:extLst>
          </p:cNvPr>
          <p:cNvSpPr>
            <a:spLocks noChangeArrowheads="1"/>
          </p:cNvSpPr>
          <p:nvPr/>
        </p:nvSpPr>
        <p:spPr bwMode="auto">
          <a:xfrm>
            <a:off x="6264275" y="4729163"/>
            <a:ext cx="560388" cy="266700"/>
          </a:xfrm>
          <a:prstGeom prst="ellipse">
            <a:avLst/>
          </a:prstGeom>
          <a:solidFill>
            <a:schemeClr val="bg1"/>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55" name="Oval 19">
            <a:extLst>
              <a:ext uri="{FF2B5EF4-FFF2-40B4-BE49-F238E27FC236}">
                <a16:creationId xmlns:a16="http://schemas.microsoft.com/office/drawing/2014/main" id="{6053839F-F46F-412F-A7C2-CE8588BF4E4C}"/>
              </a:ext>
            </a:extLst>
          </p:cNvPr>
          <p:cNvSpPr>
            <a:spLocks noChangeArrowheads="1"/>
          </p:cNvSpPr>
          <p:nvPr/>
        </p:nvSpPr>
        <p:spPr bwMode="auto">
          <a:xfrm>
            <a:off x="5208588" y="4845050"/>
            <a:ext cx="641350" cy="304800"/>
          </a:xfrm>
          <a:prstGeom prst="ellipse">
            <a:avLst/>
          </a:prstGeom>
          <a:solidFill>
            <a:schemeClr val="bg1"/>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56" name="Oval 20">
            <a:extLst>
              <a:ext uri="{FF2B5EF4-FFF2-40B4-BE49-F238E27FC236}">
                <a16:creationId xmlns:a16="http://schemas.microsoft.com/office/drawing/2014/main" id="{1FB58C98-ED10-4981-BA7B-4AA278835B77}"/>
              </a:ext>
            </a:extLst>
          </p:cNvPr>
          <p:cNvSpPr>
            <a:spLocks noChangeArrowheads="1"/>
          </p:cNvSpPr>
          <p:nvPr/>
        </p:nvSpPr>
        <p:spPr bwMode="auto">
          <a:xfrm>
            <a:off x="6102350" y="4883150"/>
            <a:ext cx="479425" cy="227013"/>
          </a:xfrm>
          <a:prstGeom prst="ellipse">
            <a:avLst/>
          </a:prstGeom>
          <a:solidFill>
            <a:schemeClr val="bg1"/>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57" name="Oval 21">
            <a:extLst>
              <a:ext uri="{FF2B5EF4-FFF2-40B4-BE49-F238E27FC236}">
                <a16:creationId xmlns:a16="http://schemas.microsoft.com/office/drawing/2014/main" id="{51577806-6460-4162-AFCA-EA9193C78673}"/>
              </a:ext>
            </a:extLst>
          </p:cNvPr>
          <p:cNvSpPr>
            <a:spLocks noChangeArrowheads="1"/>
          </p:cNvSpPr>
          <p:nvPr/>
        </p:nvSpPr>
        <p:spPr bwMode="auto">
          <a:xfrm>
            <a:off x="5046663" y="4902200"/>
            <a:ext cx="355600" cy="169863"/>
          </a:xfrm>
          <a:prstGeom prst="ellipse">
            <a:avLst/>
          </a:prstGeom>
          <a:solidFill>
            <a:schemeClr val="bg1"/>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58" name="Oval 22">
            <a:extLst>
              <a:ext uri="{FF2B5EF4-FFF2-40B4-BE49-F238E27FC236}">
                <a16:creationId xmlns:a16="http://schemas.microsoft.com/office/drawing/2014/main" id="{190ED9D4-0C8F-47B4-84B0-D3CFB383FA19}"/>
              </a:ext>
            </a:extLst>
          </p:cNvPr>
          <p:cNvSpPr>
            <a:spLocks noChangeArrowheads="1"/>
          </p:cNvSpPr>
          <p:nvPr/>
        </p:nvSpPr>
        <p:spPr bwMode="auto">
          <a:xfrm>
            <a:off x="5006975" y="4768850"/>
            <a:ext cx="355600" cy="168275"/>
          </a:xfrm>
          <a:prstGeom prst="ellipse">
            <a:avLst/>
          </a:prstGeom>
          <a:solidFill>
            <a:schemeClr val="bg1"/>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59" name="Oval 23">
            <a:extLst>
              <a:ext uri="{FF2B5EF4-FFF2-40B4-BE49-F238E27FC236}">
                <a16:creationId xmlns:a16="http://schemas.microsoft.com/office/drawing/2014/main" id="{33FFC7BB-7AB8-427E-8C0B-00749D096606}"/>
              </a:ext>
            </a:extLst>
          </p:cNvPr>
          <p:cNvSpPr>
            <a:spLocks noChangeArrowheads="1"/>
          </p:cNvSpPr>
          <p:nvPr/>
        </p:nvSpPr>
        <p:spPr bwMode="auto">
          <a:xfrm>
            <a:off x="5168900" y="4613275"/>
            <a:ext cx="560388" cy="266700"/>
          </a:xfrm>
          <a:prstGeom prst="ellipse">
            <a:avLst/>
          </a:prstGeom>
          <a:solidFill>
            <a:schemeClr val="bg1"/>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60" name="Oval 24">
            <a:extLst>
              <a:ext uri="{FF2B5EF4-FFF2-40B4-BE49-F238E27FC236}">
                <a16:creationId xmlns:a16="http://schemas.microsoft.com/office/drawing/2014/main" id="{F2D28033-37B9-4DCE-BD18-ED9DC9B4BC6B}"/>
              </a:ext>
            </a:extLst>
          </p:cNvPr>
          <p:cNvSpPr>
            <a:spLocks noChangeArrowheads="1"/>
          </p:cNvSpPr>
          <p:nvPr/>
        </p:nvSpPr>
        <p:spPr bwMode="auto">
          <a:xfrm>
            <a:off x="5654675" y="4921250"/>
            <a:ext cx="561975" cy="266700"/>
          </a:xfrm>
          <a:prstGeom prst="ellipse">
            <a:avLst/>
          </a:prstGeom>
          <a:solidFill>
            <a:schemeClr val="bg1"/>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61" name="Oval 25">
            <a:extLst>
              <a:ext uri="{FF2B5EF4-FFF2-40B4-BE49-F238E27FC236}">
                <a16:creationId xmlns:a16="http://schemas.microsoft.com/office/drawing/2014/main" id="{1C911AEC-4735-4B16-BC6B-A4C31C803882}"/>
              </a:ext>
            </a:extLst>
          </p:cNvPr>
          <p:cNvSpPr>
            <a:spLocks noChangeArrowheads="1"/>
          </p:cNvSpPr>
          <p:nvPr/>
        </p:nvSpPr>
        <p:spPr bwMode="auto">
          <a:xfrm>
            <a:off x="6342063" y="4633913"/>
            <a:ext cx="441325" cy="206375"/>
          </a:xfrm>
          <a:prstGeom prst="ellipse">
            <a:avLst/>
          </a:prstGeom>
          <a:solidFill>
            <a:schemeClr val="bg1"/>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62" name="Oval 26">
            <a:extLst>
              <a:ext uri="{FF2B5EF4-FFF2-40B4-BE49-F238E27FC236}">
                <a16:creationId xmlns:a16="http://schemas.microsoft.com/office/drawing/2014/main" id="{AE04182C-23D8-4C68-A09C-9F1AE74FBD85}"/>
              </a:ext>
            </a:extLst>
          </p:cNvPr>
          <p:cNvSpPr>
            <a:spLocks noChangeArrowheads="1"/>
          </p:cNvSpPr>
          <p:nvPr/>
        </p:nvSpPr>
        <p:spPr bwMode="auto">
          <a:xfrm>
            <a:off x="6223000" y="4556125"/>
            <a:ext cx="398463" cy="188913"/>
          </a:xfrm>
          <a:prstGeom prst="ellipse">
            <a:avLst/>
          </a:prstGeom>
          <a:solidFill>
            <a:schemeClr val="bg1"/>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63" name="Freeform 27">
            <a:extLst>
              <a:ext uri="{FF2B5EF4-FFF2-40B4-BE49-F238E27FC236}">
                <a16:creationId xmlns:a16="http://schemas.microsoft.com/office/drawing/2014/main" id="{2AC6CD4C-B4B9-4059-9BB2-FF0956AE092E}"/>
              </a:ext>
            </a:extLst>
          </p:cNvPr>
          <p:cNvSpPr>
            <a:spLocks/>
          </p:cNvSpPr>
          <p:nvPr/>
        </p:nvSpPr>
        <p:spPr bwMode="auto">
          <a:xfrm>
            <a:off x="5153025" y="4603750"/>
            <a:ext cx="1570038" cy="506413"/>
          </a:xfrm>
          <a:custGeom>
            <a:avLst/>
            <a:gdLst>
              <a:gd name="T0" fmla="*/ 2147483646 w 1979"/>
              <a:gd name="T1" fmla="*/ 2147483646 h 638"/>
              <a:gd name="T2" fmla="*/ 2147483646 w 1979"/>
              <a:gd name="T3" fmla="*/ 2147483646 h 638"/>
              <a:gd name="T4" fmla="*/ 2147483646 w 1979"/>
              <a:gd name="T5" fmla="*/ 2147483646 h 638"/>
              <a:gd name="T6" fmla="*/ 2147483646 w 1979"/>
              <a:gd name="T7" fmla="*/ 0 h 638"/>
              <a:gd name="T8" fmla="*/ 2147483646 w 1979"/>
              <a:gd name="T9" fmla="*/ 2147483646 h 638"/>
              <a:gd name="T10" fmla="*/ 2147483646 w 1979"/>
              <a:gd name="T11" fmla="*/ 2147483646 h 638"/>
              <a:gd name="T12" fmla="*/ 2147483646 w 1979"/>
              <a:gd name="T13" fmla="*/ 2147483646 h 638"/>
              <a:gd name="T14" fmla="*/ 2147483646 w 1979"/>
              <a:gd name="T15" fmla="*/ 2147483646 h 638"/>
              <a:gd name="T16" fmla="*/ 2147483646 w 1979"/>
              <a:gd name="T17" fmla="*/ 2147483646 h 638"/>
              <a:gd name="T18" fmla="*/ 2147483646 w 1979"/>
              <a:gd name="T19" fmla="*/ 2147483646 h 638"/>
              <a:gd name="T20" fmla="*/ 2147483646 w 1979"/>
              <a:gd name="T21" fmla="*/ 2147483646 h 638"/>
              <a:gd name="T22" fmla="*/ 2147483646 w 1979"/>
              <a:gd name="T23" fmla="*/ 2147483646 h 638"/>
              <a:gd name="T24" fmla="*/ 2147483646 w 1979"/>
              <a:gd name="T25" fmla="*/ 2147483646 h 638"/>
              <a:gd name="T26" fmla="*/ 2147483646 w 1979"/>
              <a:gd name="T27" fmla="*/ 2147483646 h 638"/>
              <a:gd name="T28" fmla="*/ 2147483646 w 1979"/>
              <a:gd name="T29" fmla="*/ 2147483646 h 638"/>
              <a:gd name="T30" fmla="*/ 2147483646 w 1979"/>
              <a:gd name="T31" fmla="*/ 2147483646 h 638"/>
              <a:gd name="T32" fmla="*/ 2147483646 w 1979"/>
              <a:gd name="T33" fmla="*/ 2147483646 h 638"/>
              <a:gd name="T34" fmla="*/ 0 w 1979"/>
              <a:gd name="T35" fmla="*/ 2147483646 h 638"/>
              <a:gd name="T36" fmla="*/ 2147483646 w 1979"/>
              <a:gd name="T37" fmla="*/ 2147483646 h 6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79"/>
              <a:gd name="T58" fmla="*/ 0 h 638"/>
              <a:gd name="T59" fmla="*/ 1979 w 1979"/>
              <a:gd name="T60" fmla="*/ 638 h 6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79" h="638">
                <a:moveTo>
                  <a:pt x="609" y="65"/>
                </a:moveTo>
                <a:lnTo>
                  <a:pt x="694" y="18"/>
                </a:lnTo>
                <a:lnTo>
                  <a:pt x="1063" y="21"/>
                </a:lnTo>
                <a:lnTo>
                  <a:pt x="1323" y="0"/>
                </a:lnTo>
                <a:lnTo>
                  <a:pt x="1654" y="77"/>
                </a:lnTo>
                <a:lnTo>
                  <a:pt x="1820" y="55"/>
                </a:lnTo>
                <a:lnTo>
                  <a:pt x="1908" y="65"/>
                </a:lnTo>
                <a:lnTo>
                  <a:pt x="1928" y="253"/>
                </a:lnTo>
                <a:lnTo>
                  <a:pt x="1979" y="285"/>
                </a:lnTo>
                <a:lnTo>
                  <a:pt x="1826" y="431"/>
                </a:lnTo>
                <a:lnTo>
                  <a:pt x="1660" y="330"/>
                </a:lnTo>
                <a:lnTo>
                  <a:pt x="1615" y="381"/>
                </a:lnTo>
                <a:lnTo>
                  <a:pt x="1382" y="583"/>
                </a:lnTo>
                <a:lnTo>
                  <a:pt x="597" y="638"/>
                </a:lnTo>
                <a:lnTo>
                  <a:pt x="192" y="599"/>
                </a:lnTo>
                <a:lnTo>
                  <a:pt x="63" y="473"/>
                </a:lnTo>
                <a:lnTo>
                  <a:pt x="63" y="345"/>
                </a:lnTo>
                <a:lnTo>
                  <a:pt x="0" y="238"/>
                </a:lnTo>
                <a:lnTo>
                  <a:pt x="609" y="65"/>
                </a:lnTo>
                <a:close/>
              </a:path>
            </a:pathLst>
          </a:custGeom>
          <a:solidFill>
            <a:schemeClr val="bg1"/>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en-GB"/>
          </a:p>
        </p:txBody>
      </p:sp>
      <p:sp>
        <p:nvSpPr>
          <p:cNvPr id="14365" name="Oval 29">
            <a:extLst>
              <a:ext uri="{FF2B5EF4-FFF2-40B4-BE49-F238E27FC236}">
                <a16:creationId xmlns:a16="http://schemas.microsoft.com/office/drawing/2014/main" id="{11F74C56-ADA8-4FB4-812D-1954A7E0EE08}"/>
              </a:ext>
            </a:extLst>
          </p:cNvPr>
          <p:cNvSpPr>
            <a:spLocks noChangeArrowheads="1"/>
          </p:cNvSpPr>
          <p:nvPr/>
        </p:nvSpPr>
        <p:spPr bwMode="auto">
          <a:xfrm>
            <a:off x="3830638" y="4556125"/>
            <a:ext cx="354012" cy="168275"/>
          </a:xfrm>
          <a:prstGeom prst="ellipse">
            <a:avLst/>
          </a:pr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66" name="Oval 30">
            <a:extLst>
              <a:ext uri="{FF2B5EF4-FFF2-40B4-BE49-F238E27FC236}">
                <a16:creationId xmlns:a16="http://schemas.microsoft.com/office/drawing/2014/main" id="{A22B5DC1-1297-44CC-899D-73EA76715B82}"/>
              </a:ext>
            </a:extLst>
          </p:cNvPr>
          <p:cNvSpPr>
            <a:spLocks noChangeArrowheads="1"/>
          </p:cNvSpPr>
          <p:nvPr/>
        </p:nvSpPr>
        <p:spPr bwMode="auto">
          <a:xfrm>
            <a:off x="4154488" y="4729163"/>
            <a:ext cx="558800" cy="266700"/>
          </a:xfrm>
          <a:prstGeom prst="ellipse">
            <a:avLst/>
          </a:pr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67" name="Oval 31">
            <a:extLst>
              <a:ext uri="{FF2B5EF4-FFF2-40B4-BE49-F238E27FC236}">
                <a16:creationId xmlns:a16="http://schemas.microsoft.com/office/drawing/2014/main" id="{649DAFAC-42ED-4D59-8051-660309075E4B}"/>
              </a:ext>
            </a:extLst>
          </p:cNvPr>
          <p:cNvSpPr>
            <a:spLocks noChangeArrowheads="1"/>
          </p:cNvSpPr>
          <p:nvPr/>
        </p:nvSpPr>
        <p:spPr bwMode="auto">
          <a:xfrm>
            <a:off x="3098800" y="4845050"/>
            <a:ext cx="641350" cy="304800"/>
          </a:xfrm>
          <a:prstGeom prst="ellipse">
            <a:avLst/>
          </a:pr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68" name="Oval 32">
            <a:extLst>
              <a:ext uri="{FF2B5EF4-FFF2-40B4-BE49-F238E27FC236}">
                <a16:creationId xmlns:a16="http://schemas.microsoft.com/office/drawing/2014/main" id="{5E43E3B8-7214-44CE-912E-D2FFAEBFB421}"/>
              </a:ext>
            </a:extLst>
          </p:cNvPr>
          <p:cNvSpPr>
            <a:spLocks noChangeArrowheads="1"/>
          </p:cNvSpPr>
          <p:nvPr/>
        </p:nvSpPr>
        <p:spPr bwMode="auto">
          <a:xfrm>
            <a:off x="3992563" y="4883150"/>
            <a:ext cx="477837" cy="227013"/>
          </a:xfrm>
          <a:prstGeom prst="ellipse">
            <a:avLst/>
          </a:pr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69" name="Oval 33">
            <a:extLst>
              <a:ext uri="{FF2B5EF4-FFF2-40B4-BE49-F238E27FC236}">
                <a16:creationId xmlns:a16="http://schemas.microsoft.com/office/drawing/2014/main" id="{E3E73F77-A35E-42FB-B299-0AA7FB1C2624}"/>
              </a:ext>
            </a:extLst>
          </p:cNvPr>
          <p:cNvSpPr>
            <a:spLocks noChangeArrowheads="1"/>
          </p:cNvSpPr>
          <p:nvPr/>
        </p:nvSpPr>
        <p:spPr bwMode="auto">
          <a:xfrm>
            <a:off x="2936875" y="4902200"/>
            <a:ext cx="355600" cy="169863"/>
          </a:xfrm>
          <a:prstGeom prst="ellipse">
            <a:avLst/>
          </a:pr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70" name="Oval 34">
            <a:extLst>
              <a:ext uri="{FF2B5EF4-FFF2-40B4-BE49-F238E27FC236}">
                <a16:creationId xmlns:a16="http://schemas.microsoft.com/office/drawing/2014/main" id="{E30EC4C4-8EB8-4B42-8933-31E7D1538994}"/>
              </a:ext>
            </a:extLst>
          </p:cNvPr>
          <p:cNvSpPr>
            <a:spLocks noChangeArrowheads="1"/>
          </p:cNvSpPr>
          <p:nvPr/>
        </p:nvSpPr>
        <p:spPr bwMode="auto">
          <a:xfrm>
            <a:off x="2897188" y="4768850"/>
            <a:ext cx="355600" cy="168275"/>
          </a:xfrm>
          <a:prstGeom prst="ellipse">
            <a:avLst/>
          </a:pr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71" name="Oval 35">
            <a:extLst>
              <a:ext uri="{FF2B5EF4-FFF2-40B4-BE49-F238E27FC236}">
                <a16:creationId xmlns:a16="http://schemas.microsoft.com/office/drawing/2014/main" id="{81928E58-AF60-4B95-8CD0-4ED69347FFF1}"/>
              </a:ext>
            </a:extLst>
          </p:cNvPr>
          <p:cNvSpPr>
            <a:spLocks noChangeArrowheads="1"/>
          </p:cNvSpPr>
          <p:nvPr/>
        </p:nvSpPr>
        <p:spPr bwMode="auto">
          <a:xfrm>
            <a:off x="3059113" y="4613275"/>
            <a:ext cx="560387" cy="266700"/>
          </a:xfrm>
          <a:prstGeom prst="ellipse">
            <a:avLst/>
          </a:pr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73" name="Oval 37">
            <a:extLst>
              <a:ext uri="{FF2B5EF4-FFF2-40B4-BE49-F238E27FC236}">
                <a16:creationId xmlns:a16="http://schemas.microsoft.com/office/drawing/2014/main" id="{85364AB2-E097-4D7A-BAFD-F4F97DA39C1A}"/>
              </a:ext>
            </a:extLst>
          </p:cNvPr>
          <p:cNvSpPr>
            <a:spLocks noChangeArrowheads="1"/>
          </p:cNvSpPr>
          <p:nvPr/>
        </p:nvSpPr>
        <p:spPr bwMode="auto">
          <a:xfrm>
            <a:off x="4232275" y="4633913"/>
            <a:ext cx="439738" cy="206375"/>
          </a:xfrm>
          <a:prstGeom prst="ellipse">
            <a:avLst/>
          </a:pr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74" name="Oval 38">
            <a:extLst>
              <a:ext uri="{FF2B5EF4-FFF2-40B4-BE49-F238E27FC236}">
                <a16:creationId xmlns:a16="http://schemas.microsoft.com/office/drawing/2014/main" id="{567D0E93-BD59-44AD-BB43-89AE5168F7B6}"/>
              </a:ext>
            </a:extLst>
          </p:cNvPr>
          <p:cNvSpPr>
            <a:spLocks noChangeArrowheads="1"/>
          </p:cNvSpPr>
          <p:nvPr/>
        </p:nvSpPr>
        <p:spPr bwMode="auto">
          <a:xfrm>
            <a:off x="4113213" y="4556125"/>
            <a:ext cx="398462" cy="188913"/>
          </a:xfrm>
          <a:prstGeom prst="ellipse">
            <a:avLst/>
          </a:pr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76" name="Oval 40">
            <a:extLst>
              <a:ext uri="{FF2B5EF4-FFF2-40B4-BE49-F238E27FC236}">
                <a16:creationId xmlns:a16="http://schemas.microsoft.com/office/drawing/2014/main" id="{A96BA120-02AB-4A4C-8EE8-1EFE3FCF4A60}"/>
              </a:ext>
            </a:extLst>
          </p:cNvPr>
          <p:cNvSpPr>
            <a:spLocks noChangeArrowheads="1"/>
          </p:cNvSpPr>
          <p:nvPr/>
        </p:nvSpPr>
        <p:spPr bwMode="auto">
          <a:xfrm>
            <a:off x="5511800" y="1825625"/>
            <a:ext cx="482600" cy="227013"/>
          </a:xfrm>
          <a:prstGeom prst="ellipse">
            <a:avLst/>
          </a:prstGeom>
          <a:solidFill>
            <a:schemeClr val="bg1"/>
          </a:solidFill>
          <a:ln>
            <a:noFill/>
          </a:ln>
          <a:extLst>
            <a:ext uri="{91240B29-F687-4F45-9708-019B960494DF}">
              <a14:hiddenLine xmlns:a14="http://schemas.microsoft.com/office/drawing/2010/main" w="19050">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77" name="Oval 41">
            <a:extLst>
              <a:ext uri="{FF2B5EF4-FFF2-40B4-BE49-F238E27FC236}">
                <a16:creationId xmlns:a16="http://schemas.microsoft.com/office/drawing/2014/main" id="{935D94D9-3C82-45FD-9964-DD88A80014E6}"/>
              </a:ext>
            </a:extLst>
          </p:cNvPr>
          <p:cNvSpPr>
            <a:spLocks noChangeArrowheads="1"/>
          </p:cNvSpPr>
          <p:nvPr/>
        </p:nvSpPr>
        <p:spPr bwMode="auto">
          <a:xfrm>
            <a:off x="5913438" y="1804988"/>
            <a:ext cx="387350" cy="182562"/>
          </a:xfrm>
          <a:prstGeom prst="ellipse">
            <a:avLst/>
          </a:prstGeom>
          <a:solidFill>
            <a:schemeClr val="bg1"/>
          </a:solidFill>
          <a:ln>
            <a:noFill/>
          </a:ln>
          <a:extLst>
            <a:ext uri="{91240B29-F687-4F45-9708-019B960494DF}">
              <a14:hiddenLine xmlns:a14="http://schemas.microsoft.com/office/drawing/2010/main" w="19050">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78" name="Oval 42">
            <a:extLst>
              <a:ext uri="{FF2B5EF4-FFF2-40B4-BE49-F238E27FC236}">
                <a16:creationId xmlns:a16="http://schemas.microsoft.com/office/drawing/2014/main" id="{250375D6-0007-4E7F-B66B-C0F981DD9528}"/>
              </a:ext>
            </a:extLst>
          </p:cNvPr>
          <p:cNvSpPr>
            <a:spLocks noChangeArrowheads="1"/>
          </p:cNvSpPr>
          <p:nvPr/>
        </p:nvSpPr>
        <p:spPr bwMode="auto">
          <a:xfrm>
            <a:off x="6269038" y="1992313"/>
            <a:ext cx="614362" cy="290512"/>
          </a:xfrm>
          <a:prstGeom prst="ellipse">
            <a:avLst/>
          </a:prstGeom>
          <a:solidFill>
            <a:schemeClr val="bg1"/>
          </a:solidFill>
          <a:ln>
            <a:noFill/>
          </a:ln>
          <a:extLst>
            <a:ext uri="{91240B29-F687-4F45-9708-019B960494DF}">
              <a14:hiddenLine xmlns:a14="http://schemas.microsoft.com/office/drawing/2010/main" w="19050">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79" name="Oval 43">
            <a:extLst>
              <a:ext uri="{FF2B5EF4-FFF2-40B4-BE49-F238E27FC236}">
                <a16:creationId xmlns:a16="http://schemas.microsoft.com/office/drawing/2014/main" id="{6731E9D0-5174-4D8D-B17E-56DA898897E7}"/>
              </a:ext>
            </a:extLst>
          </p:cNvPr>
          <p:cNvSpPr>
            <a:spLocks noChangeArrowheads="1"/>
          </p:cNvSpPr>
          <p:nvPr/>
        </p:nvSpPr>
        <p:spPr bwMode="auto">
          <a:xfrm>
            <a:off x="5110163" y="2119313"/>
            <a:ext cx="704850" cy="331787"/>
          </a:xfrm>
          <a:prstGeom prst="ellipse">
            <a:avLst/>
          </a:prstGeom>
          <a:solidFill>
            <a:schemeClr val="bg1"/>
          </a:solidFill>
          <a:ln>
            <a:noFill/>
          </a:ln>
          <a:extLst>
            <a:ext uri="{91240B29-F687-4F45-9708-019B960494DF}">
              <a14:hiddenLine xmlns:a14="http://schemas.microsoft.com/office/drawing/2010/main" w="19050">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80" name="Oval 44">
            <a:extLst>
              <a:ext uri="{FF2B5EF4-FFF2-40B4-BE49-F238E27FC236}">
                <a16:creationId xmlns:a16="http://schemas.microsoft.com/office/drawing/2014/main" id="{9551AF97-8502-4246-8411-46478FB62264}"/>
              </a:ext>
            </a:extLst>
          </p:cNvPr>
          <p:cNvSpPr>
            <a:spLocks noChangeArrowheads="1"/>
          </p:cNvSpPr>
          <p:nvPr/>
        </p:nvSpPr>
        <p:spPr bwMode="auto">
          <a:xfrm>
            <a:off x="6091238" y="2159000"/>
            <a:ext cx="525462" cy="249238"/>
          </a:xfrm>
          <a:prstGeom prst="ellipse">
            <a:avLst/>
          </a:prstGeom>
          <a:solidFill>
            <a:schemeClr val="bg1"/>
          </a:solidFill>
          <a:ln>
            <a:noFill/>
          </a:ln>
          <a:extLst>
            <a:ext uri="{91240B29-F687-4F45-9708-019B960494DF}">
              <a14:hiddenLine xmlns:a14="http://schemas.microsoft.com/office/drawing/2010/main" w="19050">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81" name="Oval 45">
            <a:extLst>
              <a:ext uri="{FF2B5EF4-FFF2-40B4-BE49-F238E27FC236}">
                <a16:creationId xmlns:a16="http://schemas.microsoft.com/office/drawing/2014/main" id="{36BCC006-32B8-4398-9E82-1EC44729E79E}"/>
              </a:ext>
            </a:extLst>
          </p:cNvPr>
          <p:cNvSpPr>
            <a:spLocks noChangeArrowheads="1"/>
          </p:cNvSpPr>
          <p:nvPr/>
        </p:nvSpPr>
        <p:spPr bwMode="auto">
          <a:xfrm>
            <a:off x="4933950" y="2181225"/>
            <a:ext cx="388938" cy="185738"/>
          </a:xfrm>
          <a:prstGeom prst="ellipse">
            <a:avLst/>
          </a:prstGeom>
          <a:solidFill>
            <a:schemeClr val="bg1"/>
          </a:solidFill>
          <a:ln>
            <a:noFill/>
          </a:ln>
          <a:extLst>
            <a:ext uri="{91240B29-F687-4F45-9708-019B960494DF}">
              <a14:hiddenLine xmlns:a14="http://schemas.microsoft.com/office/drawing/2010/main" w="19050">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82" name="Oval 46">
            <a:extLst>
              <a:ext uri="{FF2B5EF4-FFF2-40B4-BE49-F238E27FC236}">
                <a16:creationId xmlns:a16="http://schemas.microsoft.com/office/drawing/2014/main" id="{4B6DA243-7FB5-4947-8A2A-598F2D2B3154}"/>
              </a:ext>
            </a:extLst>
          </p:cNvPr>
          <p:cNvSpPr>
            <a:spLocks noChangeArrowheads="1"/>
          </p:cNvSpPr>
          <p:nvPr/>
        </p:nvSpPr>
        <p:spPr bwMode="auto">
          <a:xfrm>
            <a:off x="4889500" y="2035175"/>
            <a:ext cx="390525" cy="185738"/>
          </a:xfrm>
          <a:prstGeom prst="ellipse">
            <a:avLst/>
          </a:prstGeom>
          <a:solidFill>
            <a:schemeClr val="bg1"/>
          </a:solidFill>
          <a:ln>
            <a:noFill/>
          </a:ln>
          <a:extLst>
            <a:ext uri="{91240B29-F687-4F45-9708-019B960494DF}">
              <a14:hiddenLine xmlns:a14="http://schemas.microsoft.com/office/drawing/2010/main" w="19050">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83" name="Oval 47">
            <a:extLst>
              <a:ext uri="{FF2B5EF4-FFF2-40B4-BE49-F238E27FC236}">
                <a16:creationId xmlns:a16="http://schemas.microsoft.com/office/drawing/2014/main" id="{710C17B5-40B7-42B5-AD10-4FEAC239E99A}"/>
              </a:ext>
            </a:extLst>
          </p:cNvPr>
          <p:cNvSpPr>
            <a:spLocks noChangeArrowheads="1"/>
          </p:cNvSpPr>
          <p:nvPr/>
        </p:nvSpPr>
        <p:spPr bwMode="auto">
          <a:xfrm>
            <a:off x="5067300" y="1866900"/>
            <a:ext cx="614363" cy="290513"/>
          </a:xfrm>
          <a:prstGeom prst="ellipse">
            <a:avLst/>
          </a:prstGeom>
          <a:solidFill>
            <a:schemeClr val="bg1"/>
          </a:solidFill>
          <a:ln>
            <a:noFill/>
          </a:ln>
          <a:extLst>
            <a:ext uri="{91240B29-F687-4F45-9708-019B960494DF}">
              <a14:hiddenLine xmlns:a14="http://schemas.microsoft.com/office/drawing/2010/main" w="19050">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84" name="Oval 48">
            <a:extLst>
              <a:ext uri="{FF2B5EF4-FFF2-40B4-BE49-F238E27FC236}">
                <a16:creationId xmlns:a16="http://schemas.microsoft.com/office/drawing/2014/main" id="{C2D9E23C-68AD-4145-82F3-E7466CCE2843}"/>
              </a:ext>
            </a:extLst>
          </p:cNvPr>
          <p:cNvSpPr>
            <a:spLocks noChangeArrowheads="1"/>
          </p:cNvSpPr>
          <p:nvPr/>
        </p:nvSpPr>
        <p:spPr bwMode="auto">
          <a:xfrm>
            <a:off x="5599113" y="2201863"/>
            <a:ext cx="617537" cy="290512"/>
          </a:xfrm>
          <a:prstGeom prst="ellipse">
            <a:avLst/>
          </a:prstGeom>
          <a:solidFill>
            <a:schemeClr val="bg1"/>
          </a:solidFill>
          <a:ln>
            <a:noFill/>
          </a:ln>
          <a:extLst>
            <a:ext uri="{91240B29-F687-4F45-9708-019B960494DF}">
              <a14:hiddenLine xmlns:a14="http://schemas.microsoft.com/office/drawing/2010/main" w="19050">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85" name="Oval 49">
            <a:extLst>
              <a:ext uri="{FF2B5EF4-FFF2-40B4-BE49-F238E27FC236}">
                <a16:creationId xmlns:a16="http://schemas.microsoft.com/office/drawing/2014/main" id="{E065540A-46B6-4228-9965-9E3B3E76B40F}"/>
              </a:ext>
            </a:extLst>
          </p:cNvPr>
          <p:cNvSpPr>
            <a:spLocks noChangeArrowheads="1"/>
          </p:cNvSpPr>
          <p:nvPr/>
        </p:nvSpPr>
        <p:spPr bwMode="auto">
          <a:xfrm>
            <a:off x="6354763" y="1887538"/>
            <a:ext cx="482600" cy="227012"/>
          </a:xfrm>
          <a:prstGeom prst="ellipse">
            <a:avLst/>
          </a:prstGeom>
          <a:solidFill>
            <a:schemeClr val="bg1"/>
          </a:solidFill>
          <a:ln>
            <a:noFill/>
          </a:ln>
          <a:extLst>
            <a:ext uri="{91240B29-F687-4F45-9708-019B960494DF}">
              <a14:hiddenLine xmlns:a14="http://schemas.microsoft.com/office/drawing/2010/main" w="19050">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86" name="Oval 50">
            <a:extLst>
              <a:ext uri="{FF2B5EF4-FFF2-40B4-BE49-F238E27FC236}">
                <a16:creationId xmlns:a16="http://schemas.microsoft.com/office/drawing/2014/main" id="{72678EAC-6C1F-499E-AA05-90BFDBC410B2}"/>
              </a:ext>
            </a:extLst>
          </p:cNvPr>
          <p:cNvSpPr>
            <a:spLocks noChangeArrowheads="1"/>
          </p:cNvSpPr>
          <p:nvPr/>
        </p:nvSpPr>
        <p:spPr bwMode="auto">
          <a:xfrm>
            <a:off x="6223000" y="1804988"/>
            <a:ext cx="438150" cy="204787"/>
          </a:xfrm>
          <a:prstGeom prst="ellipse">
            <a:avLst/>
          </a:prstGeom>
          <a:solidFill>
            <a:schemeClr val="bg1"/>
          </a:solidFill>
          <a:ln>
            <a:noFill/>
          </a:ln>
          <a:extLst>
            <a:ext uri="{91240B29-F687-4F45-9708-019B960494DF}">
              <a14:hiddenLine xmlns:a14="http://schemas.microsoft.com/office/drawing/2010/main" w="19050">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88" name="Oval 52">
            <a:extLst>
              <a:ext uri="{FF2B5EF4-FFF2-40B4-BE49-F238E27FC236}">
                <a16:creationId xmlns:a16="http://schemas.microsoft.com/office/drawing/2014/main" id="{34E6DF7D-34E6-4D92-B762-5A5A4C0BA667}"/>
              </a:ext>
            </a:extLst>
          </p:cNvPr>
          <p:cNvSpPr>
            <a:spLocks noChangeArrowheads="1"/>
          </p:cNvSpPr>
          <p:nvPr/>
        </p:nvSpPr>
        <p:spPr bwMode="auto">
          <a:xfrm>
            <a:off x="3522663" y="1770063"/>
            <a:ext cx="439737" cy="247650"/>
          </a:xfrm>
          <a:prstGeom prst="ellipse">
            <a:avLst/>
          </a:prstGeom>
          <a:solidFill>
            <a:srgbClr val="FFFFFF"/>
          </a:solidFill>
          <a:ln>
            <a:noFill/>
          </a:ln>
          <a:extLst>
            <a:ext uri="{91240B29-F687-4F45-9708-019B960494DF}">
              <a14:hiddenLine xmlns:a14="http://schemas.microsoft.com/office/drawing/2010/main" w="19050">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89" name="Oval 53">
            <a:extLst>
              <a:ext uri="{FF2B5EF4-FFF2-40B4-BE49-F238E27FC236}">
                <a16:creationId xmlns:a16="http://schemas.microsoft.com/office/drawing/2014/main" id="{FC57097A-6D6D-4FAC-AC35-85ED9EB97E92}"/>
              </a:ext>
            </a:extLst>
          </p:cNvPr>
          <p:cNvSpPr>
            <a:spLocks noChangeArrowheads="1"/>
          </p:cNvSpPr>
          <p:nvPr/>
        </p:nvSpPr>
        <p:spPr bwMode="auto">
          <a:xfrm>
            <a:off x="3889375" y="1747838"/>
            <a:ext cx="354013" cy="198437"/>
          </a:xfrm>
          <a:prstGeom prst="ellipse">
            <a:avLst/>
          </a:prstGeom>
          <a:solidFill>
            <a:srgbClr val="FFFFFF"/>
          </a:solidFill>
          <a:ln>
            <a:noFill/>
          </a:ln>
          <a:extLst>
            <a:ext uri="{91240B29-F687-4F45-9708-019B960494DF}">
              <a14:hiddenLine xmlns:a14="http://schemas.microsoft.com/office/drawing/2010/main" w="19050">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90" name="Oval 54">
            <a:extLst>
              <a:ext uri="{FF2B5EF4-FFF2-40B4-BE49-F238E27FC236}">
                <a16:creationId xmlns:a16="http://schemas.microsoft.com/office/drawing/2014/main" id="{D92843BC-FD6A-48B7-9535-5493B3259C47}"/>
              </a:ext>
            </a:extLst>
          </p:cNvPr>
          <p:cNvSpPr>
            <a:spLocks noChangeArrowheads="1"/>
          </p:cNvSpPr>
          <p:nvPr/>
        </p:nvSpPr>
        <p:spPr bwMode="auto">
          <a:xfrm>
            <a:off x="4213225" y="1951038"/>
            <a:ext cx="558800" cy="314325"/>
          </a:xfrm>
          <a:prstGeom prst="ellipse">
            <a:avLst/>
          </a:prstGeom>
          <a:solidFill>
            <a:srgbClr val="FFFFFF"/>
          </a:solidFill>
          <a:ln>
            <a:noFill/>
          </a:ln>
          <a:extLst>
            <a:ext uri="{91240B29-F687-4F45-9708-019B960494DF}">
              <a14:hiddenLine xmlns:a14="http://schemas.microsoft.com/office/drawing/2010/main" w="19050">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91" name="Oval 55">
            <a:extLst>
              <a:ext uri="{FF2B5EF4-FFF2-40B4-BE49-F238E27FC236}">
                <a16:creationId xmlns:a16="http://schemas.microsoft.com/office/drawing/2014/main" id="{24C242A6-0FC4-43A5-A3D5-11C60056E468}"/>
              </a:ext>
            </a:extLst>
          </p:cNvPr>
          <p:cNvSpPr>
            <a:spLocks noChangeArrowheads="1"/>
          </p:cNvSpPr>
          <p:nvPr/>
        </p:nvSpPr>
        <p:spPr bwMode="auto">
          <a:xfrm>
            <a:off x="3157538" y="2087563"/>
            <a:ext cx="641350" cy="360362"/>
          </a:xfrm>
          <a:prstGeom prst="ellipse">
            <a:avLst/>
          </a:prstGeom>
          <a:solidFill>
            <a:srgbClr val="FFFFFF"/>
          </a:solidFill>
          <a:ln>
            <a:noFill/>
          </a:ln>
          <a:extLst>
            <a:ext uri="{91240B29-F687-4F45-9708-019B960494DF}">
              <a14:hiddenLine xmlns:a14="http://schemas.microsoft.com/office/drawing/2010/main" w="19050">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92" name="Oval 56">
            <a:extLst>
              <a:ext uri="{FF2B5EF4-FFF2-40B4-BE49-F238E27FC236}">
                <a16:creationId xmlns:a16="http://schemas.microsoft.com/office/drawing/2014/main" id="{26804243-1D97-4471-942B-676CC43264A8}"/>
              </a:ext>
            </a:extLst>
          </p:cNvPr>
          <p:cNvSpPr>
            <a:spLocks noChangeArrowheads="1"/>
          </p:cNvSpPr>
          <p:nvPr/>
        </p:nvSpPr>
        <p:spPr bwMode="auto">
          <a:xfrm>
            <a:off x="4051300" y="2133600"/>
            <a:ext cx="477838" cy="266700"/>
          </a:xfrm>
          <a:prstGeom prst="ellipse">
            <a:avLst/>
          </a:prstGeom>
          <a:solidFill>
            <a:srgbClr val="FFFFFF"/>
          </a:solidFill>
          <a:ln>
            <a:noFill/>
          </a:ln>
          <a:extLst>
            <a:ext uri="{91240B29-F687-4F45-9708-019B960494DF}">
              <a14:hiddenLine xmlns:a14="http://schemas.microsoft.com/office/drawing/2010/main" w="19050">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93" name="Oval 57">
            <a:extLst>
              <a:ext uri="{FF2B5EF4-FFF2-40B4-BE49-F238E27FC236}">
                <a16:creationId xmlns:a16="http://schemas.microsoft.com/office/drawing/2014/main" id="{2D00D523-4DB5-45DA-B318-D8C6A69C2FA8}"/>
              </a:ext>
            </a:extLst>
          </p:cNvPr>
          <p:cNvSpPr>
            <a:spLocks noChangeArrowheads="1"/>
          </p:cNvSpPr>
          <p:nvPr/>
        </p:nvSpPr>
        <p:spPr bwMode="auto">
          <a:xfrm>
            <a:off x="2995613" y="2155825"/>
            <a:ext cx="355600" cy="200025"/>
          </a:xfrm>
          <a:prstGeom prst="ellipse">
            <a:avLst/>
          </a:prstGeom>
          <a:solidFill>
            <a:srgbClr val="FFFFFF"/>
          </a:solidFill>
          <a:ln>
            <a:noFill/>
          </a:ln>
          <a:extLst>
            <a:ext uri="{91240B29-F687-4F45-9708-019B960494DF}">
              <a14:hiddenLine xmlns:a14="http://schemas.microsoft.com/office/drawing/2010/main" w="19050">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94" name="Oval 58">
            <a:extLst>
              <a:ext uri="{FF2B5EF4-FFF2-40B4-BE49-F238E27FC236}">
                <a16:creationId xmlns:a16="http://schemas.microsoft.com/office/drawing/2014/main" id="{D8D7D7A2-A032-4B23-A216-176D28CE4757}"/>
              </a:ext>
            </a:extLst>
          </p:cNvPr>
          <p:cNvSpPr>
            <a:spLocks noChangeArrowheads="1"/>
          </p:cNvSpPr>
          <p:nvPr/>
        </p:nvSpPr>
        <p:spPr bwMode="auto">
          <a:xfrm>
            <a:off x="2955925" y="1997075"/>
            <a:ext cx="355600" cy="200025"/>
          </a:xfrm>
          <a:prstGeom prst="ellipse">
            <a:avLst/>
          </a:prstGeom>
          <a:solidFill>
            <a:srgbClr val="FFFFFF"/>
          </a:solidFill>
          <a:ln>
            <a:noFill/>
          </a:ln>
          <a:extLst>
            <a:ext uri="{91240B29-F687-4F45-9708-019B960494DF}">
              <a14:hiddenLine xmlns:a14="http://schemas.microsoft.com/office/drawing/2010/main" w="19050">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95" name="Oval 59">
            <a:extLst>
              <a:ext uri="{FF2B5EF4-FFF2-40B4-BE49-F238E27FC236}">
                <a16:creationId xmlns:a16="http://schemas.microsoft.com/office/drawing/2014/main" id="{1270251B-7EFB-4D4E-BF99-C7FAC8C00271}"/>
              </a:ext>
            </a:extLst>
          </p:cNvPr>
          <p:cNvSpPr>
            <a:spLocks noChangeArrowheads="1"/>
          </p:cNvSpPr>
          <p:nvPr/>
        </p:nvSpPr>
        <p:spPr bwMode="auto">
          <a:xfrm>
            <a:off x="3117850" y="1816100"/>
            <a:ext cx="558800" cy="312738"/>
          </a:xfrm>
          <a:prstGeom prst="ellipse">
            <a:avLst/>
          </a:prstGeom>
          <a:solidFill>
            <a:srgbClr val="FFFFFF"/>
          </a:solidFill>
          <a:ln>
            <a:noFill/>
          </a:ln>
          <a:extLst>
            <a:ext uri="{91240B29-F687-4F45-9708-019B960494DF}">
              <a14:hiddenLine xmlns:a14="http://schemas.microsoft.com/office/drawing/2010/main" w="19050">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96" name="Oval 60">
            <a:extLst>
              <a:ext uri="{FF2B5EF4-FFF2-40B4-BE49-F238E27FC236}">
                <a16:creationId xmlns:a16="http://schemas.microsoft.com/office/drawing/2014/main" id="{94C5F300-83AB-4A04-BF6B-A1AE7CE1A748}"/>
              </a:ext>
            </a:extLst>
          </p:cNvPr>
          <p:cNvSpPr>
            <a:spLocks noChangeArrowheads="1"/>
          </p:cNvSpPr>
          <p:nvPr/>
        </p:nvSpPr>
        <p:spPr bwMode="auto">
          <a:xfrm>
            <a:off x="3602038" y="2178050"/>
            <a:ext cx="561975" cy="314325"/>
          </a:xfrm>
          <a:prstGeom prst="ellipse">
            <a:avLst/>
          </a:prstGeom>
          <a:solidFill>
            <a:srgbClr val="FFFFFF"/>
          </a:solidFill>
          <a:ln>
            <a:noFill/>
          </a:ln>
          <a:extLst>
            <a:ext uri="{91240B29-F687-4F45-9708-019B960494DF}">
              <a14:hiddenLine xmlns:a14="http://schemas.microsoft.com/office/drawing/2010/main" w="19050">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97" name="Oval 61">
            <a:extLst>
              <a:ext uri="{FF2B5EF4-FFF2-40B4-BE49-F238E27FC236}">
                <a16:creationId xmlns:a16="http://schemas.microsoft.com/office/drawing/2014/main" id="{F6CCE311-9312-44AB-B748-7392DD1E9585}"/>
              </a:ext>
            </a:extLst>
          </p:cNvPr>
          <p:cNvSpPr>
            <a:spLocks noChangeArrowheads="1"/>
          </p:cNvSpPr>
          <p:nvPr/>
        </p:nvSpPr>
        <p:spPr bwMode="auto">
          <a:xfrm>
            <a:off x="4291013" y="1838325"/>
            <a:ext cx="439737" cy="244475"/>
          </a:xfrm>
          <a:prstGeom prst="ellipse">
            <a:avLst/>
          </a:prstGeom>
          <a:solidFill>
            <a:srgbClr val="FFFFFF"/>
          </a:solidFill>
          <a:ln>
            <a:noFill/>
          </a:ln>
          <a:extLst>
            <a:ext uri="{91240B29-F687-4F45-9708-019B960494DF}">
              <a14:hiddenLine xmlns:a14="http://schemas.microsoft.com/office/drawing/2010/main" w="19050">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98" name="Oval 62">
            <a:extLst>
              <a:ext uri="{FF2B5EF4-FFF2-40B4-BE49-F238E27FC236}">
                <a16:creationId xmlns:a16="http://schemas.microsoft.com/office/drawing/2014/main" id="{B1FCD200-420F-4977-A89D-4164D0E5D6B2}"/>
              </a:ext>
            </a:extLst>
          </p:cNvPr>
          <p:cNvSpPr>
            <a:spLocks noChangeArrowheads="1"/>
          </p:cNvSpPr>
          <p:nvPr/>
        </p:nvSpPr>
        <p:spPr bwMode="auto">
          <a:xfrm>
            <a:off x="4171950" y="1747838"/>
            <a:ext cx="398463" cy="222250"/>
          </a:xfrm>
          <a:prstGeom prst="ellipse">
            <a:avLst/>
          </a:prstGeom>
          <a:solidFill>
            <a:srgbClr val="FFFFFF"/>
          </a:solidFill>
          <a:ln>
            <a:noFill/>
          </a:ln>
          <a:extLst>
            <a:ext uri="{91240B29-F687-4F45-9708-019B960494DF}">
              <a14:hiddenLine xmlns:a14="http://schemas.microsoft.com/office/drawing/2010/main" w="19050">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4399" name="Freeform 63">
            <a:extLst>
              <a:ext uri="{FF2B5EF4-FFF2-40B4-BE49-F238E27FC236}">
                <a16:creationId xmlns:a16="http://schemas.microsoft.com/office/drawing/2014/main" id="{A0823941-7CF5-42FF-A57A-5DDE4EDC0E10}"/>
              </a:ext>
            </a:extLst>
          </p:cNvPr>
          <p:cNvSpPr>
            <a:spLocks/>
          </p:cNvSpPr>
          <p:nvPr/>
        </p:nvSpPr>
        <p:spPr bwMode="auto">
          <a:xfrm>
            <a:off x="3203575" y="1773238"/>
            <a:ext cx="1570038" cy="595312"/>
          </a:xfrm>
          <a:custGeom>
            <a:avLst/>
            <a:gdLst>
              <a:gd name="T0" fmla="*/ 2147483646 w 1978"/>
              <a:gd name="T1" fmla="*/ 2147483646 h 751"/>
              <a:gd name="T2" fmla="*/ 2147483646 w 1978"/>
              <a:gd name="T3" fmla="*/ 2147483646 h 751"/>
              <a:gd name="T4" fmla="*/ 2147483646 w 1978"/>
              <a:gd name="T5" fmla="*/ 2147483646 h 751"/>
              <a:gd name="T6" fmla="*/ 2147483646 w 1978"/>
              <a:gd name="T7" fmla="*/ 0 h 751"/>
              <a:gd name="T8" fmla="*/ 2147483646 w 1978"/>
              <a:gd name="T9" fmla="*/ 2147483646 h 751"/>
              <a:gd name="T10" fmla="*/ 2147483646 w 1978"/>
              <a:gd name="T11" fmla="*/ 2147483646 h 751"/>
              <a:gd name="T12" fmla="*/ 2147483646 w 1978"/>
              <a:gd name="T13" fmla="*/ 2147483646 h 751"/>
              <a:gd name="T14" fmla="*/ 2147483646 w 1978"/>
              <a:gd name="T15" fmla="*/ 2147483646 h 751"/>
              <a:gd name="T16" fmla="*/ 2147483646 w 1978"/>
              <a:gd name="T17" fmla="*/ 2147483646 h 751"/>
              <a:gd name="T18" fmla="*/ 2147483646 w 1978"/>
              <a:gd name="T19" fmla="*/ 2147483646 h 751"/>
              <a:gd name="T20" fmla="*/ 2147483646 w 1978"/>
              <a:gd name="T21" fmla="*/ 2147483646 h 751"/>
              <a:gd name="T22" fmla="*/ 2147483646 w 1978"/>
              <a:gd name="T23" fmla="*/ 2147483646 h 751"/>
              <a:gd name="T24" fmla="*/ 2147483646 w 1978"/>
              <a:gd name="T25" fmla="*/ 2147483646 h 751"/>
              <a:gd name="T26" fmla="*/ 2147483646 w 1978"/>
              <a:gd name="T27" fmla="*/ 2147483646 h 751"/>
              <a:gd name="T28" fmla="*/ 2147483646 w 1978"/>
              <a:gd name="T29" fmla="*/ 2147483646 h 751"/>
              <a:gd name="T30" fmla="*/ 2147483646 w 1978"/>
              <a:gd name="T31" fmla="*/ 2147483646 h 751"/>
              <a:gd name="T32" fmla="*/ 2147483646 w 1978"/>
              <a:gd name="T33" fmla="*/ 2147483646 h 751"/>
              <a:gd name="T34" fmla="*/ 0 w 1978"/>
              <a:gd name="T35" fmla="*/ 2147483646 h 751"/>
              <a:gd name="T36" fmla="*/ 2147483646 w 1978"/>
              <a:gd name="T37" fmla="*/ 2147483646 h 7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78"/>
              <a:gd name="T58" fmla="*/ 0 h 751"/>
              <a:gd name="T59" fmla="*/ 1978 w 1978"/>
              <a:gd name="T60" fmla="*/ 751 h 75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78" h="751">
                <a:moveTo>
                  <a:pt x="609" y="75"/>
                </a:moveTo>
                <a:lnTo>
                  <a:pt x="693" y="23"/>
                </a:lnTo>
                <a:lnTo>
                  <a:pt x="1063" y="26"/>
                </a:lnTo>
                <a:lnTo>
                  <a:pt x="1323" y="0"/>
                </a:lnTo>
                <a:lnTo>
                  <a:pt x="1653" y="90"/>
                </a:lnTo>
                <a:lnTo>
                  <a:pt x="1820" y="65"/>
                </a:lnTo>
                <a:lnTo>
                  <a:pt x="1907" y="75"/>
                </a:lnTo>
                <a:lnTo>
                  <a:pt x="1927" y="298"/>
                </a:lnTo>
                <a:lnTo>
                  <a:pt x="1978" y="334"/>
                </a:lnTo>
                <a:lnTo>
                  <a:pt x="1826" y="507"/>
                </a:lnTo>
                <a:lnTo>
                  <a:pt x="1660" y="387"/>
                </a:lnTo>
                <a:lnTo>
                  <a:pt x="1615" y="449"/>
                </a:lnTo>
                <a:lnTo>
                  <a:pt x="1381" y="685"/>
                </a:lnTo>
                <a:lnTo>
                  <a:pt x="596" y="751"/>
                </a:lnTo>
                <a:lnTo>
                  <a:pt x="192" y="704"/>
                </a:lnTo>
                <a:lnTo>
                  <a:pt x="63" y="557"/>
                </a:lnTo>
                <a:lnTo>
                  <a:pt x="63" y="406"/>
                </a:lnTo>
                <a:lnTo>
                  <a:pt x="0" y="280"/>
                </a:lnTo>
                <a:lnTo>
                  <a:pt x="609" y="75"/>
                </a:lnTo>
                <a:close/>
              </a:path>
            </a:pathLst>
          </a:custGeom>
          <a:solidFill>
            <a:srgbClr val="FFFFFF"/>
          </a:solidFill>
          <a:ln>
            <a:noFill/>
          </a:ln>
          <a:extLst>
            <a:ext uri="{91240B29-F687-4F45-9708-019B960494DF}">
              <a14:hiddenLine xmlns:a14="http://schemas.microsoft.com/office/drawing/2010/main" w="19050">
                <a:solidFill>
                  <a:srgbClr val="000000"/>
                </a:solidFill>
                <a:round/>
                <a:headEnd/>
                <a:tailEnd/>
              </a14:hiddenLine>
            </a:ext>
          </a:extLst>
        </p:spPr>
        <p:txBody>
          <a:bodyPr/>
          <a:lstStyle/>
          <a:p>
            <a:endParaRPr lang="en-GB"/>
          </a:p>
        </p:txBody>
      </p:sp>
      <p:sp>
        <p:nvSpPr>
          <p:cNvPr id="14415" name="Rectangle 79">
            <a:extLst>
              <a:ext uri="{FF2B5EF4-FFF2-40B4-BE49-F238E27FC236}">
                <a16:creationId xmlns:a16="http://schemas.microsoft.com/office/drawing/2014/main" id="{0E6ED537-BD96-4F1B-93B8-E76D5577827B}"/>
              </a:ext>
            </a:extLst>
          </p:cNvPr>
          <p:cNvSpPr>
            <a:spLocks noChangeArrowheads="1"/>
          </p:cNvSpPr>
          <p:nvPr/>
        </p:nvSpPr>
        <p:spPr bwMode="auto">
          <a:xfrm>
            <a:off x="7134225" y="6005513"/>
            <a:ext cx="0" cy="365125"/>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Tx/>
              <a:buNone/>
            </a:pPr>
            <a:endParaRPr lang="en-US" altLang="en-US" sz="2400"/>
          </a:p>
        </p:txBody>
      </p:sp>
      <p:sp>
        <p:nvSpPr>
          <p:cNvPr id="14417" name="Slide Number Placeholder 81">
            <a:extLst>
              <a:ext uri="{FF2B5EF4-FFF2-40B4-BE49-F238E27FC236}">
                <a16:creationId xmlns:a16="http://schemas.microsoft.com/office/drawing/2014/main" id="{39FDB71B-205F-42C4-A005-5C81384A0508}"/>
              </a:ext>
            </a:extLst>
          </p:cNvPr>
          <p:cNvSpPr>
            <a:spLocks noGrp="1"/>
          </p:cNvSpPr>
          <p:nvPr>
            <p:ph type="sldNum" sz="quarter" idx="12"/>
          </p:nvPr>
        </p:nvSpPr>
        <p:spPr bwMode="auto">
          <a:xfrm>
            <a:off x="3124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C2139834-0309-4DEC-89EA-297464605ABA}" type="slidenum">
              <a:rPr lang="en-GB" altLang="en-US" sz="1200">
                <a:solidFill>
                  <a:srgbClr val="898989"/>
                </a:solidFill>
              </a:rPr>
              <a:pPr algn="ctr">
                <a:spcBef>
                  <a:spcPct val="0"/>
                </a:spcBef>
                <a:buFontTx/>
                <a:buNone/>
              </a:pPr>
              <a:t>13</a:t>
            </a:fld>
            <a:endParaRPr lang="en-GB" altLang="en-US" sz="1200">
              <a:solidFill>
                <a:srgbClr val="898989"/>
              </a:solidFill>
            </a:endParaRPr>
          </a:p>
        </p:txBody>
      </p:sp>
      <p:sp>
        <p:nvSpPr>
          <p:cNvPr id="2" name="Rectangle 1">
            <a:extLst>
              <a:ext uri="{FF2B5EF4-FFF2-40B4-BE49-F238E27FC236}">
                <a16:creationId xmlns:a16="http://schemas.microsoft.com/office/drawing/2014/main" id="{1E01549F-4286-4BD3-A462-C423EBD3277F}"/>
              </a:ext>
            </a:extLst>
          </p:cNvPr>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spcAft>
                <a:spcPct val="25000"/>
              </a:spcAft>
            </a:pPr>
            <a:r>
              <a:rPr lang="en-GB" sz="3600" b="1" dirty="0">
                <a:solidFill>
                  <a:srgbClr val="FFFFFF"/>
                </a:solidFill>
                <a:cs typeface="Arial" charset="0"/>
              </a:rPr>
              <a:t>Exercise</a:t>
            </a:r>
          </a:p>
        </p:txBody>
      </p:sp>
      <p:sp>
        <p:nvSpPr>
          <p:cNvPr id="3" name="TextBox 2">
            <a:extLst>
              <a:ext uri="{FF2B5EF4-FFF2-40B4-BE49-F238E27FC236}">
                <a16:creationId xmlns:a16="http://schemas.microsoft.com/office/drawing/2014/main" id="{BEC8E1F2-ABBC-457E-A099-9B63D64CD0C2}"/>
              </a:ext>
            </a:extLst>
          </p:cNvPr>
          <p:cNvSpPr txBox="1"/>
          <p:nvPr/>
        </p:nvSpPr>
        <p:spPr>
          <a:xfrm>
            <a:off x="-26926" y="784225"/>
            <a:ext cx="8994651" cy="5601533"/>
          </a:xfrm>
          <a:prstGeom prst="rect">
            <a:avLst/>
          </a:prstGeom>
          <a:noFill/>
        </p:spPr>
        <p:txBody>
          <a:bodyPr wrap="square" rtlCol="0">
            <a:spAutoFit/>
          </a:bodyPr>
          <a:lstStyle/>
          <a:p>
            <a:r>
              <a:rPr lang="en-GB" sz="2000" dirty="0">
                <a:effectLst/>
                <a:latin typeface="Arial" panose="020B0604020202020204" pitchFamily="34" charset="0"/>
                <a:ea typeface="Times New Roman" panose="02020603050405020304" pitchFamily="18" charset="0"/>
                <a:cs typeface="Arial" panose="020B0604020202020204" pitchFamily="34" charset="0"/>
              </a:rPr>
              <a:t>The benefits of regular exercise are so numerous, but include </a:t>
            </a:r>
            <a:r>
              <a:rPr lang="en-GB" sz="2000" dirty="0">
                <a:effectLst/>
                <a:latin typeface="Arial" panose="020B0604020202020204" pitchFamily="34" charset="0"/>
                <a:ea typeface="Calibri" panose="020F0502020204030204" pitchFamily="34" charset="0"/>
                <a:cs typeface="Arial" panose="020B0604020202020204" pitchFamily="34" charset="0"/>
              </a:rPr>
              <a:t>helping control weight, reduce your risk of heart diseases, help your body manage blood sugar and insulin levels, help quit smoking (helps reduce cravings and withdrawal symptoms and also helps prevent weight gain when giving up), improve mental health and mood and also helps to keep you alert and sharp, reduced risk of some cancer’s, improve your sleep and even sexual health, and of course the big ticket one is not just a longer life but a life that is more vibrant and fulfilled. </a:t>
            </a:r>
          </a:p>
          <a:p>
            <a:endParaRPr lang="en-GB" sz="2000" dirty="0">
              <a:latin typeface="Arial" panose="020B0604020202020204" pitchFamily="34" charset="0"/>
              <a:ea typeface="Calibri" panose="020F0502020204030204" pitchFamily="34" charset="0"/>
              <a:cs typeface="Arial" panose="020B0604020202020204" pitchFamily="34" charset="0"/>
            </a:endParaRPr>
          </a:p>
          <a:p>
            <a:r>
              <a:rPr lang="en-GB" sz="2000" dirty="0">
                <a:effectLst/>
                <a:latin typeface="Arial" panose="020B0604020202020204" pitchFamily="34" charset="0"/>
                <a:ea typeface="Calibri" panose="020F0502020204030204" pitchFamily="34" charset="0"/>
                <a:cs typeface="Arial" panose="020B0604020202020204" pitchFamily="34" charset="0"/>
              </a:rPr>
              <a:t>Healthy cells (that are less prone to cancer) are oxygenated – exercise and deep breathing are ways to achieve this. </a:t>
            </a:r>
          </a:p>
          <a:p>
            <a:endParaRPr lang="en-GB" sz="2000" dirty="0">
              <a:latin typeface="Arial" panose="020B0604020202020204" pitchFamily="34" charset="0"/>
              <a:ea typeface="Calibri" panose="020F0502020204030204" pitchFamily="34" charset="0"/>
              <a:cs typeface="Arial" panose="020B0604020202020204" pitchFamily="34" charset="0"/>
            </a:endParaRPr>
          </a:p>
          <a:p>
            <a:r>
              <a:rPr lang="en-GB" sz="2000" dirty="0">
                <a:latin typeface="Arial" panose="020B0604020202020204" pitchFamily="34" charset="0"/>
                <a:ea typeface="Calibri" panose="020F0502020204030204" pitchFamily="34" charset="0"/>
                <a:cs typeface="Arial" panose="020B0604020202020204" pitchFamily="34" charset="0"/>
              </a:rPr>
              <a:t>Make</a:t>
            </a:r>
            <a:r>
              <a:rPr lang="en-GB" sz="2000" dirty="0">
                <a:effectLst/>
                <a:latin typeface="Arial" panose="020B0604020202020204" pitchFamily="34" charset="0"/>
                <a:ea typeface="Calibri" panose="020F0502020204030204" pitchFamily="34" charset="0"/>
                <a:cs typeface="Arial" panose="020B0604020202020204" pitchFamily="34" charset="0"/>
              </a:rPr>
              <a:t> exercise part of your regular routine, making it habitual and just something you do every day. </a:t>
            </a:r>
          </a:p>
          <a:p>
            <a:endParaRPr lang="en-GB" sz="2000" dirty="0">
              <a:latin typeface="Arial" panose="020B0604020202020204" pitchFamily="34" charset="0"/>
              <a:ea typeface="Calibri" panose="020F0502020204030204" pitchFamily="34" charset="0"/>
              <a:cs typeface="Arial" panose="020B0604020202020204" pitchFamily="34" charset="0"/>
            </a:endParaRPr>
          </a:p>
          <a:p>
            <a:r>
              <a:rPr lang="en-GB" sz="2000" dirty="0">
                <a:latin typeface="Arial" panose="020B0604020202020204" pitchFamily="34" charset="0"/>
                <a:ea typeface="Calibri" panose="020F0502020204030204" pitchFamily="34" charset="0"/>
                <a:cs typeface="Arial" panose="020B0604020202020204" pitchFamily="34" charset="0"/>
              </a:rPr>
              <a:t>In addition to the health benefits e</a:t>
            </a:r>
            <a:r>
              <a:rPr lang="en-GB" sz="2000" dirty="0">
                <a:effectLst/>
                <a:latin typeface="Arial" panose="020B0604020202020204" pitchFamily="34" charset="0"/>
                <a:ea typeface="Calibri" panose="020F0502020204030204" pitchFamily="34" charset="0"/>
                <a:cs typeface="Arial" panose="020B0604020202020204" pitchFamily="34" charset="0"/>
              </a:rPr>
              <a:t>xercise is enjoyable and gives us that desirable feel good factor and sense of achievement – endorphins are real. </a:t>
            </a:r>
          </a:p>
          <a:p>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w Regular Exercise Benefits Teens | Benefits of exercise, Lower ...">
            <a:extLst>
              <a:ext uri="{FF2B5EF4-FFF2-40B4-BE49-F238E27FC236}">
                <a16:creationId xmlns:a16="http://schemas.microsoft.com/office/drawing/2014/main" id="{0D6434D0-7000-4652-9F01-39A0DB99FE5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59432"/>
            <a:ext cx="9036496" cy="7704856"/>
          </a:xfrm>
          <a:prstGeom prst="rect">
            <a:avLst/>
          </a:prstGeom>
          <a:noFill/>
          <a:ln>
            <a:noFill/>
          </a:ln>
        </p:spPr>
      </p:pic>
    </p:spTree>
    <p:extLst>
      <p:ext uri="{BB962C8B-B14F-4D97-AF65-F5344CB8AC3E}">
        <p14:creationId xmlns:p14="http://schemas.microsoft.com/office/powerpoint/2010/main" val="230972303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66359B-7C2D-473E-838A-A732729DFB6A}"/>
              </a:ext>
            </a:extLst>
          </p:cNvPr>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ct val="25000"/>
              </a:spcAft>
              <a:defRPr/>
            </a:pPr>
            <a:r>
              <a:rPr lang="en-GB" sz="2400" dirty="0">
                <a:latin typeface="Arial" pitchFamily="34" charset="0"/>
                <a:cs typeface="Arial" pitchFamily="34" charset="0"/>
              </a:rPr>
              <a:t> Sleep/rest</a:t>
            </a:r>
          </a:p>
        </p:txBody>
      </p:sp>
      <p:sp>
        <p:nvSpPr>
          <p:cNvPr id="2" name="TextBox 1">
            <a:extLst>
              <a:ext uri="{FF2B5EF4-FFF2-40B4-BE49-F238E27FC236}">
                <a16:creationId xmlns:a16="http://schemas.microsoft.com/office/drawing/2014/main" id="{531540FE-5C0C-4698-B4CE-957725D48EDC}"/>
              </a:ext>
            </a:extLst>
          </p:cNvPr>
          <p:cNvSpPr txBox="1"/>
          <p:nvPr/>
        </p:nvSpPr>
        <p:spPr>
          <a:xfrm>
            <a:off x="0" y="738996"/>
            <a:ext cx="9144000" cy="6444585"/>
          </a:xfrm>
          <a:prstGeom prst="rect">
            <a:avLst/>
          </a:prstGeom>
          <a:noFill/>
        </p:spPr>
        <p:txBody>
          <a:bodyPr wrap="square" rtlCol="0">
            <a:spAutoFit/>
          </a:bodyPr>
          <a:lstStyle/>
          <a:p>
            <a:pPr fontAlgn="base">
              <a:lnSpc>
                <a:spcPct val="115000"/>
              </a:lnSpc>
            </a:pPr>
            <a:r>
              <a:rPr lang="en-GB"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R</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est is considered a period of bodily inactivity such as relaxing at home or on holiday and not doing much, whereas sleep is when the body actually shuts down to repair itself ready for the next day.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pP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Sleep is a vital, often neglected, component of our overall health and well-being.  We have much more control over the quality of sleep than many of us realise. The way we feel during our waking hours often hinges on how well we sleep at night, so the cure for sleep difficulties can often be found in your daily routine so choose good healthy daytime habits.</a:t>
            </a:r>
          </a:p>
          <a:p>
            <a:pPr fontAlgn="base">
              <a:lnSpc>
                <a:spcPct val="115000"/>
              </a:lnSpc>
            </a:pPr>
            <a:endParaRPr lang="en-GB"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fontAlgn="base">
              <a:lnSpc>
                <a:spcPct val="115000"/>
              </a:lnSpc>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Some tips for improving sleep:</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15000"/>
              </a:lnSpc>
              <a:buFont typeface="Symbol" panose="05050102010706020507" pitchFamily="18" charset="2"/>
              <a:buChar char=""/>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Routine – try to go to sleep and get up the same time every day</a:t>
            </a:r>
            <a:endParaRPr lang="en-GB" sz="18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fontAlgn="base">
              <a:lnSpc>
                <a:spcPct val="115000"/>
              </a:lnSpc>
              <a:buFont typeface="Symbol" panose="05050102010706020507" pitchFamily="18" charset="2"/>
              <a:buChar char=""/>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Fight after food drowsiness, and be smart about napping (15 – 20 mins max)</a:t>
            </a:r>
            <a:endParaRPr lang="en-GB" sz="18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fontAlgn="base">
              <a:lnSpc>
                <a:spcPct val="115000"/>
              </a:lnSpc>
              <a:buFont typeface="Symbol" panose="05050102010706020507" pitchFamily="18" charset="2"/>
              <a:buChar char=""/>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Say no to bright lights/screens 1 – 2 hours before bed and have a dark ro</a:t>
            </a:r>
            <a:r>
              <a:rPr lang="en-GB" dirty="0">
                <a:solidFill>
                  <a:srgbClr val="000000"/>
                </a:solidFill>
                <a:latin typeface="Calibri" panose="020F0502020204030204" pitchFamily="34" charset="0"/>
                <a:ea typeface="Calibri" panose="020F0502020204030204" pitchFamily="34" charset="0"/>
                <a:cs typeface="Calibri" panose="020F0502020204030204" pitchFamily="34" charset="0"/>
              </a:rPr>
              <a:t>om</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fontAlgn="base">
              <a:lnSpc>
                <a:spcPct val="115000"/>
              </a:lnSpc>
              <a:buFont typeface="Symbol" panose="05050102010706020507" pitchFamily="18" charset="2"/>
              <a:buChar char=""/>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Limit caffeine, refined carbs and sugary foods in the evening and avoid big meals at night</a:t>
            </a:r>
            <a:endParaRPr lang="en-GB" sz="18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fontAlgn="base">
              <a:lnSpc>
                <a:spcPct val="115000"/>
              </a:lnSpc>
              <a:buFont typeface="Symbol" panose="05050102010706020507" pitchFamily="18" charset="2"/>
              <a:buChar char=""/>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Wind down and clear your head in the evening - try meditation</a:t>
            </a:r>
            <a:endParaRPr lang="en-GB" sz="18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fontAlgn="base">
              <a:lnSpc>
                <a:spcPct val="115000"/>
              </a:lnSpc>
              <a:buFont typeface="Symbol" panose="05050102010706020507" pitchFamily="18" charset="2"/>
              <a:buChar char=""/>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Keep noise down or use ear plugs</a:t>
            </a:r>
            <a:endParaRPr lang="en-GB" sz="18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fontAlgn="base">
              <a:lnSpc>
                <a:spcPct val="115000"/>
              </a:lnSpc>
              <a:buFont typeface="Symbol" panose="05050102010706020507" pitchFamily="18" charset="2"/>
              <a:buChar char=""/>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Make your bed and bedroom your sleeping sanctuary and with relaxing colours and cool</a:t>
            </a:r>
            <a:endParaRPr lang="en-GB" sz="18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fontAlgn="base">
              <a:lnSpc>
                <a:spcPct val="115000"/>
              </a:lnSpc>
              <a:buFont typeface="Symbol" panose="05050102010706020507" pitchFamily="18" charset="2"/>
              <a:buChar char=""/>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If you wake up with things on your mind have a pen and paper by the bed and when you wake write them down, so they are ‘out of your head’ </a:t>
            </a:r>
            <a:endParaRPr lang="en-GB" sz="1800" dirty="0">
              <a:effectLst/>
              <a:latin typeface="Calibri" panose="020F0502020204030204" pitchFamily="34" charset="0"/>
              <a:ea typeface="Calibri" panose="020F0502020204030204" pitchFamily="34" charset="0"/>
              <a:cs typeface="Symbol" panose="05050102010706020507" pitchFamily="18" charset="2"/>
            </a:endParaRPr>
          </a:p>
          <a:p>
            <a:pPr fontAlgn="base">
              <a:lnSpc>
                <a:spcPct val="115000"/>
              </a:lnSpc>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enefits of Good Sleep stock photo. Image of sleep, making - 122906790">
            <a:extLst>
              <a:ext uri="{FF2B5EF4-FFF2-40B4-BE49-F238E27FC236}">
                <a16:creationId xmlns:a16="http://schemas.microsoft.com/office/drawing/2014/main" id="{E39DE6C3-B23C-4564-A069-03C86C4629E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7461448"/>
          </a:xfrm>
          <a:prstGeom prst="rect">
            <a:avLst/>
          </a:prstGeom>
          <a:noFill/>
          <a:ln>
            <a:noFill/>
          </a:ln>
        </p:spPr>
      </p:pic>
    </p:spTree>
    <p:extLst>
      <p:ext uri="{BB962C8B-B14F-4D97-AF65-F5344CB8AC3E}">
        <p14:creationId xmlns:p14="http://schemas.microsoft.com/office/powerpoint/2010/main" val="163524025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66359B-7C2D-473E-838A-A732729DFB6A}"/>
              </a:ext>
            </a:extLst>
          </p:cNvPr>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ct val="25000"/>
              </a:spcAft>
              <a:defRPr/>
            </a:pPr>
            <a:r>
              <a:rPr lang="en-GB" sz="2400" dirty="0">
                <a:latin typeface="Arial" pitchFamily="34" charset="0"/>
                <a:cs typeface="Arial" pitchFamily="34" charset="0"/>
              </a:rPr>
              <a:t> Reducing toxic stress</a:t>
            </a:r>
          </a:p>
        </p:txBody>
      </p:sp>
      <p:sp>
        <p:nvSpPr>
          <p:cNvPr id="2" name="TextBox 1">
            <a:extLst>
              <a:ext uri="{FF2B5EF4-FFF2-40B4-BE49-F238E27FC236}">
                <a16:creationId xmlns:a16="http://schemas.microsoft.com/office/drawing/2014/main" id="{2A3BBF2A-F07A-43BB-AE01-8152CAD7B909}"/>
              </a:ext>
            </a:extLst>
          </p:cNvPr>
          <p:cNvSpPr txBox="1"/>
          <p:nvPr/>
        </p:nvSpPr>
        <p:spPr>
          <a:xfrm>
            <a:off x="251520" y="908720"/>
            <a:ext cx="8496944" cy="5816977"/>
          </a:xfrm>
          <a:prstGeom prst="rect">
            <a:avLst/>
          </a:prstGeom>
          <a:noFill/>
        </p:spPr>
        <p:txBody>
          <a:bodyPr wrap="square" rtlCol="0">
            <a:spAutoFit/>
          </a:bodyPr>
          <a:lstStyle/>
          <a:p>
            <a:pPr>
              <a:spcAft>
                <a:spcPts val="800"/>
              </a:spcAft>
            </a:pPr>
            <a:r>
              <a:rPr lang="en-GB" sz="2400" dirty="0">
                <a:effectLst/>
                <a:latin typeface="Calibri" panose="020F0502020204030204" pitchFamily="34" charset="0"/>
                <a:ea typeface="Calibri" panose="020F0502020204030204" pitchFamily="34" charset="0"/>
                <a:cs typeface="Calibri" panose="020F0502020204030204" pitchFamily="34" charset="0"/>
              </a:rPr>
              <a:t>Modest estimates have suggested that we are exposed to more than 700,000 different toxic chemicals on a daily basis, and this doesn't include the crazy poisons that GMO companies are pumping into the food supply. According to Global Healing Centre, it isn't abnormal to be exposed to 2,100,000 toxins each and every day. One study suggested the most toxic thing in your house is air fresheners and candles!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GB" sz="2400" dirty="0">
                <a:effectLst/>
                <a:latin typeface="Calibri" panose="020F0502020204030204" pitchFamily="34" charset="0"/>
                <a:ea typeface="Calibri" panose="020F0502020204030204" pitchFamily="34" charset="0"/>
                <a:cs typeface="Calibri" panose="020F0502020204030204" pitchFamily="34" charset="0"/>
              </a:rPr>
              <a:t>Toxic chemicals are found in hand sanitizers, soaps, bleach, bathroom cleaners, shampoos, conditioners, moisturizers, shaving foams, sunscreens and dishwasher tablets, among others. Some of the most common chemicals include ammonia, sodium hypochlorite, sodium bicarbonate, Sodium lauryl </a:t>
            </a:r>
            <a:r>
              <a:rPr lang="en-GB" sz="2400" dirty="0" err="1">
                <a:effectLst/>
                <a:latin typeface="Calibri" panose="020F0502020204030204" pitchFamily="34" charset="0"/>
                <a:ea typeface="Calibri" panose="020F0502020204030204" pitchFamily="34" charset="0"/>
                <a:cs typeface="Calibri" panose="020F0502020204030204" pitchFamily="34" charset="0"/>
              </a:rPr>
              <a:t>sulfate</a:t>
            </a:r>
            <a:r>
              <a:rPr lang="en-GB" sz="2400" dirty="0">
                <a:effectLst/>
                <a:latin typeface="Calibri" panose="020F0502020204030204" pitchFamily="34" charset="0"/>
                <a:ea typeface="Calibri" panose="020F0502020204030204" pitchFamily="34" charset="0"/>
                <a:cs typeface="Calibri" panose="020F0502020204030204" pitchFamily="34" charset="0"/>
              </a:rPr>
              <a:t> and glycerol.</a:t>
            </a:r>
          </a:p>
          <a:p>
            <a:pPr>
              <a:spcAft>
                <a:spcPts val="800"/>
              </a:spcAft>
            </a:pPr>
            <a:endParaRPr lang="en-GB" sz="2000" dirty="0">
              <a:latin typeface="Calibri" panose="020F0502020204030204" pitchFamily="34" charset="0"/>
              <a:ea typeface="Calibri" panose="020F0502020204030204" pitchFamily="34" charset="0"/>
              <a:cs typeface="Calibri" panose="020F0502020204030204" pitchFamily="34" charset="0"/>
            </a:endParaRPr>
          </a:p>
          <a:p>
            <a:pPr>
              <a:spcAft>
                <a:spcPts val="800"/>
              </a:spcAf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14812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66359B-7C2D-473E-838A-A732729DFB6A}"/>
              </a:ext>
            </a:extLst>
          </p:cNvPr>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ct val="25000"/>
              </a:spcAft>
              <a:defRPr/>
            </a:pPr>
            <a:r>
              <a:rPr lang="en-GB" sz="2400" dirty="0">
                <a:latin typeface="Arial" pitchFamily="34" charset="0"/>
                <a:cs typeface="Arial" pitchFamily="34" charset="0"/>
              </a:rPr>
              <a:t> Reducing toxic stress – what to do</a:t>
            </a:r>
          </a:p>
        </p:txBody>
      </p:sp>
      <p:sp>
        <p:nvSpPr>
          <p:cNvPr id="2" name="TextBox 1">
            <a:extLst>
              <a:ext uri="{FF2B5EF4-FFF2-40B4-BE49-F238E27FC236}">
                <a16:creationId xmlns:a16="http://schemas.microsoft.com/office/drawing/2014/main" id="{2A3BBF2A-F07A-43BB-AE01-8152CAD7B909}"/>
              </a:ext>
            </a:extLst>
          </p:cNvPr>
          <p:cNvSpPr txBox="1"/>
          <p:nvPr/>
        </p:nvSpPr>
        <p:spPr>
          <a:xfrm>
            <a:off x="0" y="765175"/>
            <a:ext cx="9144000" cy="6904454"/>
          </a:xfrm>
          <a:prstGeom prst="rect">
            <a:avLst/>
          </a:prstGeom>
          <a:noFill/>
        </p:spPr>
        <p:txBody>
          <a:bodyPr wrap="square" rtlCol="0">
            <a:spAutoFit/>
          </a:bodyPr>
          <a:lstStyle/>
          <a:p>
            <a:pPr marL="285750" indent="-285750">
              <a:buFont typeface="Arial" panose="020B0604020202020204" pitchFamily="34" charset="0"/>
              <a:buChar char="•"/>
            </a:pPr>
            <a:r>
              <a:rPr lang="en-GB" dirty="0"/>
              <a:t>Eat the right foods including vegetables, berries, garlic, and spices like turmeric can help your body detoxify through various pathways.   </a:t>
            </a:r>
          </a:p>
          <a:p>
            <a:pPr marL="285750" indent="-285750">
              <a:buFont typeface="Arial" panose="020B0604020202020204" pitchFamily="34" charset="0"/>
              <a:buChar char="•"/>
            </a:pPr>
            <a:r>
              <a:rPr lang="en-GB" dirty="0"/>
              <a:t>Reduce inflammation- foods rich in omega-3 fatty acids including flaxseed and chia seeds, lots of non-starchy vegetables, and spices including turmeric. </a:t>
            </a:r>
          </a:p>
          <a:p>
            <a:pPr marL="285750" indent="-285750">
              <a:buFont typeface="Arial" panose="020B0604020202020204" pitchFamily="34" charset="0"/>
              <a:buChar char="•"/>
            </a:pPr>
            <a:r>
              <a:rPr lang="en-GB" dirty="0"/>
              <a:t>Manage stress levels</a:t>
            </a:r>
          </a:p>
          <a:p>
            <a:pPr marL="285750" indent="-285750">
              <a:buFont typeface="Arial" panose="020B0604020202020204" pitchFamily="34" charset="0"/>
              <a:buChar char="•"/>
            </a:pPr>
            <a:r>
              <a:rPr lang="en-GB" dirty="0"/>
              <a:t>Consider doing a more formal detox as a spring/Autumn full-body cleanse. </a:t>
            </a:r>
          </a:p>
          <a:p>
            <a:pPr marL="285750" indent="-285750">
              <a:buFont typeface="Arial" panose="020B0604020202020204" pitchFamily="34" charset="0"/>
              <a:buChar char="•"/>
            </a:pPr>
            <a:r>
              <a:rPr lang="en-GB" dirty="0"/>
              <a:t>Minimise exposure - Prevention is always your first line of both offense and defence. Avoid household cleaners, building materials, plastics, processed foods, and other places toxins linger.  </a:t>
            </a:r>
          </a:p>
          <a:p>
            <a:pPr marL="285750" indent="-285750">
              <a:buFont typeface="Arial" panose="020B0604020202020204" pitchFamily="34" charset="0"/>
              <a:buChar char="•"/>
            </a:pPr>
            <a:r>
              <a:rPr lang="en-GB" dirty="0"/>
              <a:t>Drink plenty of clean water</a:t>
            </a:r>
            <a:r>
              <a:rPr lang="en-GB" b="1" dirty="0"/>
              <a:t> - </a:t>
            </a:r>
            <a:r>
              <a:rPr lang="en-GB" dirty="0"/>
              <a:t>Hydration keeps your cellular machinery at peak performance, detoxing optimally along with its numerous other functions.</a:t>
            </a:r>
          </a:p>
          <a:p>
            <a:pPr marL="285750" indent="-285750">
              <a:buFont typeface="Arial" panose="020B0604020202020204" pitchFamily="34" charset="0"/>
              <a:buChar char="•"/>
            </a:pPr>
            <a:r>
              <a:rPr lang="en-GB" dirty="0"/>
              <a:t>Sweat out your toxins</a:t>
            </a:r>
            <a:r>
              <a:rPr lang="en-GB" b="1" dirty="0"/>
              <a:t> - </a:t>
            </a:r>
            <a:r>
              <a:rPr lang="en-GB" dirty="0"/>
              <a:t>Among its benefits, exercise can help your body better excrete toxins and burn fat more effectively. Whether that involves yoga or high-intensity interval training, find a consistent workout plan that fits your preference and schedule. </a:t>
            </a:r>
          </a:p>
          <a:p>
            <a:pPr marL="285750" indent="-285750">
              <a:buFont typeface="Arial" panose="020B0604020202020204" pitchFamily="34" charset="0"/>
              <a:buChar char="•"/>
            </a:pPr>
            <a:r>
              <a:rPr lang="en-GB" dirty="0"/>
              <a:t>Get good sleep</a:t>
            </a:r>
            <a:r>
              <a:rPr lang="en-GB" b="1" dirty="0"/>
              <a:t> - </a:t>
            </a:r>
            <a:r>
              <a:rPr lang="en-GB" dirty="0"/>
              <a:t>Several years ago, scientists discovered a brain detoxification process called the glymphatic system that occurs when you sleep. According to Andy R. Eugene and Jolanta </a:t>
            </a:r>
            <a:r>
              <a:rPr lang="en-GB" dirty="0" err="1"/>
              <a:t>Masiak</a:t>
            </a:r>
            <a:r>
              <a:rPr lang="en-GB" dirty="0"/>
              <a:t>, insufficient sleep impairs your glymphatic system, causing toxin build-up. Without quality sleep in the right amounts on a consistent basis, your body cannot effectively detoxify. </a:t>
            </a:r>
          </a:p>
          <a:p>
            <a:pPr marL="285750" indent="-285750">
              <a:buFont typeface="Arial" panose="020B0604020202020204" pitchFamily="34" charset="0"/>
              <a:buChar char="•"/>
            </a:pPr>
            <a:r>
              <a:rPr lang="en-GB" dirty="0"/>
              <a:t>Toxic overload is an often-overlooked factor in obesity, and the right detoxification plan can provide the nutrients your body requires to help you heal and lose weight. </a:t>
            </a:r>
          </a:p>
          <a:p>
            <a:pPr>
              <a:spcAft>
                <a:spcPts val="800"/>
              </a:spcAft>
            </a:pPr>
            <a:endParaRPr lang="en-GB" sz="2000" dirty="0">
              <a:latin typeface="Calibri" panose="020F0502020204030204" pitchFamily="34" charset="0"/>
              <a:ea typeface="Calibri" panose="020F0502020204030204" pitchFamily="34" charset="0"/>
              <a:cs typeface="Calibri" panose="020F0502020204030204" pitchFamily="34" charset="0"/>
            </a:endParaRPr>
          </a:p>
          <a:p>
            <a:pPr>
              <a:spcAft>
                <a:spcPts val="800"/>
              </a:spcAf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207398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hangingPunct="1">
              <a:defRPr/>
            </a:pPr>
            <a:r>
              <a:rPr lang="en-US" sz="3600" dirty="0">
                <a:solidFill>
                  <a:schemeClr val="bg1"/>
                </a:solidFill>
                <a:cs typeface="Arial" charset="0"/>
              </a:rPr>
              <a:t>Summary   </a:t>
            </a:r>
          </a:p>
        </p:txBody>
      </p:sp>
      <p:sp>
        <p:nvSpPr>
          <p:cNvPr id="2" name="TextBox 1">
            <a:extLst>
              <a:ext uri="{FF2B5EF4-FFF2-40B4-BE49-F238E27FC236}">
                <a16:creationId xmlns:a16="http://schemas.microsoft.com/office/drawing/2014/main" id="{FC5ACCE1-43A0-41B8-A498-CB3891C5B67A}"/>
              </a:ext>
            </a:extLst>
          </p:cNvPr>
          <p:cNvSpPr txBox="1"/>
          <p:nvPr/>
        </p:nvSpPr>
        <p:spPr>
          <a:xfrm>
            <a:off x="251520" y="765175"/>
            <a:ext cx="8640960" cy="830997"/>
          </a:xfrm>
          <a:prstGeom prst="rect">
            <a:avLst/>
          </a:prstGeom>
          <a:noFill/>
        </p:spPr>
        <p:txBody>
          <a:bodyPr wrap="square" rtlCol="0">
            <a:spAutoFit/>
          </a:bodyPr>
          <a:lstStyle/>
          <a:p>
            <a:endParaRPr lang="en-GB" sz="2400" dirty="0"/>
          </a:p>
          <a:p>
            <a:endParaRPr lang="en-GB" sz="2400" dirty="0"/>
          </a:p>
        </p:txBody>
      </p:sp>
      <p:sp>
        <p:nvSpPr>
          <p:cNvPr id="3" name="TextBox 2">
            <a:extLst>
              <a:ext uri="{FF2B5EF4-FFF2-40B4-BE49-F238E27FC236}">
                <a16:creationId xmlns:a16="http://schemas.microsoft.com/office/drawing/2014/main" id="{CA443991-601A-47C7-A905-9DDCD7B19E30}"/>
              </a:ext>
            </a:extLst>
          </p:cNvPr>
          <p:cNvSpPr txBox="1"/>
          <p:nvPr/>
        </p:nvSpPr>
        <p:spPr>
          <a:xfrm>
            <a:off x="107504" y="783580"/>
            <a:ext cx="9036496" cy="923330"/>
          </a:xfrm>
          <a:prstGeom prst="rect">
            <a:avLst/>
          </a:prstGeom>
          <a:noFill/>
        </p:spPr>
        <p:txBody>
          <a:bodyPr wrap="square" rtlCol="0">
            <a:spAutoFit/>
          </a:bodyPr>
          <a:lstStyle/>
          <a:p>
            <a:pPr algn="l"/>
            <a:endParaRPr lang="en-US" b="0" i="0" dirty="0">
              <a:solidFill>
                <a:srgbClr val="29335C"/>
              </a:solidFill>
              <a:effectLst/>
              <a:latin typeface="Roboto-Regular"/>
            </a:endParaRPr>
          </a:p>
          <a:p>
            <a:br>
              <a:rPr lang="en-US" dirty="0"/>
            </a:br>
            <a:endParaRPr lang="en-GB" dirty="0"/>
          </a:p>
        </p:txBody>
      </p:sp>
      <p:sp>
        <p:nvSpPr>
          <p:cNvPr id="5" name="TextBox 4">
            <a:extLst>
              <a:ext uri="{FF2B5EF4-FFF2-40B4-BE49-F238E27FC236}">
                <a16:creationId xmlns:a16="http://schemas.microsoft.com/office/drawing/2014/main" id="{B362A2C4-F567-4111-994F-725D5AD795C7}"/>
              </a:ext>
            </a:extLst>
          </p:cNvPr>
          <p:cNvSpPr txBox="1"/>
          <p:nvPr/>
        </p:nvSpPr>
        <p:spPr>
          <a:xfrm>
            <a:off x="0" y="783580"/>
            <a:ext cx="9036496" cy="5693866"/>
          </a:xfrm>
          <a:prstGeom prst="rect">
            <a:avLst/>
          </a:prstGeom>
          <a:noFill/>
        </p:spPr>
        <p:txBody>
          <a:bodyPr wrap="square" rtlCol="0">
            <a:spAutoFit/>
          </a:bodyPr>
          <a:lstStyle/>
          <a:p>
            <a:pPr>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Once you have created a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burning platform/desperation </a:t>
            </a:r>
            <a:r>
              <a:rPr lang="en-GB" sz="1800" dirty="0">
                <a:effectLst/>
                <a:latin typeface="Calibri" panose="020F0502020204030204" pitchFamily="34" charset="0"/>
                <a:ea typeface="Calibri" panose="020F0502020204030204" pitchFamily="34" charset="0"/>
                <a:cs typeface="Times New Roman" panose="02020603050405020304" pitchFamily="18" charset="0"/>
              </a:rPr>
              <a:t>and a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compelling vision/inspiration </a:t>
            </a:r>
            <a:r>
              <a:rPr lang="en-GB" sz="1800" dirty="0">
                <a:effectLst/>
                <a:latin typeface="Calibri" panose="020F0502020204030204" pitchFamily="34" charset="0"/>
                <a:ea typeface="Calibri" panose="020F0502020204030204" pitchFamily="34" charset="0"/>
                <a:cs typeface="Times New Roman" panose="02020603050405020304" pitchFamily="18" charset="0"/>
              </a:rPr>
              <a:t>to change then the next thing you need is a plan that takes you away from your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burning platform </a:t>
            </a:r>
            <a:r>
              <a:rPr lang="en-GB" sz="1800" dirty="0">
                <a:effectLst/>
                <a:latin typeface="Calibri" panose="020F0502020204030204" pitchFamily="34" charset="0"/>
                <a:ea typeface="Calibri" panose="020F0502020204030204" pitchFamily="34" charset="0"/>
                <a:cs typeface="Times New Roman" panose="02020603050405020304" pitchFamily="18" charset="0"/>
              </a:rPr>
              <a:t>and towards your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compelling vision. </a:t>
            </a:r>
          </a:p>
          <a:p>
            <a:pPr>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Include</a:t>
            </a:r>
            <a:r>
              <a:rPr lang="en-GB" sz="1800" dirty="0">
                <a:effectLst/>
                <a:latin typeface="Calibri" panose="020F0502020204030204" pitchFamily="34" charset="0"/>
                <a:ea typeface="Calibri" panose="020F0502020204030204" pitchFamily="34" charset="0"/>
                <a:cs typeface="Times New Roman" panose="02020603050405020304" pitchFamily="18" charset="0"/>
              </a:rPr>
              <a:t> in your plan: nutrition; exercise; sleep/relaxation; water intake and reducing your exposure to toxins. </a:t>
            </a:r>
          </a:p>
          <a:p>
            <a:pPr>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I</a:t>
            </a:r>
            <a:r>
              <a:rPr lang="en-GB" sz="1800" dirty="0">
                <a:effectLst/>
                <a:latin typeface="Calibri" panose="020F0502020204030204" pitchFamily="34" charset="0"/>
                <a:ea typeface="Calibri" panose="020F0502020204030204" pitchFamily="34" charset="0"/>
                <a:cs typeface="Times New Roman" panose="02020603050405020304" pitchFamily="18" charset="0"/>
              </a:rPr>
              <a:t>f you build your diet around fruit, vegetables and good nutritious food, eliminate or minimise processed and junk food, take daily exercise (which will help you sleep better), have a routine to relax and sleep well and finally drink 2 – 3 litres of water a day you’ll be making a very good start. </a:t>
            </a:r>
          </a:p>
          <a:p>
            <a:pPr>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Consider using an electronic or traditional paper based weekly planner. </a:t>
            </a:r>
          </a:p>
          <a:p>
            <a:pPr>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Don’t procrastinate over this do it now and make the commitment to great physical wellbeing, if you put it off now, its unlikely you’ll do it until you have to and then its often too late. </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When you have your plan in place commit to it for 4 weeks, without any excuses, then recognise and maybe celebrate in a small way your progress, then repeat for another 4 weeks and then repeat this process until it becomes a positive continually evolving part of your life. Take action, recognise progress, celebrate and repeat. </a:t>
            </a:r>
          </a:p>
          <a:p>
            <a:pPr>
              <a:spcAft>
                <a:spcPts val="800"/>
              </a:spcAft>
            </a:pPr>
            <a:r>
              <a:rPr lang="en-GB" dirty="0">
                <a:latin typeface="+mn-lt"/>
              </a:rPr>
              <a:t>Don’t be one of those quitters, be one of those that commits to it and then enjoy the fruits of a fulfilling life full of vigour and vitality. </a:t>
            </a:r>
          </a:p>
        </p:txBody>
      </p:sp>
    </p:spTree>
    <p:extLst>
      <p:ext uri="{BB962C8B-B14F-4D97-AF65-F5344CB8AC3E}">
        <p14:creationId xmlns:p14="http://schemas.microsoft.com/office/powerpoint/2010/main" val="13674250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spcAft>
                <a:spcPct val="25000"/>
              </a:spcAft>
            </a:pPr>
            <a:r>
              <a:rPr lang="en-GB" sz="3600" dirty="0">
                <a:solidFill>
                  <a:srgbClr val="FFFFFF"/>
                </a:solidFill>
                <a:cs typeface="Arial" charset="0"/>
              </a:rPr>
              <a:t>Aims &amp; desired outcomes</a:t>
            </a:r>
          </a:p>
        </p:txBody>
      </p:sp>
      <p:sp>
        <p:nvSpPr>
          <p:cNvPr id="2" name="TextBox 1"/>
          <p:cNvSpPr txBox="1"/>
          <p:nvPr/>
        </p:nvSpPr>
        <p:spPr>
          <a:xfrm>
            <a:off x="79173" y="955738"/>
            <a:ext cx="9036496" cy="4801314"/>
          </a:xfrm>
          <a:prstGeom prst="rect">
            <a:avLst/>
          </a:prstGeom>
          <a:noFill/>
        </p:spPr>
        <p:txBody>
          <a:bodyPr wrap="square" rtlCol="0">
            <a:spAutoFit/>
          </a:bodyPr>
          <a:lstStyle/>
          <a:p>
            <a:pPr algn="ctr"/>
            <a:r>
              <a:rPr lang="en-GB" altLang="en-US" sz="3200" dirty="0">
                <a:latin typeface="Arial" panose="020B0604020202020204" pitchFamily="34" charset="0"/>
              </a:rPr>
              <a:t>Aims – To prioritise your physical resilience in the areas of diet, exercise, water-intake, sleep/rest and reducing toxic stress </a:t>
            </a:r>
          </a:p>
          <a:p>
            <a:pPr algn="ctr"/>
            <a:endParaRPr lang="en-GB" altLang="en-US" sz="3200" dirty="0">
              <a:latin typeface="Arial" panose="020B0604020202020204" pitchFamily="34" charset="0"/>
            </a:endParaRPr>
          </a:p>
          <a:p>
            <a:pPr algn="ctr"/>
            <a:r>
              <a:rPr lang="en-GB" altLang="en-US" sz="3200" dirty="0">
                <a:latin typeface="Arial" panose="020B0604020202020204" pitchFamily="34" charset="0"/>
              </a:rPr>
              <a:t>Outcomes – To continually grow your physical resilience   </a:t>
            </a:r>
          </a:p>
          <a:p>
            <a:pPr algn="ctr"/>
            <a:endParaRPr lang="en-GB" altLang="en-US" sz="3200" dirty="0">
              <a:latin typeface="Arial" panose="020B0604020202020204" pitchFamily="34" charset="0"/>
            </a:endParaRPr>
          </a:p>
          <a:p>
            <a:pPr algn="ctr"/>
            <a:r>
              <a:rPr lang="en-GB" altLang="en-US" sz="3200" dirty="0">
                <a:latin typeface="Arial" panose="020B0604020202020204" pitchFamily="34" charset="0"/>
              </a:rPr>
              <a:t>As we go through this masterclass decide what you will START, STOP &amp; CONTINUE doing </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hangingPunct="1">
              <a:defRPr/>
            </a:pPr>
            <a:r>
              <a:rPr lang="en-US" sz="3600" dirty="0">
                <a:solidFill>
                  <a:schemeClr val="bg1"/>
                </a:solidFill>
                <a:cs typeface="Arial" charset="0"/>
              </a:rPr>
              <a:t>Summary   </a:t>
            </a:r>
          </a:p>
        </p:txBody>
      </p:sp>
      <p:sp>
        <p:nvSpPr>
          <p:cNvPr id="2" name="TextBox 1">
            <a:extLst>
              <a:ext uri="{FF2B5EF4-FFF2-40B4-BE49-F238E27FC236}">
                <a16:creationId xmlns:a16="http://schemas.microsoft.com/office/drawing/2014/main" id="{FC5ACCE1-43A0-41B8-A498-CB3891C5B67A}"/>
              </a:ext>
            </a:extLst>
          </p:cNvPr>
          <p:cNvSpPr txBox="1"/>
          <p:nvPr/>
        </p:nvSpPr>
        <p:spPr>
          <a:xfrm>
            <a:off x="251520" y="515597"/>
            <a:ext cx="8640960" cy="830997"/>
          </a:xfrm>
          <a:prstGeom prst="rect">
            <a:avLst/>
          </a:prstGeom>
          <a:noFill/>
        </p:spPr>
        <p:txBody>
          <a:bodyPr wrap="square" rtlCol="0">
            <a:spAutoFit/>
          </a:bodyPr>
          <a:lstStyle/>
          <a:p>
            <a:endParaRPr lang="en-GB" sz="2400" dirty="0"/>
          </a:p>
          <a:p>
            <a:endParaRPr lang="en-GB" sz="2400" dirty="0"/>
          </a:p>
        </p:txBody>
      </p:sp>
      <p:sp>
        <p:nvSpPr>
          <p:cNvPr id="3" name="TextBox 2">
            <a:extLst>
              <a:ext uri="{FF2B5EF4-FFF2-40B4-BE49-F238E27FC236}">
                <a16:creationId xmlns:a16="http://schemas.microsoft.com/office/drawing/2014/main" id="{CA443991-601A-47C7-A905-9DDCD7B19E30}"/>
              </a:ext>
            </a:extLst>
          </p:cNvPr>
          <p:cNvSpPr txBox="1"/>
          <p:nvPr/>
        </p:nvSpPr>
        <p:spPr>
          <a:xfrm>
            <a:off x="53752" y="719009"/>
            <a:ext cx="9036496" cy="369332"/>
          </a:xfrm>
          <a:prstGeom prst="rect">
            <a:avLst/>
          </a:prstGeom>
          <a:noFill/>
        </p:spPr>
        <p:txBody>
          <a:bodyPr wrap="square" rtlCol="0">
            <a:spAutoFit/>
          </a:bodyPr>
          <a:lstStyle/>
          <a:p>
            <a:pPr lvl="0">
              <a:spcAft>
                <a:spcPts val="800"/>
              </a:spcAft>
            </a:pPr>
            <a:endParaRPr lang="en-GB" sz="1800" dirty="0">
              <a:effectLst/>
              <a:latin typeface="Symbol" panose="05050102010706020507" pitchFamily="18" charset="2"/>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5E737A73-FA94-4ADB-B2D3-628FBAB3642D}"/>
              </a:ext>
            </a:extLst>
          </p:cNvPr>
          <p:cNvSpPr txBox="1"/>
          <p:nvPr/>
        </p:nvSpPr>
        <p:spPr>
          <a:xfrm>
            <a:off x="143508" y="116632"/>
            <a:ext cx="8946740" cy="6955750"/>
          </a:xfrm>
          <a:prstGeom prst="rect">
            <a:avLst/>
          </a:prstGeom>
          <a:noFill/>
        </p:spPr>
        <p:txBody>
          <a:bodyPr wrap="square" rtlCol="0">
            <a:spAutoFit/>
          </a:bodyPr>
          <a:lstStyle/>
          <a:p>
            <a:pPr algn="l"/>
            <a:r>
              <a:rPr lang="en-US" b="0" i="0" dirty="0">
                <a:solidFill>
                  <a:srgbClr val="222222"/>
                </a:solidFill>
                <a:effectLst/>
                <a:latin typeface="arial" panose="020B0604020202020204" pitchFamily="34" charset="0"/>
              </a:rPr>
              <a:t>.</a:t>
            </a:r>
          </a:p>
          <a:p>
            <a:pPr algn="l">
              <a:buFont typeface="Arial" panose="020B0604020202020204" pitchFamily="34" charset="0"/>
              <a:buChar char="•"/>
            </a:pPr>
            <a:endParaRPr lang="en-US" dirty="0">
              <a:solidFill>
                <a:srgbClr val="222222"/>
              </a:solidFill>
              <a:latin typeface="arial" panose="020B0604020202020204" pitchFamily="34" charset="0"/>
            </a:endParaRPr>
          </a:p>
          <a:p>
            <a:pPr algn="l"/>
            <a:r>
              <a:rPr lang="en-US" sz="2800" b="0" i="0" dirty="0">
                <a:effectLst/>
                <a:latin typeface="Arial" panose="020B0604020202020204" pitchFamily="34" charset="0"/>
                <a:cs typeface="Arial" panose="020B0604020202020204" pitchFamily="34" charset="0"/>
              </a:rPr>
              <a:t>The following regarding </a:t>
            </a:r>
            <a:r>
              <a:rPr lang="en-US" sz="2800" b="0" i="0" dirty="0" err="1">
                <a:effectLst/>
                <a:latin typeface="Arial" panose="020B0604020202020204" pitchFamily="34" charset="0"/>
                <a:cs typeface="Arial" panose="020B0604020202020204" pitchFamily="34" charset="0"/>
              </a:rPr>
              <a:t>prioritising</a:t>
            </a:r>
            <a:r>
              <a:rPr lang="en-US" sz="2800" b="0" i="0" dirty="0">
                <a:effectLst/>
                <a:latin typeface="Arial" panose="020B0604020202020204" pitchFamily="34" charset="0"/>
                <a:cs typeface="Arial" panose="020B0604020202020204" pitchFamily="34" charset="0"/>
              </a:rPr>
              <a:t> physical wellbeing is on the NHS choices website and the figures speak for themselves:</a:t>
            </a:r>
          </a:p>
          <a:p>
            <a:pPr algn="l">
              <a:buFont typeface="Arial" panose="020B0604020202020204" pitchFamily="34" charset="0"/>
              <a:buChar char="•"/>
            </a:pPr>
            <a:r>
              <a:rPr lang="en-US" sz="2800" b="0" i="0" dirty="0">
                <a:effectLst/>
                <a:latin typeface="Arial" panose="020B0604020202020204" pitchFamily="34" charset="0"/>
                <a:cs typeface="Arial" panose="020B0604020202020204" pitchFamily="34" charset="0"/>
              </a:rPr>
              <a:t>up to a 50% lower risk of type 2 diabetes</a:t>
            </a:r>
          </a:p>
          <a:p>
            <a:pPr algn="l">
              <a:buFont typeface="Arial" panose="020B0604020202020204" pitchFamily="34" charset="0"/>
              <a:buChar char="•"/>
            </a:pPr>
            <a:r>
              <a:rPr lang="en-US" sz="2800" b="0" i="0" dirty="0">
                <a:effectLst/>
                <a:latin typeface="Arial" panose="020B0604020202020204" pitchFamily="34" charset="0"/>
                <a:cs typeface="Arial" panose="020B0604020202020204" pitchFamily="34" charset="0"/>
              </a:rPr>
              <a:t>up to a 50% lower risk of colon cancer</a:t>
            </a:r>
          </a:p>
          <a:p>
            <a:pPr algn="l">
              <a:buFont typeface="Arial" panose="020B0604020202020204" pitchFamily="34" charset="0"/>
              <a:buChar char="•"/>
            </a:pPr>
            <a:r>
              <a:rPr lang="en-US" sz="2800" b="0" i="0" dirty="0">
                <a:effectLst/>
                <a:latin typeface="Arial" panose="020B0604020202020204" pitchFamily="34" charset="0"/>
                <a:cs typeface="Arial" panose="020B0604020202020204" pitchFamily="34" charset="0"/>
              </a:rPr>
              <a:t>up to a 20% lower risk of breast cancer</a:t>
            </a:r>
          </a:p>
          <a:p>
            <a:pPr algn="l">
              <a:buFont typeface="Arial" panose="020B0604020202020204" pitchFamily="34" charset="0"/>
              <a:buChar char="•"/>
            </a:pPr>
            <a:r>
              <a:rPr lang="en-US" sz="2800" b="0" i="0" dirty="0">
                <a:effectLst/>
                <a:latin typeface="Arial" panose="020B0604020202020204" pitchFamily="34" charset="0"/>
                <a:cs typeface="Arial" panose="020B0604020202020204" pitchFamily="34" charset="0"/>
              </a:rPr>
              <a:t>a 30% lower risk of early death</a:t>
            </a:r>
          </a:p>
          <a:p>
            <a:pPr algn="l">
              <a:buFont typeface="Arial" panose="020B0604020202020204" pitchFamily="34" charset="0"/>
              <a:buChar char="•"/>
            </a:pPr>
            <a:r>
              <a:rPr lang="en-US" sz="2800" b="0" i="0" dirty="0">
                <a:effectLst/>
                <a:latin typeface="Arial" panose="020B0604020202020204" pitchFamily="34" charset="0"/>
                <a:cs typeface="Arial" panose="020B0604020202020204" pitchFamily="34" charset="0"/>
              </a:rPr>
              <a:t>up to an 83% lower risk of osteoarthritis</a:t>
            </a:r>
          </a:p>
          <a:p>
            <a:pPr algn="l">
              <a:buFont typeface="Arial" panose="020B0604020202020204" pitchFamily="34" charset="0"/>
              <a:buChar char="•"/>
            </a:pPr>
            <a:r>
              <a:rPr lang="en-US" sz="2800" b="0" i="0" dirty="0">
                <a:effectLst/>
                <a:latin typeface="Arial" panose="020B0604020202020204" pitchFamily="34" charset="0"/>
                <a:cs typeface="Arial" panose="020B0604020202020204" pitchFamily="34" charset="0"/>
              </a:rPr>
              <a:t>up to a 68% lower risk of hip fracture</a:t>
            </a:r>
          </a:p>
          <a:p>
            <a:pPr algn="l">
              <a:buFont typeface="Arial" panose="020B0604020202020204" pitchFamily="34" charset="0"/>
              <a:buChar char="•"/>
            </a:pPr>
            <a:r>
              <a:rPr lang="en-US" sz="2800" b="0" i="0" dirty="0">
                <a:effectLst/>
                <a:latin typeface="Arial" panose="020B0604020202020204" pitchFamily="34" charset="0"/>
                <a:cs typeface="Arial" panose="020B0604020202020204" pitchFamily="34" charset="0"/>
              </a:rPr>
              <a:t>a 30% lower risk of falls among older adults</a:t>
            </a:r>
          </a:p>
          <a:p>
            <a:pPr algn="l">
              <a:buFont typeface="Arial" panose="020B0604020202020204" pitchFamily="34" charset="0"/>
              <a:buChar char="•"/>
            </a:pPr>
            <a:r>
              <a:rPr lang="en-US" sz="2800" b="0" i="0" dirty="0">
                <a:effectLst/>
                <a:latin typeface="Arial" panose="020B0604020202020204" pitchFamily="34" charset="0"/>
                <a:cs typeface="Arial" panose="020B0604020202020204" pitchFamily="34" charset="0"/>
              </a:rPr>
              <a:t>up to a 30% lower risk of depression</a:t>
            </a:r>
          </a:p>
          <a:p>
            <a:pPr algn="l">
              <a:buFont typeface="Arial" panose="020B0604020202020204" pitchFamily="34" charset="0"/>
              <a:buChar char="•"/>
            </a:pPr>
            <a:r>
              <a:rPr lang="en-US" sz="2800" b="0" i="0" dirty="0">
                <a:effectLst/>
                <a:latin typeface="Arial" panose="020B0604020202020204" pitchFamily="34" charset="0"/>
                <a:cs typeface="Arial" panose="020B0604020202020204" pitchFamily="34" charset="0"/>
              </a:rPr>
              <a:t>up to a 30% lower risk of dementia</a:t>
            </a:r>
          </a:p>
          <a:p>
            <a:pPr algn="l">
              <a:buFont typeface="Arial" panose="020B0604020202020204" pitchFamily="34" charset="0"/>
              <a:buChar char="•"/>
            </a:pPr>
            <a:r>
              <a:rPr lang="en-US" sz="2800" b="0" i="0" dirty="0">
                <a:effectLst/>
                <a:latin typeface="Arial" panose="020B0604020202020204" pitchFamily="34" charset="0"/>
                <a:cs typeface="Arial" panose="020B0604020202020204" pitchFamily="34" charset="0"/>
              </a:rPr>
              <a:t>up to a 35% lower risk of coronary heart disease and stroke</a:t>
            </a:r>
          </a:p>
          <a:p>
            <a:pPr algn="l">
              <a:buFont typeface="Arial" panose="020B0604020202020204" pitchFamily="34" charset="0"/>
              <a:buChar char="•"/>
            </a:pPr>
            <a:endParaRPr lang="en-US" b="0" i="0" dirty="0">
              <a:solidFill>
                <a:srgbClr val="222222"/>
              </a:solidFill>
              <a:effectLst/>
              <a:latin typeface="arial" panose="020B0604020202020204" pitchFamily="34" charset="0"/>
            </a:endParaRPr>
          </a:p>
        </p:txBody>
      </p:sp>
    </p:spTree>
    <p:extLst>
      <p:ext uri="{BB962C8B-B14F-4D97-AF65-F5344CB8AC3E}">
        <p14:creationId xmlns:p14="http://schemas.microsoft.com/office/powerpoint/2010/main" val="16915341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C01D048-75BF-4D6D-8E93-3C666F37DBB9}"/>
              </a:ext>
            </a:extLst>
          </p:cNvPr>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en-GB" sz="3600" dirty="0">
                <a:solidFill>
                  <a:schemeClr val="bg1"/>
                </a:solidFill>
                <a:latin typeface="Arial" charset="0"/>
                <a:cs typeface="Arial" charset="0"/>
              </a:rPr>
              <a:t> 30-day challenge </a:t>
            </a:r>
            <a:endParaRPr lang="en-US" sz="3600" dirty="0">
              <a:solidFill>
                <a:schemeClr val="bg1"/>
              </a:solidFill>
              <a:cs typeface="Arial" charset="0"/>
            </a:endParaRPr>
          </a:p>
        </p:txBody>
      </p:sp>
      <p:pic>
        <p:nvPicPr>
          <p:cNvPr id="2050" name="Picture 2" descr="Your health (Meantally/Physically/Spiritually/Emotionally) JUST DO IT! |  Health motivation, Fitness motivation, Health and wellness">
            <a:extLst>
              <a:ext uri="{FF2B5EF4-FFF2-40B4-BE49-F238E27FC236}">
                <a16:creationId xmlns:a16="http://schemas.microsoft.com/office/drawing/2014/main" id="{7FC0A0D8-75DF-48C3-9E78-5E732139E1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8902" y="1052736"/>
            <a:ext cx="3456383" cy="302433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S.T.O.P.: Stop, Think, Observe, Plan">
            <a:extLst>
              <a:ext uri="{FF2B5EF4-FFF2-40B4-BE49-F238E27FC236}">
                <a16:creationId xmlns:a16="http://schemas.microsoft.com/office/drawing/2014/main" id="{99AA2B2E-68D8-4BF8-8092-807F3789DC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052736"/>
            <a:ext cx="3456384" cy="28803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FA7F93D-A0D7-4B87-8D2B-D204FE0E1131}"/>
              </a:ext>
            </a:extLst>
          </p:cNvPr>
          <p:cNvSpPr txBox="1"/>
          <p:nvPr/>
        </p:nvSpPr>
        <p:spPr>
          <a:xfrm>
            <a:off x="539552" y="4941168"/>
            <a:ext cx="7848872" cy="1077218"/>
          </a:xfrm>
          <a:prstGeom prst="rect">
            <a:avLst/>
          </a:prstGeom>
          <a:noFill/>
        </p:spPr>
        <p:txBody>
          <a:bodyPr wrap="square" rtlCol="0">
            <a:spAutoFit/>
          </a:bodyPr>
          <a:lstStyle/>
          <a:p>
            <a:r>
              <a:rPr lang="en-GB" sz="3200" dirty="0"/>
              <a:t>Watch the 3 documentaries on Netflix under further resources</a:t>
            </a:r>
          </a:p>
        </p:txBody>
      </p:sp>
    </p:spTree>
    <p:extLst>
      <p:ext uri="{BB962C8B-B14F-4D97-AF65-F5344CB8AC3E}">
        <p14:creationId xmlns:p14="http://schemas.microsoft.com/office/powerpoint/2010/main" val="13917961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en-GB" sz="3600" dirty="0">
                <a:solidFill>
                  <a:schemeClr val="bg1"/>
                </a:solidFill>
                <a:latin typeface="Arial" charset="0"/>
                <a:cs typeface="Arial" charset="0"/>
              </a:rPr>
              <a:t> Action plan</a:t>
            </a:r>
            <a:endParaRPr lang="en-US" sz="3600" dirty="0">
              <a:solidFill>
                <a:schemeClr val="bg1"/>
              </a:solidFill>
              <a:cs typeface="Arial" charset="0"/>
            </a:endParaRPr>
          </a:p>
        </p:txBody>
      </p:sp>
      <p:sp>
        <p:nvSpPr>
          <p:cNvPr id="75781" name="Rectangle 5"/>
          <p:cNvSpPr>
            <a:spLocks noChangeArrowheads="1"/>
          </p:cNvSpPr>
          <p:nvPr/>
        </p:nvSpPr>
        <p:spPr bwMode="auto">
          <a:xfrm>
            <a:off x="0" y="0"/>
            <a:ext cx="9144000" cy="0"/>
          </a:xfrm>
          <a:prstGeom prst="rect">
            <a:avLst/>
          </a:prstGeom>
          <a:noFill/>
          <a:ln w="9525">
            <a:noFill/>
            <a:miter lim="800000"/>
            <a:headEnd/>
            <a:tailEnd/>
          </a:ln>
        </p:spPr>
        <p:txBody>
          <a:bodyPr anchor="ctr">
            <a:spAutoFit/>
          </a:bodyPr>
          <a:lstStyle/>
          <a:p>
            <a:endParaRPr lang="en-US"/>
          </a:p>
        </p:txBody>
      </p:sp>
      <p:sp>
        <p:nvSpPr>
          <p:cNvPr id="75782" name="Rectangle 6"/>
          <p:cNvSpPr>
            <a:spLocks noChangeArrowheads="1"/>
          </p:cNvSpPr>
          <p:nvPr/>
        </p:nvSpPr>
        <p:spPr bwMode="auto">
          <a:xfrm>
            <a:off x="0" y="0"/>
            <a:ext cx="9144000" cy="0"/>
          </a:xfrm>
          <a:prstGeom prst="rect">
            <a:avLst/>
          </a:prstGeom>
          <a:noFill/>
          <a:ln w="9525">
            <a:noFill/>
            <a:miter lim="800000"/>
            <a:headEnd/>
            <a:tailEnd/>
          </a:ln>
        </p:spPr>
        <p:txBody>
          <a:bodyPr anchor="ctr">
            <a:spAutoFit/>
          </a:bodyPr>
          <a:lstStyle/>
          <a:p>
            <a:endParaRPr lang="en-US"/>
          </a:p>
        </p:txBody>
      </p:sp>
      <p:sp>
        <p:nvSpPr>
          <p:cNvPr id="2" name="TextBox 1"/>
          <p:cNvSpPr txBox="1"/>
          <p:nvPr/>
        </p:nvSpPr>
        <p:spPr>
          <a:xfrm>
            <a:off x="179513" y="782110"/>
            <a:ext cx="8964488" cy="4524315"/>
          </a:xfrm>
          <a:prstGeom prst="rect">
            <a:avLst/>
          </a:prstGeom>
          <a:noFill/>
        </p:spPr>
        <p:txBody>
          <a:bodyPr wrap="square" rtlCol="0">
            <a:spAutoFit/>
          </a:bodyPr>
          <a:lstStyle/>
          <a:p>
            <a:r>
              <a:rPr lang="en-GB" sz="3600" dirty="0"/>
              <a:t>As a result of todays masterclass what will you:</a:t>
            </a:r>
          </a:p>
          <a:p>
            <a:endParaRPr lang="en-GB" sz="3600" dirty="0"/>
          </a:p>
          <a:p>
            <a:r>
              <a:rPr lang="en-GB" sz="3600" dirty="0"/>
              <a:t>START DOING</a:t>
            </a:r>
          </a:p>
          <a:p>
            <a:endParaRPr lang="en-GB" sz="3600" dirty="0"/>
          </a:p>
          <a:p>
            <a:r>
              <a:rPr lang="en-GB" sz="3600" dirty="0"/>
              <a:t>STOP DOING</a:t>
            </a:r>
          </a:p>
          <a:p>
            <a:endParaRPr lang="en-GB" sz="3600" dirty="0"/>
          </a:p>
          <a:p>
            <a:r>
              <a:rPr lang="en-GB" sz="3600" dirty="0"/>
              <a:t>CONTINUE DOING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BB7BB-730F-4D06-8C62-1672EAB762DD}"/>
              </a:ext>
            </a:extLst>
          </p:cNvPr>
          <p:cNvSpPr>
            <a:spLocks noGrp="1"/>
          </p:cNvSpPr>
          <p:nvPr>
            <p:ph type="title"/>
          </p:nvPr>
        </p:nvSpPr>
        <p:spPr/>
        <p:txBody>
          <a:bodyPr/>
          <a:lstStyle/>
          <a:p>
            <a:r>
              <a:rPr lang="en-GB" dirty="0"/>
              <a:t>Further opportunities </a:t>
            </a:r>
          </a:p>
        </p:txBody>
      </p:sp>
      <p:sp>
        <p:nvSpPr>
          <p:cNvPr id="3" name="Content Placeholder 2">
            <a:extLst>
              <a:ext uri="{FF2B5EF4-FFF2-40B4-BE49-F238E27FC236}">
                <a16:creationId xmlns:a16="http://schemas.microsoft.com/office/drawing/2014/main" id="{CE8CCB76-727B-43DD-A2E5-153C40C2D8B7}"/>
              </a:ext>
            </a:extLst>
          </p:cNvPr>
          <p:cNvSpPr>
            <a:spLocks noGrp="1"/>
          </p:cNvSpPr>
          <p:nvPr>
            <p:ph idx="1"/>
          </p:nvPr>
        </p:nvSpPr>
        <p:spPr>
          <a:xfrm>
            <a:off x="457200" y="1166018"/>
            <a:ext cx="8229600" cy="4525963"/>
          </a:xfrm>
        </p:spPr>
        <p:txBody>
          <a:bodyPr/>
          <a:lstStyle/>
          <a:p>
            <a:pPr marL="0" indent="0">
              <a:buNone/>
            </a:pPr>
            <a:r>
              <a:rPr lang="en-GB" sz="2400" b="1" i="0" dirty="0">
                <a:solidFill>
                  <a:srgbClr val="050505"/>
                </a:solidFill>
                <a:effectLst/>
                <a:latin typeface="Segoe UI Historic" panose="020B0502040204020203" pitchFamily="34" charset="0"/>
              </a:rPr>
              <a:t>Personal Resilience </a:t>
            </a:r>
            <a:r>
              <a:rPr lang="en-GB" sz="2400" b="1" i="0" dirty="0" err="1">
                <a:solidFill>
                  <a:srgbClr val="050505"/>
                </a:solidFill>
                <a:effectLst/>
                <a:latin typeface="Segoe UI Historic" panose="020B0502040204020203" pitchFamily="34" charset="0"/>
              </a:rPr>
              <a:t>facebook</a:t>
            </a:r>
            <a:r>
              <a:rPr lang="en-GB" sz="2400" b="1" i="0" dirty="0">
                <a:solidFill>
                  <a:srgbClr val="050505"/>
                </a:solidFill>
                <a:effectLst/>
                <a:latin typeface="Segoe UI Historic" panose="020B0502040204020203" pitchFamily="34" charset="0"/>
              </a:rPr>
              <a:t> group.</a:t>
            </a:r>
          </a:p>
          <a:p>
            <a:pPr marL="0" indent="0">
              <a:buNone/>
            </a:pPr>
            <a:r>
              <a:rPr lang="en-GB" sz="2400" b="1" i="0" dirty="0">
                <a:solidFill>
                  <a:srgbClr val="050505"/>
                </a:solidFill>
                <a:effectLst/>
                <a:latin typeface="Segoe UI Historic" panose="020B0502040204020203" pitchFamily="34" charset="0"/>
              </a:rPr>
              <a:t>Ignite: Find Your Passion, Live Your Purpose &amp; Re-Write Your Future</a:t>
            </a:r>
          </a:p>
          <a:p>
            <a:pPr marL="0" indent="0">
              <a:buNone/>
            </a:pPr>
            <a:r>
              <a:rPr lang="en-GB" sz="1800" u="sng" dirty="0">
                <a:solidFill>
                  <a:srgbClr val="0000FF"/>
                </a:solidFill>
                <a:effectLst/>
                <a:latin typeface="Calibri" panose="020F0502020204030204" pitchFamily="34" charset="0"/>
                <a:ea typeface="Times New Roman" panose="02020603050405020304" pitchFamily="18" charset="0"/>
                <a:hlinkClick r:id="rId2"/>
              </a:rPr>
              <a:t>https://www.facebook.com/groups/216645969611627/?ref=share</a:t>
            </a:r>
            <a:endParaRPr lang="en-GB" sz="1800" dirty="0">
              <a:effectLst/>
              <a:latin typeface="Calibri" panose="020F0502020204030204" pitchFamily="34" charset="0"/>
              <a:ea typeface="Calibri" panose="020F0502020204030204" pitchFamily="34" charset="0"/>
            </a:endParaRPr>
          </a:p>
          <a:p>
            <a:pPr marL="0" indent="0">
              <a:buNone/>
            </a:pPr>
            <a:endParaRPr lang="en-GB" sz="2400" b="1" dirty="0">
              <a:solidFill>
                <a:srgbClr val="050505"/>
              </a:solidFill>
              <a:latin typeface="Segoe UI Historic" panose="020B0502040204020203" pitchFamily="34" charset="0"/>
            </a:endParaRPr>
          </a:p>
          <a:p>
            <a:pPr marL="0" indent="0">
              <a:buNone/>
            </a:pPr>
            <a:r>
              <a:rPr lang="en-GB" sz="2400" b="1" dirty="0">
                <a:solidFill>
                  <a:srgbClr val="050505"/>
                </a:solidFill>
                <a:latin typeface="Segoe UI Historic" panose="020B0502040204020203" pitchFamily="34" charset="0"/>
              </a:rPr>
              <a:t>Personal resilience online programme; </a:t>
            </a:r>
          </a:p>
          <a:p>
            <a:pPr marL="0" indent="0">
              <a:buNone/>
            </a:pPr>
            <a:r>
              <a:rPr lang="en-GB" sz="1800" u="sng" dirty="0">
                <a:solidFill>
                  <a:srgbClr val="0000FF"/>
                </a:solidFill>
                <a:effectLst/>
                <a:latin typeface="Calibri" panose="020F0502020204030204" pitchFamily="34" charset="0"/>
                <a:ea typeface="Times New Roman" panose="02020603050405020304" pitchFamily="18" charset="0"/>
                <a:hlinkClick r:id="rId3"/>
              </a:rPr>
              <a:t>https://ignitepd.thinkific.com/courses/rock-solid-resilience?fbclid=IwAR1dt6Mw_cw8EqDPPJA3bpynSEVhFxwfMWBZpPKO1IZq04ZvxHHc0ty8KRc</a:t>
            </a:r>
            <a:endParaRPr lang="en-GB" b="1" dirty="0">
              <a:solidFill>
                <a:srgbClr val="050505"/>
              </a:solidFill>
              <a:latin typeface="Segoe UI Historic" panose="020B0502040204020203" pitchFamily="34" charset="0"/>
            </a:endParaRPr>
          </a:p>
          <a:p>
            <a:pPr marL="0" indent="0" algn="ctr">
              <a:buNone/>
            </a:pPr>
            <a:r>
              <a:rPr lang="en-GB" b="1" dirty="0">
                <a:solidFill>
                  <a:srgbClr val="050505"/>
                </a:solidFill>
                <a:latin typeface="Segoe UI Historic" panose="020B0502040204020203" pitchFamily="34" charset="0"/>
                <a:hlinkClick r:id="rId4"/>
              </a:rPr>
              <a:t>bernard.genge@gmail.com</a:t>
            </a:r>
            <a:r>
              <a:rPr lang="en-GB" b="1" dirty="0">
                <a:solidFill>
                  <a:srgbClr val="050505"/>
                </a:solidFill>
                <a:latin typeface="Segoe UI Historic" panose="020B0502040204020203" pitchFamily="34" charset="0"/>
              </a:rPr>
              <a:t> </a:t>
            </a:r>
            <a:endParaRPr lang="en-GB" dirty="0"/>
          </a:p>
        </p:txBody>
      </p:sp>
    </p:spTree>
    <p:extLst>
      <p:ext uri="{BB962C8B-B14F-4D97-AF65-F5344CB8AC3E}">
        <p14:creationId xmlns:p14="http://schemas.microsoft.com/office/powerpoint/2010/main" val="228365706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8B90588-D03B-45EB-A0B9-D45CF8AB054A}"/>
              </a:ext>
            </a:extLst>
          </p:cNvPr>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en-GB" sz="3600" dirty="0">
                <a:solidFill>
                  <a:schemeClr val="bg1"/>
                </a:solidFill>
                <a:latin typeface="Arial" charset="0"/>
                <a:cs typeface="Arial" charset="0"/>
              </a:rPr>
              <a:t> Further information/watching</a:t>
            </a:r>
            <a:endParaRPr lang="en-US" sz="3600" dirty="0">
              <a:solidFill>
                <a:schemeClr val="bg1"/>
              </a:solidFill>
              <a:cs typeface="Arial" charset="0"/>
            </a:endParaRPr>
          </a:p>
        </p:txBody>
      </p:sp>
      <p:pic>
        <p:nvPicPr>
          <p:cNvPr id="4" name="Picture 6" descr="What the Health': health claims backed by no solid evidence – Diet ...">
            <a:extLst>
              <a:ext uri="{FF2B5EF4-FFF2-40B4-BE49-F238E27FC236}">
                <a16:creationId xmlns:a16="http://schemas.microsoft.com/office/drawing/2014/main" id="{F3E6E6BD-D60D-4C51-945E-D5111F9AE1C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45458" y="692696"/>
            <a:ext cx="2847975" cy="305360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eal (film) - Wikipedia">
            <a:extLst>
              <a:ext uri="{FF2B5EF4-FFF2-40B4-BE49-F238E27FC236}">
                <a16:creationId xmlns:a16="http://schemas.microsoft.com/office/drawing/2014/main" id="{C1B82DAE-EAE8-4C1A-9652-E669B77303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3335042"/>
            <a:ext cx="3137095" cy="36656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Why to DYOR (Do Your Own Research)">
            <a:extLst>
              <a:ext uri="{FF2B5EF4-FFF2-40B4-BE49-F238E27FC236}">
                <a16:creationId xmlns:a16="http://schemas.microsoft.com/office/drawing/2014/main" id="{48001D32-4775-46FD-A12C-8F4B257715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148" y="908720"/>
            <a:ext cx="3538829" cy="24055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The Game Changers | Official Trailer - YouTube">
            <a:extLst>
              <a:ext uri="{FF2B5EF4-FFF2-40B4-BE49-F238E27FC236}">
                <a16:creationId xmlns:a16="http://schemas.microsoft.com/office/drawing/2014/main" id="{EDC018E7-C851-40D2-B899-600F1A5812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449" y="3220694"/>
            <a:ext cx="3548283" cy="3665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9069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EC4DC7-9D2A-4472-B360-54624478FDB8}"/>
              </a:ext>
            </a:extLst>
          </p:cNvPr>
          <p:cNvSpPr>
            <a:spLocks noGrp="1"/>
          </p:cNvSpPr>
          <p:nvPr>
            <p:ph idx="1"/>
          </p:nvPr>
        </p:nvSpPr>
        <p:spPr>
          <a:xfrm>
            <a:off x="323528" y="0"/>
            <a:ext cx="8229600" cy="4525963"/>
          </a:xfrm>
        </p:spPr>
        <p:txBody>
          <a:bodyPr/>
          <a:lstStyle/>
          <a:p>
            <a:pPr marL="0" indent="0">
              <a:buNone/>
            </a:pPr>
            <a:r>
              <a:rPr lang="en-GB" dirty="0">
                <a:hlinkClick r:id="rId2"/>
              </a:rPr>
              <a:t>https://www.youtube.com/watch?v=2tcEgqTWbxQ</a:t>
            </a:r>
            <a:r>
              <a:rPr lang="en-GB" dirty="0"/>
              <a:t> </a:t>
            </a:r>
          </a:p>
          <a:p>
            <a:pPr marL="0" indent="0">
              <a:buNone/>
            </a:pPr>
            <a:endParaRPr lang="en-GB" dirty="0"/>
          </a:p>
          <a:p>
            <a:pPr marL="0" indent="0">
              <a:buNone/>
            </a:pPr>
            <a:r>
              <a:rPr lang="en-GB" sz="2400" dirty="0"/>
              <a:t>Although talking primarily about preventing Dementia very good preventative advice for any chronic disease. </a:t>
            </a:r>
          </a:p>
          <a:p>
            <a:pPr marL="0" indent="0">
              <a:buNone/>
            </a:pPr>
            <a:r>
              <a:rPr lang="en-US" sz="2400" b="0" i="0" dirty="0">
                <a:effectLst/>
              </a:rPr>
              <a:t>Top 10 Tips to Keep Your Brain Young | Elizabeth </a:t>
            </a:r>
            <a:r>
              <a:rPr lang="en-US" sz="2400" b="0" i="0" dirty="0" err="1">
                <a:effectLst/>
              </a:rPr>
              <a:t>Amini</a:t>
            </a:r>
            <a:r>
              <a:rPr lang="en-US" sz="2400" b="0" i="0" dirty="0">
                <a:effectLst/>
              </a:rPr>
              <a:t> | </a:t>
            </a:r>
            <a:r>
              <a:rPr lang="en-US" sz="2400" b="0" i="0" dirty="0" err="1">
                <a:effectLst/>
              </a:rPr>
              <a:t>TEDxSoCa</a:t>
            </a:r>
            <a:endParaRPr lang="en-US" sz="2400" b="0" i="0" dirty="0">
              <a:effectLst/>
            </a:endParaRPr>
          </a:p>
          <a:p>
            <a:pPr marL="0" indent="0">
              <a:buNone/>
            </a:pPr>
            <a:r>
              <a:rPr lang="en-US" sz="2400" b="0" i="0" dirty="0">
                <a:solidFill>
                  <a:srgbClr val="030303"/>
                </a:solidFill>
                <a:effectLst/>
              </a:rPr>
              <a:t>Elizabeth </a:t>
            </a:r>
            <a:r>
              <a:rPr lang="en-US" sz="2400" b="0" i="0" dirty="0" err="1">
                <a:solidFill>
                  <a:srgbClr val="030303"/>
                </a:solidFill>
                <a:effectLst/>
              </a:rPr>
              <a:t>Amini</a:t>
            </a:r>
            <a:r>
              <a:rPr lang="en-US" sz="2400" b="0" i="0" dirty="0">
                <a:solidFill>
                  <a:srgbClr val="030303"/>
                </a:solidFill>
                <a:effectLst/>
              </a:rPr>
              <a:t> is a social entrepreneur with a background in science. She learned data analysis while working as a scientist at JPL/NASA. Elizabeth earned a bachelors degree in Cognitive Science (the study of the brain) from Occidental College and an M.B.A. from University of Southern California. Her Anti-AgingGames.com business plan won the USC Business Plan contest as well as the YPO (Young Presidents' Organization) award for promising new companies</a:t>
            </a:r>
            <a:endParaRPr lang="en-GB" sz="2400" dirty="0"/>
          </a:p>
        </p:txBody>
      </p:sp>
    </p:spTree>
    <p:extLst>
      <p:ext uri="{BB962C8B-B14F-4D97-AF65-F5344CB8AC3E}">
        <p14:creationId xmlns:p14="http://schemas.microsoft.com/office/powerpoint/2010/main" val="197979533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spcAft>
                <a:spcPct val="25000"/>
              </a:spcAft>
            </a:pPr>
            <a:r>
              <a:rPr lang="en-GB" sz="3600" dirty="0">
                <a:solidFill>
                  <a:srgbClr val="FFFFFF"/>
                </a:solidFill>
                <a:cs typeface="Arial" charset="0"/>
              </a:rPr>
              <a:t>Set scene</a:t>
            </a:r>
          </a:p>
        </p:txBody>
      </p:sp>
      <p:sp>
        <p:nvSpPr>
          <p:cNvPr id="10" name="Rectangle 5">
            <a:extLst>
              <a:ext uri="{FF2B5EF4-FFF2-40B4-BE49-F238E27FC236}">
                <a16:creationId xmlns:a16="http://schemas.microsoft.com/office/drawing/2014/main" id="{315A67B0-97B6-49DB-8709-3C5CF1652BBA}"/>
              </a:ext>
            </a:extLst>
          </p:cNvPr>
          <p:cNvSpPr>
            <a:spLocks noChangeArrowheads="1"/>
          </p:cNvSpPr>
          <p:nvPr/>
        </p:nvSpPr>
        <p:spPr bwMode="auto">
          <a:xfrm>
            <a:off x="0" y="234888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22222"/>
                </a:solidFill>
                <a:effectLst/>
                <a:latin typeface="Rubik"/>
              </a:rPr>
              <a:t>﻿</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TextBox 1">
            <a:extLst>
              <a:ext uri="{FF2B5EF4-FFF2-40B4-BE49-F238E27FC236}">
                <a16:creationId xmlns:a16="http://schemas.microsoft.com/office/drawing/2014/main" id="{E71CD4CD-DA1C-4376-83F8-FE7CF222E091}"/>
              </a:ext>
            </a:extLst>
          </p:cNvPr>
          <p:cNvSpPr txBox="1"/>
          <p:nvPr/>
        </p:nvSpPr>
        <p:spPr>
          <a:xfrm>
            <a:off x="359532" y="908720"/>
            <a:ext cx="8424936" cy="6463308"/>
          </a:xfrm>
          <a:prstGeom prst="rect">
            <a:avLst/>
          </a:prstGeom>
          <a:noFill/>
        </p:spPr>
        <p:txBody>
          <a:bodyPr wrap="square" rtlCol="0">
            <a:spAutoFit/>
          </a:bodyPr>
          <a:lstStyle/>
          <a:p>
            <a:r>
              <a:rPr lang="en-US" i="0" dirty="0">
                <a:effectLst/>
                <a:latin typeface="arial" panose="020B0604020202020204" pitchFamily="34" charset="0"/>
              </a:rPr>
              <a:t>A state of physical well-being is not just the absence of disease. It includes lifestyle behavior choices to ensure health, avoid preventable diseases and conditions, and to live in a balanced state of body, mind, and spirit. It is</a:t>
            </a:r>
            <a:r>
              <a:rPr lang="en-US" b="0" i="0" dirty="0">
                <a:solidFill>
                  <a:srgbClr val="222222"/>
                </a:solidFill>
                <a:effectLst/>
                <a:latin typeface="Google Sans"/>
              </a:rPr>
              <a:t> </a:t>
            </a:r>
            <a:r>
              <a:rPr lang="en-US" b="0" i="0" dirty="0">
                <a:effectLst/>
                <a:latin typeface="Arial" panose="020B0604020202020204" pitchFamily="34" charset="0"/>
                <a:cs typeface="Arial" panose="020B0604020202020204" pitchFamily="34" charset="0"/>
              </a:rPr>
              <a:t>listening to and taking care of your body for optimal health and functioning.</a:t>
            </a:r>
            <a:endParaRPr lang="en-US" i="0" dirty="0">
              <a:effectLst/>
              <a:latin typeface="Arial" panose="020B0604020202020204" pitchFamily="34" charset="0"/>
              <a:cs typeface="Arial" panose="020B0604020202020204" pitchFamily="34" charset="0"/>
            </a:endParaRPr>
          </a:p>
          <a:p>
            <a:endParaRPr lang="en-US" dirty="0">
              <a:latin typeface="arial" panose="020B0604020202020204" pitchFamily="34" charset="0"/>
            </a:endParaRPr>
          </a:p>
          <a:p>
            <a:r>
              <a:rPr lang="en-US" b="0" i="0" dirty="0">
                <a:effectLst/>
                <a:latin typeface="Arial" panose="020B0604020202020204" pitchFamily="34" charset="0"/>
                <a:cs typeface="Arial" panose="020B0604020202020204" pitchFamily="34" charset="0"/>
              </a:rPr>
              <a:t>Looking after your physical wellbeing is not only important for your physical health itself, or because good physical wellbeing will benefit your performance and success. Your physical wellbeing and your lifestyle will also have an impact on your mental and emotional wellbeing. </a:t>
            </a:r>
          </a:p>
          <a:p>
            <a:endParaRPr lang="en-US" dirty="0">
              <a:latin typeface="Arial" panose="020B0604020202020204" pitchFamily="34" charset="0"/>
              <a:cs typeface="Arial" panose="020B0604020202020204" pitchFamily="34" charset="0"/>
            </a:endParaRPr>
          </a:p>
          <a:p>
            <a:pPr algn="l"/>
            <a:r>
              <a:rPr lang="en-US" i="0" dirty="0">
                <a:effectLst/>
                <a:latin typeface="Arial" panose="020B0604020202020204" pitchFamily="34" charset="0"/>
                <a:cs typeface="Arial" panose="020B0604020202020204" pitchFamily="34" charset="0"/>
              </a:rPr>
              <a:t>Good physical health is linked to our fitness </a:t>
            </a:r>
            <a:r>
              <a:rPr lang="en-US" dirty="0">
                <a:latin typeface="Arial" panose="020B0604020202020204" pitchFamily="34" charset="0"/>
                <a:cs typeface="Arial" panose="020B0604020202020204" pitchFamily="34" charset="0"/>
              </a:rPr>
              <a:t>by</a:t>
            </a:r>
            <a:r>
              <a:rPr lang="en-US" i="0" dirty="0">
                <a:effectLst/>
                <a:latin typeface="Arial" panose="020B0604020202020204" pitchFamily="34" charset="0"/>
                <a:cs typeface="Arial" panose="020B0604020202020204" pitchFamily="34" charset="0"/>
              </a:rPr>
              <a:t> being able to perform effectively the physical tasks involved in life as well as sport. Being physically healthy includes enjoying being physically active, having good balance, coordination and agility in everyday tasks,</a:t>
            </a:r>
            <a:r>
              <a:rPr lang="en-US" dirty="0">
                <a:latin typeface="Arial" panose="020B0604020202020204" pitchFamily="34" charset="0"/>
                <a:cs typeface="Arial" panose="020B0604020202020204" pitchFamily="34" charset="0"/>
              </a:rPr>
              <a:t> </a:t>
            </a:r>
            <a:r>
              <a:rPr lang="en-US" i="0" dirty="0">
                <a:effectLst/>
                <a:latin typeface="Arial" panose="020B0604020202020204" pitchFamily="34" charset="0"/>
                <a:cs typeface="Arial" panose="020B0604020202020204" pitchFamily="34" charset="0"/>
              </a:rPr>
              <a:t>having the strength, stamina and suppleness required for daily life, work and play and having fewer illnesses, diseases and injuries</a:t>
            </a:r>
          </a:p>
          <a:p>
            <a:pPr algn="l"/>
            <a:endParaRPr lang="en-US" dirty="0">
              <a:latin typeface="Arial" panose="020B0604020202020204" pitchFamily="34" charset="0"/>
              <a:cs typeface="Arial" panose="020B0604020202020204" pitchFamily="34" charset="0"/>
            </a:endParaRPr>
          </a:p>
          <a:p>
            <a:pPr algn="l"/>
            <a:r>
              <a:rPr lang="en-US" i="0" dirty="0">
                <a:effectLst/>
                <a:latin typeface="Arial" panose="020B0604020202020204" pitchFamily="34" charset="0"/>
                <a:cs typeface="Arial" panose="020B0604020202020204" pitchFamily="34" charset="0"/>
              </a:rPr>
              <a:t>So many of us in the Western world lead busy stressed-out life which puts </a:t>
            </a:r>
            <a:r>
              <a:rPr lang="en-US" dirty="0">
                <a:latin typeface="Arial" panose="020B0604020202020204" pitchFamily="34" charset="0"/>
                <a:cs typeface="Arial" panose="020B0604020202020204" pitchFamily="34" charset="0"/>
              </a:rPr>
              <a:t>health and wellness</a:t>
            </a:r>
            <a:r>
              <a:rPr lang="en-US" i="0" dirty="0">
                <a:effectLst/>
                <a:latin typeface="Arial" panose="020B0604020202020204" pitchFamily="34" charset="0"/>
                <a:cs typeface="Arial" panose="020B0604020202020204" pitchFamily="34" charset="0"/>
              </a:rPr>
              <a:t> on the back burner. There is a lot of complicated information out there about the latest health and fitness trends but managing your health can be made easy if you break it down into the five important areas of physical wellness that we will discuss here.</a:t>
            </a:r>
          </a:p>
          <a:p>
            <a:endParaRPr lang="en-US"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355751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kay, I'll Put My Oxygen Mask on First — A TOTAL TRIP">
            <a:extLst>
              <a:ext uri="{FF2B5EF4-FFF2-40B4-BE49-F238E27FC236}">
                <a16:creationId xmlns:a16="http://schemas.microsoft.com/office/drawing/2014/main" id="{A03CB12C-B40F-44FC-B64D-80972F43EF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V="1">
            <a:off x="0" y="116632"/>
            <a:ext cx="9144000" cy="6696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93702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Power of Self-Awareness">
            <a:extLst>
              <a:ext uri="{FF2B5EF4-FFF2-40B4-BE49-F238E27FC236}">
                <a16:creationId xmlns:a16="http://schemas.microsoft.com/office/drawing/2014/main" id="{146B2A16-7B1E-485A-A77C-E221FCB1DE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491880" cy="36450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10 tips on how to eat healthy and stay fit - EC Toronto Blog">
            <a:extLst>
              <a:ext uri="{FF2B5EF4-FFF2-40B4-BE49-F238E27FC236}">
                <a16:creationId xmlns:a16="http://schemas.microsoft.com/office/drawing/2014/main" id="{EC11891E-67A6-4657-B920-7C1DC872EC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888" y="85898"/>
            <a:ext cx="2857500" cy="226298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Junk Food Overload">
            <a:extLst>
              <a:ext uri="{FF2B5EF4-FFF2-40B4-BE49-F238E27FC236}">
                <a16:creationId xmlns:a16="http://schemas.microsoft.com/office/drawing/2014/main" id="{5CE56BB4-2C7B-476F-AA35-9E03358F63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3396" y="67602"/>
            <a:ext cx="2650604" cy="228127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re You Drinking Enough Water? - Will Power Personal Trainer">
            <a:extLst>
              <a:ext uri="{FF2B5EF4-FFF2-40B4-BE49-F238E27FC236}">
                <a16:creationId xmlns:a16="http://schemas.microsoft.com/office/drawing/2014/main" id="{23C0E81E-B24A-49E0-8CB7-AE342FE340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81128" y="2440746"/>
            <a:ext cx="4824536" cy="237626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he many ways exercise helps your heart - Harvard Health">
            <a:extLst>
              <a:ext uri="{FF2B5EF4-FFF2-40B4-BE49-F238E27FC236}">
                <a16:creationId xmlns:a16="http://schemas.microsoft.com/office/drawing/2014/main" id="{757B40E8-C6D1-4F69-A434-F38F88BE658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504" y="3861048"/>
            <a:ext cx="2068127" cy="272643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Rest and Sleep - The oxford centre for the mind">
            <a:extLst>
              <a:ext uri="{FF2B5EF4-FFF2-40B4-BE49-F238E27FC236}">
                <a16:creationId xmlns:a16="http://schemas.microsoft.com/office/drawing/2014/main" id="{1D6355FF-8009-4332-B39F-832D34F19FB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58392" y="4908875"/>
            <a:ext cx="2466975" cy="185737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Free From Broke - If it is important enough for you, you... | Facebook">
            <a:extLst>
              <a:ext uri="{FF2B5EF4-FFF2-40B4-BE49-F238E27FC236}">
                <a16:creationId xmlns:a16="http://schemas.microsoft.com/office/drawing/2014/main" id="{FCA8AAC6-8AA5-4F22-8DDC-241A875E393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32040" y="4653137"/>
            <a:ext cx="4104456" cy="2376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28045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EB1FF246-9BE7-44E6-847B-CD70210332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32656"/>
            <a:ext cx="4474046" cy="243361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Bristol's Mixed-Use Plan Submitted | DevAssist">
            <a:extLst>
              <a:ext uri="{FF2B5EF4-FFF2-40B4-BE49-F238E27FC236}">
                <a16:creationId xmlns:a16="http://schemas.microsoft.com/office/drawing/2014/main" id="{722758D0-2731-4B91-A7B1-0FF4DAA3C3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121" y="3436212"/>
            <a:ext cx="3096344" cy="29947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9E06F85-48B8-4647-8A8C-0726D33F2634}"/>
              </a:ext>
            </a:extLst>
          </p:cNvPr>
          <p:cNvSpPr txBox="1"/>
          <p:nvPr/>
        </p:nvSpPr>
        <p:spPr>
          <a:xfrm>
            <a:off x="6084168" y="120808"/>
            <a:ext cx="1834156" cy="1107996"/>
          </a:xfrm>
          <a:prstGeom prst="rect">
            <a:avLst/>
          </a:prstGeom>
          <a:noFill/>
        </p:spPr>
        <p:txBody>
          <a:bodyPr wrap="none" rtlCol="0">
            <a:spAutoFit/>
          </a:bodyPr>
          <a:lstStyle/>
          <a:p>
            <a:r>
              <a:rPr lang="en-GB" sz="6600" dirty="0"/>
              <a:t>then</a:t>
            </a:r>
          </a:p>
        </p:txBody>
      </p:sp>
      <p:sp>
        <p:nvSpPr>
          <p:cNvPr id="3" name="TextBox 2">
            <a:extLst>
              <a:ext uri="{FF2B5EF4-FFF2-40B4-BE49-F238E27FC236}">
                <a16:creationId xmlns:a16="http://schemas.microsoft.com/office/drawing/2014/main" id="{1EF1F73F-5C11-4478-B597-6EA1B2C966A6}"/>
              </a:ext>
            </a:extLst>
          </p:cNvPr>
          <p:cNvSpPr txBox="1"/>
          <p:nvPr/>
        </p:nvSpPr>
        <p:spPr>
          <a:xfrm>
            <a:off x="5520749" y="1840255"/>
            <a:ext cx="3096344" cy="1569660"/>
          </a:xfrm>
          <a:prstGeom prst="rect">
            <a:avLst/>
          </a:prstGeom>
          <a:noFill/>
        </p:spPr>
        <p:txBody>
          <a:bodyPr wrap="square" rtlCol="0">
            <a:spAutoFit/>
          </a:bodyPr>
          <a:lstStyle/>
          <a:p>
            <a:r>
              <a:rPr lang="en-GB" sz="3200" dirty="0"/>
              <a:t>What to do in these 5 key areas</a:t>
            </a:r>
          </a:p>
        </p:txBody>
      </p:sp>
      <p:pic>
        <p:nvPicPr>
          <p:cNvPr id="3078" name="Picture 6" descr="FEARLESS LIVING!: Inspiration vs. Desperation: The two keys to real change">
            <a:extLst>
              <a:ext uri="{FF2B5EF4-FFF2-40B4-BE49-F238E27FC236}">
                <a16:creationId xmlns:a16="http://schemas.microsoft.com/office/drawing/2014/main" id="{5CB88CAB-373C-4907-9830-482AF5FB5E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5426" y="3517736"/>
            <a:ext cx="3096344" cy="294815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97C1BBE-2253-4CFE-9D48-301ADDBADA9C}"/>
              </a:ext>
            </a:extLst>
          </p:cNvPr>
          <p:cNvPicPr/>
          <p:nvPr/>
        </p:nvPicPr>
        <p:blipFill>
          <a:blip r:embed="rId6"/>
          <a:srcRect/>
          <a:stretch>
            <a:fillRect/>
          </a:stretch>
        </p:blipFill>
        <p:spPr>
          <a:xfrm>
            <a:off x="6579176" y="3517736"/>
            <a:ext cx="2745351" cy="2913270"/>
          </a:xfrm>
          <a:prstGeom prst="rect">
            <a:avLst/>
          </a:prstGeom>
          <a:noFill/>
          <a:ln>
            <a:noFill/>
            <a:prstDash/>
          </a:ln>
        </p:spPr>
      </p:pic>
    </p:spTree>
    <p:extLst>
      <p:ext uri="{BB962C8B-B14F-4D97-AF65-F5344CB8AC3E}">
        <p14:creationId xmlns:p14="http://schemas.microsoft.com/office/powerpoint/2010/main" val="27949134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full Thomas Edison &quot;Doctor of the Future&quot; quote… | Informed Meat Eater">
            <a:extLst>
              <a:ext uri="{FF2B5EF4-FFF2-40B4-BE49-F238E27FC236}">
                <a16:creationId xmlns:a16="http://schemas.microsoft.com/office/drawing/2014/main" id="{CB9B3254-3BBB-46D6-B0E1-F2E01A5B04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76672"/>
            <a:ext cx="8784976" cy="5760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406648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spcAft>
                <a:spcPct val="25000"/>
              </a:spcAft>
            </a:pPr>
            <a:r>
              <a:rPr lang="en-GB" sz="3600" b="1" dirty="0">
                <a:solidFill>
                  <a:srgbClr val="FFFFFF"/>
                </a:solidFill>
                <a:cs typeface="Arial" charset="0"/>
              </a:rPr>
              <a:t>Diet</a:t>
            </a:r>
          </a:p>
        </p:txBody>
      </p:sp>
      <p:sp>
        <p:nvSpPr>
          <p:cNvPr id="5" name="Content Placeholder 2"/>
          <p:cNvSpPr>
            <a:spLocks noGrp="1"/>
          </p:cNvSpPr>
          <p:nvPr>
            <p:ph idx="1"/>
          </p:nvPr>
        </p:nvSpPr>
        <p:spPr>
          <a:xfrm>
            <a:off x="0" y="836712"/>
            <a:ext cx="9157379" cy="1441450"/>
          </a:xfrm>
        </p:spPr>
        <p:txBody>
          <a:bodyPr/>
          <a:lstStyle/>
          <a:p>
            <a:pPr marL="0" indent="0">
              <a:buNone/>
            </a:pPr>
            <a:r>
              <a:rPr lang="en-GB" dirty="0"/>
              <a:t>You’ve got to think about what you put into your body. If you have an electric car you would not dream of putting petrol in it, so now is perhaps the time to see our bodies in the same way as our cars. </a:t>
            </a:r>
          </a:p>
          <a:p>
            <a:pPr marL="0" indent="0">
              <a:buNone/>
            </a:pPr>
            <a:endParaRPr lang="en-GB" dirty="0"/>
          </a:p>
          <a:p>
            <a:pPr marL="0" indent="0">
              <a:buNone/>
            </a:pPr>
            <a:r>
              <a:rPr lang="en-GB" dirty="0"/>
              <a:t>So many big food manufacturers have bought diet companies because they know we end up in a cycle of fad diet, slip, eat, guilt, diet! </a:t>
            </a:r>
          </a:p>
          <a:p>
            <a:pPr marL="0" indent="0">
              <a:buNone/>
            </a:pPr>
            <a:endParaRPr lang="en-GB" dirty="0"/>
          </a:p>
          <a:p>
            <a:pPr marL="0" indent="0">
              <a:buNone/>
            </a:pPr>
            <a:r>
              <a:rPr lang="en-GB" dirty="0"/>
              <a:t>Make the commitment now to build your diet around fruit and veg for 30-days and see how you feel. </a:t>
            </a:r>
          </a:p>
          <a:p>
            <a:pPr marL="0" indent="0">
              <a:buNone/>
            </a:pPr>
            <a:endParaRPr lang="en-GB" dirty="0"/>
          </a:p>
          <a:p>
            <a:pPr marL="0" indent="0">
              <a:buNone/>
            </a:pPr>
            <a:endParaRPr lang="en-GB" dirty="0"/>
          </a:p>
          <a:p>
            <a:pPr marL="0" indent="0">
              <a:buNone/>
            </a:pPr>
            <a:endParaRPr lang="en-GB"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1">
            <a:extLst>
              <a:ext uri="{FF2B5EF4-FFF2-40B4-BE49-F238E27FC236}">
                <a16:creationId xmlns:a16="http://schemas.microsoft.com/office/drawing/2014/main" id="{A7A5546C-0677-4E68-85FA-99D1DA65AAAD}"/>
              </a:ext>
            </a:extLst>
          </p:cNvPr>
          <p:cNvSpPr txBox="1">
            <a:spLocks noChangeArrowheads="1"/>
          </p:cNvSpPr>
          <p:nvPr/>
        </p:nvSpPr>
        <p:spPr>
          <a:xfrm>
            <a:off x="215900" y="215900"/>
            <a:ext cx="7772400" cy="762000"/>
          </a:xfrm>
          <a:prstGeom prst="rect">
            <a:avLst/>
          </a:prstGeom>
        </p:spPr>
        <p:txBody>
          <a:bodyPr/>
          <a:lstStyle/>
          <a:p>
            <a:pPr marL="342900" indent="-342900" eaLnBrk="1" hangingPunct="1">
              <a:spcBef>
                <a:spcPct val="20000"/>
              </a:spcBef>
              <a:buClr>
                <a:srgbClr val="006666"/>
              </a:buClr>
              <a:buSzPct val="130000"/>
              <a:defRPr/>
            </a:pPr>
            <a:endParaRPr lang="en-GB" sz="2400" kern="0" dirty="0">
              <a:solidFill>
                <a:schemeClr val="bg1"/>
              </a:solidFill>
            </a:endParaRPr>
          </a:p>
        </p:txBody>
      </p:sp>
      <p:sp>
        <p:nvSpPr>
          <p:cNvPr id="10246" name="Rectangle 12">
            <a:extLst>
              <a:ext uri="{FF2B5EF4-FFF2-40B4-BE49-F238E27FC236}">
                <a16:creationId xmlns:a16="http://schemas.microsoft.com/office/drawing/2014/main" id="{203307CF-CCD3-42ED-958B-3F207B3EC4FC}"/>
              </a:ext>
            </a:extLst>
          </p:cNvPr>
          <p:cNvSpPr>
            <a:spLocks noChangeArrowheads="1"/>
          </p:cNvSpPr>
          <p:nvPr/>
        </p:nvSpPr>
        <p:spPr bwMode="auto">
          <a:xfrm>
            <a:off x="2286000" y="1844675"/>
            <a:ext cx="45720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a:p>
            <a:pPr eaLnBrk="1" hangingPunct="1">
              <a:spcBef>
                <a:spcPct val="0"/>
              </a:spcBef>
              <a:buFontTx/>
              <a:buNone/>
            </a:pPr>
            <a:r>
              <a:rPr lang="en-US" altLang="en-US" sz="1800">
                <a:latin typeface="Arial" panose="020B0604020202020204" pitchFamily="34" charset="0"/>
              </a:rPr>
              <a:t> </a:t>
            </a:r>
          </a:p>
          <a:p>
            <a:pPr eaLnBrk="1" hangingPunct="1">
              <a:spcBef>
                <a:spcPct val="50000"/>
              </a:spcBef>
              <a:buFontTx/>
              <a:buNone/>
            </a:pPr>
            <a:endParaRPr lang="en-US" altLang="en-US" sz="1800">
              <a:latin typeface="Arial" panose="020B0604020202020204" pitchFamily="34" charset="0"/>
            </a:endParaRPr>
          </a:p>
        </p:txBody>
      </p:sp>
      <p:pic>
        <p:nvPicPr>
          <p:cNvPr id="4098" name="Picture 2" descr="God's Pharmacy is Amazing! - Diabetic Health Clinic | Healing food, Health  food, Natural healing remedies">
            <a:extLst>
              <a:ext uri="{FF2B5EF4-FFF2-40B4-BE49-F238E27FC236}">
                <a16:creationId xmlns:a16="http://schemas.microsoft.com/office/drawing/2014/main" id="{0936B4B6-D9FA-4798-9186-BD43A74D2C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2240768"/>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3345</TotalTime>
  <Words>2803</Words>
  <Application>Microsoft Office PowerPoint</Application>
  <PresentationFormat>On-screen Show (4:3)</PresentationFormat>
  <Paragraphs>164</Paragraphs>
  <Slides>25</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arial</vt:lpstr>
      <vt:lpstr>arial</vt:lpstr>
      <vt:lpstr>Calibri</vt:lpstr>
      <vt:lpstr>Google Sans</vt:lpstr>
      <vt:lpstr>Roboto-Regular</vt:lpstr>
      <vt:lpstr>Rubik</vt:lpstr>
      <vt:lpstr>Segoe UI Historic</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Further opportunities </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Shaun Byrne</dc:creator>
  <cp:lastModifiedBy>Bernard Genge</cp:lastModifiedBy>
  <cp:revision>198</cp:revision>
  <dcterms:created xsi:type="dcterms:W3CDTF">2011-03-16T20:26:35Z</dcterms:created>
  <dcterms:modified xsi:type="dcterms:W3CDTF">2020-12-31T14:12:32Z</dcterms:modified>
</cp:coreProperties>
</file>