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BF04-E927-4CA9-A703-39849D38FFE9}"/>
              </a:ext>
            </a:extLst>
          </p:cNvPr>
          <p:cNvSpPr>
            <a:spLocks noGrp="1"/>
          </p:cNvSpPr>
          <p:nvPr>
            <p:ph type="ctrTitle"/>
          </p:nvPr>
        </p:nvSpPr>
        <p:spPr/>
        <p:txBody>
          <a:bodyPr/>
          <a:lstStyle/>
          <a:p>
            <a:r>
              <a:rPr lang="en-GB" dirty="0"/>
              <a:t>Welcome to Session 2</a:t>
            </a:r>
          </a:p>
        </p:txBody>
      </p:sp>
      <p:sp>
        <p:nvSpPr>
          <p:cNvPr id="3" name="Subtitle 2">
            <a:extLst>
              <a:ext uri="{FF2B5EF4-FFF2-40B4-BE49-F238E27FC236}">
                <a16:creationId xmlns:a16="http://schemas.microsoft.com/office/drawing/2014/main" id="{B2BB3FFC-1681-41D5-B15F-A7DF28738AE4}"/>
              </a:ext>
            </a:extLst>
          </p:cNvPr>
          <p:cNvSpPr>
            <a:spLocks noGrp="1"/>
          </p:cNvSpPr>
          <p:nvPr>
            <p:ph type="subTitle" idx="1"/>
          </p:nvPr>
        </p:nvSpPr>
        <p:spPr/>
        <p:txBody>
          <a:bodyPr/>
          <a:lstStyle/>
          <a:p>
            <a:r>
              <a:rPr lang="en-GB" dirty="0"/>
              <a:t>This time we will be venturing a bit further afield to explore Parks or taking time to discover a Garden, if we have one or have access to one </a:t>
            </a:r>
          </a:p>
        </p:txBody>
      </p:sp>
    </p:spTree>
    <p:extLst>
      <p:ext uri="{BB962C8B-B14F-4D97-AF65-F5344CB8AC3E}">
        <p14:creationId xmlns:p14="http://schemas.microsoft.com/office/powerpoint/2010/main" val="402160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50D4-76D2-4B16-B3D5-2EDDF56A55BD}"/>
              </a:ext>
            </a:extLst>
          </p:cNvPr>
          <p:cNvSpPr>
            <a:spLocks noGrp="1"/>
          </p:cNvSpPr>
          <p:nvPr>
            <p:ph type="title"/>
          </p:nvPr>
        </p:nvSpPr>
        <p:spPr/>
        <p:txBody>
          <a:bodyPr/>
          <a:lstStyle/>
          <a:p>
            <a:r>
              <a:rPr lang="en-GB" dirty="0"/>
              <a:t>What are you noticing?</a:t>
            </a:r>
          </a:p>
        </p:txBody>
      </p:sp>
      <p:sp>
        <p:nvSpPr>
          <p:cNvPr id="3" name="Content Placeholder 2">
            <a:extLst>
              <a:ext uri="{FF2B5EF4-FFF2-40B4-BE49-F238E27FC236}">
                <a16:creationId xmlns:a16="http://schemas.microsoft.com/office/drawing/2014/main" id="{172C8BE2-96A4-4484-895F-CBD6D3C721E7}"/>
              </a:ext>
            </a:extLst>
          </p:cNvPr>
          <p:cNvSpPr>
            <a:spLocks noGrp="1"/>
          </p:cNvSpPr>
          <p:nvPr>
            <p:ph idx="1"/>
          </p:nvPr>
        </p:nvSpPr>
        <p:spPr/>
        <p:txBody>
          <a:bodyPr/>
          <a:lstStyle/>
          <a:p>
            <a:r>
              <a:rPr lang="en-GB" dirty="0"/>
              <a:t>Your thoughts and jottings…</a:t>
            </a:r>
          </a:p>
          <a:p>
            <a:r>
              <a:rPr lang="en-GB" dirty="0"/>
              <a:t>What you write down does not have to be fancy writing or like poetry, but over time and as you grow in confidence, with being out and about, and noticing nature</a:t>
            </a:r>
          </a:p>
          <a:p>
            <a:r>
              <a:rPr lang="en-GB" dirty="0"/>
              <a:t>In this session, perhaps you can be a little more flowery with your language and explore your sense in words a bit more creatively, if you like! </a:t>
            </a:r>
          </a:p>
          <a:p>
            <a:endParaRPr lang="en-GB" dirty="0"/>
          </a:p>
        </p:txBody>
      </p:sp>
      <p:pic>
        <p:nvPicPr>
          <p:cNvPr id="4" name="Picture 3">
            <a:extLst>
              <a:ext uri="{FF2B5EF4-FFF2-40B4-BE49-F238E27FC236}">
                <a16:creationId xmlns:a16="http://schemas.microsoft.com/office/drawing/2014/main" id="{D0E8BEF3-EBB0-4524-B40B-A5F77A03FA4C}"/>
              </a:ext>
            </a:extLst>
          </p:cNvPr>
          <p:cNvPicPr>
            <a:picLocks noChangeAspect="1"/>
          </p:cNvPicPr>
          <p:nvPr/>
        </p:nvPicPr>
        <p:blipFill>
          <a:blip r:embed="rId2"/>
          <a:stretch>
            <a:fillRect/>
          </a:stretch>
        </p:blipFill>
        <p:spPr>
          <a:xfrm>
            <a:off x="3898900" y="4275157"/>
            <a:ext cx="2327718" cy="2327718"/>
          </a:xfrm>
          <a:prstGeom prst="rect">
            <a:avLst/>
          </a:prstGeom>
        </p:spPr>
      </p:pic>
    </p:spTree>
    <p:extLst>
      <p:ext uri="{BB962C8B-B14F-4D97-AF65-F5344CB8AC3E}">
        <p14:creationId xmlns:p14="http://schemas.microsoft.com/office/powerpoint/2010/main" val="9498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7FE1-822A-42F3-B0DF-25189D6609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AD683D-2E3E-488B-8385-1FBE8A24233D}"/>
              </a:ext>
            </a:extLst>
          </p:cNvPr>
          <p:cNvSpPr>
            <a:spLocks noGrp="1"/>
          </p:cNvSpPr>
          <p:nvPr>
            <p:ph idx="1"/>
          </p:nvPr>
        </p:nvSpPr>
        <p:spPr/>
        <p:txBody>
          <a:bodyPr/>
          <a:lstStyle/>
          <a:p>
            <a:r>
              <a:rPr lang="en-GB" dirty="0"/>
              <a:t>It is just interesting to make notes of what we are seeing and how these sights and sounds make us feel…….</a:t>
            </a:r>
          </a:p>
          <a:p>
            <a:endParaRPr lang="en-GB" dirty="0"/>
          </a:p>
          <a:p>
            <a:endParaRPr lang="en-GB" dirty="0"/>
          </a:p>
          <a:p>
            <a:endParaRPr lang="en-GB" dirty="0"/>
          </a:p>
          <a:p>
            <a:endParaRPr lang="en-GB" dirty="0"/>
          </a:p>
          <a:p>
            <a:endParaRPr lang="en-GB" dirty="0"/>
          </a:p>
          <a:p>
            <a:endParaRPr lang="en-GB" dirty="0"/>
          </a:p>
          <a:p>
            <a:r>
              <a:rPr lang="en-GB" dirty="0"/>
              <a:t>Here is a short reflection I wrote last week while walking in a park near me which I was visiting for the first time with a photo I took …</a:t>
            </a:r>
          </a:p>
        </p:txBody>
      </p:sp>
    </p:spTree>
    <p:extLst>
      <p:ext uri="{BB962C8B-B14F-4D97-AF65-F5344CB8AC3E}">
        <p14:creationId xmlns:p14="http://schemas.microsoft.com/office/powerpoint/2010/main" val="393210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93AF-EB88-4C9C-96FC-11D1439D0967}"/>
              </a:ext>
            </a:extLst>
          </p:cNvPr>
          <p:cNvSpPr>
            <a:spLocks noGrp="1"/>
          </p:cNvSpPr>
          <p:nvPr>
            <p:ph type="title"/>
          </p:nvPr>
        </p:nvSpPr>
        <p:spPr/>
        <p:txBody>
          <a:bodyPr/>
          <a:lstStyle/>
          <a:p>
            <a:r>
              <a:rPr lang="en-GB" dirty="0"/>
              <a:t>Exploring a park near me…</a:t>
            </a:r>
          </a:p>
        </p:txBody>
      </p:sp>
      <p:sp>
        <p:nvSpPr>
          <p:cNvPr id="3" name="Content Placeholder 2">
            <a:extLst>
              <a:ext uri="{FF2B5EF4-FFF2-40B4-BE49-F238E27FC236}">
                <a16:creationId xmlns:a16="http://schemas.microsoft.com/office/drawing/2014/main" id="{08C4E2E2-056C-4359-A62A-ECE27F438DF0}"/>
              </a:ext>
            </a:extLst>
          </p:cNvPr>
          <p:cNvSpPr>
            <a:spLocks noGrp="1"/>
          </p:cNvSpPr>
          <p:nvPr>
            <p:ph idx="1"/>
          </p:nvPr>
        </p:nvSpPr>
        <p:spPr/>
        <p:txBody>
          <a:bodyPr/>
          <a:lstStyle/>
          <a:p>
            <a:r>
              <a:rPr lang="en-GB" dirty="0"/>
              <a:t>“It was a warm day with a light breeze. I had been out and about quite a bit near where I lived, so I decided to venture to the next town to visit a park I had not been to before but had seen signs for.</a:t>
            </a:r>
          </a:p>
          <a:p>
            <a:endParaRPr lang="en-GB" dirty="0"/>
          </a:p>
        </p:txBody>
      </p:sp>
      <p:pic>
        <p:nvPicPr>
          <p:cNvPr id="4" name="Picture 3">
            <a:extLst>
              <a:ext uri="{FF2B5EF4-FFF2-40B4-BE49-F238E27FC236}">
                <a16:creationId xmlns:a16="http://schemas.microsoft.com/office/drawing/2014/main" id="{95F807E9-8768-4E05-8668-D5D23EE7044C}"/>
              </a:ext>
            </a:extLst>
          </p:cNvPr>
          <p:cNvPicPr>
            <a:picLocks noChangeAspect="1"/>
          </p:cNvPicPr>
          <p:nvPr/>
        </p:nvPicPr>
        <p:blipFill>
          <a:blip r:embed="rId2"/>
          <a:stretch>
            <a:fillRect/>
          </a:stretch>
        </p:blipFill>
        <p:spPr>
          <a:xfrm>
            <a:off x="3185494" y="3224015"/>
            <a:ext cx="4017612" cy="3011685"/>
          </a:xfrm>
          <a:prstGeom prst="rect">
            <a:avLst/>
          </a:prstGeom>
        </p:spPr>
      </p:pic>
    </p:spTree>
    <p:extLst>
      <p:ext uri="{BB962C8B-B14F-4D97-AF65-F5344CB8AC3E}">
        <p14:creationId xmlns:p14="http://schemas.microsoft.com/office/powerpoint/2010/main" val="408503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D2FB-497D-4D7F-857D-D1246DA6BA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703B58-1115-41D3-B396-8AFB8EC820BF}"/>
              </a:ext>
            </a:extLst>
          </p:cNvPr>
          <p:cNvSpPr>
            <a:spLocks noGrp="1"/>
          </p:cNvSpPr>
          <p:nvPr>
            <p:ph idx="1"/>
          </p:nvPr>
        </p:nvSpPr>
        <p:spPr/>
        <p:txBody>
          <a:bodyPr/>
          <a:lstStyle/>
          <a:p>
            <a:r>
              <a:rPr lang="en-GB" dirty="0"/>
              <a:t>I think I was a bit worried as it all felt a bit unfamiliar, but I could see and hear all sorts of different people enjoying the pathways, so I carried on! </a:t>
            </a:r>
          </a:p>
          <a:p>
            <a:r>
              <a:rPr lang="en-GB" dirty="0"/>
              <a:t>The sky was blue with a few light wispy clouds about. A few older people were sitting on park benches, reading; some were walking dogs on leads. I could see children bravely clambering in the playground and squealing as they went down the slide. </a:t>
            </a:r>
          </a:p>
          <a:p>
            <a:r>
              <a:rPr lang="en-GB" dirty="0"/>
              <a:t>Further on, there was the noise of more activity, where some gardeners were trimming the hedge with machinery! </a:t>
            </a:r>
          </a:p>
          <a:p>
            <a:endParaRPr lang="en-GB" dirty="0"/>
          </a:p>
        </p:txBody>
      </p:sp>
    </p:spTree>
    <p:extLst>
      <p:ext uri="{BB962C8B-B14F-4D97-AF65-F5344CB8AC3E}">
        <p14:creationId xmlns:p14="http://schemas.microsoft.com/office/powerpoint/2010/main" val="375186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5DA5-1D72-4DE6-B651-4080485D2CEF}"/>
              </a:ext>
            </a:extLst>
          </p:cNvPr>
          <p:cNvSpPr>
            <a:spLocks noGrp="1"/>
          </p:cNvSpPr>
          <p:nvPr>
            <p:ph type="title"/>
          </p:nvPr>
        </p:nvSpPr>
        <p:spPr/>
        <p:txBody>
          <a:bodyPr/>
          <a:lstStyle/>
          <a:p>
            <a:r>
              <a:rPr lang="en-GB" dirty="0"/>
              <a:t>Park life! </a:t>
            </a:r>
          </a:p>
        </p:txBody>
      </p:sp>
      <p:sp>
        <p:nvSpPr>
          <p:cNvPr id="3" name="Content Placeholder 2">
            <a:extLst>
              <a:ext uri="{FF2B5EF4-FFF2-40B4-BE49-F238E27FC236}">
                <a16:creationId xmlns:a16="http://schemas.microsoft.com/office/drawing/2014/main" id="{C083203D-8971-4A63-ACF8-6213F60B5467}"/>
              </a:ext>
            </a:extLst>
          </p:cNvPr>
          <p:cNvSpPr>
            <a:spLocks noGrp="1"/>
          </p:cNvSpPr>
          <p:nvPr>
            <p:ph idx="1"/>
          </p:nvPr>
        </p:nvSpPr>
        <p:spPr/>
        <p:txBody>
          <a:bodyPr/>
          <a:lstStyle/>
          <a:p>
            <a:r>
              <a:rPr lang="en-GB" dirty="0"/>
              <a:t>As I walked on into the park, I began to tune out of the busy sounds and tune in to the gentle breeze in the trees. </a:t>
            </a:r>
          </a:p>
          <a:p>
            <a:r>
              <a:rPr lang="en-GB" dirty="0"/>
              <a:t>Some trees made more rustling in the wind that others. I took some time to look at the leaves and the colours. Some were light green, like the peel of a lime, some were much darker; some were a </a:t>
            </a:r>
            <a:r>
              <a:rPr lang="en-GB" dirty="0" err="1"/>
              <a:t>pinky</a:t>
            </a:r>
            <a:r>
              <a:rPr lang="en-GB" dirty="0"/>
              <a:t> purple. The shape of each of the trees was quite different too and some had been planted along the paths and others were in amongst the grassy areas. </a:t>
            </a:r>
          </a:p>
          <a:p>
            <a:endParaRPr lang="en-GB" dirty="0"/>
          </a:p>
          <a:p>
            <a:endParaRPr lang="en-GB" dirty="0"/>
          </a:p>
        </p:txBody>
      </p:sp>
      <p:pic>
        <p:nvPicPr>
          <p:cNvPr id="5" name="Picture 4" descr="A picture containing outdoor, grass, grazing, field&#10;&#10;Description automatically generated">
            <a:extLst>
              <a:ext uri="{FF2B5EF4-FFF2-40B4-BE49-F238E27FC236}">
                <a16:creationId xmlns:a16="http://schemas.microsoft.com/office/drawing/2014/main" id="{E813D0E1-9EE2-40AF-8810-9B84D3F20A16}"/>
              </a:ext>
            </a:extLst>
          </p:cNvPr>
          <p:cNvPicPr>
            <a:picLocks noChangeAspect="1"/>
          </p:cNvPicPr>
          <p:nvPr/>
        </p:nvPicPr>
        <p:blipFill>
          <a:blip r:embed="rId2"/>
          <a:stretch>
            <a:fillRect/>
          </a:stretch>
        </p:blipFill>
        <p:spPr>
          <a:xfrm>
            <a:off x="3949700" y="4301978"/>
            <a:ext cx="2509260" cy="2429022"/>
          </a:xfrm>
          <a:prstGeom prst="rect">
            <a:avLst/>
          </a:prstGeom>
        </p:spPr>
      </p:pic>
    </p:spTree>
    <p:extLst>
      <p:ext uri="{BB962C8B-B14F-4D97-AF65-F5344CB8AC3E}">
        <p14:creationId xmlns:p14="http://schemas.microsoft.com/office/powerpoint/2010/main" val="258958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04AE-FB58-4080-8557-2958779DFC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5FD0D5-9B4A-429F-BF25-B676B2C99EE6}"/>
              </a:ext>
            </a:extLst>
          </p:cNvPr>
          <p:cNvSpPr>
            <a:spLocks noGrp="1"/>
          </p:cNvSpPr>
          <p:nvPr>
            <p:ph idx="1"/>
          </p:nvPr>
        </p:nvSpPr>
        <p:spPr/>
        <p:txBody>
          <a:bodyPr/>
          <a:lstStyle/>
          <a:p>
            <a:r>
              <a:rPr lang="en-GB" dirty="0"/>
              <a:t>I loved the way the sunshine and shadow danced on the grass and made different shapes and patterns. I was glad to have had the chance to visit a new place. There was quite a queue at the ice-cream stall, so I decided to walk on! Next time I visit perhaps I will have an ice-cream! </a:t>
            </a:r>
          </a:p>
          <a:p>
            <a:endParaRPr lang="en-GB" dirty="0"/>
          </a:p>
          <a:p>
            <a:endParaRPr lang="en-GB" dirty="0"/>
          </a:p>
        </p:txBody>
      </p:sp>
      <p:pic>
        <p:nvPicPr>
          <p:cNvPr id="5" name="Picture 4" descr="A person standing on a lush green field&#10;&#10;Description automatically generated">
            <a:extLst>
              <a:ext uri="{FF2B5EF4-FFF2-40B4-BE49-F238E27FC236}">
                <a16:creationId xmlns:a16="http://schemas.microsoft.com/office/drawing/2014/main" id="{526F4815-8512-4718-B42D-20D5E12911F1}"/>
              </a:ext>
            </a:extLst>
          </p:cNvPr>
          <p:cNvPicPr>
            <a:picLocks noChangeAspect="1"/>
          </p:cNvPicPr>
          <p:nvPr/>
        </p:nvPicPr>
        <p:blipFill>
          <a:blip r:embed="rId2"/>
          <a:stretch>
            <a:fillRect/>
          </a:stretch>
        </p:blipFill>
        <p:spPr>
          <a:xfrm>
            <a:off x="2015756" y="3429001"/>
            <a:ext cx="6259353" cy="2971800"/>
          </a:xfrm>
          <a:prstGeom prst="rect">
            <a:avLst/>
          </a:prstGeom>
        </p:spPr>
      </p:pic>
    </p:spTree>
    <p:extLst>
      <p:ext uri="{BB962C8B-B14F-4D97-AF65-F5344CB8AC3E}">
        <p14:creationId xmlns:p14="http://schemas.microsoft.com/office/powerpoint/2010/main" val="79459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1759-4FD2-4470-B13A-876A4F274C98}"/>
              </a:ext>
            </a:extLst>
          </p:cNvPr>
          <p:cNvSpPr>
            <a:spLocks noGrp="1"/>
          </p:cNvSpPr>
          <p:nvPr>
            <p:ph type="title"/>
          </p:nvPr>
        </p:nvSpPr>
        <p:spPr/>
        <p:txBody>
          <a:bodyPr/>
          <a:lstStyle/>
          <a:p>
            <a:r>
              <a:rPr lang="en-GB" dirty="0"/>
              <a:t>Where are you exploring? </a:t>
            </a:r>
          </a:p>
        </p:txBody>
      </p:sp>
      <p:sp>
        <p:nvSpPr>
          <p:cNvPr id="3" name="Content Placeholder 2">
            <a:extLst>
              <a:ext uri="{FF2B5EF4-FFF2-40B4-BE49-F238E27FC236}">
                <a16:creationId xmlns:a16="http://schemas.microsoft.com/office/drawing/2014/main" id="{3DF3FDCE-944E-4174-A9FC-1806831DF785}"/>
              </a:ext>
            </a:extLst>
          </p:cNvPr>
          <p:cNvSpPr>
            <a:spLocks noGrp="1"/>
          </p:cNvSpPr>
          <p:nvPr>
            <p:ph idx="1"/>
          </p:nvPr>
        </p:nvSpPr>
        <p:spPr/>
        <p:txBody>
          <a:bodyPr/>
          <a:lstStyle/>
          <a:p>
            <a:r>
              <a:rPr lang="en-GB" dirty="0"/>
              <a:t>Are you in a park or a garden? What can see you see where you are? </a:t>
            </a:r>
          </a:p>
          <a:p>
            <a:r>
              <a:rPr lang="en-GB" dirty="0"/>
              <a:t>Perhaps you could take a photo of something you notice about the park or garden, perhaps the shape of the trees or a photo from below a tree, beside its trunk, looking up into its canopy… or a smaller object you have become aware of (like a flower, a beechnut, a insect at rest on a flower or a cloud… anything you like which appeals to you!) </a:t>
            </a:r>
          </a:p>
          <a:p>
            <a:endParaRPr lang="en-GB" dirty="0"/>
          </a:p>
        </p:txBody>
      </p:sp>
      <p:pic>
        <p:nvPicPr>
          <p:cNvPr id="4" name="Picture 3">
            <a:extLst>
              <a:ext uri="{FF2B5EF4-FFF2-40B4-BE49-F238E27FC236}">
                <a16:creationId xmlns:a16="http://schemas.microsoft.com/office/drawing/2014/main" id="{23CBB45D-FB28-4A94-9230-17D78C6436FC}"/>
              </a:ext>
            </a:extLst>
          </p:cNvPr>
          <p:cNvPicPr>
            <a:picLocks noChangeAspect="1"/>
          </p:cNvPicPr>
          <p:nvPr/>
        </p:nvPicPr>
        <p:blipFill>
          <a:blip r:embed="rId2"/>
          <a:stretch>
            <a:fillRect/>
          </a:stretch>
        </p:blipFill>
        <p:spPr>
          <a:xfrm>
            <a:off x="5448300" y="3859675"/>
            <a:ext cx="3479800" cy="2609850"/>
          </a:xfrm>
          <a:prstGeom prst="rect">
            <a:avLst/>
          </a:prstGeom>
        </p:spPr>
      </p:pic>
    </p:spTree>
    <p:extLst>
      <p:ext uri="{BB962C8B-B14F-4D97-AF65-F5344CB8AC3E}">
        <p14:creationId xmlns:p14="http://schemas.microsoft.com/office/powerpoint/2010/main" val="32018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40E0-EE4A-41A4-9139-61240E3A75C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27BACC-D358-4F65-A5B7-62DA93254906}"/>
              </a:ext>
            </a:extLst>
          </p:cNvPr>
          <p:cNvSpPr>
            <a:spLocks noGrp="1"/>
          </p:cNvSpPr>
          <p:nvPr>
            <p:ph idx="1"/>
          </p:nvPr>
        </p:nvSpPr>
        <p:spPr/>
        <p:txBody>
          <a:bodyPr/>
          <a:lstStyle/>
          <a:p>
            <a:r>
              <a:rPr lang="en-GB" dirty="0"/>
              <a:t>Making notes on your journal sheet when you return home. </a:t>
            </a:r>
          </a:p>
          <a:p>
            <a:r>
              <a:rPr lang="en-GB" dirty="0"/>
              <a:t>Take time to reflect on what we have seen and sensed… </a:t>
            </a:r>
          </a:p>
          <a:p>
            <a:r>
              <a:rPr lang="en-GB" dirty="0"/>
              <a:t>Perhaps you could consider what you are thankful for… </a:t>
            </a:r>
          </a:p>
          <a:p>
            <a:r>
              <a:rPr lang="en-GB" dirty="0"/>
              <a:t>What you might like to learn more about…?</a:t>
            </a:r>
          </a:p>
          <a:p>
            <a:endParaRPr lang="en-GB" dirty="0"/>
          </a:p>
          <a:p>
            <a:endParaRPr lang="en-GB" dirty="0"/>
          </a:p>
        </p:txBody>
      </p:sp>
    </p:spTree>
    <p:extLst>
      <p:ext uri="{BB962C8B-B14F-4D97-AF65-F5344CB8AC3E}">
        <p14:creationId xmlns:p14="http://schemas.microsoft.com/office/powerpoint/2010/main" val="1847440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919A-30C8-4D33-AE7F-AAAC618FF5D6}"/>
              </a:ext>
            </a:extLst>
          </p:cNvPr>
          <p:cNvSpPr>
            <a:spLocks noGrp="1"/>
          </p:cNvSpPr>
          <p:nvPr>
            <p:ph type="title"/>
          </p:nvPr>
        </p:nvSpPr>
        <p:spPr/>
        <p:txBody>
          <a:bodyPr/>
          <a:lstStyle/>
          <a:p>
            <a:r>
              <a:rPr lang="en-GB" dirty="0"/>
              <a:t>Parks and gardens… </a:t>
            </a:r>
          </a:p>
        </p:txBody>
      </p:sp>
      <p:sp>
        <p:nvSpPr>
          <p:cNvPr id="3" name="Content Placeholder 2">
            <a:extLst>
              <a:ext uri="{FF2B5EF4-FFF2-40B4-BE49-F238E27FC236}">
                <a16:creationId xmlns:a16="http://schemas.microsoft.com/office/drawing/2014/main" id="{975866C0-B8D4-4C09-A703-9D1D6B576494}"/>
              </a:ext>
            </a:extLst>
          </p:cNvPr>
          <p:cNvSpPr>
            <a:spLocks noGrp="1"/>
          </p:cNvSpPr>
          <p:nvPr>
            <p:ph idx="1"/>
          </p:nvPr>
        </p:nvSpPr>
        <p:spPr>
          <a:xfrm>
            <a:off x="817034" y="2109789"/>
            <a:ext cx="8596668" cy="3880773"/>
          </a:xfrm>
        </p:spPr>
        <p:txBody>
          <a:bodyPr/>
          <a:lstStyle/>
          <a:p>
            <a:r>
              <a:rPr lang="en-GB" dirty="0"/>
              <a:t>You have the opportunity for sharing what you have seen and reflected on in the Course Forum, if appropriate. </a:t>
            </a:r>
          </a:p>
          <a:p>
            <a:r>
              <a:rPr lang="en-GB" dirty="0"/>
              <a:t>That’s session two complete for now! Thanks for joining me! </a:t>
            </a:r>
          </a:p>
          <a:p>
            <a:r>
              <a:rPr lang="en-GB" dirty="0"/>
              <a:t>Feel free to have another go at this one in the same space you visited before or in a new place or move on to session three when it next suits you!</a:t>
            </a:r>
          </a:p>
          <a:p>
            <a:endParaRPr lang="en-GB" dirty="0"/>
          </a:p>
          <a:p>
            <a:endParaRPr lang="en-GB" dirty="0"/>
          </a:p>
        </p:txBody>
      </p:sp>
      <p:pic>
        <p:nvPicPr>
          <p:cNvPr id="5" name="Picture 4" descr="A tree in a park&#10;&#10;Description automatically generated">
            <a:extLst>
              <a:ext uri="{FF2B5EF4-FFF2-40B4-BE49-F238E27FC236}">
                <a16:creationId xmlns:a16="http://schemas.microsoft.com/office/drawing/2014/main" id="{FA60E933-3F57-4347-B97A-81298391FEE7}"/>
              </a:ext>
            </a:extLst>
          </p:cNvPr>
          <p:cNvPicPr>
            <a:picLocks noChangeAspect="1"/>
          </p:cNvPicPr>
          <p:nvPr/>
        </p:nvPicPr>
        <p:blipFill>
          <a:blip r:embed="rId2"/>
          <a:stretch>
            <a:fillRect/>
          </a:stretch>
        </p:blipFill>
        <p:spPr>
          <a:xfrm rot="10800000" flipV="1">
            <a:off x="3103784" y="3852994"/>
            <a:ext cx="4023168" cy="2776405"/>
          </a:xfrm>
          <a:prstGeom prst="rect">
            <a:avLst/>
          </a:prstGeom>
        </p:spPr>
      </p:pic>
    </p:spTree>
    <p:extLst>
      <p:ext uri="{BB962C8B-B14F-4D97-AF65-F5344CB8AC3E}">
        <p14:creationId xmlns:p14="http://schemas.microsoft.com/office/powerpoint/2010/main" val="82747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B02A-B719-4A1A-9BEA-1C54DDB96A15}"/>
              </a:ext>
            </a:extLst>
          </p:cNvPr>
          <p:cNvSpPr>
            <a:spLocks noGrp="1"/>
          </p:cNvSpPr>
          <p:nvPr>
            <p:ph type="title"/>
          </p:nvPr>
        </p:nvSpPr>
        <p:spPr/>
        <p:txBody>
          <a:bodyPr/>
          <a:lstStyle/>
          <a:p>
            <a:r>
              <a:rPr lang="en-GB" dirty="0"/>
              <a:t>Parks and Gardens </a:t>
            </a:r>
          </a:p>
        </p:txBody>
      </p:sp>
      <p:sp>
        <p:nvSpPr>
          <p:cNvPr id="3" name="Content Placeholder 2">
            <a:extLst>
              <a:ext uri="{FF2B5EF4-FFF2-40B4-BE49-F238E27FC236}">
                <a16:creationId xmlns:a16="http://schemas.microsoft.com/office/drawing/2014/main" id="{109FA759-2E24-43E5-87C6-68C76AA9D3A0}"/>
              </a:ext>
            </a:extLst>
          </p:cNvPr>
          <p:cNvSpPr>
            <a:spLocks noGrp="1"/>
          </p:cNvSpPr>
          <p:nvPr>
            <p:ph idx="1"/>
          </p:nvPr>
        </p:nvSpPr>
        <p:spPr/>
        <p:txBody>
          <a:bodyPr/>
          <a:lstStyle/>
          <a:p>
            <a:r>
              <a:rPr lang="en-GB" dirty="0"/>
              <a:t>Is there a park near you or do you or one of your friends have a garden you can take some time to be in? </a:t>
            </a:r>
          </a:p>
          <a:p>
            <a:r>
              <a:rPr lang="en-GB" dirty="0"/>
              <a:t>You can have a look on Google and type in ‘parks near me’ and see if there is one near you. </a:t>
            </a:r>
          </a:p>
          <a:p>
            <a:r>
              <a:rPr lang="en-GB" dirty="0"/>
              <a:t>There might also be a churchyard near where you live, that has all sorts of flowers and wildlife in it. </a:t>
            </a:r>
          </a:p>
          <a:p>
            <a:r>
              <a:rPr lang="en-GB" dirty="0"/>
              <a:t>There might be a communal garden or community orchard?</a:t>
            </a:r>
          </a:p>
          <a:p>
            <a:r>
              <a:rPr lang="en-GB" dirty="0"/>
              <a:t>Where have you come up with? Where will you explore? </a:t>
            </a:r>
          </a:p>
        </p:txBody>
      </p:sp>
    </p:spTree>
    <p:extLst>
      <p:ext uri="{BB962C8B-B14F-4D97-AF65-F5344CB8AC3E}">
        <p14:creationId xmlns:p14="http://schemas.microsoft.com/office/powerpoint/2010/main" val="212322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0E33-5EA9-4E1F-ABEA-D6DE3B63084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D10DC0F-6930-4027-BBA8-4A4FB34736D9}"/>
              </a:ext>
            </a:extLst>
          </p:cNvPr>
          <p:cNvSpPr>
            <a:spLocks noGrp="1"/>
          </p:cNvSpPr>
          <p:nvPr>
            <p:ph idx="1"/>
          </p:nvPr>
        </p:nvSpPr>
        <p:spPr/>
        <p:txBody>
          <a:bodyPr/>
          <a:lstStyle/>
          <a:p>
            <a:r>
              <a:rPr lang="en-GB" dirty="0"/>
              <a:t>We often don’t take time to notice what we can see in our own garden or what grows in the borders and verges of the park or churchyard near where we live. </a:t>
            </a:r>
          </a:p>
          <a:p>
            <a:r>
              <a:rPr lang="en-GB" dirty="0"/>
              <a:t>I know I often think that having a walk for ‘leisure’ means I have to be in a stately home garden or somewhere miles from home, that I see on holiday, but lately I have been noticing much more what is in ‘my own back yard’, so to speak, or things that are nearby. </a:t>
            </a:r>
          </a:p>
          <a:p>
            <a:endParaRPr lang="en-GB" dirty="0"/>
          </a:p>
        </p:txBody>
      </p:sp>
      <p:pic>
        <p:nvPicPr>
          <p:cNvPr id="4" name="Picture 3">
            <a:extLst>
              <a:ext uri="{FF2B5EF4-FFF2-40B4-BE49-F238E27FC236}">
                <a16:creationId xmlns:a16="http://schemas.microsoft.com/office/drawing/2014/main" id="{4E4BEA85-E443-431E-958A-2E0835B88027}"/>
              </a:ext>
            </a:extLst>
          </p:cNvPr>
          <p:cNvPicPr>
            <a:picLocks noChangeAspect="1"/>
          </p:cNvPicPr>
          <p:nvPr/>
        </p:nvPicPr>
        <p:blipFill>
          <a:blip r:embed="rId2"/>
          <a:stretch>
            <a:fillRect/>
          </a:stretch>
        </p:blipFill>
        <p:spPr>
          <a:xfrm>
            <a:off x="3352800" y="4291475"/>
            <a:ext cx="3213100" cy="2409825"/>
          </a:xfrm>
          <a:prstGeom prst="rect">
            <a:avLst/>
          </a:prstGeom>
        </p:spPr>
      </p:pic>
    </p:spTree>
    <p:extLst>
      <p:ext uri="{BB962C8B-B14F-4D97-AF65-F5344CB8AC3E}">
        <p14:creationId xmlns:p14="http://schemas.microsoft.com/office/powerpoint/2010/main" val="146529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BFFE-8DC2-445A-ABB3-6FD4BCB8BE93}"/>
              </a:ext>
            </a:extLst>
          </p:cNvPr>
          <p:cNvSpPr>
            <a:spLocks noGrp="1"/>
          </p:cNvSpPr>
          <p:nvPr>
            <p:ph type="title"/>
          </p:nvPr>
        </p:nvSpPr>
        <p:spPr>
          <a:xfrm>
            <a:off x="677334" y="609600"/>
            <a:ext cx="8596668" cy="825500"/>
          </a:xfrm>
        </p:spPr>
        <p:txBody>
          <a:bodyPr/>
          <a:lstStyle/>
          <a:p>
            <a:r>
              <a:rPr lang="en-GB" dirty="0"/>
              <a:t>So…</a:t>
            </a:r>
          </a:p>
        </p:txBody>
      </p:sp>
      <p:sp>
        <p:nvSpPr>
          <p:cNvPr id="3" name="Content Placeholder 2">
            <a:extLst>
              <a:ext uri="{FF2B5EF4-FFF2-40B4-BE49-F238E27FC236}">
                <a16:creationId xmlns:a16="http://schemas.microsoft.com/office/drawing/2014/main" id="{920C6647-246A-494D-AD99-7E39EE6B43BC}"/>
              </a:ext>
            </a:extLst>
          </p:cNvPr>
          <p:cNvSpPr>
            <a:spLocks noGrp="1"/>
          </p:cNvSpPr>
          <p:nvPr>
            <p:ph idx="1"/>
          </p:nvPr>
        </p:nvSpPr>
        <p:spPr/>
        <p:txBody>
          <a:bodyPr/>
          <a:lstStyle/>
          <a:p>
            <a:r>
              <a:rPr lang="en-GB" dirty="0"/>
              <a:t>So where do you find yourself now? Perhaps you can see some trees that have been planted formally in a park, to give the outlook some shape and variety? </a:t>
            </a:r>
          </a:p>
          <a:p>
            <a:r>
              <a:rPr lang="en-GB" dirty="0"/>
              <a:t>Are there leaves on the trees? </a:t>
            </a:r>
          </a:p>
          <a:p>
            <a:r>
              <a:rPr lang="en-GB" dirty="0"/>
              <a:t>What colours are they? </a:t>
            </a:r>
          </a:p>
          <a:p>
            <a:r>
              <a:rPr lang="en-GB" dirty="0"/>
              <a:t>I know, you might be thinking, green! But take some time to look more closely… are there the same green? </a:t>
            </a:r>
          </a:p>
          <a:p>
            <a:r>
              <a:rPr lang="en-GB" dirty="0"/>
              <a:t>Are there other colours too? </a:t>
            </a:r>
          </a:p>
          <a:p>
            <a:r>
              <a:rPr lang="en-GB" dirty="0"/>
              <a:t>Do you think some have leaves only in the summer or are they in leaf all year round? </a:t>
            </a:r>
          </a:p>
        </p:txBody>
      </p:sp>
      <p:pic>
        <p:nvPicPr>
          <p:cNvPr id="4" name="Picture 3">
            <a:extLst>
              <a:ext uri="{FF2B5EF4-FFF2-40B4-BE49-F238E27FC236}">
                <a16:creationId xmlns:a16="http://schemas.microsoft.com/office/drawing/2014/main" id="{D0355CFB-4A48-45B4-849A-27AE574706EF}"/>
              </a:ext>
            </a:extLst>
          </p:cNvPr>
          <p:cNvPicPr>
            <a:picLocks noChangeAspect="1"/>
          </p:cNvPicPr>
          <p:nvPr/>
        </p:nvPicPr>
        <p:blipFill>
          <a:blip r:embed="rId2"/>
          <a:stretch>
            <a:fillRect/>
          </a:stretch>
        </p:blipFill>
        <p:spPr>
          <a:xfrm>
            <a:off x="3670300" y="5095213"/>
            <a:ext cx="2025650" cy="1519238"/>
          </a:xfrm>
          <a:prstGeom prst="rect">
            <a:avLst/>
          </a:prstGeom>
        </p:spPr>
      </p:pic>
    </p:spTree>
    <p:extLst>
      <p:ext uri="{BB962C8B-B14F-4D97-AF65-F5344CB8AC3E}">
        <p14:creationId xmlns:p14="http://schemas.microsoft.com/office/powerpoint/2010/main" val="261714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CF3-6853-4E97-8E99-0D372A543B43}"/>
              </a:ext>
            </a:extLst>
          </p:cNvPr>
          <p:cNvSpPr>
            <a:spLocks noGrp="1"/>
          </p:cNvSpPr>
          <p:nvPr>
            <p:ph type="title"/>
          </p:nvPr>
        </p:nvSpPr>
        <p:spPr/>
        <p:txBody>
          <a:bodyPr/>
          <a:lstStyle/>
          <a:p>
            <a:r>
              <a:rPr lang="en-GB" dirty="0"/>
              <a:t>Looking further… </a:t>
            </a:r>
          </a:p>
        </p:txBody>
      </p:sp>
      <p:sp>
        <p:nvSpPr>
          <p:cNvPr id="3" name="Content Placeholder 2">
            <a:extLst>
              <a:ext uri="{FF2B5EF4-FFF2-40B4-BE49-F238E27FC236}">
                <a16:creationId xmlns:a16="http://schemas.microsoft.com/office/drawing/2014/main" id="{D7427A25-F87B-40C9-8564-0B4D19300F01}"/>
              </a:ext>
            </a:extLst>
          </p:cNvPr>
          <p:cNvSpPr>
            <a:spLocks noGrp="1"/>
          </p:cNvSpPr>
          <p:nvPr>
            <p:ph idx="1"/>
          </p:nvPr>
        </p:nvSpPr>
        <p:spPr/>
        <p:txBody>
          <a:bodyPr/>
          <a:lstStyle/>
          <a:p>
            <a:r>
              <a:rPr lang="en-GB" dirty="0"/>
              <a:t>And can you see any flowers? </a:t>
            </a:r>
          </a:p>
          <a:p>
            <a:r>
              <a:rPr lang="en-GB" dirty="0"/>
              <a:t>Are these planted in the borders or are they growing in the grass? </a:t>
            </a:r>
          </a:p>
          <a:p>
            <a:r>
              <a:rPr lang="en-GB" dirty="0"/>
              <a:t>Are they short, hunkering down in the grass, like daisies, dandelions or clover or are they tall and slender and blowing in the breeze? </a:t>
            </a:r>
          </a:p>
          <a:p>
            <a:r>
              <a:rPr lang="en-GB" dirty="0"/>
              <a:t>What are their colours and shapes? </a:t>
            </a:r>
          </a:p>
          <a:p>
            <a:r>
              <a:rPr lang="en-GB" dirty="0"/>
              <a:t>Are there insects drinking nectar from them? </a:t>
            </a:r>
          </a:p>
          <a:p>
            <a:endParaRPr lang="en-GB" dirty="0"/>
          </a:p>
          <a:p>
            <a:endParaRPr lang="en-GB" dirty="0"/>
          </a:p>
        </p:txBody>
      </p:sp>
      <p:pic>
        <p:nvPicPr>
          <p:cNvPr id="4" name="Picture 3">
            <a:extLst>
              <a:ext uri="{FF2B5EF4-FFF2-40B4-BE49-F238E27FC236}">
                <a16:creationId xmlns:a16="http://schemas.microsoft.com/office/drawing/2014/main" id="{4C47EC6C-D1D4-4CD3-A52C-8978859E5EB4}"/>
              </a:ext>
            </a:extLst>
          </p:cNvPr>
          <p:cNvPicPr>
            <a:picLocks noChangeAspect="1"/>
          </p:cNvPicPr>
          <p:nvPr/>
        </p:nvPicPr>
        <p:blipFill>
          <a:blip r:embed="rId2"/>
          <a:stretch>
            <a:fillRect/>
          </a:stretch>
        </p:blipFill>
        <p:spPr>
          <a:xfrm>
            <a:off x="5842000" y="3582987"/>
            <a:ext cx="3771900" cy="2828925"/>
          </a:xfrm>
          <a:prstGeom prst="rect">
            <a:avLst/>
          </a:prstGeom>
        </p:spPr>
      </p:pic>
    </p:spTree>
    <p:extLst>
      <p:ext uri="{BB962C8B-B14F-4D97-AF65-F5344CB8AC3E}">
        <p14:creationId xmlns:p14="http://schemas.microsoft.com/office/powerpoint/2010/main" val="84593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134F-CF3F-459A-B38A-BFB464CC718D}"/>
              </a:ext>
            </a:extLst>
          </p:cNvPr>
          <p:cNvSpPr>
            <a:spLocks noGrp="1"/>
          </p:cNvSpPr>
          <p:nvPr>
            <p:ph type="title"/>
          </p:nvPr>
        </p:nvSpPr>
        <p:spPr/>
        <p:txBody>
          <a:bodyPr/>
          <a:lstStyle/>
          <a:p>
            <a:r>
              <a:rPr lang="en-GB" dirty="0"/>
              <a:t>Take your time… </a:t>
            </a:r>
          </a:p>
        </p:txBody>
      </p:sp>
      <p:sp>
        <p:nvSpPr>
          <p:cNvPr id="3" name="Content Placeholder 2">
            <a:extLst>
              <a:ext uri="{FF2B5EF4-FFF2-40B4-BE49-F238E27FC236}">
                <a16:creationId xmlns:a16="http://schemas.microsoft.com/office/drawing/2014/main" id="{53F2EE69-E853-4A9D-917D-723C4A097CD8}"/>
              </a:ext>
            </a:extLst>
          </p:cNvPr>
          <p:cNvSpPr>
            <a:spLocks noGrp="1"/>
          </p:cNvSpPr>
          <p:nvPr>
            <p:ph idx="1"/>
          </p:nvPr>
        </p:nvSpPr>
        <p:spPr/>
        <p:txBody>
          <a:bodyPr>
            <a:normAutofit/>
          </a:bodyPr>
          <a:lstStyle/>
          <a:p>
            <a:r>
              <a:rPr lang="en-GB" dirty="0"/>
              <a:t>Take some time, just looking or wandering slowly. What can you see? </a:t>
            </a:r>
          </a:p>
          <a:p>
            <a:r>
              <a:rPr lang="en-GB" dirty="0"/>
              <a:t>As you walk along, take time to breathe calmly and tune in to where we are…</a:t>
            </a:r>
          </a:p>
          <a:p>
            <a:r>
              <a:rPr lang="en-GB" dirty="0"/>
              <a:t>Perhaps jot down things if that’s practical, or make a mental note of what you are seeing for writing down later </a:t>
            </a:r>
          </a:p>
          <a:p>
            <a:r>
              <a:rPr lang="en-GB" dirty="0"/>
              <a:t>You might what to focus on a few of your senses to start with – what can you see and what can you hear? What can you smell?</a:t>
            </a:r>
          </a:p>
          <a:p>
            <a:r>
              <a:rPr lang="en-GB" dirty="0"/>
              <a:t>What can you see? Is the sky cloudy? Is it rainy or sunny or somewhere in between?! What colours can you see in the sky or on the ground, or among the treescape?</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2804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07C9-5FAB-4BE7-BD4F-CE955CF45DC9}"/>
              </a:ext>
            </a:extLst>
          </p:cNvPr>
          <p:cNvSpPr>
            <a:spLocks noGrp="1"/>
          </p:cNvSpPr>
          <p:nvPr>
            <p:ph type="title"/>
          </p:nvPr>
        </p:nvSpPr>
        <p:spPr/>
        <p:txBody>
          <a:bodyPr/>
          <a:lstStyle/>
          <a:p>
            <a:r>
              <a:rPr lang="en-GB" dirty="0"/>
              <a:t>Looking around… </a:t>
            </a:r>
          </a:p>
        </p:txBody>
      </p:sp>
      <p:sp>
        <p:nvSpPr>
          <p:cNvPr id="3" name="Content Placeholder 2">
            <a:extLst>
              <a:ext uri="{FF2B5EF4-FFF2-40B4-BE49-F238E27FC236}">
                <a16:creationId xmlns:a16="http://schemas.microsoft.com/office/drawing/2014/main" id="{77EF4A31-CE45-4326-9CF9-0ED263F4B608}"/>
              </a:ext>
            </a:extLst>
          </p:cNvPr>
          <p:cNvSpPr>
            <a:spLocks noGrp="1"/>
          </p:cNvSpPr>
          <p:nvPr>
            <p:ph idx="1"/>
          </p:nvPr>
        </p:nvSpPr>
        <p:spPr/>
        <p:txBody>
          <a:bodyPr/>
          <a:lstStyle/>
          <a:p>
            <a:r>
              <a:rPr lang="en-GB" dirty="0"/>
              <a:t>What can you see? </a:t>
            </a:r>
          </a:p>
          <a:p>
            <a:r>
              <a:rPr lang="en-GB" dirty="0"/>
              <a:t>Is the sky cloudy? </a:t>
            </a:r>
          </a:p>
          <a:p>
            <a:r>
              <a:rPr lang="en-GB" dirty="0"/>
              <a:t>Is it rainy or sunny or somewhere in between?! </a:t>
            </a:r>
          </a:p>
          <a:p>
            <a:r>
              <a:rPr lang="en-GB" dirty="0"/>
              <a:t>What colours can you see in the sky or on the ground, or among the treescape?</a:t>
            </a:r>
          </a:p>
          <a:p>
            <a:endParaRPr lang="en-GB" dirty="0"/>
          </a:p>
        </p:txBody>
      </p:sp>
      <p:pic>
        <p:nvPicPr>
          <p:cNvPr id="4" name="Picture 3">
            <a:extLst>
              <a:ext uri="{FF2B5EF4-FFF2-40B4-BE49-F238E27FC236}">
                <a16:creationId xmlns:a16="http://schemas.microsoft.com/office/drawing/2014/main" id="{4D3D6883-0760-4CCD-8093-1D06C3688368}"/>
              </a:ext>
            </a:extLst>
          </p:cNvPr>
          <p:cNvPicPr>
            <a:picLocks noChangeAspect="1"/>
          </p:cNvPicPr>
          <p:nvPr/>
        </p:nvPicPr>
        <p:blipFill>
          <a:blip r:embed="rId2"/>
          <a:stretch>
            <a:fillRect/>
          </a:stretch>
        </p:blipFill>
        <p:spPr>
          <a:xfrm>
            <a:off x="3089718" y="3800474"/>
            <a:ext cx="3771900" cy="2828925"/>
          </a:xfrm>
          <a:prstGeom prst="rect">
            <a:avLst/>
          </a:prstGeom>
        </p:spPr>
      </p:pic>
    </p:spTree>
    <p:extLst>
      <p:ext uri="{BB962C8B-B14F-4D97-AF65-F5344CB8AC3E}">
        <p14:creationId xmlns:p14="http://schemas.microsoft.com/office/powerpoint/2010/main" val="126262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3FF2-45D3-4128-BCE9-F93F13857530}"/>
              </a:ext>
            </a:extLst>
          </p:cNvPr>
          <p:cNvSpPr>
            <a:spLocks noGrp="1"/>
          </p:cNvSpPr>
          <p:nvPr>
            <p:ph type="title"/>
          </p:nvPr>
        </p:nvSpPr>
        <p:spPr/>
        <p:txBody>
          <a:bodyPr/>
          <a:lstStyle/>
          <a:p>
            <a:r>
              <a:rPr lang="en-GB" dirty="0"/>
              <a:t>Making time and space to look around, right where you are… </a:t>
            </a:r>
          </a:p>
        </p:txBody>
      </p:sp>
      <p:sp>
        <p:nvSpPr>
          <p:cNvPr id="3" name="Content Placeholder 2">
            <a:extLst>
              <a:ext uri="{FF2B5EF4-FFF2-40B4-BE49-F238E27FC236}">
                <a16:creationId xmlns:a16="http://schemas.microsoft.com/office/drawing/2014/main" id="{0E7A9B50-C361-402B-AC79-425E71E8B8C2}"/>
              </a:ext>
            </a:extLst>
          </p:cNvPr>
          <p:cNvSpPr>
            <a:spLocks noGrp="1"/>
          </p:cNvSpPr>
          <p:nvPr>
            <p:ph idx="1"/>
          </p:nvPr>
        </p:nvSpPr>
        <p:spPr/>
        <p:txBody>
          <a:bodyPr/>
          <a:lstStyle/>
          <a:p>
            <a:r>
              <a:rPr lang="en-GB" dirty="0"/>
              <a:t>You don’t have to be on the move for miles, so go slowly </a:t>
            </a:r>
          </a:p>
          <a:p>
            <a:r>
              <a:rPr lang="en-GB" dirty="0"/>
              <a:t>Be patient, take your time; </a:t>
            </a:r>
          </a:p>
          <a:p>
            <a:r>
              <a:rPr lang="en-GB" dirty="0"/>
              <a:t>sometimes if we are moving too fast and too purposefully we can miss out on what right under our feet or miss out on a lovely view, </a:t>
            </a:r>
          </a:p>
          <a:p>
            <a:r>
              <a:rPr lang="en-GB" dirty="0"/>
              <a:t>perhaps the way the sunlight falls on the ground between a couple of trees; </a:t>
            </a:r>
          </a:p>
          <a:p>
            <a:r>
              <a:rPr lang="en-GB" dirty="0"/>
              <a:t>perhaps you can find a place along the way we feel comfortable to stop, become aware of the sounds, smells and sights around us… </a:t>
            </a:r>
          </a:p>
          <a:p>
            <a:endParaRPr lang="en-GB" dirty="0"/>
          </a:p>
          <a:p>
            <a:endParaRPr lang="en-GB" dirty="0"/>
          </a:p>
        </p:txBody>
      </p:sp>
    </p:spTree>
    <p:extLst>
      <p:ext uri="{BB962C8B-B14F-4D97-AF65-F5344CB8AC3E}">
        <p14:creationId xmlns:p14="http://schemas.microsoft.com/office/powerpoint/2010/main" val="40981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79F-9469-40B8-8273-8B50FF71E449}"/>
              </a:ext>
            </a:extLst>
          </p:cNvPr>
          <p:cNvSpPr>
            <a:spLocks noGrp="1"/>
          </p:cNvSpPr>
          <p:nvPr>
            <p:ph type="title"/>
          </p:nvPr>
        </p:nvSpPr>
        <p:spPr/>
        <p:txBody>
          <a:bodyPr>
            <a:normAutofit fontScale="90000"/>
          </a:bodyPr>
          <a:lstStyle/>
          <a:p>
            <a:pPr algn="ctr"/>
            <a:br>
              <a:rPr lang="en-GB" dirty="0"/>
            </a:br>
            <a:r>
              <a:rPr lang="en-GB" dirty="0"/>
              <a:t>“Adopt the pace of nature: her secret is patience.” </a:t>
            </a:r>
            <a:br>
              <a:rPr lang="en-GB" dirty="0"/>
            </a:br>
            <a:r>
              <a:rPr lang="en-GB" dirty="0"/>
              <a:t>Ralph Waldo Emerson</a:t>
            </a:r>
          </a:p>
        </p:txBody>
      </p:sp>
      <p:pic>
        <p:nvPicPr>
          <p:cNvPr id="10" name="Picture Placeholder 9" descr="A large green field with trees in the background&#10;&#10;Description automatically generated">
            <a:extLst>
              <a:ext uri="{FF2B5EF4-FFF2-40B4-BE49-F238E27FC236}">
                <a16:creationId xmlns:a16="http://schemas.microsoft.com/office/drawing/2014/main" id="{F14463B3-694C-4DD4-9E28-6D712D6AF6B4}"/>
              </a:ext>
            </a:extLst>
          </p:cNvPr>
          <p:cNvPicPr>
            <a:picLocks noGrp="1" noChangeAspect="1"/>
          </p:cNvPicPr>
          <p:nvPr>
            <p:ph type="pic" idx="1"/>
          </p:nvPr>
        </p:nvPicPr>
        <p:blipFill>
          <a:blip r:embed="rId2"/>
          <a:srcRect t="33367" b="33367"/>
          <a:stretch>
            <a:fillRect/>
          </a:stretch>
        </p:blipFill>
        <p:spPr>
          <a:xfrm>
            <a:off x="677334" y="671513"/>
            <a:ext cx="8596668" cy="3845718"/>
          </a:xfrm>
        </p:spPr>
      </p:pic>
      <p:sp>
        <p:nvSpPr>
          <p:cNvPr id="4" name="Text Placeholder 3">
            <a:extLst>
              <a:ext uri="{FF2B5EF4-FFF2-40B4-BE49-F238E27FC236}">
                <a16:creationId xmlns:a16="http://schemas.microsoft.com/office/drawing/2014/main" id="{1D5377EB-4EBC-4D80-8E7C-E8268DBCCAEE}"/>
              </a:ext>
            </a:extLst>
          </p:cNvPr>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41714469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TotalTime>
  <Words>1343</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Wingdings 3</vt:lpstr>
      <vt:lpstr>Facet</vt:lpstr>
      <vt:lpstr>Welcome to Session 2</vt:lpstr>
      <vt:lpstr>Parks and Gardens </vt:lpstr>
      <vt:lpstr>PowerPoint Presentation</vt:lpstr>
      <vt:lpstr>So…</vt:lpstr>
      <vt:lpstr>Looking further… </vt:lpstr>
      <vt:lpstr>Take your time… </vt:lpstr>
      <vt:lpstr>Looking around… </vt:lpstr>
      <vt:lpstr>Making time and space to look around, right where you are… </vt:lpstr>
      <vt:lpstr> “Adopt the pace of nature: her secret is patience.”  Ralph Waldo Emerson</vt:lpstr>
      <vt:lpstr>What are you noticing?</vt:lpstr>
      <vt:lpstr>PowerPoint Presentation</vt:lpstr>
      <vt:lpstr>Exploring a park near me…</vt:lpstr>
      <vt:lpstr>PowerPoint Presentation</vt:lpstr>
      <vt:lpstr>Park life! </vt:lpstr>
      <vt:lpstr>PowerPoint Presentation</vt:lpstr>
      <vt:lpstr>Where are you exploring? </vt:lpstr>
      <vt:lpstr>PowerPoint Presentation</vt:lpstr>
      <vt:lpstr>Parks and gardens…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Iles</dc:creator>
  <cp:lastModifiedBy>Sara Iles</cp:lastModifiedBy>
  <cp:revision>7</cp:revision>
  <dcterms:created xsi:type="dcterms:W3CDTF">2020-08-10T13:32:02Z</dcterms:created>
  <dcterms:modified xsi:type="dcterms:W3CDTF">2020-08-10T14:02:48Z</dcterms:modified>
</cp:coreProperties>
</file>