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342" r:id="rId3"/>
    <p:sldId id="371" r:id="rId4"/>
    <p:sldId id="465" r:id="rId5"/>
    <p:sldId id="343" r:id="rId6"/>
    <p:sldId id="466" r:id="rId7"/>
    <p:sldId id="339" r:id="rId8"/>
    <p:sldId id="436" r:id="rId9"/>
    <p:sldId id="367" r:id="rId10"/>
    <p:sldId id="368" r:id="rId11"/>
    <p:sldId id="437" r:id="rId12"/>
    <p:sldId id="438" r:id="rId13"/>
    <p:sldId id="378" r:id="rId14"/>
    <p:sldId id="369" r:id="rId15"/>
    <p:sldId id="463" r:id="rId16"/>
    <p:sldId id="464" r:id="rId17"/>
    <p:sldId id="452" r:id="rId18"/>
    <p:sldId id="376" r:id="rId19"/>
    <p:sldId id="379" r:id="rId20"/>
    <p:sldId id="308" r:id="rId21"/>
    <p:sldId id="380" r:id="rId22"/>
    <p:sldId id="377" r:id="rId23"/>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77" autoAdjust="0"/>
  </p:normalViewPr>
  <p:slideViewPr>
    <p:cSldViewPr>
      <p:cViewPr varScale="1">
        <p:scale>
          <a:sx n="68" d="100"/>
          <a:sy n="68" d="100"/>
        </p:scale>
        <p:origin x="1446" y="72"/>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12/3/2020</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12/3/2020</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7D64283-E161-492F-9BBA-A8B9C2F4D7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C97406EE-28FC-465C-B856-0F56F34393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CD4D66C-C6C4-4566-87B2-82820DC1D4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84F8D6-7F70-471B-802E-5F01BB0F208D}" type="slidenum">
              <a:rPr lang="en-GB" altLang="en-US"/>
              <a:pPr>
                <a:spcBef>
                  <a:spcPct val="0"/>
                </a:spcBef>
              </a:pPr>
              <a:t>12</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7A1DF11-1235-4B84-A310-DAEF9B9E09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DF963DB-4096-43AD-9204-A44DE8E6AC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56EC73F7-B1AC-4A38-9E94-AC5253994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0D73EF-54F6-43F5-B9DA-8B75001348D6}" type="slidenum">
              <a:rPr lang="en-GB" altLang="en-US"/>
              <a:pPr>
                <a:spcBef>
                  <a:spcPct val="0"/>
                </a:spcBef>
              </a:pPr>
              <a:t>13</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AD0B04A-495C-4D04-92FB-3B3E134ABC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686CBDD4-9F4F-42E7-B6E4-7A76AB4C64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1BC3A48C-9EFF-4D32-B6C3-C94B0325B7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C80168-B954-4F3B-9684-D440737CB533}" type="slidenum">
              <a:rPr lang="en-GB" altLang="en-US"/>
              <a:pPr>
                <a:spcBef>
                  <a:spcPct val="0"/>
                </a:spcBef>
              </a:pPr>
              <a:t>14</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A3CF6A8-AF86-4694-AC40-CAA9FCF4AF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a:extLst>
              <a:ext uri="{FF2B5EF4-FFF2-40B4-BE49-F238E27FC236}">
                <a16:creationId xmlns:a16="http://schemas.microsoft.com/office/drawing/2014/main" id="{59A9E653-40AC-40EA-A1CD-73720839374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263C9E0-9E43-43D0-96BF-A3FFC5D5EFF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a:extLst>
              <a:ext uri="{FF2B5EF4-FFF2-40B4-BE49-F238E27FC236}">
                <a16:creationId xmlns:a16="http://schemas.microsoft.com/office/drawing/2014/main" id="{EB1BB24B-C2CC-47B4-B47B-1E12AC657F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E5BEAA64-0961-40F3-8E57-20104436D4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F3107AD3-DD6A-481C-B156-F716AE5BB2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a:p>
            <a:pPr eaLnBrk="1" hangingPunct="1">
              <a:spcBef>
                <a:spcPct val="0"/>
              </a:spcBef>
            </a:pPr>
            <a:endParaRPr lang="en-GB" altLang="en-US" dirty="0"/>
          </a:p>
        </p:txBody>
      </p:sp>
      <p:sp>
        <p:nvSpPr>
          <p:cNvPr id="37892" name="Slide Number Placeholder 3">
            <a:extLst>
              <a:ext uri="{FF2B5EF4-FFF2-40B4-BE49-F238E27FC236}">
                <a16:creationId xmlns:a16="http://schemas.microsoft.com/office/drawing/2014/main" id="{750DC8B8-7172-4D25-86B2-C78FD867C6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DBC694-ED05-44C7-B148-35C3C9FE861C}" type="slidenum">
              <a:rPr lang="en-GB" altLang="en-US"/>
              <a:pPr>
                <a:spcBef>
                  <a:spcPct val="0"/>
                </a:spcBef>
              </a:pPr>
              <a:t>17</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18</a:t>
            </a:fld>
            <a:endParaRPr lang="en-GB"/>
          </a:p>
        </p:txBody>
      </p:sp>
    </p:spTree>
    <p:extLst>
      <p:ext uri="{BB962C8B-B14F-4D97-AF65-F5344CB8AC3E}">
        <p14:creationId xmlns:p14="http://schemas.microsoft.com/office/powerpoint/2010/main" val="845694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a:t>54321 decide/do</a:t>
            </a:r>
            <a:endParaRPr lang="en-GB" dirty="0"/>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20</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Michael Stone (on the facing the truth video is back in prison now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22</a:t>
            </a:fld>
            <a:endParaRPr lang="en-GB"/>
          </a:p>
        </p:txBody>
      </p:sp>
    </p:spTree>
    <p:extLst>
      <p:ext uri="{BB962C8B-B14F-4D97-AF65-F5344CB8AC3E}">
        <p14:creationId xmlns:p14="http://schemas.microsoft.com/office/powerpoint/2010/main" val="955999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54321 decide/do </a:t>
            </a:r>
          </a:p>
        </p:txBody>
      </p:sp>
    </p:spTree>
    <p:extLst>
      <p:ext uri="{BB962C8B-B14F-4D97-AF65-F5344CB8AC3E}">
        <p14:creationId xmlns:p14="http://schemas.microsoft.com/office/powerpoint/2010/main" val="3440280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3</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33984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458469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9953C31-7A57-4B73-A911-E4B5D779E4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2C332D29-70EF-4A0C-ACE2-6B0B7F0211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1 encourages open mindedness</a:t>
            </a:r>
          </a:p>
          <a:p>
            <a:r>
              <a:rPr lang="en-GB" altLang="en-US" dirty="0"/>
              <a:t>2 discourages group think </a:t>
            </a:r>
          </a:p>
          <a:p>
            <a:r>
              <a:rPr lang="en-GB" altLang="en-US" dirty="0"/>
              <a:t>3 encourages listening and understanding and good communication </a:t>
            </a:r>
          </a:p>
          <a:p>
            <a:r>
              <a:rPr lang="en-GB" altLang="en-US" dirty="0"/>
              <a:t>7 It can signal a need for change </a:t>
            </a:r>
          </a:p>
        </p:txBody>
      </p:sp>
      <p:sp>
        <p:nvSpPr>
          <p:cNvPr id="27652" name="Slide Number Placeholder 3">
            <a:extLst>
              <a:ext uri="{FF2B5EF4-FFF2-40B4-BE49-F238E27FC236}">
                <a16:creationId xmlns:a16="http://schemas.microsoft.com/office/drawing/2014/main" id="{43D8C82F-B61A-4D2F-AD95-6FA1E0A21B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054E2A-7DEA-4325-A406-0D2FE1E9D8EB}" type="slidenum">
              <a:rPr lang="en-GB" altLang="en-US"/>
              <a:pPr>
                <a:spcBef>
                  <a:spcPct val="0"/>
                </a:spcBef>
              </a:pPr>
              <a:t>7</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31EE2D5-391D-48BA-B1C9-B90E04A67B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EC45799A-BBBC-4890-9645-573FC5F008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1268" name="Slide Number Placeholder 3">
            <a:extLst>
              <a:ext uri="{FF2B5EF4-FFF2-40B4-BE49-F238E27FC236}">
                <a16:creationId xmlns:a16="http://schemas.microsoft.com/office/drawing/2014/main" id="{A4A078EF-EAF1-4646-B811-20E11DB9AF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BC71D2-AA13-4E9C-88A5-DB4F98C6DF57}" type="slidenum">
              <a:rPr lang="en-GB" altLang="en-US">
                <a:latin typeface="Calibri" panose="020F0502020204030204" pitchFamily="34" charset="0"/>
              </a:rPr>
              <a:pPr/>
              <a:t>8</a:t>
            </a:fld>
            <a:endParaRPr lang="en-GB"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C1B5A7BE-E3FF-4691-AC96-719283938B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33AF1B83-DB94-462F-AB47-A8B48205C8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0F7EAFE1-16DD-4AA1-9345-04A3B10964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FF01C3-4590-4E81-88A6-63F250BA32DC}" type="slidenum">
              <a:rPr lang="en-GB" altLang="en-US"/>
              <a:pPr>
                <a:spcBef>
                  <a:spcPct val="0"/>
                </a:spcBef>
              </a:pPr>
              <a:t>9</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57E39EF-AC68-4465-BC44-3AC55647CE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CFD4364-6B16-4720-8950-F0F1DFA673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C7E24D34-4AAE-4994-95DD-BA6CCAD8A1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C3AF42-19E4-462F-85EC-A285CC869229}" type="slidenum">
              <a:rPr lang="en-GB" altLang="en-US"/>
              <a:pPr>
                <a:spcBef>
                  <a:spcPct val="0"/>
                </a:spcBef>
              </a:pPr>
              <a:t>10</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C6E9B9A-1C23-4E43-B1B1-82DD487804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11FE5760-259A-4DFA-959D-24CF9789CE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A5DF64FA-E0CD-436B-B37B-6AE8BC0116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4483F3-CBF9-467F-9394-E575ECD1453D}" type="slidenum">
              <a:rPr lang="en-GB" altLang="en-US"/>
              <a:pPr>
                <a:spcBef>
                  <a:spcPct val="0"/>
                </a:spcBef>
              </a:pPr>
              <a:t>11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12/3/2020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12/3/2020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12/3/2020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12/3/2020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12/3/2020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12/3/2020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12/3/2020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ur02.safelinks.protection.outlook.com/?url=https%3A%2F%2Fm.youtube.com%2Fchannel%2FUCOEQFv-O8IqgyjaR7TxRuCQ&amp;data=02%7C01%7C%7C9f2bb0b5f70d4f12c69708d86c2c7235%7C84df9e7fe9f640afb435aaaaaaaaaaaa%7C1%7C0%7C637378285429435964&amp;sdata=2bID%2FYWbmZkFSqIFb1MLkdzKc3PmTcrfAb2tasR%2BTeM%3D&amp;reserved=0"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 Id="rId5" Type="http://schemas.openxmlformats.org/officeDocument/2006/relationships/hyperlink" Target="mailto:bernard.genge@gmail.com" TargetMode="External"/><Relationship Id="rId4" Type="http://schemas.openxmlformats.org/officeDocument/2006/relationships/hyperlink" Target="https://eur02.safelinks.protection.outlook.com/?url=https%3A%2F%2Fignitepd.thinkific.com%2Fcourses%2Frock-solid-resilience%3Ffbclid%3DIwAR1dt6Mw_cw8EqDPPJA3bpynSEVhFxwfMWBZpPKO1IZq04ZvxHHc0ty8KRc&amp;data=02%7C01%7C%7C9f2bb0b5f70d4f12c69708d86c2c7235%7C84df9e7fe9f640afb435aaaaaaaaaaaa%7C1%7C0%7C637378285429425970&amp;sdata=A5NC7TNwC3nnmfJg5v2ew7rRhAbLm2qTyUx5L8r%2B6jE%3D&amp;reserved=0"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PFIydyH2H8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youtube.com/watch?v=RPpw3E7wfcg&amp;t=8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http://www.beyondintractability.org/images/aha/curve_no-highlights.gi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Understanding and resolving conflict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A695F5DF-84B5-4696-98F1-46664DC803C6}"/>
              </a:ext>
            </a:extLst>
          </p:cNvPr>
          <p:cNvSpPr>
            <a:spLocks noChangeArrowheads="1"/>
          </p:cNvSpPr>
          <p:nvPr/>
        </p:nvSpPr>
        <p:spPr bwMode="auto">
          <a:xfrm>
            <a:off x="250825" y="1989138"/>
            <a:ext cx="3455988" cy="3455987"/>
          </a:xfrm>
          <a:prstGeom prst="rect">
            <a:avLst/>
          </a:prstGeom>
          <a:gradFill rotWithShape="0">
            <a:gsLst>
              <a:gs pos="0">
                <a:srgbClr val="6587A9"/>
              </a:gs>
              <a:gs pos="50000">
                <a:srgbClr val="99CCFF"/>
              </a:gs>
              <a:gs pos="100000">
                <a:srgbClr val="6587A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0" name="Rectangle 9">
            <a:extLst>
              <a:ext uri="{FF2B5EF4-FFF2-40B4-BE49-F238E27FC236}">
                <a16:creationId xmlns:a16="http://schemas.microsoft.com/office/drawing/2014/main" id="{0DC70CFA-A208-4DDF-A885-6CDF67EE7248}"/>
              </a:ext>
            </a:extLst>
          </p:cNvPr>
          <p:cNvSpPr/>
          <p:nvPr/>
        </p:nvSpPr>
        <p:spPr bwMode="auto">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en-GB" sz="2400" dirty="0">
                <a:solidFill>
                  <a:schemeClr val="bg1"/>
                </a:solidFill>
                <a:latin typeface="Arial" pitchFamily="34" charset="0"/>
                <a:cs typeface="Arial" pitchFamily="34" charset="0"/>
              </a:rPr>
              <a:t> Accommodating</a:t>
            </a:r>
            <a:endParaRPr lang="en-US" sz="2400" dirty="0">
              <a:solidFill>
                <a:schemeClr val="bg1"/>
              </a:solidFill>
              <a:cs typeface="Arial" pitchFamily="34" charset="0"/>
            </a:endParaRPr>
          </a:p>
        </p:txBody>
      </p:sp>
      <p:grpSp>
        <p:nvGrpSpPr>
          <p:cNvPr id="16388" name="Group 4">
            <a:extLst>
              <a:ext uri="{FF2B5EF4-FFF2-40B4-BE49-F238E27FC236}">
                <a16:creationId xmlns:a16="http://schemas.microsoft.com/office/drawing/2014/main" id="{7B1C1355-BFA0-40C1-B63B-A7BF409DC0BA}"/>
              </a:ext>
            </a:extLst>
          </p:cNvPr>
          <p:cNvGrpSpPr>
            <a:grpSpLocks/>
          </p:cNvGrpSpPr>
          <p:nvPr/>
        </p:nvGrpSpPr>
        <p:grpSpPr bwMode="auto">
          <a:xfrm>
            <a:off x="939800" y="4799013"/>
            <a:ext cx="2606675" cy="98425"/>
            <a:chOff x="1785" y="3412"/>
            <a:chExt cx="2547" cy="85"/>
          </a:xfrm>
        </p:grpSpPr>
        <p:sp>
          <p:nvSpPr>
            <p:cNvPr id="16401" name="Line 5">
              <a:extLst>
                <a:ext uri="{FF2B5EF4-FFF2-40B4-BE49-F238E27FC236}">
                  <a16:creationId xmlns:a16="http://schemas.microsoft.com/office/drawing/2014/main" id="{5142D162-921B-4FB0-823D-71A05505755D}"/>
                </a:ext>
              </a:extLst>
            </p:cNvPr>
            <p:cNvSpPr>
              <a:spLocks noChangeShapeType="1"/>
            </p:cNvSpPr>
            <p:nvPr/>
          </p:nvSpPr>
          <p:spPr bwMode="auto">
            <a:xfrm>
              <a:off x="1785" y="3455"/>
              <a:ext cx="2474" cy="1"/>
            </a:xfrm>
            <a:prstGeom prst="line">
              <a:avLst/>
            </a:prstGeom>
            <a:noFill/>
            <a:ln w="39688">
              <a:solidFill>
                <a:srgbClr val="333333"/>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402" name="Freeform 6">
              <a:extLst>
                <a:ext uri="{FF2B5EF4-FFF2-40B4-BE49-F238E27FC236}">
                  <a16:creationId xmlns:a16="http://schemas.microsoft.com/office/drawing/2014/main" id="{5D979DDF-B11D-4A25-8D70-DBF6D42A14A7}"/>
                </a:ext>
              </a:extLst>
            </p:cNvPr>
            <p:cNvSpPr>
              <a:spLocks/>
            </p:cNvSpPr>
            <p:nvPr/>
          </p:nvSpPr>
          <p:spPr bwMode="auto">
            <a:xfrm>
              <a:off x="4193" y="3412"/>
              <a:ext cx="139" cy="85"/>
            </a:xfrm>
            <a:custGeom>
              <a:avLst/>
              <a:gdLst>
                <a:gd name="T0" fmla="*/ 0 w 279"/>
                <a:gd name="T1" fmla="*/ 1 h 170"/>
                <a:gd name="T2" fmla="*/ 0 w 279"/>
                <a:gd name="T3" fmla="*/ 0 h 170"/>
                <a:gd name="T4" fmla="*/ 0 w 279"/>
                <a:gd name="T5" fmla="*/ 1 h 170"/>
                <a:gd name="T6" fmla="*/ 0 w 279"/>
                <a:gd name="T7" fmla="*/ 1 h 170"/>
                <a:gd name="T8" fmla="*/ 0 60000 65536"/>
                <a:gd name="T9" fmla="*/ 0 60000 65536"/>
                <a:gd name="T10" fmla="*/ 0 60000 65536"/>
                <a:gd name="T11" fmla="*/ 0 60000 65536"/>
                <a:gd name="T12" fmla="*/ 0 w 279"/>
                <a:gd name="T13" fmla="*/ 0 h 170"/>
                <a:gd name="T14" fmla="*/ 279 w 279"/>
                <a:gd name="T15" fmla="*/ 170 h 170"/>
              </a:gdLst>
              <a:ahLst/>
              <a:cxnLst>
                <a:cxn ang="T8">
                  <a:pos x="T0" y="T1"/>
                </a:cxn>
                <a:cxn ang="T9">
                  <a:pos x="T2" y="T3"/>
                </a:cxn>
                <a:cxn ang="T10">
                  <a:pos x="T4" y="T5"/>
                </a:cxn>
                <a:cxn ang="T11">
                  <a:pos x="T6" y="T7"/>
                </a:cxn>
              </a:cxnLst>
              <a:rect l="T12" t="T13" r="T14" b="T15"/>
              <a:pathLst>
                <a:path w="279" h="170">
                  <a:moveTo>
                    <a:pt x="279" y="86"/>
                  </a:moveTo>
                  <a:lnTo>
                    <a:pt x="0" y="0"/>
                  </a:lnTo>
                  <a:lnTo>
                    <a:pt x="0" y="170"/>
                  </a:lnTo>
                  <a:lnTo>
                    <a:pt x="279" y="86"/>
                  </a:lnTo>
                  <a:close/>
                </a:path>
              </a:pathLst>
            </a:custGeom>
            <a:solidFill>
              <a:srgbClr val="000000"/>
            </a:solidFill>
            <a:ln w="9525">
              <a:solidFill>
                <a:srgbClr val="333333"/>
              </a:solidFill>
              <a:round/>
              <a:headEnd/>
              <a:tailEnd/>
            </a:ln>
          </p:spPr>
          <p:txBody>
            <a:bodyPr/>
            <a:lstStyle/>
            <a:p>
              <a:endParaRPr lang="en-GB"/>
            </a:p>
          </p:txBody>
        </p:sp>
      </p:grpSp>
      <p:grpSp>
        <p:nvGrpSpPr>
          <p:cNvPr id="16389" name="Group 7">
            <a:extLst>
              <a:ext uri="{FF2B5EF4-FFF2-40B4-BE49-F238E27FC236}">
                <a16:creationId xmlns:a16="http://schemas.microsoft.com/office/drawing/2014/main" id="{C9003EA6-2E01-4AFF-8BCB-50D2A6C7D177}"/>
              </a:ext>
            </a:extLst>
          </p:cNvPr>
          <p:cNvGrpSpPr>
            <a:grpSpLocks/>
          </p:cNvGrpSpPr>
          <p:nvPr/>
        </p:nvGrpSpPr>
        <p:grpSpPr bwMode="auto">
          <a:xfrm>
            <a:off x="900113" y="2147888"/>
            <a:ext cx="88900" cy="2667000"/>
            <a:chOff x="1723" y="1161"/>
            <a:chExt cx="86" cy="2282"/>
          </a:xfrm>
        </p:grpSpPr>
        <p:sp>
          <p:nvSpPr>
            <p:cNvPr id="16399" name="Line 8">
              <a:extLst>
                <a:ext uri="{FF2B5EF4-FFF2-40B4-BE49-F238E27FC236}">
                  <a16:creationId xmlns:a16="http://schemas.microsoft.com/office/drawing/2014/main" id="{B3D0C732-2F6B-4954-A762-03CDEF036D99}"/>
                </a:ext>
              </a:extLst>
            </p:cNvPr>
            <p:cNvSpPr>
              <a:spLocks noChangeShapeType="1"/>
            </p:cNvSpPr>
            <p:nvPr/>
          </p:nvSpPr>
          <p:spPr bwMode="auto">
            <a:xfrm flipV="1">
              <a:off x="1766" y="1234"/>
              <a:ext cx="1" cy="220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400" name="Freeform 9">
              <a:extLst>
                <a:ext uri="{FF2B5EF4-FFF2-40B4-BE49-F238E27FC236}">
                  <a16:creationId xmlns:a16="http://schemas.microsoft.com/office/drawing/2014/main" id="{6A8F55F3-758D-4302-B0B6-0A27BDEB065B}"/>
                </a:ext>
              </a:extLst>
            </p:cNvPr>
            <p:cNvSpPr>
              <a:spLocks/>
            </p:cNvSpPr>
            <p:nvPr/>
          </p:nvSpPr>
          <p:spPr bwMode="auto">
            <a:xfrm>
              <a:off x="1723" y="1161"/>
              <a:ext cx="86" cy="142"/>
            </a:xfrm>
            <a:custGeom>
              <a:avLst/>
              <a:gdLst>
                <a:gd name="T0" fmla="*/ 1 w 172"/>
                <a:gd name="T1" fmla="*/ 0 h 285"/>
                <a:gd name="T2" fmla="*/ 0 w 172"/>
                <a:gd name="T3" fmla="*/ 0 h 285"/>
                <a:gd name="T4" fmla="*/ 1 w 172"/>
                <a:gd name="T5" fmla="*/ 0 h 285"/>
                <a:gd name="T6" fmla="*/ 1 w 172"/>
                <a:gd name="T7" fmla="*/ 0 h 285"/>
                <a:gd name="T8" fmla="*/ 0 60000 65536"/>
                <a:gd name="T9" fmla="*/ 0 60000 65536"/>
                <a:gd name="T10" fmla="*/ 0 60000 65536"/>
                <a:gd name="T11" fmla="*/ 0 60000 65536"/>
                <a:gd name="T12" fmla="*/ 0 w 172"/>
                <a:gd name="T13" fmla="*/ 0 h 285"/>
                <a:gd name="T14" fmla="*/ 172 w 172"/>
                <a:gd name="T15" fmla="*/ 285 h 285"/>
              </a:gdLst>
              <a:ahLst/>
              <a:cxnLst>
                <a:cxn ang="T8">
                  <a:pos x="T0" y="T1"/>
                </a:cxn>
                <a:cxn ang="T9">
                  <a:pos x="T2" y="T3"/>
                </a:cxn>
                <a:cxn ang="T10">
                  <a:pos x="T4" y="T5"/>
                </a:cxn>
                <a:cxn ang="T11">
                  <a:pos x="T6" y="T7"/>
                </a:cxn>
              </a:cxnLst>
              <a:rect l="T12" t="T13" r="T14" b="T15"/>
              <a:pathLst>
                <a:path w="172" h="285">
                  <a:moveTo>
                    <a:pt x="86" y="0"/>
                  </a:moveTo>
                  <a:lnTo>
                    <a:pt x="0" y="285"/>
                  </a:lnTo>
                  <a:lnTo>
                    <a:pt x="172" y="285"/>
                  </a:lnTo>
                  <a:lnTo>
                    <a:pt x="86" y="0"/>
                  </a:lnTo>
                  <a:close/>
                </a:path>
              </a:pathLst>
            </a:custGeom>
            <a:solidFill>
              <a:srgbClr val="000000"/>
            </a:solidFill>
            <a:ln w="9525">
              <a:solidFill>
                <a:srgbClr val="000000"/>
              </a:solidFill>
              <a:round/>
              <a:headEnd/>
              <a:tailEnd/>
            </a:ln>
          </p:spPr>
          <p:txBody>
            <a:bodyPr/>
            <a:lstStyle/>
            <a:p>
              <a:endParaRPr lang="en-GB"/>
            </a:p>
          </p:txBody>
        </p:sp>
      </p:grpSp>
      <p:sp>
        <p:nvSpPr>
          <p:cNvPr id="16390" name="Rectangle 10">
            <a:extLst>
              <a:ext uri="{FF2B5EF4-FFF2-40B4-BE49-F238E27FC236}">
                <a16:creationId xmlns:a16="http://schemas.microsoft.com/office/drawing/2014/main" id="{0F8A37C6-1E4B-473C-BDFC-F0BF01F6ABD8}"/>
              </a:ext>
            </a:extLst>
          </p:cNvPr>
          <p:cNvSpPr>
            <a:spLocks noChangeArrowheads="1"/>
          </p:cNvSpPr>
          <p:nvPr/>
        </p:nvSpPr>
        <p:spPr bwMode="auto">
          <a:xfrm>
            <a:off x="1331913" y="4941888"/>
            <a:ext cx="14271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Cooperativeness</a:t>
            </a:r>
          </a:p>
        </p:txBody>
      </p:sp>
      <p:sp>
        <p:nvSpPr>
          <p:cNvPr id="16391" name="Rectangle 11">
            <a:extLst>
              <a:ext uri="{FF2B5EF4-FFF2-40B4-BE49-F238E27FC236}">
                <a16:creationId xmlns:a16="http://schemas.microsoft.com/office/drawing/2014/main" id="{B7F7EED8-11D0-47D6-97C3-1DAF1F1A94A2}"/>
              </a:ext>
            </a:extLst>
          </p:cNvPr>
          <p:cNvSpPr>
            <a:spLocks noChangeArrowheads="1"/>
          </p:cNvSpPr>
          <p:nvPr/>
        </p:nvSpPr>
        <p:spPr bwMode="auto">
          <a:xfrm rot="-5400000">
            <a:off x="-50006" y="3369469"/>
            <a:ext cx="1535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Assertiveness</a:t>
            </a:r>
          </a:p>
        </p:txBody>
      </p:sp>
      <p:sp>
        <p:nvSpPr>
          <p:cNvPr id="14344" name="Text Box 12">
            <a:extLst>
              <a:ext uri="{FF2B5EF4-FFF2-40B4-BE49-F238E27FC236}">
                <a16:creationId xmlns:a16="http://schemas.microsoft.com/office/drawing/2014/main" id="{06828CA4-E913-4673-9363-8B3A43EC48A8}"/>
              </a:ext>
            </a:extLst>
          </p:cNvPr>
          <p:cNvSpPr txBox="1">
            <a:spLocks noChangeArrowheads="1"/>
          </p:cNvSpPr>
          <p:nvPr/>
        </p:nvSpPr>
        <p:spPr bwMode="auto">
          <a:xfrm>
            <a:off x="3995738" y="1989138"/>
            <a:ext cx="5148262" cy="174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Clr>
                <a:schemeClr val="tx2"/>
              </a:buClr>
              <a:buSzPct val="55000"/>
              <a:buFont typeface="Wingdings" panose="05000000000000000000" pitchFamily="2" charset="2"/>
              <a:buChar char="§"/>
            </a:pPr>
            <a:r>
              <a:rPr lang="en-GB" altLang="en-US" sz="1800" dirty="0"/>
              <a:t>   Goal is to “yield”</a:t>
            </a:r>
          </a:p>
          <a:p>
            <a:pPr>
              <a:spcBef>
                <a:spcPct val="50000"/>
              </a:spcBef>
              <a:buClr>
                <a:schemeClr val="tx2"/>
              </a:buClr>
              <a:buSzPct val="55000"/>
              <a:buFont typeface="Wingdings" panose="05000000000000000000" pitchFamily="2" charset="2"/>
              <a:buChar char="§"/>
            </a:pPr>
            <a:r>
              <a:rPr lang="en-GB" altLang="en-US" sz="1800" dirty="0"/>
              <a:t>   Ignoring your concerns in order to satisfy the concerns of another person</a:t>
            </a:r>
          </a:p>
          <a:p>
            <a:pPr>
              <a:spcBef>
                <a:spcPct val="50000"/>
              </a:spcBef>
              <a:buClr>
                <a:schemeClr val="tx2"/>
              </a:buClr>
              <a:buSzPct val="55000"/>
              <a:buFont typeface="Wingdings" panose="05000000000000000000" pitchFamily="2" charset="2"/>
              <a:buChar char="§"/>
            </a:pPr>
            <a:r>
              <a:rPr lang="en-GB" altLang="en-US" sz="1800" dirty="0"/>
              <a:t>   Can be seen as selfless generosity or obeying others</a:t>
            </a:r>
            <a:endParaRPr lang="en-US" altLang="en-US" sz="1800" dirty="0"/>
          </a:p>
        </p:txBody>
      </p:sp>
      <p:sp>
        <p:nvSpPr>
          <p:cNvPr id="14345" name="Text Box 13">
            <a:extLst>
              <a:ext uri="{FF2B5EF4-FFF2-40B4-BE49-F238E27FC236}">
                <a16:creationId xmlns:a16="http://schemas.microsoft.com/office/drawing/2014/main" id="{5BEFC79C-FDF5-41FE-91F6-4042004E2232}"/>
              </a:ext>
            </a:extLst>
          </p:cNvPr>
          <p:cNvSpPr txBox="1">
            <a:spLocks noChangeArrowheads="1"/>
          </p:cNvSpPr>
          <p:nvPr/>
        </p:nvSpPr>
        <p:spPr bwMode="auto">
          <a:xfrm>
            <a:off x="3995738" y="3933825"/>
            <a:ext cx="5148262"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600" dirty="0"/>
              <a:t>Useful for:</a:t>
            </a:r>
          </a:p>
          <a:p>
            <a:pPr>
              <a:spcBef>
                <a:spcPct val="50000"/>
              </a:spcBef>
              <a:buClr>
                <a:schemeClr val="tx2"/>
              </a:buClr>
              <a:buSzPct val="55000"/>
              <a:buFont typeface="Wingdings" panose="05000000000000000000" pitchFamily="2" charset="2"/>
              <a:buChar char="§"/>
            </a:pPr>
            <a:r>
              <a:rPr lang="en-GB" altLang="en-US" sz="1800" dirty="0"/>
              <a:t>    Keeping the peace</a:t>
            </a:r>
          </a:p>
          <a:p>
            <a:pPr>
              <a:spcBef>
                <a:spcPct val="50000"/>
              </a:spcBef>
              <a:buClr>
                <a:schemeClr val="tx2"/>
              </a:buClr>
              <a:buSzPct val="55000"/>
              <a:buFont typeface="Wingdings" panose="05000000000000000000" pitchFamily="2" charset="2"/>
              <a:buChar char="§"/>
            </a:pPr>
            <a:r>
              <a:rPr lang="en-GB" altLang="en-US" sz="1800" dirty="0"/>
              <a:t>    Creating good will</a:t>
            </a:r>
          </a:p>
          <a:p>
            <a:pPr>
              <a:spcBef>
                <a:spcPct val="50000"/>
              </a:spcBef>
              <a:buClr>
                <a:schemeClr val="tx2"/>
              </a:buClr>
              <a:buSzPct val="55000"/>
              <a:buFont typeface="Wingdings" panose="05000000000000000000" pitchFamily="2" charset="2"/>
              <a:buChar char="§"/>
            </a:pPr>
            <a:r>
              <a:rPr lang="en-GB" altLang="en-US" sz="1800" dirty="0"/>
              <a:t>    When the issue is of low importance to you</a:t>
            </a:r>
            <a:endParaRPr lang="en-US" altLang="en-US" sz="1800" dirty="0"/>
          </a:p>
        </p:txBody>
      </p:sp>
      <p:sp>
        <p:nvSpPr>
          <p:cNvPr id="14346" name="Text Box 14">
            <a:extLst>
              <a:ext uri="{FF2B5EF4-FFF2-40B4-BE49-F238E27FC236}">
                <a16:creationId xmlns:a16="http://schemas.microsoft.com/office/drawing/2014/main" id="{66BBC20F-7F10-4218-A0C9-3920E6AD7540}"/>
              </a:ext>
            </a:extLst>
          </p:cNvPr>
          <p:cNvSpPr txBox="1">
            <a:spLocks noChangeArrowheads="1"/>
          </p:cNvSpPr>
          <p:nvPr/>
        </p:nvSpPr>
        <p:spPr bwMode="auto">
          <a:xfrm>
            <a:off x="468313" y="1341438"/>
            <a:ext cx="4679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800"/>
              <a:t>“It would be my pleasure”</a:t>
            </a:r>
            <a:endParaRPr lang="en-US" altLang="en-US" sz="1800"/>
          </a:p>
        </p:txBody>
      </p:sp>
      <p:sp>
        <p:nvSpPr>
          <p:cNvPr id="26" name="Cloud">
            <a:extLst>
              <a:ext uri="{FF2B5EF4-FFF2-40B4-BE49-F238E27FC236}">
                <a16:creationId xmlns:a16="http://schemas.microsoft.com/office/drawing/2014/main" id="{29574D99-6157-401C-8B3D-C55DE74D22C4}"/>
              </a:ext>
            </a:extLst>
          </p:cNvPr>
          <p:cNvSpPr>
            <a:spLocks noChangeAspect="1" noEditPoints="1" noChangeArrowheads="1"/>
          </p:cNvSpPr>
          <p:nvPr/>
        </p:nvSpPr>
        <p:spPr bwMode="auto">
          <a:xfrm>
            <a:off x="2051050" y="4149725"/>
            <a:ext cx="1584325" cy="57467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noFill/>
            <a:miter lim="800000"/>
            <a:headEnd/>
            <a:tailEnd/>
          </a:ln>
          <a:effectLst>
            <a:outerShdw dist="107763" dir="2700000" algn="ctr" rotWithShape="0">
              <a:srgbClr val="808080"/>
            </a:outerShdw>
          </a:effectLst>
        </p:spPr>
        <p:txBody>
          <a:bodyPr/>
          <a:lstStyle/>
          <a:p>
            <a:pPr eaLnBrk="1" fontAlgn="auto" hangingPunct="1">
              <a:spcBef>
                <a:spcPts val="0"/>
              </a:spcBef>
              <a:spcAft>
                <a:spcPts val="0"/>
              </a:spcAft>
              <a:defRPr/>
            </a:pPr>
            <a:endParaRPr lang="en-GB" dirty="0">
              <a:latin typeface="+mn-lt"/>
              <a:cs typeface="+mn-cs"/>
            </a:endParaRPr>
          </a:p>
        </p:txBody>
      </p:sp>
      <p:sp>
        <p:nvSpPr>
          <p:cNvPr id="16396" name="Text Box 16">
            <a:extLst>
              <a:ext uri="{FF2B5EF4-FFF2-40B4-BE49-F238E27FC236}">
                <a16:creationId xmlns:a16="http://schemas.microsoft.com/office/drawing/2014/main" id="{D7474E67-050B-4D40-B517-C8D25DC483CC}"/>
              </a:ext>
            </a:extLst>
          </p:cNvPr>
          <p:cNvSpPr txBox="1">
            <a:spLocks noChangeArrowheads="1"/>
          </p:cNvSpPr>
          <p:nvPr/>
        </p:nvSpPr>
        <p:spPr bwMode="auto">
          <a:xfrm>
            <a:off x="2051050" y="4292600"/>
            <a:ext cx="1655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400"/>
              <a:t>Accommodating</a:t>
            </a:r>
            <a:endParaRPr lang="en-US" altLang="en-US" sz="1400"/>
          </a:p>
        </p:txBody>
      </p:sp>
      <p:sp>
        <p:nvSpPr>
          <p:cNvPr id="28" name="Rectangle 31">
            <a:extLst>
              <a:ext uri="{FF2B5EF4-FFF2-40B4-BE49-F238E27FC236}">
                <a16:creationId xmlns:a16="http://schemas.microsoft.com/office/drawing/2014/main" id="{2F757592-A352-4B51-B7BC-152A5C4F346F}"/>
              </a:ext>
            </a:extLst>
          </p:cNvPr>
          <p:cNvSpPr txBox="1">
            <a:spLocks noChangeArrowheads="1"/>
          </p:cNvSpPr>
          <p:nvPr/>
        </p:nvSpPr>
        <p:spPr>
          <a:xfrm>
            <a:off x="0" y="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16398" name="Slide Number Placeholder 16">
            <a:extLst>
              <a:ext uri="{FF2B5EF4-FFF2-40B4-BE49-F238E27FC236}">
                <a16:creationId xmlns:a16="http://schemas.microsoft.com/office/drawing/2014/main" id="{BEF6765C-7E54-4547-A2E2-C1F0A2E4330B}"/>
              </a:ext>
            </a:extLst>
          </p:cNvPr>
          <p:cNvSpPr>
            <a:spLocks noGrp="1"/>
          </p:cNvSpPr>
          <p:nvPr>
            <p:ph type="sldNum" sz="quarter" idx="12"/>
          </p:nvPr>
        </p:nvSpPr>
        <p:spPr bwMode="auto">
          <a:xfrm>
            <a:off x="3500438" y="64293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AB2ACFD-5CCF-49E9-89FE-21164FCE3BFE}" type="slidenum">
              <a:rPr lang="en-GB" altLang="en-US" sz="1200">
                <a:solidFill>
                  <a:srgbClr val="898989"/>
                </a:solidFill>
              </a:rPr>
              <a:pPr>
                <a:spcBef>
                  <a:spcPct val="0"/>
                </a:spcBef>
                <a:buFontTx/>
                <a:buNone/>
              </a:pPr>
              <a:t>10</a:t>
            </a:fld>
            <a:endParaRPr lang="en-GB" altLang="en-US" sz="1200">
              <a:solidFill>
                <a:srgbClr val="89898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44">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44">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344">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45">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345">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345">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3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F702EFB-0FD1-4B59-84D8-5D4EC8ED71F3}"/>
              </a:ext>
            </a:extLst>
          </p:cNvPr>
          <p:cNvSpPr/>
          <p:nvPr/>
        </p:nvSpPr>
        <p:spPr bwMode="auto">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a:solidFill>
                  <a:schemeClr val="bg1"/>
                </a:solidFill>
                <a:latin typeface="Arial" charset="0"/>
                <a:cs typeface="Arial" charset="0"/>
              </a:rPr>
              <a:t> Avoiding/withdrawing</a:t>
            </a:r>
            <a:endParaRPr lang="en-US" sz="2400">
              <a:solidFill>
                <a:schemeClr val="bg1"/>
              </a:solidFill>
              <a:cs typeface="Arial" charset="0"/>
            </a:endParaRPr>
          </a:p>
        </p:txBody>
      </p:sp>
      <p:sp>
        <p:nvSpPr>
          <p:cNvPr id="18435" name="Rectangle 3">
            <a:extLst>
              <a:ext uri="{FF2B5EF4-FFF2-40B4-BE49-F238E27FC236}">
                <a16:creationId xmlns:a16="http://schemas.microsoft.com/office/drawing/2014/main" id="{2732B919-A0FA-4D38-ABDC-C862BA22F567}"/>
              </a:ext>
            </a:extLst>
          </p:cNvPr>
          <p:cNvSpPr>
            <a:spLocks noChangeArrowheads="1"/>
          </p:cNvSpPr>
          <p:nvPr/>
        </p:nvSpPr>
        <p:spPr bwMode="auto">
          <a:xfrm>
            <a:off x="250825" y="1989138"/>
            <a:ext cx="3455988" cy="3455987"/>
          </a:xfrm>
          <a:prstGeom prst="rect">
            <a:avLst/>
          </a:prstGeom>
          <a:gradFill rotWithShape="0">
            <a:gsLst>
              <a:gs pos="0">
                <a:srgbClr val="6587A9"/>
              </a:gs>
              <a:gs pos="50000">
                <a:srgbClr val="99CCFF"/>
              </a:gs>
              <a:gs pos="100000">
                <a:srgbClr val="6587A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grpSp>
        <p:nvGrpSpPr>
          <p:cNvPr id="18436" name="Group 4">
            <a:extLst>
              <a:ext uri="{FF2B5EF4-FFF2-40B4-BE49-F238E27FC236}">
                <a16:creationId xmlns:a16="http://schemas.microsoft.com/office/drawing/2014/main" id="{8B72E2E7-D374-4E93-B273-672A35152BCE}"/>
              </a:ext>
            </a:extLst>
          </p:cNvPr>
          <p:cNvGrpSpPr>
            <a:grpSpLocks/>
          </p:cNvGrpSpPr>
          <p:nvPr/>
        </p:nvGrpSpPr>
        <p:grpSpPr bwMode="auto">
          <a:xfrm>
            <a:off x="981075" y="4303713"/>
            <a:ext cx="1171575" cy="465137"/>
            <a:chOff x="1825" y="2988"/>
            <a:chExt cx="1144" cy="398"/>
          </a:xfrm>
        </p:grpSpPr>
        <p:sp>
          <p:nvSpPr>
            <p:cNvPr id="18451" name="Oval 5">
              <a:extLst>
                <a:ext uri="{FF2B5EF4-FFF2-40B4-BE49-F238E27FC236}">
                  <a16:creationId xmlns:a16="http://schemas.microsoft.com/office/drawing/2014/main" id="{8D6FF29D-4956-4C3D-9BB3-9CBDE7C1F446}"/>
                </a:ext>
              </a:extLst>
            </p:cNvPr>
            <p:cNvSpPr>
              <a:spLocks noChangeArrowheads="1"/>
            </p:cNvSpPr>
            <p:nvPr/>
          </p:nvSpPr>
          <p:spPr bwMode="auto">
            <a:xfrm>
              <a:off x="2182" y="3000"/>
              <a:ext cx="277" cy="13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2" name="Oval 6">
              <a:extLst>
                <a:ext uri="{FF2B5EF4-FFF2-40B4-BE49-F238E27FC236}">
                  <a16:creationId xmlns:a16="http://schemas.microsoft.com/office/drawing/2014/main" id="{C4E49FDE-BE82-4C9F-A07A-2817E1885BDE}"/>
                </a:ext>
              </a:extLst>
            </p:cNvPr>
            <p:cNvSpPr>
              <a:spLocks noChangeArrowheads="1"/>
            </p:cNvSpPr>
            <p:nvPr/>
          </p:nvSpPr>
          <p:spPr bwMode="auto">
            <a:xfrm>
              <a:off x="2413" y="2988"/>
              <a:ext cx="223" cy="106"/>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3" name="Oval 7">
              <a:extLst>
                <a:ext uri="{FF2B5EF4-FFF2-40B4-BE49-F238E27FC236}">
                  <a16:creationId xmlns:a16="http://schemas.microsoft.com/office/drawing/2014/main" id="{C8910E4E-AF87-402B-BBBC-F378601BA226}"/>
                </a:ext>
              </a:extLst>
            </p:cNvPr>
            <p:cNvSpPr>
              <a:spLocks noChangeArrowheads="1"/>
            </p:cNvSpPr>
            <p:nvPr/>
          </p:nvSpPr>
          <p:spPr bwMode="auto">
            <a:xfrm>
              <a:off x="2617" y="3097"/>
              <a:ext cx="352" cy="168"/>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4" name="Oval 8">
              <a:extLst>
                <a:ext uri="{FF2B5EF4-FFF2-40B4-BE49-F238E27FC236}">
                  <a16:creationId xmlns:a16="http://schemas.microsoft.com/office/drawing/2014/main" id="{0F8A0C01-165D-4C13-BB71-F35138736419}"/>
                </a:ext>
              </a:extLst>
            </p:cNvPr>
            <p:cNvSpPr>
              <a:spLocks noChangeArrowheads="1"/>
            </p:cNvSpPr>
            <p:nvPr/>
          </p:nvSpPr>
          <p:spPr bwMode="auto">
            <a:xfrm>
              <a:off x="1952" y="3170"/>
              <a:ext cx="404" cy="19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5" name="Oval 9">
              <a:extLst>
                <a:ext uri="{FF2B5EF4-FFF2-40B4-BE49-F238E27FC236}">
                  <a16:creationId xmlns:a16="http://schemas.microsoft.com/office/drawing/2014/main" id="{2616083F-66AF-409F-8C2D-35F4ABAAE0E9}"/>
                </a:ext>
              </a:extLst>
            </p:cNvPr>
            <p:cNvSpPr>
              <a:spLocks noChangeArrowheads="1"/>
            </p:cNvSpPr>
            <p:nvPr/>
          </p:nvSpPr>
          <p:spPr bwMode="auto">
            <a:xfrm>
              <a:off x="2515" y="3194"/>
              <a:ext cx="301" cy="14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6" name="Oval 10">
              <a:extLst>
                <a:ext uri="{FF2B5EF4-FFF2-40B4-BE49-F238E27FC236}">
                  <a16:creationId xmlns:a16="http://schemas.microsoft.com/office/drawing/2014/main" id="{BF11CF0A-4667-4186-BEF0-447E44EABBFB}"/>
                </a:ext>
              </a:extLst>
            </p:cNvPr>
            <p:cNvSpPr>
              <a:spLocks noChangeArrowheads="1"/>
            </p:cNvSpPr>
            <p:nvPr/>
          </p:nvSpPr>
          <p:spPr bwMode="auto">
            <a:xfrm>
              <a:off x="1850" y="3206"/>
              <a:ext cx="224" cy="107"/>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7" name="Oval 11">
              <a:extLst>
                <a:ext uri="{FF2B5EF4-FFF2-40B4-BE49-F238E27FC236}">
                  <a16:creationId xmlns:a16="http://schemas.microsoft.com/office/drawing/2014/main" id="{15AEAF2B-FA2F-47CD-8E83-D01A6590CA72}"/>
                </a:ext>
              </a:extLst>
            </p:cNvPr>
            <p:cNvSpPr>
              <a:spLocks noChangeArrowheads="1"/>
            </p:cNvSpPr>
            <p:nvPr/>
          </p:nvSpPr>
          <p:spPr bwMode="auto">
            <a:xfrm>
              <a:off x="1825" y="3122"/>
              <a:ext cx="224" cy="106"/>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8" name="Oval 12">
              <a:extLst>
                <a:ext uri="{FF2B5EF4-FFF2-40B4-BE49-F238E27FC236}">
                  <a16:creationId xmlns:a16="http://schemas.microsoft.com/office/drawing/2014/main" id="{05AB54B0-83BE-4C24-829F-5557784D0A0D}"/>
                </a:ext>
              </a:extLst>
            </p:cNvPr>
            <p:cNvSpPr>
              <a:spLocks noChangeArrowheads="1"/>
            </p:cNvSpPr>
            <p:nvPr/>
          </p:nvSpPr>
          <p:spPr bwMode="auto">
            <a:xfrm>
              <a:off x="1927" y="3024"/>
              <a:ext cx="353" cy="168"/>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59" name="Oval 13">
              <a:extLst>
                <a:ext uri="{FF2B5EF4-FFF2-40B4-BE49-F238E27FC236}">
                  <a16:creationId xmlns:a16="http://schemas.microsoft.com/office/drawing/2014/main" id="{4FC6E005-0E0A-43E5-9B2F-84DF22D9AF0F}"/>
                </a:ext>
              </a:extLst>
            </p:cNvPr>
            <p:cNvSpPr>
              <a:spLocks noChangeArrowheads="1"/>
            </p:cNvSpPr>
            <p:nvPr/>
          </p:nvSpPr>
          <p:spPr bwMode="auto">
            <a:xfrm>
              <a:off x="2232" y="3218"/>
              <a:ext cx="354" cy="168"/>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60" name="Oval 14">
              <a:extLst>
                <a:ext uri="{FF2B5EF4-FFF2-40B4-BE49-F238E27FC236}">
                  <a16:creationId xmlns:a16="http://schemas.microsoft.com/office/drawing/2014/main" id="{FEB063FD-78A7-44DD-9A0A-9F1B9397D1CF}"/>
                </a:ext>
              </a:extLst>
            </p:cNvPr>
            <p:cNvSpPr>
              <a:spLocks noChangeArrowheads="1"/>
            </p:cNvSpPr>
            <p:nvPr/>
          </p:nvSpPr>
          <p:spPr bwMode="auto">
            <a:xfrm>
              <a:off x="2666" y="3037"/>
              <a:ext cx="277" cy="13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61" name="Oval 15">
              <a:extLst>
                <a:ext uri="{FF2B5EF4-FFF2-40B4-BE49-F238E27FC236}">
                  <a16:creationId xmlns:a16="http://schemas.microsoft.com/office/drawing/2014/main" id="{9610AA33-DF16-4B96-A02D-151173589715}"/>
                </a:ext>
              </a:extLst>
            </p:cNvPr>
            <p:cNvSpPr>
              <a:spLocks noChangeArrowheads="1"/>
            </p:cNvSpPr>
            <p:nvPr/>
          </p:nvSpPr>
          <p:spPr bwMode="auto">
            <a:xfrm>
              <a:off x="2591" y="2988"/>
              <a:ext cx="251" cy="119"/>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8462" name="Freeform 16">
              <a:extLst>
                <a:ext uri="{FF2B5EF4-FFF2-40B4-BE49-F238E27FC236}">
                  <a16:creationId xmlns:a16="http://schemas.microsoft.com/office/drawing/2014/main" id="{E9630F69-E344-4A61-B4BE-017606288F1D}"/>
                </a:ext>
              </a:extLst>
            </p:cNvPr>
            <p:cNvSpPr>
              <a:spLocks/>
            </p:cNvSpPr>
            <p:nvPr/>
          </p:nvSpPr>
          <p:spPr bwMode="auto">
            <a:xfrm>
              <a:off x="1916" y="3018"/>
              <a:ext cx="990" cy="319"/>
            </a:xfrm>
            <a:custGeom>
              <a:avLst/>
              <a:gdLst>
                <a:gd name="T0" fmla="*/ 1 w 1978"/>
                <a:gd name="T1" fmla="*/ 1 h 638"/>
                <a:gd name="T2" fmla="*/ 1 w 1978"/>
                <a:gd name="T3" fmla="*/ 1 h 638"/>
                <a:gd name="T4" fmla="*/ 1 w 1978"/>
                <a:gd name="T5" fmla="*/ 1 h 638"/>
                <a:gd name="T6" fmla="*/ 1 w 1978"/>
                <a:gd name="T7" fmla="*/ 0 h 638"/>
                <a:gd name="T8" fmla="*/ 1 w 1978"/>
                <a:gd name="T9" fmla="*/ 1 h 638"/>
                <a:gd name="T10" fmla="*/ 1 w 1978"/>
                <a:gd name="T11" fmla="*/ 1 h 638"/>
                <a:gd name="T12" fmla="*/ 1 w 1978"/>
                <a:gd name="T13" fmla="*/ 1 h 638"/>
                <a:gd name="T14" fmla="*/ 1 w 1978"/>
                <a:gd name="T15" fmla="*/ 1 h 638"/>
                <a:gd name="T16" fmla="*/ 1 w 1978"/>
                <a:gd name="T17" fmla="*/ 1 h 638"/>
                <a:gd name="T18" fmla="*/ 1 w 1978"/>
                <a:gd name="T19" fmla="*/ 1 h 638"/>
                <a:gd name="T20" fmla="*/ 1 w 1978"/>
                <a:gd name="T21" fmla="*/ 1 h 638"/>
                <a:gd name="T22" fmla="*/ 1 w 1978"/>
                <a:gd name="T23" fmla="*/ 1 h 638"/>
                <a:gd name="T24" fmla="*/ 1 w 1978"/>
                <a:gd name="T25" fmla="*/ 1 h 638"/>
                <a:gd name="T26" fmla="*/ 1 w 1978"/>
                <a:gd name="T27" fmla="*/ 1 h 638"/>
                <a:gd name="T28" fmla="*/ 1 w 1978"/>
                <a:gd name="T29" fmla="*/ 1 h 638"/>
                <a:gd name="T30" fmla="*/ 1 w 1978"/>
                <a:gd name="T31" fmla="*/ 1 h 638"/>
                <a:gd name="T32" fmla="*/ 1 w 1978"/>
                <a:gd name="T33" fmla="*/ 1 h 638"/>
                <a:gd name="T34" fmla="*/ 0 w 1978"/>
                <a:gd name="T35" fmla="*/ 1 h 638"/>
                <a:gd name="T36" fmla="*/ 1 w 1978"/>
                <a:gd name="T37" fmla="*/ 1 h 6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8"/>
                <a:gd name="T58" fmla="*/ 0 h 638"/>
                <a:gd name="T59" fmla="*/ 1978 w 1978"/>
                <a:gd name="T60" fmla="*/ 638 h 63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8" h="638">
                  <a:moveTo>
                    <a:pt x="609" y="65"/>
                  </a:moveTo>
                  <a:lnTo>
                    <a:pt x="694" y="18"/>
                  </a:lnTo>
                  <a:lnTo>
                    <a:pt x="1063" y="21"/>
                  </a:lnTo>
                  <a:lnTo>
                    <a:pt x="1323" y="0"/>
                  </a:lnTo>
                  <a:lnTo>
                    <a:pt x="1654" y="77"/>
                  </a:lnTo>
                  <a:lnTo>
                    <a:pt x="1820" y="55"/>
                  </a:lnTo>
                  <a:lnTo>
                    <a:pt x="1907" y="65"/>
                  </a:lnTo>
                  <a:lnTo>
                    <a:pt x="1927" y="253"/>
                  </a:lnTo>
                  <a:lnTo>
                    <a:pt x="1978" y="285"/>
                  </a:lnTo>
                  <a:lnTo>
                    <a:pt x="1826" y="431"/>
                  </a:lnTo>
                  <a:lnTo>
                    <a:pt x="1660" y="330"/>
                  </a:lnTo>
                  <a:lnTo>
                    <a:pt x="1615" y="381"/>
                  </a:lnTo>
                  <a:lnTo>
                    <a:pt x="1381" y="583"/>
                  </a:lnTo>
                  <a:lnTo>
                    <a:pt x="597" y="638"/>
                  </a:lnTo>
                  <a:lnTo>
                    <a:pt x="192" y="599"/>
                  </a:lnTo>
                  <a:lnTo>
                    <a:pt x="63" y="473"/>
                  </a:lnTo>
                  <a:lnTo>
                    <a:pt x="63" y="345"/>
                  </a:lnTo>
                  <a:lnTo>
                    <a:pt x="0" y="238"/>
                  </a:lnTo>
                  <a:lnTo>
                    <a:pt x="609" y="65"/>
                  </a:lnTo>
                  <a:close/>
                </a:path>
              </a:pathLst>
            </a:cu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grpSp>
      <p:grpSp>
        <p:nvGrpSpPr>
          <p:cNvPr id="18437" name="Group 17">
            <a:extLst>
              <a:ext uri="{FF2B5EF4-FFF2-40B4-BE49-F238E27FC236}">
                <a16:creationId xmlns:a16="http://schemas.microsoft.com/office/drawing/2014/main" id="{837AA980-5491-4544-BFFB-411CE2537687}"/>
              </a:ext>
            </a:extLst>
          </p:cNvPr>
          <p:cNvGrpSpPr>
            <a:grpSpLocks/>
          </p:cNvGrpSpPr>
          <p:nvPr/>
        </p:nvGrpSpPr>
        <p:grpSpPr bwMode="auto">
          <a:xfrm>
            <a:off x="939800" y="4799013"/>
            <a:ext cx="2606675" cy="98425"/>
            <a:chOff x="1785" y="3412"/>
            <a:chExt cx="2547" cy="85"/>
          </a:xfrm>
        </p:grpSpPr>
        <p:sp>
          <p:nvSpPr>
            <p:cNvPr id="18449" name="Line 18">
              <a:extLst>
                <a:ext uri="{FF2B5EF4-FFF2-40B4-BE49-F238E27FC236}">
                  <a16:creationId xmlns:a16="http://schemas.microsoft.com/office/drawing/2014/main" id="{82D41E74-9D2B-4624-8329-6959000BC400}"/>
                </a:ext>
              </a:extLst>
            </p:cNvPr>
            <p:cNvSpPr>
              <a:spLocks noChangeShapeType="1"/>
            </p:cNvSpPr>
            <p:nvPr/>
          </p:nvSpPr>
          <p:spPr bwMode="auto">
            <a:xfrm>
              <a:off x="1785" y="3455"/>
              <a:ext cx="2474" cy="1"/>
            </a:xfrm>
            <a:prstGeom prst="line">
              <a:avLst/>
            </a:prstGeom>
            <a:noFill/>
            <a:ln w="39688">
              <a:solidFill>
                <a:srgbClr val="333333"/>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8450" name="Freeform 19">
              <a:extLst>
                <a:ext uri="{FF2B5EF4-FFF2-40B4-BE49-F238E27FC236}">
                  <a16:creationId xmlns:a16="http://schemas.microsoft.com/office/drawing/2014/main" id="{2C0F05A0-C328-4C12-AEBA-6542925F1654}"/>
                </a:ext>
              </a:extLst>
            </p:cNvPr>
            <p:cNvSpPr>
              <a:spLocks/>
            </p:cNvSpPr>
            <p:nvPr/>
          </p:nvSpPr>
          <p:spPr bwMode="auto">
            <a:xfrm>
              <a:off x="4193" y="3412"/>
              <a:ext cx="139" cy="85"/>
            </a:xfrm>
            <a:custGeom>
              <a:avLst/>
              <a:gdLst>
                <a:gd name="T0" fmla="*/ 0 w 279"/>
                <a:gd name="T1" fmla="*/ 1 h 170"/>
                <a:gd name="T2" fmla="*/ 0 w 279"/>
                <a:gd name="T3" fmla="*/ 0 h 170"/>
                <a:gd name="T4" fmla="*/ 0 w 279"/>
                <a:gd name="T5" fmla="*/ 1 h 170"/>
                <a:gd name="T6" fmla="*/ 0 w 279"/>
                <a:gd name="T7" fmla="*/ 1 h 170"/>
                <a:gd name="T8" fmla="*/ 0 60000 65536"/>
                <a:gd name="T9" fmla="*/ 0 60000 65536"/>
                <a:gd name="T10" fmla="*/ 0 60000 65536"/>
                <a:gd name="T11" fmla="*/ 0 60000 65536"/>
                <a:gd name="T12" fmla="*/ 0 w 279"/>
                <a:gd name="T13" fmla="*/ 0 h 170"/>
                <a:gd name="T14" fmla="*/ 279 w 279"/>
                <a:gd name="T15" fmla="*/ 170 h 170"/>
              </a:gdLst>
              <a:ahLst/>
              <a:cxnLst>
                <a:cxn ang="T8">
                  <a:pos x="T0" y="T1"/>
                </a:cxn>
                <a:cxn ang="T9">
                  <a:pos x="T2" y="T3"/>
                </a:cxn>
                <a:cxn ang="T10">
                  <a:pos x="T4" y="T5"/>
                </a:cxn>
                <a:cxn ang="T11">
                  <a:pos x="T6" y="T7"/>
                </a:cxn>
              </a:cxnLst>
              <a:rect l="T12" t="T13" r="T14" b="T15"/>
              <a:pathLst>
                <a:path w="279" h="170">
                  <a:moveTo>
                    <a:pt x="279" y="86"/>
                  </a:moveTo>
                  <a:lnTo>
                    <a:pt x="0" y="0"/>
                  </a:lnTo>
                  <a:lnTo>
                    <a:pt x="0" y="170"/>
                  </a:lnTo>
                  <a:lnTo>
                    <a:pt x="279" y="86"/>
                  </a:lnTo>
                  <a:close/>
                </a:path>
              </a:pathLst>
            </a:custGeom>
            <a:solidFill>
              <a:srgbClr val="000000"/>
            </a:solidFill>
            <a:ln w="9525">
              <a:solidFill>
                <a:srgbClr val="333333"/>
              </a:solidFill>
              <a:round/>
              <a:headEnd/>
              <a:tailEnd/>
            </a:ln>
          </p:spPr>
          <p:txBody>
            <a:bodyPr/>
            <a:lstStyle/>
            <a:p>
              <a:endParaRPr lang="en-GB"/>
            </a:p>
          </p:txBody>
        </p:sp>
      </p:grpSp>
      <p:grpSp>
        <p:nvGrpSpPr>
          <p:cNvPr id="18438" name="Group 20">
            <a:extLst>
              <a:ext uri="{FF2B5EF4-FFF2-40B4-BE49-F238E27FC236}">
                <a16:creationId xmlns:a16="http://schemas.microsoft.com/office/drawing/2014/main" id="{AA2DE9A0-C39D-4B8C-AEF7-145582716985}"/>
              </a:ext>
            </a:extLst>
          </p:cNvPr>
          <p:cNvGrpSpPr>
            <a:grpSpLocks/>
          </p:cNvGrpSpPr>
          <p:nvPr/>
        </p:nvGrpSpPr>
        <p:grpSpPr bwMode="auto">
          <a:xfrm>
            <a:off x="900113" y="2147888"/>
            <a:ext cx="88900" cy="2667000"/>
            <a:chOff x="1723" y="1161"/>
            <a:chExt cx="86" cy="2282"/>
          </a:xfrm>
        </p:grpSpPr>
        <p:sp>
          <p:nvSpPr>
            <p:cNvPr id="18447" name="Line 21">
              <a:extLst>
                <a:ext uri="{FF2B5EF4-FFF2-40B4-BE49-F238E27FC236}">
                  <a16:creationId xmlns:a16="http://schemas.microsoft.com/office/drawing/2014/main" id="{16066E25-4E0A-4C50-A045-2AE42D6740E8}"/>
                </a:ext>
              </a:extLst>
            </p:cNvPr>
            <p:cNvSpPr>
              <a:spLocks noChangeShapeType="1"/>
            </p:cNvSpPr>
            <p:nvPr/>
          </p:nvSpPr>
          <p:spPr bwMode="auto">
            <a:xfrm flipV="1">
              <a:off x="1766" y="1234"/>
              <a:ext cx="1" cy="220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8448" name="Freeform 22">
              <a:extLst>
                <a:ext uri="{FF2B5EF4-FFF2-40B4-BE49-F238E27FC236}">
                  <a16:creationId xmlns:a16="http://schemas.microsoft.com/office/drawing/2014/main" id="{84AEE8EA-D29C-40C3-A00D-7C03B4AB657A}"/>
                </a:ext>
              </a:extLst>
            </p:cNvPr>
            <p:cNvSpPr>
              <a:spLocks/>
            </p:cNvSpPr>
            <p:nvPr/>
          </p:nvSpPr>
          <p:spPr bwMode="auto">
            <a:xfrm>
              <a:off x="1723" y="1161"/>
              <a:ext cx="86" cy="142"/>
            </a:xfrm>
            <a:custGeom>
              <a:avLst/>
              <a:gdLst>
                <a:gd name="T0" fmla="*/ 1 w 172"/>
                <a:gd name="T1" fmla="*/ 0 h 285"/>
                <a:gd name="T2" fmla="*/ 0 w 172"/>
                <a:gd name="T3" fmla="*/ 0 h 285"/>
                <a:gd name="T4" fmla="*/ 1 w 172"/>
                <a:gd name="T5" fmla="*/ 0 h 285"/>
                <a:gd name="T6" fmla="*/ 1 w 172"/>
                <a:gd name="T7" fmla="*/ 0 h 285"/>
                <a:gd name="T8" fmla="*/ 0 60000 65536"/>
                <a:gd name="T9" fmla="*/ 0 60000 65536"/>
                <a:gd name="T10" fmla="*/ 0 60000 65536"/>
                <a:gd name="T11" fmla="*/ 0 60000 65536"/>
                <a:gd name="T12" fmla="*/ 0 w 172"/>
                <a:gd name="T13" fmla="*/ 0 h 285"/>
                <a:gd name="T14" fmla="*/ 172 w 172"/>
                <a:gd name="T15" fmla="*/ 285 h 285"/>
              </a:gdLst>
              <a:ahLst/>
              <a:cxnLst>
                <a:cxn ang="T8">
                  <a:pos x="T0" y="T1"/>
                </a:cxn>
                <a:cxn ang="T9">
                  <a:pos x="T2" y="T3"/>
                </a:cxn>
                <a:cxn ang="T10">
                  <a:pos x="T4" y="T5"/>
                </a:cxn>
                <a:cxn ang="T11">
                  <a:pos x="T6" y="T7"/>
                </a:cxn>
              </a:cxnLst>
              <a:rect l="T12" t="T13" r="T14" b="T15"/>
              <a:pathLst>
                <a:path w="172" h="285">
                  <a:moveTo>
                    <a:pt x="86" y="0"/>
                  </a:moveTo>
                  <a:lnTo>
                    <a:pt x="0" y="285"/>
                  </a:lnTo>
                  <a:lnTo>
                    <a:pt x="172" y="285"/>
                  </a:lnTo>
                  <a:lnTo>
                    <a:pt x="86" y="0"/>
                  </a:lnTo>
                  <a:close/>
                </a:path>
              </a:pathLst>
            </a:custGeom>
            <a:solidFill>
              <a:srgbClr val="000000"/>
            </a:solidFill>
            <a:ln w="9525">
              <a:solidFill>
                <a:srgbClr val="000000"/>
              </a:solidFill>
              <a:round/>
              <a:headEnd/>
              <a:tailEnd/>
            </a:ln>
          </p:spPr>
          <p:txBody>
            <a:bodyPr/>
            <a:lstStyle/>
            <a:p>
              <a:endParaRPr lang="en-GB"/>
            </a:p>
          </p:txBody>
        </p:sp>
      </p:grpSp>
      <p:sp>
        <p:nvSpPr>
          <p:cNvPr id="18439" name="Rectangle 23">
            <a:extLst>
              <a:ext uri="{FF2B5EF4-FFF2-40B4-BE49-F238E27FC236}">
                <a16:creationId xmlns:a16="http://schemas.microsoft.com/office/drawing/2014/main" id="{1645D3FE-76CC-4B48-834F-CC0A9B85384F}"/>
              </a:ext>
            </a:extLst>
          </p:cNvPr>
          <p:cNvSpPr>
            <a:spLocks noChangeArrowheads="1"/>
          </p:cNvSpPr>
          <p:nvPr/>
        </p:nvSpPr>
        <p:spPr bwMode="auto">
          <a:xfrm>
            <a:off x="1187450" y="4437063"/>
            <a:ext cx="7572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Avoiding</a:t>
            </a:r>
          </a:p>
        </p:txBody>
      </p:sp>
      <p:sp>
        <p:nvSpPr>
          <p:cNvPr id="18440" name="Rectangle 24">
            <a:extLst>
              <a:ext uri="{FF2B5EF4-FFF2-40B4-BE49-F238E27FC236}">
                <a16:creationId xmlns:a16="http://schemas.microsoft.com/office/drawing/2014/main" id="{AC1B2C79-F256-4DDE-878D-8F4BA3C34A65}"/>
              </a:ext>
            </a:extLst>
          </p:cNvPr>
          <p:cNvSpPr>
            <a:spLocks noChangeArrowheads="1"/>
          </p:cNvSpPr>
          <p:nvPr/>
        </p:nvSpPr>
        <p:spPr bwMode="auto">
          <a:xfrm>
            <a:off x="1023938" y="4913313"/>
            <a:ext cx="14271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Cooperativeness</a:t>
            </a:r>
          </a:p>
        </p:txBody>
      </p:sp>
      <p:sp>
        <p:nvSpPr>
          <p:cNvPr id="18441" name="Rectangle 25">
            <a:extLst>
              <a:ext uri="{FF2B5EF4-FFF2-40B4-BE49-F238E27FC236}">
                <a16:creationId xmlns:a16="http://schemas.microsoft.com/office/drawing/2014/main" id="{DF64D26F-2B11-462D-8147-710450720D2D}"/>
              </a:ext>
            </a:extLst>
          </p:cNvPr>
          <p:cNvSpPr>
            <a:spLocks noChangeArrowheads="1"/>
          </p:cNvSpPr>
          <p:nvPr/>
        </p:nvSpPr>
        <p:spPr bwMode="auto">
          <a:xfrm rot="-5400000">
            <a:off x="19051" y="3333750"/>
            <a:ext cx="16065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Assertiveness</a:t>
            </a:r>
          </a:p>
        </p:txBody>
      </p:sp>
      <p:sp>
        <p:nvSpPr>
          <p:cNvPr id="16394" name="Text Box 26">
            <a:extLst>
              <a:ext uri="{FF2B5EF4-FFF2-40B4-BE49-F238E27FC236}">
                <a16:creationId xmlns:a16="http://schemas.microsoft.com/office/drawing/2014/main" id="{AD004984-FD8B-4E51-AB52-B58B74EAD241}"/>
              </a:ext>
            </a:extLst>
          </p:cNvPr>
          <p:cNvSpPr txBox="1">
            <a:spLocks noChangeArrowheads="1"/>
          </p:cNvSpPr>
          <p:nvPr/>
        </p:nvSpPr>
        <p:spPr bwMode="auto">
          <a:xfrm>
            <a:off x="3995738" y="2060575"/>
            <a:ext cx="5148262"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Clr>
                <a:schemeClr val="tx2"/>
              </a:buClr>
              <a:buSzPct val="55000"/>
              <a:buFont typeface="Wingdings" panose="05000000000000000000" pitchFamily="2" charset="2"/>
              <a:buChar char="§"/>
            </a:pPr>
            <a:r>
              <a:rPr lang="en-GB" altLang="en-US" sz="1600" dirty="0"/>
              <a:t>     Goal is to delay</a:t>
            </a:r>
          </a:p>
          <a:p>
            <a:pPr>
              <a:spcBef>
                <a:spcPct val="50000"/>
              </a:spcBef>
              <a:buClr>
                <a:schemeClr val="tx2"/>
              </a:buClr>
              <a:buSzPct val="55000"/>
              <a:buFont typeface="Wingdings" panose="05000000000000000000" pitchFamily="2" charset="2"/>
              <a:buChar char="§"/>
            </a:pPr>
            <a:r>
              <a:rPr lang="en-GB" altLang="en-US" sz="1600" dirty="0"/>
              <a:t>     Do not satisfy own concerns or concerns of others</a:t>
            </a:r>
          </a:p>
          <a:p>
            <a:pPr>
              <a:spcBef>
                <a:spcPct val="50000"/>
              </a:spcBef>
              <a:buClr>
                <a:schemeClr val="tx2"/>
              </a:buClr>
              <a:buSzPct val="55000"/>
              <a:buFont typeface="Wingdings" panose="05000000000000000000" pitchFamily="2" charset="2"/>
              <a:buChar char="§"/>
            </a:pPr>
            <a:r>
              <a:rPr lang="en-GB" altLang="en-US" sz="1600" dirty="0"/>
              <a:t>     May be stalling on an issue, or ignoring it</a:t>
            </a:r>
            <a:endParaRPr lang="en-US" altLang="en-US" sz="1600" dirty="0"/>
          </a:p>
        </p:txBody>
      </p:sp>
      <p:sp>
        <p:nvSpPr>
          <p:cNvPr id="16395" name="Text Box 27">
            <a:extLst>
              <a:ext uri="{FF2B5EF4-FFF2-40B4-BE49-F238E27FC236}">
                <a16:creationId xmlns:a16="http://schemas.microsoft.com/office/drawing/2014/main" id="{992297BE-3B55-4723-9CFE-26B534447586}"/>
              </a:ext>
            </a:extLst>
          </p:cNvPr>
          <p:cNvSpPr txBox="1">
            <a:spLocks noChangeArrowheads="1"/>
          </p:cNvSpPr>
          <p:nvPr/>
        </p:nvSpPr>
        <p:spPr bwMode="auto">
          <a:xfrm>
            <a:off x="3995738" y="3789363"/>
            <a:ext cx="5148262" cy="143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600" dirty="0"/>
              <a:t>Useful for:</a:t>
            </a:r>
          </a:p>
          <a:p>
            <a:pPr>
              <a:spcBef>
                <a:spcPct val="50000"/>
              </a:spcBef>
              <a:buClr>
                <a:schemeClr val="tx2"/>
              </a:buClr>
              <a:buSzPct val="55000"/>
              <a:buFont typeface="Wingdings" panose="05000000000000000000" pitchFamily="2" charset="2"/>
              <a:buChar char="§"/>
            </a:pPr>
            <a:r>
              <a:rPr lang="en-GB" altLang="en-US" sz="1600" dirty="0"/>
              <a:t>     Buying time</a:t>
            </a:r>
          </a:p>
          <a:p>
            <a:pPr>
              <a:spcBef>
                <a:spcPct val="50000"/>
              </a:spcBef>
              <a:buClr>
                <a:schemeClr val="tx2"/>
              </a:buClr>
              <a:buSzPct val="55000"/>
              <a:buFont typeface="Wingdings" panose="05000000000000000000" pitchFamily="2" charset="2"/>
              <a:buChar char="§"/>
            </a:pPr>
            <a:r>
              <a:rPr lang="en-GB" altLang="en-US" sz="1600" dirty="0"/>
              <a:t>     Allowing others (and you) to cool down</a:t>
            </a:r>
          </a:p>
          <a:p>
            <a:pPr>
              <a:spcBef>
                <a:spcPct val="50000"/>
              </a:spcBef>
              <a:buClr>
                <a:schemeClr val="tx2"/>
              </a:buClr>
              <a:buSzPct val="55000"/>
              <a:buFont typeface="Wingdings" panose="05000000000000000000" pitchFamily="2" charset="2"/>
              <a:buChar char="§"/>
            </a:pPr>
            <a:r>
              <a:rPr lang="en-GB" altLang="en-US" sz="1600" dirty="0"/>
              <a:t>     When issue is not the real cause of the problem</a:t>
            </a:r>
            <a:endParaRPr lang="en-US" altLang="en-US" sz="1600" dirty="0"/>
          </a:p>
        </p:txBody>
      </p:sp>
      <p:sp>
        <p:nvSpPr>
          <p:cNvPr id="16396" name="Text Box 28">
            <a:extLst>
              <a:ext uri="{FF2B5EF4-FFF2-40B4-BE49-F238E27FC236}">
                <a16:creationId xmlns:a16="http://schemas.microsoft.com/office/drawing/2014/main" id="{6EC956AD-C4E9-4B95-8E71-7A60165AFB82}"/>
              </a:ext>
            </a:extLst>
          </p:cNvPr>
          <p:cNvSpPr txBox="1">
            <a:spLocks noChangeArrowheads="1"/>
          </p:cNvSpPr>
          <p:nvPr/>
        </p:nvSpPr>
        <p:spPr bwMode="auto">
          <a:xfrm>
            <a:off x="323850" y="1268413"/>
            <a:ext cx="295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800"/>
              <a:t>“I’ll think about it tomorrow”</a:t>
            </a:r>
            <a:endParaRPr lang="en-US" altLang="en-US" sz="1800"/>
          </a:p>
        </p:txBody>
      </p:sp>
      <p:sp>
        <p:nvSpPr>
          <p:cNvPr id="40" name="Rectangle 31">
            <a:extLst>
              <a:ext uri="{FF2B5EF4-FFF2-40B4-BE49-F238E27FC236}">
                <a16:creationId xmlns:a16="http://schemas.microsoft.com/office/drawing/2014/main" id="{FB0D7C84-D326-4A7C-9342-9F10C00B249A}"/>
              </a:ext>
            </a:extLst>
          </p:cNvPr>
          <p:cNvSpPr txBox="1">
            <a:spLocks noChangeArrowheads="1"/>
          </p:cNvSpPr>
          <p:nvPr/>
        </p:nvSpPr>
        <p:spPr>
          <a:xfrm>
            <a:off x="0" y="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18446" name="Slide Number Placeholder 28">
            <a:extLst>
              <a:ext uri="{FF2B5EF4-FFF2-40B4-BE49-F238E27FC236}">
                <a16:creationId xmlns:a16="http://schemas.microsoft.com/office/drawing/2014/main" id="{76F11B69-8358-43D2-83F8-9CDF6FDE54E8}"/>
              </a:ext>
            </a:extLst>
          </p:cNvPr>
          <p:cNvSpPr>
            <a:spLocks noGrp="1"/>
          </p:cNvSpPr>
          <p:nvPr>
            <p:ph type="sldNum" sz="quarter" idx="12"/>
          </p:nvPr>
        </p:nvSpPr>
        <p:spPr bwMode="auto">
          <a:xfrm>
            <a:off x="3500438" y="64293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95CAFCF-52BC-4FF0-AB1A-EE9325727B31}" type="slidenum">
              <a:rPr lang="en-GB" altLang="en-US" sz="1200">
                <a:solidFill>
                  <a:srgbClr val="898989"/>
                </a:solidFill>
              </a:rPr>
              <a:pPr>
                <a:spcBef>
                  <a:spcPct val="0"/>
                </a:spcBef>
                <a:buFontTx/>
                <a:buNone/>
              </a:pPr>
              <a:t>11</a:t>
            </a:fld>
            <a:endParaRPr lang="en-GB" altLang="en-US" sz="1200">
              <a:solidFill>
                <a:srgbClr val="89898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9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94">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94">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94">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395">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95">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395">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63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21AC028-0405-4951-B5CE-F061C2C8A6BE}"/>
              </a:ext>
            </a:extLst>
          </p:cNvPr>
          <p:cNvSpPr/>
          <p:nvPr/>
        </p:nvSpPr>
        <p:spPr bwMode="auto">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a:solidFill>
                  <a:schemeClr val="bg1"/>
                </a:solidFill>
                <a:latin typeface="Arial" charset="0"/>
                <a:cs typeface="Arial" charset="0"/>
              </a:rPr>
              <a:t> Competing/forcing</a:t>
            </a:r>
            <a:endParaRPr lang="en-US" sz="2400">
              <a:solidFill>
                <a:schemeClr val="bg1"/>
              </a:solidFill>
              <a:cs typeface="Arial" charset="0"/>
            </a:endParaRPr>
          </a:p>
        </p:txBody>
      </p:sp>
      <p:sp>
        <p:nvSpPr>
          <p:cNvPr id="20483" name="Rectangle 3">
            <a:extLst>
              <a:ext uri="{FF2B5EF4-FFF2-40B4-BE49-F238E27FC236}">
                <a16:creationId xmlns:a16="http://schemas.microsoft.com/office/drawing/2014/main" id="{3A6AD548-036E-4AAC-B019-6CB3E4CADB55}"/>
              </a:ext>
            </a:extLst>
          </p:cNvPr>
          <p:cNvSpPr>
            <a:spLocks noChangeArrowheads="1"/>
          </p:cNvSpPr>
          <p:nvPr/>
        </p:nvSpPr>
        <p:spPr bwMode="auto">
          <a:xfrm>
            <a:off x="250825" y="1989138"/>
            <a:ext cx="3455988" cy="3455987"/>
          </a:xfrm>
          <a:prstGeom prst="rect">
            <a:avLst/>
          </a:prstGeom>
          <a:gradFill rotWithShape="0">
            <a:gsLst>
              <a:gs pos="0">
                <a:srgbClr val="6587A9"/>
              </a:gs>
              <a:gs pos="50000">
                <a:srgbClr val="99CCFF"/>
              </a:gs>
              <a:gs pos="100000">
                <a:srgbClr val="6587A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0484" name="Line 4">
            <a:extLst>
              <a:ext uri="{FF2B5EF4-FFF2-40B4-BE49-F238E27FC236}">
                <a16:creationId xmlns:a16="http://schemas.microsoft.com/office/drawing/2014/main" id="{DFA81E43-D915-4D35-9145-6D409DB652D6}"/>
              </a:ext>
            </a:extLst>
          </p:cNvPr>
          <p:cNvSpPr>
            <a:spLocks noChangeShapeType="1"/>
          </p:cNvSpPr>
          <p:nvPr/>
        </p:nvSpPr>
        <p:spPr bwMode="auto">
          <a:xfrm>
            <a:off x="939800" y="4848225"/>
            <a:ext cx="2532063" cy="1588"/>
          </a:xfrm>
          <a:prstGeom prst="line">
            <a:avLst/>
          </a:prstGeom>
          <a:noFill/>
          <a:ln w="39688">
            <a:solidFill>
              <a:srgbClr val="333333"/>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485" name="Freeform 5">
            <a:extLst>
              <a:ext uri="{FF2B5EF4-FFF2-40B4-BE49-F238E27FC236}">
                <a16:creationId xmlns:a16="http://schemas.microsoft.com/office/drawing/2014/main" id="{839F08A1-FAB2-4EFB-943D-2C6E244955DD}"/>
              </a:ext>
            </a:extLst>
          </p:cNvPr>
          <p:cNvSpPr>
            <a:spLocks/>
          </p:cNvSpPr>
          <p:nvPr/>
        </p:nvSpPr>
        <p:spPr bwMode="auto">
          <a:xfrm>
            <a:off x="3403600" y="4799013"/>
            <a:ext cx="142875" cy="98425"/>
          </a:xfrm>
          <a:custGeom>
            <a:avLst/>
            <a:gdLst>
              <a:gd name="T0" fmla="*/ 2147483646 w 279"/>
              <a:gd name="T1" fmla="*/ 2147483646 h 170"/>
              <a:gd name="T2" fmla="*/ 0 w 279"/>
              <a:gd name="T3" fmla="*/ 0 h 170"/>
              <a:gd name="T4" fmla="*/ 0 w 279"/>
              <a:gd name="T5" fmla="*/ 2147483646 h 170"/>
              <a:gd name="T6" fmla="*/ 2147483646 w 279"/>
              <a:gd name="T7" fmla="*/ 2147483646 h 170"/>
              <a:gd name="T8" fmla="*/ 0 60000 65536"/>
              <a:gd name="T9" fmla="*/ 0 60000 65536"/>
              <a:gd name="T10" fmla="*/ 0 60000 65536"/>
              <a:gd name="T11" fmla="*/ 0 60000 65536"/>
              <a:gd name="T12" fmla="*/ 0 w 279"/>
              <a:gd name="T13" fmla="*/ 0 h 170"/>
              <a:gd name="T14" fmla="*/ 279 w 279"/>
              <a:gd name="T15" fmla="*/ 170 h 170"/>
            </a:gdLst>
            <a:ahLst/>
            <a:cxnLst>
              <a:cxn ang="T8">
                <a:pos x="T0" y="T1"/>
              </a:cxn>
              <a:cxn ang="T9">
                <a:pos x="T2" y="T3"/>
              </a:cxn>
              <a:cxn ang="T10">
                <a:pos x="T4" y="T5"/>
              </a:cxn>
              <a:cxn ang="T11">
                <a:pos x="T6" y="T7"/>
              </a:cxn>
            </a:cxnLst>
            <a:rect l="T12" t="T13" r="T14" b="T15"/>
            <a:pathLst>
              <a:path w="279" h="170">
                <a:moveTo>
                  <a:pt x="279" y="86"/>
                </a:moveTo>
                <a:lnTo>
                  <a:pt x="0" y="0"/>
                </a:lnTo>
                <a:lnTo>
                  <a:pt x="0" y="170"/>
                </a:lnTo>
                <a:lnTo>
                  <a:pt x="279" y="86"/>
                </a:lnTo>
                <a:close/>
              </a:path>
            </a:pathLst>
          </a:custGeom>
          <a:solidFill>
            <a:srgbClr val="000000"/>
          </a:solidFill>
          <a:ln w="9525">
            <a:solidFill>
              <a:srgbClr val="333333"/>
            </a:solidFill>
            <a:round/>
            <a:headEnd/>
            <a:tailEnd/>
          </a:ln>
        </p:spPr>
        <p:txBody>
          <a:bodyPr/>
          <a:lstStyle/>
          <a:p>
            <a:endParaRPr lang="en-GB"/>
          </a:p>
        </p:txBody>
      </p:sp>
      <p:sp>
        <p:nvSpPr>
          <p:cNvPr id="20486" name="Line 6">
            <a:extLst>
              <a:ext uri="{FF2B5EF4-FFF2-40B4-BE49-F238E27FC236}">
                <a16:creationId xmlns:a16="http://schemas.microsoft.com/office/drawing/2014/main" id="{1A19B3DB-623B-44E5-B9AE-0E70F5CAA682}"/>
              </a:ext>
            </a:extLst>
          </p:cNvPr>
          <p:cNvSpPr>
            <a:spLocks noChangeShapeType="1"/>
          </p:cNvSpPr>
          <p:nvPr/>
        </p:nvSpPr>
        <p:spPr bwMode="auto">
          <a:xfrm flipV="1">
            <a:off x="944563" y="2233613"/>
            <a:ext cx="1587" cy="2581275"/>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487" name="Freeform 7">
            <a:extLst>
              <a:ext uri="{FF2B5EF4-FFF2-40B4-BE49-F238E27FC236}">
                <a16:creationId xmlns:a16="http://schemas.microsoft.com/office/drawing/2014/main" id="{ABE47E08-DBAE-45F2-84F7-DDC802A5D615}"/>
              </a:ext>
            </a:extLst>
          </p:cNvPr>
          <p:cNvSpPr>
            <a:spLocks/>
          </p:cNvSpPr>
          <p:nvPr/>
        </p:nvSpPr>
        <p:spPr bwMode="auto">
          <a:xfrm>
            <a:off x="900113" y="2147888"/>
            <a:ext cx="88900" cy="166687"/>
          </a:xfrm>
          <a:custGeom>
            <a:avLst/>
            <a:gdLst>
              <a:gd name="T0" fmla="*/ 2147483646 w 172"/>
              <a:gd name="T1" fmla="*/ 0 h 285"/>
              <a:gd name="T2" fmla="*/ 0 w 172"/>
              <a:gd name="T3" fmla="*/ 2147483646 h 285"/>
              <a:gd name="T4" fmla="*/ 2147483646 w 172"/>
              <a:gd name="T5" fmla="*/ 2147483646 h 285"/>
              <a:gd name="T6" fmla="*/ 2147483646 w 172"/>
              <a:gd name="T7" fmla="*/ 0 h 285"/>
              <a:gd name="T8" fmla="*/ 0 60000 65536"/>
              <a:gd name="T9" fmla="*/ 0 60000 65536"/>
              <a:gd name="T10" fmla="*/ 0 60000 65536"/>
              <a:gd name="T11" fmla="*/ 0 60000 65536"/>
              <a:gd name="T12" fmla="*/ 0 w 172"/>
              <a:gd name="T13" fmla="*/ 0 h 285"/>
              <a:gd name="T14" fmla="*/ 172 w 172"/>
              <a:gd name="T15" fmla="*/ 285 h 285"/>
            </a:gdLst>
            <a:ahLst/>
            <a:cxnLst>
              <a:cxn ang="T8">
                <a:pos x="T0" y="T1"/>
              </a:cxn>
              <a:cxn ang="T9">
                <a:pos x="T2" y="T3"/>
              </a:cxn>
              <a:cxn ang="T10">
                <a:pos x="T4" y="T5"/>
              </a:cxn>
              <a:cxn ang="T11">
                <a:pos x="T6" y="T7"/>
              </a:cxn>
            </a:cxnLst>
            <a:rect l="T12" t="T13" r="T14" b="T15"/>
            <a:pathLst>
              <a:path w="172" h="285">
                <a:moveTo>
                  <a:pt x="86" y="0"/>
                </a:moveTo>
                <a:lnTo>
                  <a:pt x="0" y="285"/>
                </a:lnTo>
                <a:lnTo>
                  <a:pt x="172" y="285"/>
                </a:lnTo>
                <a:lnTo>
                  <a:pt x="86" y="0"/>
                </a:lnTo>
                <a:close/>
              </a:path>
            </a:pathLst>
          </a:custGeom>
          <a:solidFill>
            <a:srgbClr val="000000"/>
          </a:solidFill>
          <a:ln w="9525">
            <a:solidFill>
              <a:srgbClr val="000000"/>
            </a:solidFill>
            <a:round/>
            <a:headEnd/>
            <a:tailEnd/>
          </a:ln>
        </p:spPr>
        <p:txBody>
          <a:bodyPr/>
          <a:lstStyle/>
          <a:p>
            <a:endParaRPr lang="en-GB"/>
          </a:p>
        </p:txBody>
      </p:sp>
      <p:sp>
        <p:nvSpPr>
          <p:cNvPr id="20488" name="Rectangle 8">
            <a:extLst>
              <a:ext uri="{FF2B5EF4-FFF2-40B4-BE49-F238E27FC236}">
                <a16:creationId xmlns:a16="http://schemas.microsoft.com/office/drawing/2014/main" id="{ABF72C6C-D895-49D2-8B4E-AC510CE8C808}"/>
              </a:ext>
            </a:extLst>
          </p:cNvPr>
          <p:cNvSpPr>
            <a:spLocks noChangeArrowheads="1"/>
          </p:cNvSpPr>
          <p:nvPr/>
        </p:nvSpPr>
        <p:spPr bwMode="auto">
          <a:xfrm>
            <a:off x="1023938" y="4913313"/>
            <a:ext cx="14271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Cooperativeness</a:t>
            </a:r>
          </a:p>
        </p:txBody>
      </p:sp>
      <p:sp>
        <p:nvSpPr>
          <p:cNvPr id="20489" name="Rectangle 9">
            <a:extLst>
              <a:ext uri="{FF2B5EF4-FFF2-40B4-BE49-F238E27FC236}">
                <a16:creationId xmlns:a16="http://schemas.microsoft.com/office/drawing/2014/main" id="{79404EBB-19D4-4F7A-AC07-E40128FFA8D5}"/>
              </a:ext>
            </a:extLst>
          </p:cNvPr>
          <p:cNvSpPr>
            <a:spLocks noChangeArrowheads="1"/>
          </p:cNvSpPr>
          <p:nvPr/>
        </p:nvSpPr>
        <p:spPr bwMode="auto">
          <a:xfrm rot="-5400000">
            <a:off x="19051" y="3333750"/>
            <a:ext cx="16065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Assertiveness</a:t>
            </a:r>
          </a:p>
        </p:txBody>
      </p:sp>
      <p:sp>
        <p:nvSpPr>
          <p:cNvPr id="18442" name="Text Box 10">
            <a:extLst>
              <a:ext uri="{FF2B5EF4-FFF2-40B4-BE49-F238E27FC236}">
                <a16:creationId xmlns:a16="http://schemas.microsoft.com/office/drawing/2014/main" id="{A6BC8FFE-5D52-48C3-9182-22B45C6C0B73}"/>
              </a:ext>
            </a:extLst>
          </p:cNvPr>
          <p:cNvSpPr txBox="1">
            <a:spLocks noChangeArrowheads="1"/>
          </p:cNvSpPr>
          <p:nvPr/>
        </p:nvSpPr>
        <p:spPr bwMode="auto">
          <a:xfrm>
            <a:off x="468313" y="1412875"/>
            <a:ext cx="532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800"/>
              <a:t>“My way or the high way”</a:t>
            </a:r>
            <a:endParaRPr lang="en-US" altLang="en-US" sz="1800"/>
          </a:p>
        </p:txBody>
      </p:sp>
      <p:sp>
        <p:nvSpPr>
          <p:cNvPr id="18443" name="Text Box 11">
            <a:extLst>
              <a:ext uri="{FF2B5EF4-FFF2-40B4-BE49-F238E27FC236}">
                <a16:creationId xmlns:a16="http://schemas.microsoft.com/office/drawing/2014/main" id="{A6C4D290-CD05-43DA-BC2B-49F664C29007}"/>
              </a:ext>
            </a:extLst>
          </p:cNvPr>
          <p:cNvSpPr txBox="1">
            <a:spLocks noChangeArrowheads="1"/>
          </p:cNvSpPr>
          <p:nvPr/>
        </p:nvSpPr>
        <p:spPr bwMode="auto">
          <a:xfrm>
            <a:off x="3995738" y="3716338"/>
            <a:ext cx="4608512"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600" dirty="0"/>
              <a:t>Useful for:</a:t>
            </a:r>
          </a:p>
          <a:p>
            <a:pPr>
              <a:spcBef>
                <a:spcPct val="50000"/>
              </a:spcBef>
              <a:buClr>
                <a:schemeClr val="tx2"/>
              </a:buClr>
              <a:buSzPct val="55000"/>
              <a:buFont typeface="Wingdings" panose="05000000000000000000" pitchFamily="2" charset="2"/>
              <a:buChar char="§"/>
            </a:pPr>
            <a:r>
              <a:rPr lang="en-GB" altLang="en-US" sz="1600" dirty="0"/>
              <a:t>     Quick action</a:t>
            </a:r>
          </a:p>
          <a:p>
            <a:pPr>
              <a:spcBef>
                <a:spcPct val="50000"/>
              </a:spcBef>
              <a:buClr>
                <a:schemeClr val="tx2"/>
              </a:buClr>
              <a:buSzPct val="55000"/>
              <a:buFont typeface="Wingdings" panose="05000000000000000000" pitchFamily="2" charset="2"/>
              <a:buChar char="§"/>
            </a:pPr>
            <a:r>
              <a:rPr lang="en-GB" altLang="en-US" sz="1600" dirty="0"/>
              <a:t>     Unpopular decisions</a:t>
            </a:r>
          </a:p>
          <a:p>
            <a:pPr>
              <a:spcBef>
                <a:spcPct val="50000"/>
              </a:spcBef>
              <a:buClr>
                <a:schemeClr val="tx2"/>
              </a:buClr>
              <a:buSzPct val="55000"/>
              <a:buFont typeface="Wingdings" panose="05000000000000000000" pitchFamily="2" charset="2"/>
              <a:buChar char="§"/>
            </a:pPr>
            <a:r>
              <a:rPr lang="en-GB" altLang="en-US" sz="1600" dirty="0"/>
              <a:t>     Vital issues – compliance</a:t>
            </a:r>
          </a:p>
          <a:p>
            <a:pPr>
              <a:spcBef>
                <a:spcPct val="50000"/>
              </a:spcBef>
              <a:buClr>
                <a:schemeClr val="tx2"/>
              </a:buClr>
              <a:buSzPct val="55000"/>
              <a:buFont typeface="Wingdings" panose="05000000000000000000" pitchFamily="2" charset="2"/>
              <a:buChar char="§"/>
            </a:pPr>
            <a:r>
              <a:rPr lang="en-GB" altLang="en-US" sz="1600" dirty="0"/>
              <a:t>     Protection</a:t>
            </a:r>
            <a:endParaRPr lang="en-US" altLang="en-US" sz="1600" dirty="0"/>
          </a:p>
        </p:txBody>
      </p:sp>
      <p:sp>
        <p:nvSpPr>
          <p:cNvPr id="23" name="Cloud">
            <a:extLst>
              <a:ext uri="{FF2B5EF4-FFF2-40B4-BE49-F238E27FC236}">
                <a16:creationId xmlns:a16="http://schemas.microsoft.com/office/drawing/2014/main" id="{E941DCE1-494F-4BCB-B699-ED1BE0E5AC9D}"/>
              </a:ext>
            </a:extLst>
          </p:cNvPr>
          <p:cNvSpPr>
            <a:spLocks noChangeAspect="1" noEditPoints="1" noChangeArrowheads="1"/>
          </p:cNvSpPr>
          <p:nvPr/>
        </p:nvSpPr>
        <p:spPr bwMode="auto">
          <a:xfrm>
            <a:off x="971550" y="2205038"/>
            <a:ext cx="1296988" cy="6048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noFill/>
            <a:miter lim="800000"/>
            <a:headEnd/>
            <a:tailEnd/>
          </a:ln>
          <a:effectLst>
            <a:outerShdw dist="107763" dir="2700000" algn="ctr" rotWithShape="0">
              <a:srgbClr val="808080"/>
            </a:outerShdw>
          </a:effectLst>
        </p:spPr>
        <p:txBody>
          <a:bodyPr/>
          <a:lstStyle/>
          <a:p>
            <a:pPr eaLnBrk="1" fontAlgn="auto" hangingPunct="1">
              <a:spcBef>
                <a:spcPts val="0"/>
              </a:spcBef>
              <a:spcAft>
                <a:spcPts val="0"/>
              </a:spcAft>
              <a:defRPr/>
            </a:pPr>
            <a:endParaRPr lang="en-GB" dirty="0">
              <a:latin typeface="+mn-lt"/>
              <a:cs typeface="+mn-cs"/>
            </a:endParaRPr>
          </a:p>
        </p:txBody>
      </p:sp>
      <p:sp>
        <p:nvSpPr>
          <p:cNvPr id="20493" name="Text Box 13">
            <a:extLst>
              <a:ext uri="{FF2B5EF4-FFF2-40B4-BE49-F238E27FC236}">
                <a16:creationId xmlns:a16="http://schemas.microsoft.com/office/drawing/2014/main" id="{5ABAF2F4-90CF-460C-83DB-809A28707AF9}"/>
              </a:ext>
            </a:extLst>
          </p:cNvPr>
          <p:cNvSpPr txBox="1">
            <a:spLocks noChangeArrowheads="1"/>
          </p:cNvSpPr>
          <p:nvPr/>
        </p:nvSpPr>
        <p:spPr bwMode="auto">
          <a:xfrm>
            <a:off x="1042988" y="2349500"/>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400"/>
              <a:t>Competing</a:t>
            </a:r>
            <a:endParaRPr lang="en-US" altLang="en-US" sz="1400"/>
          </a:p>
        </p:txBody>
      </p:sp>
      <p:sp>
        <p:nvSpPr>
          <p:cNvPr id="18446" name="Text Box 14">
            <a:extLst>
              <a:ext uri="{FF2B5EF4-FFF2-40B4-BE49-F238E27FC236}">
                <a16:creationId xmlns:a16="http://schemas.microsoft.com/office/drawing/2014/main" id="{F485A869-BFC5-468A-BFB7-09ED11C5C500}"/>
              </a:ext>
            </a:extLst>
          </p:cNvPr>
          <p:cNvSpPr txBox="1">
            <a:spLocks noChangeArrowheads="1"/>
          </p:cNvSpPr>
          <p:nvPr/>
        </p:nvSpPr>
        <p:spPr bwMode="auto">
          <a:xfrm>
            <a:off x="3995738" y="1989138"/>
            <a:ext cx="5148262"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Clr>
                <a:schemeClr val="tx2"/>
              </a:buClr>
              <a:buSzPct val="55000"/>
              <a:buFont typeface="Wingdings" panose="05000000000000000000" pitchFamily="2" charset="2"/>
              <a:buChar char="§"/>
            </a:pPr>
            <a:r>
              <a:rPr lang="en-GB" altLang="en-US" sz="1600" dirty="0"/>
              <a:t>     Goal is to win</a:t>
            </a:r>
          </a:p>
          <a:p>
            <a:pPr>
              <a:spcBef>
                <a:spcPct val="50000"/>
              </a:spcBef>
              <a:buClr>
                <a:schemeClr val="tx2"/>
              </a:buClr>
              <a:buSzPct val="55000"/>
              <a:buFont typeface="Wingdings" panose="05000000000000000000" pitchFamily="2" charset="2"/>
              <a:buChar char="§"/>
            </a:pPr>
            <a:r>
              <a:rPr lang="en-GB" altLang="en-US" sz="1600" dirty="0"/>
              <a:t>     Assert your position without considering opposing   viewpoints</a:t>
            </a:r>
          </a:p>
          <a:p>
            <a:pPr>
              <a:spcBef>
                <a:spcPct val="50000"/>
              </a:spcBef>
              <a:buClr>
                <a:schemeClr val="tx2"/>
              </a:buClr>
              <a:buSzPct val="55000"/>
              <a:buFont typeface="Wingdings" panose="05000000000000000000" pitchFamily="2" charset="2"/>
              <a:buChar char="§"/>
            </a:pPr>
            <a:r>
              <a:rPr lang="en-GB" altLang="en-US" sz="1600" dirty="0"/>
              <a:t>     May be seen as standing up for your rights, or throwing your weight around</a:t>
            </a:r>
            <a:endParaRPr lang="en-US" altLang="en-US" sz="1600" dirty="0"/>
          </a:p>
        </p:txBody>
      </p:sp>
      <p:sp>
        <p:nvSpPr>
          <p:cNvPr id="26" name="Rectangle 31">
            <a:extLst>
              <a:ext uri="{FF2B5EF4-FFF2-40B4-BE49-F238E27FC236}">
                <a16:creationId xmlns:a16="http://schemas.microsoft.com/office/drawing/2014/main" id="{3D42BC1C-F957-4F98-87E6-B284EAF3A89E}"/>
              </a:ext>
            </a:extLst>
          </p:cNvPr>
          <p:cNvSpPr txBox="1">
            <a:spLocks noChangeArrowheads="1"/>
          </p:cNvSpPr>
          <p:nvPr/>
        </p:nvSpPr>
        <p:spPr>
          <a:xfrm>
            <a:off x="0" y="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20496" name="Slide Number Placeholder 14">
            <a:extLst>
              <a:ext uri="{FF2B5EF4-FFF2-40B4-BE49-F238E27FC236}">
                <a16:creationId xmlns:a16="http://schemas.microsoft.com/office/drawing/2014/main" id="{6C6B7BA8-9977-4143-906E-2B97CA817895}"/>
              </a:ext>
            </a:extLst>
          </p:cNvPr>
          <p:cNvSpPr>
            <a:spLocks noGrp="1"/>
          </p:cNvSpPr>
          <p:nvPr>
            <p:ph type="sldNum" sz="quarter" idx="12"/>
          </p:nvPr>
        </p:nvSpPr>
        <p:spPr bwMode="auto">
          <a:xfrm>
            <a:off x="3500438" y="64293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F11A74-E8F3-4D69-97D0-8429918C0CD6}" type="slidenum">
              <a:rPr lang="en-GB" altLang="en-US" sz="1200">
                <a:solidFill>
                  <a:srgbClr val="898989"/>
                </a:solidFill>
              </a:rPr>
              <a:pPr>
                <a:spcBef>
                  <a:spcPct val="0"/>
                </a:spcBef>
                <a:buFontTx/>
                <a:buNone/>
              </a:pPr>
              <a:t>12</a:t>
            </a:fld>
            <a:endParaRPr lang="en-GB" altLang="en-US" sz="1200">
              <a:solidFill>
                <a:srgbClr val="89898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46">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4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44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443">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8443">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443">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443">
                                            <p:txEl>
                                              <p:pRg st="3" end="3"/>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84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B0AB11C-F063-4298-B6EC-D680F9BA65C2}"/>
              </a:ext>
            </a:extLst>
          </p:cNvPr>
          <p:cNvSpPr/>
          <p:nvPr/>
        </p:nvSpPr>
        <p:spPr bwMode="auto">
          <a:xfrm>
            <a:off x="17407" y="5094"/>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en-GB" sz="2400" dirty="0">
                <a:solidFill>
                  <a:schemeClr val="bg1"/>
                </a:solidFill>
                <a:latin typeface="Arial" pitchFamily="34" charset="0"/>
                <a:cs typeface="Arial" pitchFamily="34" charset="0"/>
              </a:rPr>
              <a:t> Compromising</a:t>
            </a:r>
            <a:endParaRPr lang="en-US" sz="2400" dirty="0">
              <a:solidFill>
                <a:schemeClr val="bg1"/>
              </a:solidFill>
              <a:cs typeface="Arial" pitchFamily="34" charset="0"/>
            </a:endParaRPr>
          </a:p>
        </p:txBody>
      </p:sp>
      <p:sp>
        <p:nvSpPr>
          <p:cNvPr id="22531" name="Rectangle 3">
            <a:extLst>
              <a:ext uri="{FF2B5EF4-FFF2-40B4-BE49-F238E27FC236}">
                <a16:creationId xmlns:a16="http://schemas.microsoft.com/office/drawing/2014/main" id="{45AA7F1C-82D4-4821-99D7-9EA3B9BBBDBC}"/>
              </a:ext>
            </a:extLst>
          </p:cNvPr>
          <p:cNvSpPr>
            <a:spLocks noChangeArrowheads="1"/>
          </p:cNvSpPr>
          <p:nvPr/>
        </p:nvSpPr>
        <p:spPr bwMode="auto">
          <a:xfrm>
            <a:off x="250825" y="1989138"/>
            <a:ext cx="3455988" cy="3455987"/>
          </a:xfrm>
          <a:prstGeom prst="rect">
            <a:avLst/>
          </a:prstGeom>
          <a:gradFill rotWithShape="0">
            <a:gsLst>
              <a:gs pos="0">
                <a:srgbClr val="6587A9"/>
              </a:gs>
              <a:gs pos="50000">
                <a:srgbClr val="99CCFF"/>
              </a:gs>
              <a:gs pos="100000">
                <a:srgbClr val="6587A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grpSp>
        <p:nvGrpSpPr>
          <p:cNvPr id="22532" name="Group 4">
            <a:extLst>
              <a:ext uri="{FF2B5EF4-FFF2-40B4-BE49-F238E27FC236}">
                <a16:creationId xmlns:a16="http://schemas.microsoft.com/office/drawing/2014/main" id="{C51B2898-5FEE-451E-9D10-B1AA938CBF6B}"/>
              </a:ext>
            </a:extLst>
          </p:cNvPr>
          <p:cNvGrpSpPr>
            <a:grpSpLocks/>
          </p:cNvGrpSpPr>
          <p:nvPr/>
        </p:nvGrpSpPr>
        <p:grpSpPr bwMode="auto">
          <a:xfrm>
            <a:off x="1547813" y="3290888"/>
            <a:ext cx="1584325" cy="590550"/>
            <a:chOff x="2379" y="2122"/>
            <a:chExt cx="1255" cy="505"/>
          </a:xfrm>
        </p:grpSpPr>
        <p:sp>
          <p:nvSpPr>
            <p:cNvPr id="22547" name="Oval 5">
              <a:extLst>
                <a:ext uri="{FF2B5EF4-FFF2-40B4-BE49-F238E27FC236}">
                  <a16:creationId xmlns:a16="http://schemas.microsoft.com/office/drawing/2014/main" id="{BF09A3C4-6A44-4E78-9909-5B16479EDB95}"/>
                </a:ext>
              </a:extLst>
            </p:cNvPr>
            <p:cNvSpPr>
              <a:spLocks noChangeArrowheads="1"/>
            </p:cNvSpPr>
            <p:nvPr/>
          </p:nvSpPr>
          <p:spPr bwMode="auto">
            <a:xfrm>
              <a:off x="2771" y="2137"/>
              <a:ext cx="303" cy="16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48" name="Oval 6">
              <a:extLst>
                <a:ext uri="{FF2B5EF4-FFF2-40B4-BE49-F238E27FC236}">
                  <a16:creationId xmlns:a16="http://schemas.microsoft.com/office/drawing/2014/main" id="{3539190A-72C1-4931-B372-25D6978526C6}"/>
                </a:ext>
              </a:extLst>
            </p:cNvPr>
            <p:cNvSpPr>
              <a:spLocks noChangeArrowheads="1"/>
            </p:cNvSpPr>
            <p:nvPr/>
          </p:nvSpPr>
          <p:spPr bwMode="auto">
            <a:xfrm>
              <a:off x="3024" y="2122"/>
              <a:ext cx="244" cy="134"/>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49" name="Oval 7">
              <a:extLst>
                <a:ext uri="{FF2B5EF4-FFF2-40B4-BE49-F238E27FC236}">
                  <a16:creationId xmlns:a16="http://schemas.microsoft.com/office/drawing/2014/main" id="{BB14679C-FFC6-409D-ABD3-05BE79FA56AA}"/>
                </a:ext>
              </a:extLst>
            </p:cNvPr>
            <p:cNvSpPr>
              <a:spLocks noChangeArrowheads="1"/>
            </p:cNvSpPr>
            <p:nvPr/>
          </p:nvSpPr>
          <p:spPr bwMode="auto">
            <a:xfrm>
              <a:off x="3248" y="2259"/>
              <a:ext cx="386" cy="214"/>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0" name="Oval 8">
              <a:extLst>
                <a:ext uri="{FF2B5EF4-FFF2-40B4-BE49-F238E27FC236}">
                  <a16:creationId xmlns:a16="http://schemas.microsoft.com/office/drawing/2014/main" id="{7F660D06-61BD-405E-B1E5-E12FDA9B9470}"/>
                </a:ext>
              </a:extLst>
            </p:cNvPr>
            <p:cNvSpPr>
              <a:spLocks noChangeArrowheads="1"/>
            </p:cNvSpPr>
            <p:nvPr/>
          </p:nvSpPr>
          <p:spPr bwMode="auto">
            <a:xfrm>
              <a:off x="2518" y="2353"/>
              <a:ext cx="443" cy="24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1" name="Oval 9">
              <a:extLst>
                <a:ext uri="{FF2B5EF4-FFF2-40B4-BE49-F238E27FC236}">
                  <a16:creationId xmlns:a16="http://schemas.microsoft.com/office/drawing/2014/main" id="{C137C3CF-0831-433D-AD86-126FD8037D93}"/>
                </a:ext>
              </a:extLst>
            </p:cNvPr>
            <p:cNvSpPr>
              <a:spLocks noChangeArrowheads="1"/>
            </p:cNvSpPr>
            <p:nvPr/>
          </p:nvSpPr>
          <p:spPr bwMode="auto">
            <a:xfrm>
              <a:off x="3135" y="2383"/>
              <a:ext cx="331" cy="1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2" name="Oval 10">
              <a:extLst>
                <a:ext uri="{FF2B5EF4-FFF2-40B4-BE49-F238E27FC236}">
                  <a16:creationId xmlns:a16="http://schemas.microsoft.com/office/drawing/2014/main" id="{75C9F743-A120-4734-9E63-0E5DE3C7F336}"/>
                </a:ext>
              </a:extLst>
            </p:cNvPr>
            <p:cNvSpPr>
              <a:spLocks noChangeArrowheads="1"/>
            </p:cNvSpPr>
            <p:nvPr/>
          </p:nvSpPr>
          <p:spPr bwMode="auto">
            <a:xfrm>
              <a:off x="2406" y="2398"/>
              <a:ext cx="246" cy="13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3" name="Oval 11">
              <a:extLst>
                <a:ext uri="{FF2B5EF4-FFF2-40B4-BE49-F238E27FC236}">
                  <a16:creationId xmlns:a16="http://schemas.microsoft.com/office/drawing/2014/main" id="{93632DF6-A041-4D2E-9F8C-A25992EF8535}"/>
                </a:ext>
              </a:extLst>
            </p:cNvPr>
            <p:cNvSpPr>
              <a:spLocks noChangeArrowheads="1"/>
            </p:cNvSpPr>
            <p:nvPr/>
          </p:nvSpPr>
          <p:spPr bwMode="auto">
            <a:xfrm>
              <a:off x="2379" y="2291"/>
              <a:ext cx="245" cy="13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4" name="Oval 12">
              <a:extLst>
                <a:ext uri="{FF2B5EF4-FFF2-40B4-BE49-F238E27FC236}">
                  <a16:creationId xmlns:a16="http://schemas.microsoft.com/office/drawing/2014/main" id="{DF6F6E46-07F2-42CD-918C-D4B73D1F24D3}"/>
                </a:ext>
              </a:extLst>
            </p:cNvPr>
            <p:cNvSpPr>
              <a:spLocks noChangeArrowheads="1"/>
            </p:cNvSpPr>
            <p:nvPr/>
          </p:nvSpPr>
          <p:spPr bwMode="auto">
            <a:xfrm>
              <a:off x="2491" y="2167"/>
              <a:ext cx="386" cy="2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5" name="Oval 13">
              <a:extLst>
                <a:ext uri="{FF2B5EF4-FFF2-40B4-BE49-F238E27FC236}">
                  <a16:creationId xmlns:a16="http://schemas.microsoft.com/office/drawing/2014/main" id="{59C8F0B7-0423-4EB1-932C-5CEC8A3719C0}"/>
                </a:ext>
              </a:extLst>
            </p:cNvPr>
            <p:cNvSpPr>
              <a:spLocks noChangeArrowheads="1"/>
            </p:cNvSpPr>
            <p:nvPr/>
          </p:nvSpPr>
          <p:spPr bwMode="auto">
            <a:xfrm>
              <a:off x="2825" y="2414"/>
              <a:ext cx="389" cy="2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6" name="Oval 14">
              <a:extLst>
                <a:ext uri="{FF2B5EF4-FFF2-40B4-BE49-F238E27FC236}">
                  <a16:creationId xmlns:a16="http://schemas.microsoft.com/office/drawing/2014/main" id="{3AB2D3E5-6352-423E-B617-48CD632A55E4}"/>
                </a:ext>
              </a:extLst>
            </p:cNvPr>
            <p:cNvSpPr>
              <a:spLocks noChangeArrowheads="1"/>
            </p:cNvSpPr>
            <p:nvPr/>
          </p:nvSpPr>
          <p:spPr bwMode="auto">
            <a:xfrm>
              <a:off x="3302" y="2183"/>
              <a:ext cx="304" cy="16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7" name="Oval 15">
              <a:extLst>
                <a:ext uri="{FF2B5EF4-FFF2-40B4-BE49-F238E27FC236}">
                  <a16:creationId xmlns:a16="http://schemas.microsoft.com/office/drawing/2014/main" id="{0C390D06-3973-45D0-99B5-C601C35E6971}"/>
                </a:ext>
              </a:extLst>
            </p:cNvPr>
            <p:cNvSpPr>
              <a:spLocks noChangeArrowheads="1"/>
            </p:cNvSpPr>
            <p:nvPr/>
          </p:nvSpPr>
          <p:spPr bwMode="auto">
            <a:xfrm>
              <a:off x="3219" y="2122"/>
              <a:ext cx="275" cy="151"/>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2558" name="Freeform 16">
              <a:extLst>
                <a:ext uri="{FF2B5EF4-FFF2-40B4-BE49-F238E27FC236}">
                  <a16:creationId xmlns:a16="http://schemas.microsoft.com/office/drawing/2014/main" id="{52014284-838B-4390-8D01-A08A8D2333DD}"/>
                </a:ext>
              </a:extLst>
            </p:cNvPr>
            <p:cNvSpPr>
              <a:spLocks/>
            </p:cNvSpPr>
            <p:nvPr/>
          </p:nvSpPr>
          <p:spPr bwMode="auto">
            <a:xfrm>
              <a:off x="2479" y="2160"/>
              <a:ext cx="1085" cy="404"/>
            </a:xfrm>
            <a:custGeom>
              <a:avLst/>
              <a:gdLst>
                <a:gd name="T0" fmla="*/ 1 w 2169"/>
                <a:gd name="T1" fmla="*/ 1 h 808"/>
                <a:gd name="T2" fmla="*/ 1 w 2169"/>
                <a:gd name="T3" fmla="*/ 1 h 808"/>
                <a:gd name="T4" fmla="*/ 1 w 2169"/>
                <a:gd name="T5" fmla="*/ 1 h 808"/>
                <a:gd name="T6" fmla="*/ 1 w 2169"/>
                <a:gd name="T7" fmla="*/ 0 h 808"/>
                <a:gd name="T8" fmla="*/ 1 w 2169"/>
                <a:gd name="T9" fmla="*/ 1 h 808"/>
                <a:gd name="T10" fmla="*/ 1 w 2169"/>
                <a:gd name="T11" fmla="*/ 1 h 808"/>
                <a:gd name="T12" fmla="*/ 1 w 2169"/>
                <a:gd name="T13" fmla="*/ 1 h 808"/>
                <a:gd name="T14" fmla="*/ 1 w 2169"/>
                <a:gd name="T15" fmla="*/ 1 h 808"/>
                <a:gd name="T16" fmla="*/ 1 w 2169"/>
                <a:gd name="T17" fmla="*/ 1 h 808"/>
                <a:gd name="T18" fmla="*/ 1 w 2169"/>
                <a:gd name="T19" fmla="*/ 1 h 808"/>
                <a:gd name="T20" fmla="*/ 1 w 2169"/>
                <a:gd name="T21" fmla="*/ 1 h 808"/>
                <a:gd name="T22" fmla="*/ 1 w 2169"/>
                <a:gd name="T23" fmla="*/ 1 h 808"/>
                <a:gd name="T24" fmla="*/ 1 w 2169"/>
                <a:gd name="T25" fmla="*/ 1 h 808"/>
                <a:gd name="T26" fmla="*/ 1 w 2169"/>
                <a:gd name="T27" fmla="*/ 1 h 808"/>
                <a:gd name="T28" fmla="*/ 1 w 2169"/>
                <a:gd name="T29" fmla="*/ 1 h 808"/>
                <a:gd name="T30" fmla="*/ 1 w 2169"/>
                <a:gd name="T31" fmla="*/ 1 h 808"/>
                <a:gd name="T32" fmla="*/ 1 w 2169"/>
                <a:gd name="T33" fmla="*/ 1 h 808"/>
                <a:gd name="T34" fmla="*/ 0 w 2169"/>
                <a:gd name="T35" fmla="*/ 1 h 808"/>
                <a:gd name="T36" fmla="*/ 1 w 2169"/>
                <a:gd name="T37" fmla="*/ 1 h 8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69"/>
                <a:gd name="T58" fmla="*/ 0 h 808"/>
                <a:gd name="T59" fmla="*/ 2169 w 2169"/>
                <a:gd name="T60" fmla="*/ 808 h 8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69" h="808">
                  <a:moveTo>
                    <a:pt x="669" y="81"/>
                  </a:moveTo>
                  <a:lnTo>
                    <a:pt x="760" y="24"/>
                  </a:lnTo>
                  <a:lnTo>
                    <a:pt x="1164" y="27"/>
                  </a:lnTo>
                  <a:lnTo>
                    <a:pt x="1451" y="0"/>
                  </a:lnTo>
                  <a:lnTo>
                    <a:pt x="1814" y="98"/>
                  </a:lnTo>
                  <a:lnTo>
                    <a:pt x="1995" y="69"/>
                  </a:lnTo>
                  <a:lnTo>
                    <a:pt x="2091" y="81"/>
                  </a:lnTo>
                  <a:lnTo>
                    <a:pt x="2114" y="320"/>
                  </a:lnTo>
                  <a:lnTo>
                    <a:pt x="2169" y="360"/>
                  </a:lnTo>
                  <a:lnTo>
                    <a:pt x="2001" y="545"/>
                  </a:lnTo>
                  <a:lnTo>
                    <a:pt x="1820" y="417"/>
                  </a:lnTo>
                  <a:lnTo>
                    <a:pt x="1771" y="483"/>
                  </a:lnTo>
                  <a:lnTo>
                    <a:pt x="1514" y="737"/>
                  </a:lnTo>
                  <a:lnTo>
                    <a:pt x="655" y="808"/>
                  </a:lnTo>
                  <a:lnTo>
                    <a:pt x="211" y="757"/>
                  </a:lnTo>
                  <a:lnTo>
                    <a:pt x="69" y="599"/>
                  </a:lnTo>
                  <a:lnTo>
                    <a:pt x="69" y="436"/>
                  </a:lnTo>
                  <a:lnTo>
                    <a:pt x="0" y="302"/>
                  </a:lnTo>
                  <a:lnTo>
                    <a:pt x="669" y="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22533" name="Group 17">
            <a:extLst>
              <a:ext uri="{FF2B5EF4-FFF2-40B4-BE49-F238E27FC236}">
                <a16:creationId xmlns:a16="http://schemas.microsoft.com/office/drawing/2014/main" id="{2ECB54D6-EEC4-4B86-AFDF-B35A1AA11CFC}"/>
              </a:ext>
            </a:extLst>
          </p:cNvPr>
          <p:cNvGrpSpPr>
            <a:grpSpLocks/>
          </p:cNvGrpSpPr>
          <p:nvPr/>
        </p:nvGrpSpPr>
        <p:grpSpPr bwMode="auto">
          <a:xfrm>
            <a:off x="939800" y="4799013"/>
            <a:ext cx="2606675" cy="98425"/>
            <a:chOff x="1785" y="3412"/>
            <a:chExt cx="2547" cy="85"/>
          </a:xfrm>
        </p:grpSpPr>
        <p:sp>
          <p:nvSpPr>
            <p:cNvPr id="22545" name="Line 18">
              <a:extLst>
                <a:ext uri="{FF2B5EF4-FFF2-40B4-BE49-F238E27FC236}">
                  <a16:creationId xmlns:a16="http://schemas.microsoft.com/office/drawing/2014/main" id="{3CCFA35A-98A7-44D9-A915-5FF5D98E915F}"/>
                </a:ext>
              </a:extLst>
            </p:cNvPr>
            <p:cNvSpPr>
              <a:spLocks noChangeShapeType="1"/>
            </p:cNvSpPr>
            <p:nvPr/>
          </p:nvSpPr>
          <p:spPr bwMode="auto">
            <a:xfrm>
              <a:off x="1785" y="3455"/>
              <a:ext cx="2474" cy="1"/>
            </a:xfrm>
            <a:prstGeom prst="line">
              <a:avLst/>
            </a:prstGeom>
            <a:noFill/>
            <a:ln w="39688">
              <a:solidFill>
                <a:srgbClr val="333333"/>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546" name="Freeform 19">
              <a:extLst>
                <a:ext uri="{FF2B5EF4-FFF2-40B4-BE49-F238E27FC236}">
                  <a16:creationId xmlns:a16="http://schemas.microsoft.com/office/drawing/2014/main" id="{B0599659-DBBA-4FEE-8E28-9FB4B5ED7769}"/>
                </a:ext>
              </a:extLst>
            </p:cNvPr>
            <p:cNvSpPr>
              <a:spLocks/>
            </p:cNvSpPr>
            <p:nvPr/>
          </p:nvSpPr>
          <p:spPr bwMode="auto">
            <a:xfrm>
              <a:off x="4193" y="3412"/>
              <a:ext cx="139" cy="85"/>
            </a:xfrm>
            <a:custGeom>
              <a:avLst/>
              <a:gdLst>
                <a:gd name="T0" fmla="*/ 0 w 279"/>
                <a:gd name="T1" fmla="*/ 1 h 170"/>
                <a:gd name="T2" fmla="*/ 0 w 279"/>
                <a:gd name="T3" fmla="*/ 0 h 170"/>
                <a:gd name="T4" fmla="*/ 0 w 279"/>
                <a:gd name="T5" fmla="*/ 1 h 170"/>
                <a:gd name="T6" fmla="*/ 0 w 279"/>
                <a:gd name="T7" fmla="*/ 1 h 170"/>
                <a:gd name="T8" fmla="*/ 0 60000 65536"/>
                <a:gd name="T9" fmla="*/ 0 60000 65536"/>
                <a:gd name="T10" fmla="*/ 0 60000 65536"/>
                <a:gd name="T11" fmla="*/ 0 60000 65536"/>
                <a:gd name="T12" fmla="*/ 0 w 279"/>
                <a:gd name="T13" fmla="*/ 0 h 170"/>
                <a:gd name="T14" fmla="*/ 279 w 279"/>
                <a:gd name="T15" fmla="*/ 170 h 170"/>
              </a:gdLst>
              <a:ahLst/>
              <a:cxnLst>
                <a:cxn ang="T8">
                  <a:pos x="T0" y="T1"/>
                </a:cxn>
                <a:cxn ang="T9">
                  <a:pos x="T2" y="T3"/>
                </a:cxn>
                <a:cxn ang="T10">
                  <a:pos x="T4" y="T5"/>
                </a:cxn>
                <a:cxn ang="T11">
                  <a:pos x="T6" y="T7"/>
                </a:cxn>
              </a:cxnLst>
              <a:rect l="T12" t="T13" r="T14" b="T15"/>
              <a:pathLst>
                <a:path w="279" h="170">
                  <a:moveTo>
                    <a:pt x="279" y="86"/>
                  </a:moveTo>
                  <a:lnTo>
                    <a:pt x="0" y="0"/>
                  </a:lnTo>
                  <a:lnTo>
                    <a:pt x="0" y="170"/>
                  </a:lnTo>
                  <a:lnTo>
                    <a:pt x="279" y="86"/>
                  </a:lnTo>
                  <a:close/>
                </a:path>
              </a:pathLst>
            </a:custGeom>
            <a:solidFill>
              <a:srgbClr val="000000"/>
            </a:solidFill>
            <a:ln w="9525">
              <a:solidFill>
                <a:srgbClr val="333333"/>
              </a:solidFill>
              <a:round/>
              <a:headEnd/>
              <a:tailEnd/>
            </a:ln>
          </p:spPr>
          <p:txBody>
            <a:bodyPr/>
            <a:lstStyle/>
            <a:p>
              <a:endParaRPr lang="en-GB"/>
            </a:p>
          </p:txBody>
        </p:sp>
      </p:grpSp>
      <p:grpSp>
        <p:nvGrpSpPr>
          <p:cNvPr id="22534" name="Group 20">
            <a:extLst>
              <a:ext uri="{FF2B5EF4-FFF2-40B4-BE49-F238E27FC236}">
                <a16:creationId xmlns:a16="http://schemas.microsoft.com/office/drawing/2014/main" id="{0DC58B19-879B-432C-AE21-8EEAF715A538}"/>
              </a:ext>
            </a:extLst>
          </p:cNvPr>
          <p:cNvGrpSpPr>
            <a:grpSpLocks/>
          </p:cNvGrpSpPr>
          <p:nvPr/>
        </p:nvGrpSpPr>
        <p:grpSpPr bwMode="auto">
          <a:xfrm>
            <a:off x="900113" y="2147888"/>
            <a:ext cx="88900" cy="2667000"/>
            <a:chOff x="1723" y="1161"/>
            <a:chExt cx="86" cy="2282"/>
          </a:xfrm>
        </p:grpSpPr>
        <p:sp>
          <p:nvSpPr>
            <p:cNvPr id="22543" name="Line 21">
              <a:extLst>
                <a:ext uri="{FF2B5EF4-FFF2-40B4-BE49-F238E27FC236}">
                  <a16:creationId xmlns:a16="http://schemas.microsoft.com/office/drawing/2014/main" id="{CA3E81C6-D958-441E-8CD9-3B525FB6E1FD}"/>
                </a:ext>
              </a:extLst>
            </p:cNvPr>
            <p:cNvSpPr>
              <a:spLocks noChangeShapeType="1"/>
            </p:cNvSpPr>
            <p:nvPr/>
          </p:nvSpPr>
          <p:spPr bwMode="auto">
            <a:xfrm flipV="1">
              <a:off x="1766" y="1234"/>
              <a:ext cx="1" cy="220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544" name="Freeform 22">
              <a:extLst>
                <a:ext uri="{FF2B5EF4-FFF2-40B4-BE49-F238E27FC236}">
                  <a16:creationId xmlns:a16="http://schemas.microsoft.com/office/drawing/2014/main" id="{E30C20F4-B9B5-432B-B0E3-51B593C98D3C}"/>
                </a:ext>
              </a:extLst>
            </p:cNvPr>
            <p:cNvSpPr>
              <a:spLocks/>
            </p:cNvSpPr>
            <p:nvPr/>
          </p:nvSpPr>
          <p:spPr bwMode="auto">
            <a:xfrm>
              <a:off x="1723" y="1161"/>
              <a:ext cx="86" cy="142"/>
            </a:xfrm>
            <a:custGeom>
              <a:avLst/>
              <a:gdLst>
                <a:gd name="T0" fmla="*/ 1 w 172"/>
                <a:gd name="T1" fmla="*/ 0 h 285"/>
                <a:gd name="T2" fmla="*/ 0 w 172"/>
                <a:gd name="T3" fmla="*/ 0 h 285"/>
                <a:gd name="T4" fmla="*/ 1 w 172"/>
                <a:gd name="T5" fmla="*/ 0 h 285"/>
                <a:gd name="T6" fmla="*/ 1 w 172"/>
                <a:gd name="T7" fmla="*/ 0 h 285"/>
                <a:gd name="T8" fmla="*/ 0 60000 65536"/>
                <a:gd name="T9" fmla="*/ 0 60000 65536"/>
                <a:gd name="T10" fmla="*/ 0 60000 65536"/>
                <a:gd name="T11" fmla="*/ 0 60000 65536"/>
                <a:gd name="T12" fmla="*/ 0 w 172"/>
                <a:gd name="T13" fmla="*/ 0 h 285"/>
                <a:gd name="T14" fmla="*/ 172 w 172"/>
                <a:gd name="T15" fmla="*/ 285 h 285"/>
              </a:gdLst>
              <a:ahLst/>
              <a:cxnLst>
                <a:cxn ang="T8">
                  <a:pos x="T0" y="T1"/>
                </a:cxn>
                <a:cxn ang="T9">
                  <a:pos x="T2" y="T3"/>
                </a:cxn>
                <a:cxn ang="T10">
                  <a:pos x="T4" y="T5"/>
                </a:cxn>
                <a:cxn ang="T11">
                  <a:pos x="T6" y="T7"/>
                </a:cxn>
              </a:cxnLst>
              <a:rect l="T12" t="T13" r="T14" b="T15"/>
              <a:pathLst>
                <a:path w="172" h="285">
                  <a:moveTo>
                    <a:pt x="86" y="0"/>
                  </a:moveTo>
                  <a:lnTo>
                    <a:pt x="0" y="285"/>
                  </a:lnTo>
                  <a:lnTo>
                    <a:pt x="172" y="285"/>
                  </a:lnTo>
                  <a:lnTo>
                    <a:pt x="86" y="0"/>
                  </a:lnTo>
                  <a:close/>
                </a:path>
              </a:pathLst>
            </a:custGeom>
            <a:solidFill>
              <a:srgbClr val="000000"/>
            </a:solidFill>
            <a:ln w="9525">
              <a:solidFill>
                <a:srgbClr val="000000"/>
              </a:solidFill>
              <a:round/>
              <a:headEnd/>
              <a:tailEnd/>
            </a:ln>
          </p:spPr>
          <p:txBody>
            <a:bodyPr/>
            <a:lstStyle/>
            <a:p>
              <a:endParaRPr lang="en-GB"/>
            </a:p>
          </p:txBody>
        </p:sp>
      </p:grpSp>
      <p:sp>
        <p:nvSpPr>
          <p:cNvPr id="22535" name="Rectangle 23">
            <a:extLst>
              <a:ext uri="{FF2B5EF4-FFF2-40B4-BE49-F238E27FC236}">
                <a16:creationId xmlns:a16="http://schemas.microsoft.com/office/drawing/2014/main" id="{9B1938BE-45F2-4ED8-BD90-E7EDB26008DE}"/>
              </a:ext>
            </a:extLst>
          </p:cNvPr>
          <p:cNvSpPr>
            <a:spLocks noChangeArrowheads="1"/>
          </p:cNvSpPr>
          <p:nvPr/>
        </p:nvSpPr>
        <p:spPr bwMode="auto">
          <a:xfrm>
            <a:off x="1703388" y="3479800"/>
            <a:ext cx="125253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Compromising</a:t>
            </a:r>
          </a:p>
        </p:txBody>
      </p:sp>
      <p:sp>
        <p:nvSpPr>
          <p:cNvPr id="22536" name="Rectangle 24">
            <a:extLst>
              <a:ext uri="{FF2B5EF4-FFF2-40B4-BE49-F238E27FC236}">
                <a16:creationId xmlns:a16="http://schemas.microsoft.com/office/drawing/2014/main" id="{9B6028A5-8B06-4055-9D7A-91CDB7ABEC44}"/>
              </a:ext>
            </a:extLst>
          </p:cNvPr>
          <p:cNvSpPr>
            <a:spLocks noChangeArrowheads="1"/>
          </p:cNvSpPr>
          <p:nvPr/>
        </p:nvSpPr>
        <p:spPr bwMode="auto">
          <a:xfrm>
            <a:off x="1023938" y="4913313"/>
            <a:ext cx="14271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Cooperativeness</a:t>
            </a:r>
          </a:p>
        </p:txBody>
      </p:sp>
      <p:sp>
        <p:nvSpPr>
          <p:cNvPr id="22537" name="Rectangle 25">
            <a:extLst>
              <a:ext uri="{FF2B5EF4-FFF2-40B4-BE49-F238E27FC236}">
                <a16:creationId xmlns:a16="http://schemas.microsoft.com/office/drawing/2014/main" id="{2B34E526-D979-44F5-9334-577855FD8434}"/>
              </a:ext>
            </a:extLst>
          </p:cNvPr>
          <p:cNvSpPr>
            <a:spLocks noChangeArrowheads="1"/>
          </p:cNvSpPr>
          <p:nvPr/>
        </p:nvSpPr>
        <p:spPr bwMode="auto">
          <a:xfrm rot="-5400000">
            <a:off x="59532" y="3405981"/>
            <a:ext cx="1462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Assertiveness</a:t>
            </a:r>
          </a:p>
        </p:txBody>
      </p:sp>
      <p:sp>
        <p:nvSpPr>
          <p:cNvPr id="20490" name="Text Box 26">
            <a:extLst>
              <a:ext uri="{FF2B5EF4-FFF2-40B4-BE49-F238E27FC236}">
                <a16:creationId xmlns:a16="http://schemas.microsoft.com/office/drawing/2014/main" id="{027AB538-FB2B-46A7-9A82-EE78B31BE4D1}"/>
              </a:ext>
            </a:extLst>
          </p:cNvPr>
          <p:cNvSpPr txBox="1">
            <a:spLocks noChangeArrowheads="1"/>
          </p:cNvSpPr>
          <p:nvPr/>
        </p:nvSpPr>
        <p:spPr bwMode="auto">
          <a:xfrm>
            <a:off x="3995738" y="1989138"/>
            <a:ext cx="5148262"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Clr>
                <a:schemeClr val="tx2"/>
              </a:buClr>
              <a:buSzPct val="55000"/>
              <a:buFont typeface="Wingdings" panose="05000000000000000000" pitchFamily="2" charset="2"/>
              <a:buChar char="§"/>
            </a:pPr>
            <a:r>
              <a:rPr lang="en-GB" altLang="en-US" sz="1600" dirty="0"/>
              <a:t>     Goal is to find a middle ground</a:t>
            </a:r>
          </a:p>
          <a:p>
            <a:pPr>
              <a:spcBef>
                <a:spcPct val="50000"/>
              </a:spcBef>
              <a:buClr>
                <a:schemeClr val="tx2"/>
              </a:buClr>
              <a:buSzPct val="55000"/>
              <a:buFont typeface="Wingdings" panose="05000000000000000000" pitchFamily="2" charset="2"/>
              <a:buChar char="§"/>
            </a:pPr>
            <a:r>
              <a:rPr lang="en-GB" altLang="en-US" sz="1600" dirty="0"/>
              <a:t>     Forgoing some of your concerns in order to have others met</a:t>
            </a:r>
          </a:p>
          <a:p>
            <a:pPr>
              <a:spcBef>
                <a:spcPct val="50000"/>
              </a:spcBef>
              <a:buClr>
                <a:schemeClr val="tx2"/>
              </a:buClr>
              <a:buSzPct val="55000"/>
              <a:buFont typeface="Wingdings" panose="05000000000000000000" pitchFamily="2" charset="2"/>
              <a:buChar char="§"/>
            </a:pPr>
            <a:r>
              <a:rPr lang="en-GB" altLang="en-US" sz="1600" dirty="0"/>
              <a:t>     Negotiating, or splitting the difference</a:t>
            </a:r>
            <a:endParaRPr lang="en-US" altLang="en-US" sz="1600" dirty="0"/>
          </a:p>
        </p:txBody>
      </p:sp>
      <p:sp>
        <p:nvSpPr>
          <p:cNvPr id="20491" name="Text Box 27">
            <a:extLst>
              <a:ext uri="{FF2B5EF4-FFF2-40B4-BE49-F238E27FC236}">
                <a16:creationId xmlns:a16="http://schemas.microsoft.com/office/drawing/2014/main" id="{C6D67568-27B2-48A6-91BE-E734A2A52286}"/>
              </a:ext>
            </a:extLst>
          </p:cNvPr>
          <p:cNvSpPr txBox="1">
            <a:spLocks noChangeArrowheads="1"/>
          </p:cNvSpPr>
          <p:nvPr/>
        </p:nvSpPr>
        <p:spPr bwMode="auto">
          <a:xfrm>
            <a:off x="3995738" y="4005263"/>
            <a:ext cx="5148262" cy="143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600" dirty="0"/>
              <a:t>Useful for:</a:t>
            </a:r>
          </a:p>
          <a:p>
            <a:pPr>
              <a:spcBef>
                <a:spcPct val="50000"/>
              </a:spcBef>
              <a:buClr>
                <a:schemeClr val="tx2"/>
              </a:buClr>
              <a:buSzPct val="55000"/>
              <a:buFont typeface="Wingdings" panose="05000000000000000000" pitchFamily="2" charset="2"/>
              <a:buChar char="§"/>
            </a:pPr>
            <a:r>
              <a:rPr lang="en-GB" altLang="en-US" sz="1600" dirty="0"/>
              <a:t>     Temporary solutions</a:t>
            </a:r>
          </a:p>
          <a:p>
            <a:pPr>
              <a:spcBef>
                <a:spcPct val="50000"/>
              </a:spcBef>
              <a:buClr>
                <a:schemeClr val="tx2"/>
              </a:buClr>
              <a:buSzPct val="55000"/>
              <a:buFont typeface="Wingdings" panose="05000000000000000000" pitchFamily="2" charset="2"/>
              <a:buChar char="§"/>
            </a:pPr>
            <a:r>
              <a:rPr lang="en-GB" altLang="en-US" sz="1600" dirty="0"/>
              <a:t>     Time constraints</a:t>
            </a:r>
          </a:p>
          <a:p>
            <a:pPr>
              <a:spcBef>
                <a:spcPct val="50000"/>
              </a:spcBef>
              <a:buClr>
                <a:schemeClr val="tx2"/>
              </a:buClr>
              <a:buSzPct val="55000"/>
              <a:buFont typeface="Wingdings" panose="05000000000000000000" pitchFamily="2" charset="2"/>
              <a:buChar char="§"/>
            </a:pPr>
            <a:r>
              <a:rPr lang="en-GB" altLang="en-US" sz="1600" dirty="0"/>
              <a:t>     Back-up when collaborate or compete fail</a:t>
            </a:r>
            <a:endParaRPr lang="en-US" altLang="en-US" sz="1600" dirty="0"/>
          </a:p>
        </p:txBody>
      </p:sp>
      <p:sp>
        <p:nvSpPr>
          <p:cNvPr id="20492" name="Text Box 28">
            <a:extLst>
              <a:ext uri="{FF2B5EF4-FFF2-40B4-BE49-F238E27FC236}">
                <a16:creationId xmlns:a16="http://schemas.microsoft.com/office/drawing/2014/main" id="{F9B72EFD-EE26-41F9-925F-E21EEFBAB8EC}"/>
              </a:ext>
            </a:extLst>
          </p:cNvPr>
          <p:cNvSpPr txBox="1">
            <a:spLocks noChangeArrowheads="1"/>
          </p:cNvSpPr>
          <p:nvPr/>
        </p:nvSpPr>
        <p:spPr bwMode="auto">
          <a:xfrm>
            <a:off x="250825" y="1196975"/>
            <a:ext cx="525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800"/>
              <a:t>“Lets make a deal”</a:t>
            </a:r>
            <a:endParaRPr lang="en-US" altLang="en-US" sz="1800"/>
          </a:p>
        </p:txBody>
      </p:sp>
      <p:sp>
        <p:nvSpPr>
          <p:cNvPr id="45" name="Rectangle 31">
            <a:extLst>
              <a:ext uri="{FF2B5EF4-FFF2-40B4-BE49-F238E27FC236}">
                <a16:creationId xmlns:a16="http://schemas.microsoft.com/office/drawing/2014/main" id="{0568CFAD-CFBB-45F8-9627-2439F3C1D438}"/>
              </a:ext>
            </a:extLst>
          </p:cNvPr>
          <p:cNvSpPr txBox="1">
            <a:spLocks noChangeArrowheads="1"/>
          </p:cNvSpPr>
          <p:nvPr/>
        </p:nvSpPr>
        <p:spPr>
          <a:xfrm>
            <a:off x="0" y="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22542" name="Slide Number Placeholder 28">
            <a:extLst>
              <a:ext uri="{FF2B5EF4-FFF2-40B4-BE49-F238E27FC236}">
                <a16:creationId xmlns:a16="http://schemas.microsoft.com/office/drawing/2014/main" id="{0373D79F-2D4E-4A3E-B07E-7BAFA54A96EA}"/>
              </a:ext>
            </a:extLst>
          </p:cNvPr>
          <p:cNvSpPr>
            <a:spLocks noGrp="1"/>
          </p:cNvSpPr>
          <p:nvPr>
            <p:ph type="sldNum" sz="quarter" idx="12"/>
          </p:nvPr>
        </p:nvSpPr>
        <p:spPr bwMode="auto">
          <a:xfrm>
            <a:off x="3500438" y="64293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8FFFDA0-DD6C-4961-818F-2E565B01C5E1}" type="slidenum">
              <a:rPr lang="en-GB" altLang="en-US" sz="1200">
                <a:solidFill>
                  <a:srgbClr val="898989"/>
                </a:solidFill>
              </a:rPr>
              <a:pPr>
                <a:spcBef>
                  <a:spcPct val="0"/>
                </a:spcBef>
                <a:buFontTx/>
                <a:buNone/>
              </a:pPr>
              <a:t>13</a:t>
            </a:fld>
            <a:endParaRPr lang="en-GB" altLang="en-US" sz="1200">
              <a:solidFill>
                <a:srgbClr val="89898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90">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90">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490">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0491">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0491">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0491">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04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4B45FC4-652A-4505-8A07-81323EC54877}"/>
              </a:ext>
            </a:extLst>
          </p:cNvPr>
          <p:cNvSpPr/>
          <p:nvPr/>
        </p:nvSpPr>
        <p:spPr bwMode="auto">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a:solidFill>
                  <a:schemeClr val="bg1"/>
                </a:solidFill>
                <a:latin typeface="Arial" charset="0"/>
                <a:cs typeface="Arial" charset="0"/>
              </a:rPr>
              <a:t> Confront/collaborate</a:t>
            </a:r>
            <a:endParaRPr lang="en-US" sz="2400">
              <a:solidFill>
                <a:schemeClr val="bg1"/>
              </a:solidFill>
              <a:cs typeface="Arial" charset="0"/>
            </a:endParaRPr>
          </a:p>
        </p:txBody>
      </p:sp>
      <p:sp>
        <p:nvSpPr>
          <p:cNvPr id="24579" name="Rectangle 3">
            <a:extLst>
              <a:ext uri="{FF2B5EF4-FFF2-40B4-BE49-F238E27FC236}">
                <a16:creationId xmlns:a16="http://schemas.microsoft.com/office/drawing/2014/main" id="{28787020-FD9D-4B90-8A08-91BE867E8442}"/>
              </a:ext>
            </a:extLst>
          </p:cNvPr>
          <p:cNvSpPr>
            <a:spLocks noChangeArrowheads="1"/>
          </p:cNvSpPr>
          <p:nvPr/>
        </p:nvSpPr>
        <p:spPr bwMode="auto">
          <a:xfrm>
            <a:off x="250825" y="1916113"/>
            <a:ext cx="3455988" cy="3455987"/>
          </a:xfrm>
          <a:prstGeom prst="rect">
            <a:avLst/>
          </a:prstGeom>
          <a:gradFill rotWithShape="0">
            <a:gsLst>
              <a:gs pos="0">
                <a:srgbClr val="6587A9"/>
              </a:gs>
              <a:gs pos="50000">
                <a:srgbClr val="99CCFF"/>
              </a:gs>
              <a:gs pos="100000">
                <a:srgbClr val="6587A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grpSp>
        <p:nvGrpSpPr>
          <p:cNvPr id="24580" name="Group 4">
            <a:extLst>
              <a:ext uri="{FF2B5EF4-FFF2-40B4-BE49-F238E27FC236}">
                <a16:creationId xmlns:a16="http://schemas.microsoft.com/office/drawing/2014/main" id="{367E4037-6803-4DD2-ACC1-6A78DE39D50F}"/>
              </a:ext>
            </a:extLst>
          </p:cNvPr>
          <p:cNvGrpSpPr>
            <a:grpSpLocks/>
          </p:cNvGrpSpPr>
          <p:nvPr/>
        </p:nvGrpSpPr>
        <p:grpSpPr bwMode="auto">
          <a:xfrm>
            <a:off x="2124075" y="2278063"/>
            <a:ext cx="1427163" cy="719137"/>
            <a:chOff x="3080" y="1255"/>
            <a:chExt cx="1256" cy="433"/>
          </a:xfrm>
        </p:grpSpPr>
        <p:sp>
          <p:nvSpPr>
            <p:cNvPr id="24595" name="Oval 5">
              <a:extLst>
                <a:ext uri="{FF2B5EF4-FFF2-40B4-BE49-F238E27FC236}">
                  <a16:creationId xmlns:a16="http://schemas.microsoft.com/office/drawing/2014/main" id="{8EE345B8-6765-46C3-B572-FEE4961F09E6}"/>
                </a:ext>
              </a:extLst>
            </p:cNvPr>
            <p:cNvSpPr>
              <a:spLocks noChangeArrowheads="1"/>
            </p:cNvSpPr>
            <p:nvPr/>
          </p:nvSpPr>
          <p:spPr bwMode="auto">
            <a:xfrm>
              <a:off x="3472" y="1268"/>
              <a:ext cx="304" cy="14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596" name="Oval 6">
              <a:extLst>
                <a:ext uri="{FF2B5EF4-FFF2-40B4-BE49-F238E27FC236}">
                  <a16:creationId xmlns:a16="http://schemas.microsoft.com/office/drawing/2014/main" id="{089782E1-E4E3-4B04-950E-28BB3C95FDC6}"/>
                </a:ext>
              </a:extLst>
            </p:cNvPr>
            <p:cNvSpPr>
              <a:spLocks noChangeArrowheads="1"/>
            </p:cNvSpPr>
            <p:nvPr/>
          </p:nvSpPr>
          <p:spPr bwMode="auto">
            <a:xfrm>
              <a:off x="3725" y="1255"/>
              <a:ext cx="244" cy="115"/>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597" name="Oval 7">
              <a:extLst>
                <a:ext uri="{FF2B5EF4-FFF2-40B4-BE49-F238E27FC236}">
                  <a16:creationId xmlns:a16="http://schemas.microsoft.com/office/drawing/2014/main" id="{883BD3F6-0B2F-41E0-865C-B9A3ADBD500F}"/>
                </a:ext>
              </a:extLst>
            </p:cNvPr>
            <p:cNvSpPr>
              <a:spLocks noChangeArrowheads="1"/>
            </p:cNvSpPr>
            <p:nvPr/>
          </p:nvSpPr>
          <p:spPr bwMode="auto">
            <a:xfrm>
              <a:off x="3949" y="1373"/>
              <a:ext cx="387" cy="18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598" name="Oval 8">
              <a:extLst>
                <a:ext uri="{FF2B5EF4-FFF2-40B4-BE49-F238E27FC236}">
                  <a16:creationId xmlns:a16="http://schemas.microsoft.com/office/drawing/2014/main" id="{3BA73EF6-AD51-4793-B1F1-D1668F31456A}"/>
                </a:ext>
              </a:extLst>
            </p:cNvPr>
            <p:cNvSpPr>
              <a:spLocks noChangeArrowheads="1"/>
            </p:cNvSpPr>
            <p:nvPr/>
          </p:nvSpPr>
          <p:spPr bwMode="auto">
            <a:xfrm>
              <a:off x="3219" y="1453"/>
              <a:ext cx="444" cy="209"/>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599" name="Oval 9">
              <a:extLst>
                <a:ext uri="{FF2B5EF4-FFF2-40B4-BE49-F238E27FC236}">
                  <a16:creationId xmlns:a16="http://schemas.microsoft.com/office/drawing/2014/main" id="{96A4354C-9C13-4BBA-9E1E-7D4E89EB6851}"/>
                </a:ext>
              </a:extLst>
            </p:cNvPr>
            <p:cNvSpPr>
              <a:spLocks noChangeArrowheads="1"/>
            </p:cNvSpPr>
            <p:nvPr/>
          </p:nvSpPr>
          <p:spPr bwMode="auto">
            <a:xfrm>
              <a:off x="3837" y="1478"/>
              <a:ext cx="331" cy="157"/>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600" name="Oval 10">
              <a:extLst>
                <a:ext uri="{FF2B5EF4-FFF2-40B4-BE49-F238E27FC236}">
                  <a16:creationId xmlns:a16="http://schemas.microsoft.com/office/drawing/2014/main" id="{3E1912BE-6E70-4F10-8C75-496E24739EA5}"/>
                </a:ext>
              </a:extLst>
            </p:cNvPr>
            <p:cNvSpPr>
              <a:spLocks noChangeArrowheads="1"/>
            </p:cNvSpPr>
            <p:nvPr/>
          </p:nvSpPr>
          <p:spPr bwMode="auto">
            <a:xfrm>
              <a:off x="3108" y="1492"/>
              <a:ext cx="245" cy="117"/>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601" name="Oval 11">
              <a:extLst>
                <a:ext uri="{FF2B5EF4-FFF2-40B4-BE49-F238E27FC236}">
                  <a16:creationId xmlns:a16="http://schemas.microsoft.com/office/drawing/2014/main" id="{98873D91-FA12-4210-9A0F-E10AF5C40572}"/>
                </a:ext>
              </a:extLst>
            </p:cNvPr>
            <p:cNvSpPr>
              <a:spLocks noChangeArrowheads="1"/>
            </p:cNvSpPr>
            <p:nvPr/>
          </p:nvSpPr>
          <p:spPr bwMode="auto">
            <a:xfrm>
              <a:off x="3080" y="1400"/>
              <a:ext cx="246" cy="117"/>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602" name="Oval 12">
              <a:extLst>
                <a:ext uri="{FF2B5EF4-FFF2-40B4-BE49-F238E27FC236}">
                  <a16:creationId xmlns:a16="http://schemas.microsoft.com/office/drawing/2014/main" id="{9ABACE8F-70E0-4785-80E9-4519AA9DEBA0}"/>
                </a:ext>
              </a:extLst>
            </p:cNvPr>
            <p:cNvSpPr>
              <a:spLocks noChangeArrowheads="1"/>
            </p:cNvSpPr>
            <p:nvPr/>
          </p:nvSpPr>
          <p:spPr bwMode="auto">
            <a:xfrm>
              <a:off x="3192" y="1294"/>
              <a:ext cx="387" cy="18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603" name="Oval 13">
              <a:extLst>
                <a:ext uri="{FF2B5EF4-FFF2-40B4-BE49-F238E27FC236}">
                  <a16:creationId xmlns:a16="http://schemas.microsoft.com/office/drawing/2014/main" id="{2BD48924-876B-4F77-A37D-F7D4BBF2D25C}"/>
                </a:ext>
              </a:extLst>
            </p:cNvPr>
            <p:cNvSpPr>
              <a:spLocks noChangeArrowheads="1"/>
            </p:cNvSpPr>
            <p:nvPr/>
          </p:nvSpPr>
          <p:spPr bwMode="auto">
            <a:xfrm>
              <a:off x="3527" y="1505"/>
              <a:ext cx="389" cy="18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604" name="Oval 14">
              <a:extLst>
                <a:ext uri="{FF2B5EF4-FFF2-40B4-BE49-F238E27FC236}">
                  <a16:creationId xmlns:a16="http://schemas.microsoft.com/office/drawing/2014/main" id="{F41F9684-ADD3-4ABD-9B8B-39901FD3DD09}"/>
                </a:ext>
              </a:extLst>
            </p:cNvPr>
            <p:cNvSpPr>
              <a:spLocks noChangeArrowheads="1"/>
            </p:cNvSpPr>
            <p:nvPr/>
          </p:nvSpPr>
          <p:spPr bwMode="auto">
            <a:xfrm>
              <a:off x="4003" y="1307"/>
              <a:ext cx="304" cy="14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605" name="Oval 15">
              <a:extLst>
                <a:ext uri="{FF2B5EF4-FFF2-40B4-BE49-F238E27FC236}">
                  <a16:creationId xmlns:a16="http://schemas.microsoft.com/office/drawing/2014/main" id="{4AA85121-19D9-42D1-AF88-43B297BF6BDB}"/>
                </a:ext>
              </a:extLst>
            </p:cNvPr>
            <p:cNvSpPr>
              <a:spLocks noChangeArrowheads="1"/>
            </p:cNvSpPr>
            <p:nvPr/>
          </p:nvSpPr>
          <p:spPr bwMode="auto">
            <a:xfrm>
              <a:off x="3920" y="1255"/>
              <a:ext cx="276" cy="129"/>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24606" name="Freeform 16">
              <a:extLst>
                <a:ext uri="{FF2B5EF4-FFF2-40B4-BE49-F238E27FC236}">
                  <a16:creationId xmlns:a16="http://schemas.microsoft.com/office/drawing/2014/main" id="{F95A4303-CF6B-4C1B-9B7A-FA37FE6C3D9B}"/>
                </a:ext>
              </a:extLst>
            </p:cNvPr>
            <p:cNvSpPr>
              <a:spLocks/>
            </p:cNvSpPr>
            <p:nvPr/>
          </p:nvSpPr>
          <p:spPr bwMode="auto">
            <a:xfrm>
              <a:off x="3181" y="1287"/>
              <a:ext cx="1085" cy="348"/>
            </a:xfrm>
            <a:custGeom>
              <a:avLst/>
              <a:gdLst>
                <a:gd name="T0" fmla="*/ 1 w 2169"/>
                <a:gd name="T1" fmla="*/ 1 h 696"/>
                <a:gd name="T2" fmla="*/ 1 w 2169"/>
                <a:gd name="T3" fmla="*/ 1 h 696"/>
                <a:gd name="T4" fmla="*/ 1 w 2169"/>
                <a:gd name="T5" fmla="*/ 1 h 696"/>
                <a:gd name="T6" fmla="*/ 1 w 2169"/>
                <a:gd name="T7" fmla="*/ 0 h 696"/>
                <a:gd name="T8" fmla="*/ 1 w 2169"/>
                <a:gd name="T9" fmla="*/ 1 h 696"/>
                <a:gd name="T10" fmla="*/ 1 w 2169"/>
                <a:gd name="T11" fmla="*/ 1 h 696"/>
                <a:gd name="T12" fmla="*/ 1 w 2169"/>
                <a:gd name="T13" fmla="*/ 1 h 696"/>
                <a:gd name="T14" fmla="*/ 1 w 2169"/>
                <a:gd name="T15" fmla="*/ 1 h 696"/>
                <a:gd name="T16" fmla="*/ 1 w 2169"/>
                <a:gd name="T17" fmla="*/ 1 h 696"/>
                <a:gd name="T18" fmla="*/ 1 w 2169"/>
                <a:gd name="T19" fmla="*/ 1 h 696"/>
                <a:gd name="T20" fmla="*/ 1 w 2169"/>
                <a:gd name="T21" fmla="*/ 1 h 696"/>
                <a:gd name="T22" fmla="*/ 1 w 2169"/>
                <a:gd name="T23" fmla="*/ 1 h 696"/>
                <a:gd name="T24" fmla="*/ 1 w 2169"/>
                <a:gd name="T25" fmla="*/ 1 h 696"/>
                <a:gd name="T26" fmla="*/ 1 w 2169"/>
                <a:gd name="T27" fmla="*/ 1 h 696"/>
                <a:gd name="T28" fmla="*/ 1 w 2169"/>
                <a:gd name="T29" fmla="*/ 1 h 696"/>
                <a:gd name="T30" fmla="*/ 1 w 2169"/>
                <a:gd name="T31" fmla="*/ 1 h 696"/>
                <a:gd name="T32" fmla="*/ 1 w 2169"/>
                <a:gd name="T33" fmla="*/ 1 h 696"/>
                <a:gd name="T34" fmla="*/ 0 w 2169"/>
                <a:gd name="T35" fmla="*/ 1 h 696"/>
                <a:gd name="T36" fmla="*/ 1 w 2169"/>
                <a:gd name="T37" fmla="*/ 1 h 69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69"/>
                <a:gd name="T58" fmla="*/ 0 h 696"/>
                <a:gd name="T59" fmla="*/ 2169 w 2169"/>
                <a:gd name="T60" fmla="*/ 696 h 69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69" h="696">
                  <a:moveTo>
                    <a:pt x="669" y="70"/>
                  </a:moveTo>
                  <a:lnTo>
                    <a:pt x="760" y="20"/>
                  </a:lnTo>
                  <a:lnTo>
                    <a:pt x="1164" y="23"/>
                  </a:lnTo>
                  <a:lnTo>
                    <a:pt x="1451" y="0"/>
                  </a:lnTo>
                  <a:lnTo>
                    <a:pt x="1814" y="85"/>
                  </a:lnTo>
                  <a:lnTo>
                    <a:pt x="1995" y="60"/>
                  </a:lnTo>
                  <a:lnTo>
                    <a:pt x="2091" y="70"/>
                  </a:lnTo>
                  <a:lnTo>
                    <a:pt x="2114" y="276"/>
                  </a:lnTo>
                  <a:lnTo>
                    <a:pt x="2169" y="309"/>
                  </a:lnTo>
                  <a:lnTo>
                    <a:pt x="2001" y="470"/>
                  </a:lnTo>
                  <a:lnTo>
                    <a:pt x="1820" y="358"/>
                  </a:lnTo>
                  <a:lnTo>
                    <a:pt x="1771" y="416"/>
                  </a:lnTo>
                  <a:lnTo>
                    <a:pt x="1514" y="635"/>
                  </a:lnTo>
                  <a:lnTo>
                    <a:pt x="655" y="696"/>
                  </a:lnTo>
                  <a:lnTo>
                    <a:pt x="211" y="652"/>
                  </a:lnTo>
                  <a:lnTo>
                    <a:pt x="69" y="515"/>
                  </a:lnTo>
                  <a:lnTo>
                    <a:pt x="69" y="377"/>
                  </a:lnTo>
                  <a:lnTo>
                    <a:pt x="0" y="261"/>
                  </a:lnTo>
                  <a:lnTo>
                    <a:pt x="669" y="70"/>
                  </a:lnTo>
                  <a:close/>
                </a:path>
              </a:pathLst>
            </a:cu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p>
              <a:endParaRPr lang="en-GB"/>
            </a:p>
          </p:txBody>
        </p:sp>
      </p:grpSp>
      <p:grpSp>
        <p:nvGrpSpPr>
          <p:cNvPr id="24581" name="Group 17">
            <a:extLst>
              <a:ext uri="{FF2B5EF4-FFF2-40B4-BE49-F238E27FC236}">
                <a16:creationId xmlns:a16="http://schemas.microsoft.com/office/drawing/2014/main" id="{61DFF64F-BF35-4F28-921F-72A26ED5DE2C}"/>
              </a:ext>
            </a:extLst>
          </p:cNvPr>
          <p:cNvGrpSpPr>
            <a:grpSpLocks/>
          </p:cNvGrpSpPr>
          <p:nvPr/>
        </p:nvGrpSpPr>
        <p:grpSpPr bwMode="auto">
          <a:xfrm>
            <a:off x="939800" y="4799013"/>
            <a:ext cx="2606675" cy="98425"/>
            <a:chOff x="1785" y="3412"/>
            <a:chExt cx="2547" cy="85"/>
          </a:xfrm>
        </p:grpSpPr>
        <p:sp>
          <p:nvSpPr>
            <p:cNvPr id="24593" name="Line 18">
              <a:extLst>
                <a:ext uri="{FF2B5EF4-FFF2-40B4-BE49-F238E27FC236}">
                  <a16:creationId xmlns:a16="http://schemas.microsoft.com/office/drawing/2014/main" id="{7A256E0E-D7E5-4080-9F3B-E8E3E2CDBC84}"/>
                </a:ext>
              </a:extLst>
            </p:cNvPr>
            <p:cNvSpPr>
              <a:spLocks noChangeShapeType="1"/>
            </p:cNvSpPr>
            <p:nvPr/>
          </p:nvSpPr>
          <p:spPr bwMode="auto">
            <a:xfrm>
              <a:off x="1785" y="3455"/>
              <a:ext cx="2474" cy="1"/>
            </a:xfrm>
            <a:prstGeom prst="line">
              <a:avLst/>
            </a:prstGeom>
            <a:noFill/>
            <a:ln w="39688">
              <a:solidFill>
                <a:srgbClr val="333333"/>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4594" name="Freeform 19">
              <a:extLst>
                <a:ext uri="{FF2B5EF4-FFF2-40B4-BE49-F238E27FC236}">
                  <a16:creationId xmlns:a16="http://schemas.microsoft.com/office/drawing/2014/main" id="{08A1F080-3EBF-4031-83D3-75F753AFE8D6}"/>
                </a:ext>
              </a:extLst>
            </p:cNvPr>
            <p:cNvSpPr>
              <a:spLocks/>
            </p:cNvSpPr>
            <p:nvPr/>
          </p:nvSpPr>
          <p:spPr bwMode="auto">
            <a:xfrm>
              <a:off x="4193" y="3412"/>
              <a:ext cx="139" cy="85"/>
            </a:xfrm>
            <a:custGeom>
              <a:avLst/>
              <a:gdLst>
                <a:gd name="T0" fmla="*/ 0 w 279"/>
                <a:gd name="T1" fmla="*/ 1 h 170"/>
                <a:gd name="T2" fmla="*/ 0 w 279"/>
                <a:gd name="T3" fmla="*/ 0 h 170"/>
                <a:gd name="T4" fmla="*/ 0 w 279"/>
                <a:gd name="T5" fmla="*/ 1 h 170"/>
                <a:gd name="T6" fmla="*/ 0 w 279"/>
                <a:gd name="T7" fmla="*/ 1 h 170"/>
                <a:gd name="T8" fmla="*/ 0 60000 65536"/>
                <a:gd name="T9" fmla="*/ 0 60000 65536"/>
                <a:gd name="T10" fmla="*/ 0 60000 65536"/>
                <a:gd name="T11" fmla="*/ 0 60000 65536"/>
                <a:gd name="T12" fmla="*/ 0 w 279"/>
                <a:gd name="T13" fmla="*/ 0 h 170"/>
                <a:gd name="T14" fmla="*/ 279 w 279"/>
                <a:gd name="T15" fmla="*/ 170 h 170"/>
              </a:gdLst>
              <a:ahLst/>
              <a:cxnLst>
                <a:cxn ang="T8">
                  <a:pos x="T0" y="T1"/>
                </a:cxn>
                <a:cxn ang="T9">
                  <a:pos x="T2" y="T3"/>
                </a:cxn>
                <a:cxn ang="T10">
                  <a:pos x="T4" y="T5"/>
                </a:cxn>
                <a:cxn ang="T11">
                  <a:pos x="T6" y="T7"/>
                </a:cxn>
              </a:cxnLst>
              <a:rect l="T12" t="T13" r="T14" b="T15"/>
              <a:pathLst>
                <a:path w="279" h="170">
                  <a:moveTo>
                    <a:pt x="279" y="86"/>
                  </a:moveTo>
                  <a:lnTo>
                    <a:pt x="0" y="0"/>
                  </a:lnTo>
                  <a:lnTo>
                    <a:pt x="0" y="170"/>
                  </a:lnTo>
                  <a:lnTo>
                    <a:pt x="279" y="86"/>
                  </a:lnTo>
                  <a:close/>
                </a:path>
              </a:pathLst>
            </a:custGeom>
            <a:solidFill>
              <a:srgbClr val="000000"/>
            </a:solidFill>
            <a:ln w="9525">
              <a:solidFill>
                <a:srgbClr val="333333"/>
              </a:solidFill>
              <a:round/>
              <a:headEnd/>
              <a:tailEnd/>
            </a:ln>
          </p:spPr>
          <p:txBody>
            <a:bodyPr/>
            <a:lstStyle/>
            <a:p>
              <a:endParaRPr lang="en-GB"/>
            </a:p>
          </p:txBody>
        </p:sp>
      </p:grpSp>
      <p:grpSp>
        <p:nvGrpSpPr>
          <p:cNvPr id="24582" name="Group 20">
            <a:extLst>
              <a:ext uri="{FF2B5EF4-FFF2-40B4-BE49-F238E27FC236}">
                <a16:creationId xmlns:a16="http://schemas.microsoft.com/office/drawing/2014/main" id="{CA2587C0-9E56-4F61-8BDE-97ADB02199A4}"/>
              </a:ext>
            </a:extLst>
          </p:cNvPr>
          <p:cNvGrpSpPr>
            <a:grpSpLocks/>
          </p:cNvGrpSpPr>
          <p:nvPr/>
        </p:nvGrpSpPr>
        <p:grpSpPr bwMode="auto">
          <a:xfrm>
            <a:off x="900113" y="2147888"/>
            <a:ext cx="88900" cy="2667000"/>
            <a:chOff x="1723" y="1161"/>
            <a:chExt cx="86" cy="2282"/>
          </a:xfrm>
        </p:grpSpPr>
        <p:sp>
          <p:nvSpPr>
            <p:cNvPr id="24591" name="Line 21">
              <a:extLst>
                <a:ext uri="{FF2B5EF4-FFF2-40B4-BE49-F238E27FC236}">
                  <a16:creationId xmlns:a16="http://schemas.microsoft.com/office/drawing/2014/main" id="{1386033C-FD8B-4C51-923B-E5C9E499362D}"/>
                </a:ext>
              </a:extLst>
            </p:cNvPr>
            <p:cNvSpPr>
              <a:spLocks noChangeShapeType="1"/>
            </p:cNvSpPr>
            <p:nvPr/>
          </p:nvSpPr>
          <p:spPr bwMode="auto">
            <a:xfrm flipV="1">
              <a:off x="1766" y="1234"/>
              <a:ext cx="1" cy="220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4592" name="Freeform 22">
              <a:extLst>
                <a:ext uri="{FF2B5EF4-FFF2-40B4-BE49-F238E27FC236}">
                  <a16:creationId xmlns:a16="http://schemas.microsoft.com/office/drawing/2014/main" id="{B22765F5-3CD9-422A-A6E6-EAA49A87588D}"/>
                </a:ext>
              </a:extLst>
            </p:cNvPr>
            <p:cNvSpPr>
              <a:spLocks/>
            </p:cNvSpPr>
            <p:nvPr/>
          </p:nvSpPr>
          <p:spPr bwMode="auto">
            <a:xfrm>
              <a:off x="1723" y="1161"/>
              <a:ext cx="86" cy="142"/>
            </a:xfrm>
            <a:custGeom>
              <a:avLst/>
              <a:gdLst>
                <a:gd name="T0" fmla="*/ 1 w 172"/>
                <a:gd name="T1" fmla="*/ 0 h 285"/>
                <a:gd name="T2" fmla="*/ 0 w 172"/>
                <a:gd name="T3" fmla="*/ 0 h 285"/>
                <a:gd name="T4" fmla="*/ 1 w 172"/>
                <a:gd name="T5" fmla="*/ 0 h 285"/>
                <a:gd name="T6" fmla="*/ 1 w 172"/>
                <a:gd name="T7" fmla="*/ 0 h 285"/>
                <a:gd name="T8" fmla="*/ 0 60000 65536"/>
                <a:gd name="T9" fmla="*/ 0 60000 65536"/>
                <a:gd name="T10" fmla="*/ 0 60000 65536"/>
                <a:gd name="T11" fmla="*/ 0 60000 65536"/>
                <a:gd name="T12" fmla="*/ 0 w 172"/>
                <a:gd name="T13" fmla="*/ 0 h 285"/>
                <a:gd name="T14" fmla="*/ 172 w 172"/>
                <a:gd name="T15" fmla="*/ 285 h 285"/>
              </a:gdLst>
              <a:ahLst/>
              <a:cxnLst>
                <a:cxn ang="T8">
                  <a:pos x="T0" y="T1"/>
                </a:cxn>
                <a:cxn ang="T9">
                  <a:pos x="T2" y="T3"/>
                </a:cxn>
                <a:cxn ang="T10">
                  <a:pos x="T4" y="T5"/>
                </a:cxn>
                <a:cxn ang="T11">
                  <a:pos x="T6" y="T7"/>
                </a:cxn>
              </a:cxnLst>
              <a:rect l="T12" t="T13" r="T14" b="T15"/>
              <a:pathLst>
                <a:path w="172" h="285">
                  <a:moveTo>
                    <a:pt x="86" y="0"/>
                  </a:moveTo>
                  <a:lnTo>
                    <a:pt x="0" y="285"/>
                  </a:lnTo>
                  <a:lnTo>
                    <a:pt x="172" y="285"/>
                  </a:lnTo>
                  <a:lnTo>
                    <a:pt x="86" y="0"/>
                  </a:lnTo>
                  <a:close/>
                </a:path>
              </a:pathLst>
            </a:custGeom>
            <a:solidFill>
              <a:srgbClr val="000000"/>
            </a:solidFill>
            <a:ln w="9525">
              <a:solidFill>
                <a:srgbClr val="000000"/>
              </a:solidFill>
              <a:round/>
              <a:headEnd/>
              <a:tailEnd/>
            </a:ln>
          </p:spPr>
          <p:txBody>
            <a:bodyPr/>
            <a:lstStyle/>
            <a:p>
              <a:endParaRPr lang="en-GB"/>
            </a:p>
          </p:txBody>
        </p:sp>
      </p:grpSp>
      <p:sp>
        <p:nvSpPr>
          <p:cNvPr id="24583" name="Rectangle 23">
            <a:extLst>
              <a:ext uri="{FF2B5EF4-FFF2-40B4-BE49-F238E27FC236}">
                <a16:creationId xmlns:a16="http://schemas.microsoft.com/office/drawing/2014/main" id="{7592A1D6-D53F-4B5E-AA46-E49F2DE6003C}"/>
              </a:ext>
            </a:extLst>
          </p:cNvPr>
          <p:cNvSpPr>
            <a:spLocks noChangeArrowheads="1"/>
          </p:cNvSpPr>
          <p:nvPr/>
        </p:nvSpPr>
        <p:spPr bwMode="auto">
          <a:xfrm>
            <a:off x="2268538" y="2492375"/>
            <a:ext cx="15208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Collaborating</a:t>
            </a:r>
          </a:p>
        </p:txBody>
      </p:sp>
      <p:sp>
        <p:nvSpPr>
          <p:cNvPr id="24584" name="Rectangle 24">
            <a:extLst>
              <a:ext uri="{FF2B5EF4-FFF2-40B4-BE49-F238E27FC236}">
                <a16:creationId xmlns:a16="http://schemas.microsoft.com/office/drawing/2014/main" id="{9609BC32-DD70-413D-A1B4-1391DF5FAA08}"/>
              </a:ext>
            </a:extLst>
          </p:cNvPr>
          <p:cNvSpPr>
            <a:spLocks noChangeArrowheads="1"/>
          </p:cNvSpPr>
          <p:nvPr/>
        </p:nvSpPr>
        <p:spPr bwMode="auto">
          <a:xfrm>
            <a:off x="1023938" y="4913313"/>
            <a:ext cx="14271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Cooperativeness</a:t>
            </a:r>
          </a:p>
        </p:txBody>
      </p:sp>
      <p:sp>
        <p:nvSpPr>
          <p:cNvPr id="24585" name="Rectangle 25">
            <a:extLst>
              <a:ext uri="{FF2B5EF4-FFF2-40B4-BE49-F238E27FC236}">
                <a16:creationId xmlns:a16="http://schemas.microsoft.com/office/drawing/2014/main" id="{0C841BCF-7159-4713-80F8-79BB14E9C907}"/>
              </a:ext>
            </a:extLst>
          </p:cNvPr>
          <p:cNvSpPr>
            <a:spLocks noChangeArrowheads="1"/>
          </p:cNvSpPr>
          <p:nvPr/>
        </p:nvSpPr>
        <p:spPr bwMode="auto">
          <a:xfrm rot="-5400000">
            <a:off x="-12699" y="3333750"/>
            <a:ext cx="16065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1400"/>
              <a:t>Assertiveness</a:t>
            </a:r>
          </a:p>
        </p:txBody>
      </p:sp>
      <p:sp>
        <p:nvSpPr>
          <p:cNvPr id="22538" name="Text Box 26">
            <a:extLst>
              <a:ext uri="{FF2B5EF4-FFF2-40B4-BE49-F238E27FC236}">
                <a16:creationId xmlns:a16="http://schemas.microsoft.com/office/drawing/2014/main" id="{1B6A4EAE-7B73-4584-9BB5-764AB3D123DF}"/>
              </a:ext>
            </a:extLst>
          </p:cNvPr>
          <p:cNvSpPr txBox="1">
            <a:spLocks noChangeArrowheads="1"/>
          </p:cNvSpPr>
          <p:nvPr/>
        </p:nvSpPr>
        <p:spPr bwMode="auto">
          <a:xfrm>
            <a:off x="539750" y="1341438"/>
            <a:ext cx="50403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800"/>
              <a:t>“Two heads are better than one”</a:t>
            </a:r>
            <a:endParaRPr lang="en-US" altLang="en-US" sz="1800"/>
          </a:p>
        </p:txBody>
      </p:sp>
      <p:sp>
        <p:nvSpPr>
          <p:cNvPr id="22539" name="Text Box 27">
            <a:extLst>
              <a:ext uri="{FF2B5EF4-FFF2-40B4-BE49-F238E27FC236}">
                <a16:creationId xmlns:a16="http://schemas.microsoft.com/office/drawing/2014/main" id="{2CB9FED8-DDAE-4015-BAEA-D6C06706E8E8}"/>
              </a:ext>
            </a:extLst>
          </p:cNvPr>
          <p:cNvSpPr txBox="1">
            <a:spLocks noChangeArrowheads="1"/>
          </p:cNvSpPr>
          <p:nvPr/>
        </p:nvSpPr>
        <p:spPr bwMode="auto">
          <a:xfrm>
            <a:off x="3995738" y="1844675"/>
            <a:ext cx="5148262"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Clr>
                <a:schemeClr val="tx2"/>
              </a:buClr>
              <a:buSzPct val="55000"/>
              <a:buFont typeface="Wingdings" panose="05000000000000000000" pitchFamily="2" charset="2"/>
              <a:buChar char="§"/>
            </a:pPr>
            <a:r>
              <a:rPr lang="en-GB" altLang="en-US" sz="1600" dirty="0"/>
              <a:t>     Goal is to find a win-win situation</a:t>
            </a:r>
          </a:p>
          <a:p>
            <a:pPr>
              <a:spcBef>
                <a:spcPct val="50000"/>
              </a:spcBef>
              <a:buClr>
                <a:schemeClr val="tx2"/>
              </a:buClr>
              <a:buSzPct val="55000"/>
              <a:buFont typeface="Wingdings" panose="05000000000000000000" pitchFamily="2" charset="2"/>
              <a:buChar char="§"/>
            </a:pPr>
            <a:r>
              <a:rPr lang="en-GB" altLang="en-US" sz="1600" dirty="0"/>
              <a:t>     When you are fully concerned with satisfying both sides of an issue</a:t>
            </a:r>
          </a:p>
          <a:p>
            <a:pPr>
              <a:spcBef>
                <a:spcPct val="50000"/>
              </a:spcBef>
              <a:buClr>
                <a:schemeClr val="tx2"/>
              </a:buClr>
              <a:buSzPct val="55000"/>
              <a:buFont typeface="Wingdings" panose="05000000000000000000" pitchFamily="2" charset="2"/>
              <a:buChar char="§"/>
            </a:pPr>
            <a:r>
              <a:rPr lang="en-GB" altLang="en-US" sz="1600" dirty="0"/>
              <a:t>     Working with the other person to find an optimal solution</a:t>
            </a:r>
          </a:p>
        </p:txBody>
      </p:sp>
      <p:sp>
        <p:nvSpPr>
          <p:cNvPr id="22540" name="Text Box 28">
            <a:extLst>
              <a:ext uri="{FF2B5EF4-FFF2-40B4-BE49-F238E27FC236}">
                <a16:creationId xmlns:a16="http://schemas.microsoft.com/office/drawing/2014/main" id="{06EDF356-773B-4810-A5AA-2A3209926997}"/>
              </a:ext>
            </a:extLst>
          </p:cNvPr>
          <p:cNvSpPr txBox="1">
            <a:spLocks noChangeArrowheads="1"/>
          </p:cNvSpPr>
          <p:nvPr/>
        </p:nvSpPr>
        <p:spPr bwMode="auto">
          <a:xfrm>
            <a:off x="3995738" y="3644900"/>
            <a:ext cx="5148262"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1600" dirty="0"/>
              <a:t>Useful for:</a:t>
            </a:r>
          </a:p>
          <a:p>
            <a:pPr>
              <a:spcBef>
                <a:spcPct val="50000"/>
              </a:spcBef>
              <a:buClr>
                <a:schemeClr val="tx2"/>
              </a:buClr>
              <a:buSzPct val="55000"/>
              <a:buFont typeface="Wingdings" panose="05000000000000000000" pitchFamily="2" charset="2"/>
              <a:buChar char="§"/>
            </a:pPr>
            <a:r>
              <a:rPr lang="en-GB" altLang="en-US" sz="1600" dirty="0"/>
              <a:t>     Gaining commitment</a:t>
            </a:r>
          </a:p>
          <a:p>
            <a:pPr>
              <a:spcBef>
                <a:spcPct val="50000"/>
              </a:spcBef>
              <a:buClr>
                <a:schemeClr val="tx2"/>
              </a:buClr>
              <a:buSzPct val="55000"/>
              <a:buFont typeface="Wingdings" panose="05000000000000000000" pitchFamily="2" charset="2"/>
              <a:buChar char="§"/>
            </a:pPr>
            <a:r>
              <a:rPr lang="en-GB" altLang="en-US" sz="1600" dirty="0"/>
              <a:t>     When concerns of both parties are too important to compromise</a:t>
            </a:r>
          </a:p>
          <a:p>
            <a:pPr>
              <a:spcBef>
                <a:spcPct val="50000"/>
              </a:spcBef>
              <a:buClr>
                <a:schemeClr val="tx2"/>
              </a:buClr>
              <a:buSzPct val="55000"/>
              <a:buFont typeface="Wingdings" panose="05000000000000000000" pitchFamily="2" charset="2"/>
              <a:buChar char="§"/>
            </a:pPr>
            <a:r>
              <a:rPr lang="en-GB" altLang="en-US" sz="1600" dirty="0"/>
              <a:t>     Merging perspectives on important issues</a:t>
            </a:r>
          </a:p>
          <a:p>
            <a:pPr>
              <a:spcBef>
                <a:spcPct val="50000"/>
              </a:spcBef>
              <a:buClr>
                <a:schemeClr val="tx2"/>
              </a:buClr>
              <a:buSzPct val="55000"/>
              <a:buFont typeface="Wingdings" panose="05000000000000000000" pitchFamily="2" charset="2"/>
              <a:buChar char="§"/>
            </a:pPr>
            <a:r>
              <a:rPr lang="en-GB" altLang="en-US" sz="1600" dirty="0"/>
              <a:t>     Building great relationships  </a:t>
            </a:r>
            <a:endParaRPr lang="en-US" altLang="en-US" sz="1600" dirty="0"/>
          </a:p>
        </p:txBody>
      </p:sp>
      <p:sp>
        <p:nvSpPr>
          <p:cNvPr id="41" name="Rectangle 31">
            <a:extLst>
              <a:ext uri="{FF2B5EF4-FFF2-40B4-BE49-F238E27FC236}">
                <a16:creationId xmlns:a16="http://schemas.microsoft.com/office/drawing/2014/main" id="{15BED289-61A9-4296-87FE-76316DC1B3E9}"/>
              </a:ext>
            </a:extLst>
          </p:cNvPr>
          <p:cNvSpPr txBox="1">
            <a:spLocks noChangeArrowheads="1"/>
          </p:cNvSpPr>
          <p:nvPr/>
        </p:nvSpPr>
        <p:spPr>
          <a:xfrm>
            <a:off x="0" y="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24590" name="Slide Number Placeholder 28">
            <a:extLst>
              <a:ext uri="{FF2B5EF4-FFF2-40B4-BE49-F238E27FC236}">
                <a16:creationId xmlns:a16="http://schemas.microsoft.com/office/drawing/2014/main" id="{1DAB7299-73CC-48EC-9726-4D7B11364BB2}"/>
              </a:ext>
            </a:extLst>
          </p:cNvPr>
          <p:cNvSpPr>
            <a:spLocks noGrp="1"/>
          </p:cNvSpPr>
          <p:nvPr>
            <p:ph type="sldNum" sz="quarter" idx="12"/>
          </p:nvPr>
        </p:nvSpPr>
        <p:spPr bwMode="auto">
          <a:xfrm>
            <a:off x="3500438" y="64293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560B3C5-A585-4C79-A6AF-613CA8460C15}" type="slidenum">
              <a:rPr lang="en-GB" altLang="en-US" sz="1200">
                <a:solidFill>
                  <a:srgbClr val="898989"/>
                </a:solidFill>
              </a:rPr>
              <a:pPr>
                <a:spcBef>
                  <a:spcPct val="0"/>
                </a:spcBef>
                <a:buFontTx/>
                <a:buNone/>
              </a:pPr>
              <a:t>14</a:t>
            </a:fld>
            <a:endParaRPr lang="en-GB" altLang="en-US" sz="1200">
              <a:solidFill>
                <a:srgbClr val="89898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53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253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253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2540">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2540">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2540">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2540">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5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066359B-7C2D-473E-838A-A732729DFB6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Decide on a structure- </a:t>
            </a:r>
            <a:r>
              <a:rPr lang="en-GB" sz="3200" dirty="0">
                <a:latin typeface="Arial" pitchFamily="34" charset="0"/>
                <a:cs typeface="Arial" pitchFamily="34" charset="0"/>
              </a:rPr>
              <a:t>OCDAC </a:t>
            </a:r>
            <a:r>
              <a:rPr lang="en-GB" sz="2400" dirty="0">
                <a:latin typeface="Arial" pitchFamily="34" charset="0"/>
                <a:cs typeface="Arial" pitchFamily="34" charset="0"/>
              </a:rPr>
              <a:t>conversation model</a:t>
            </a:r>
          </a:p>
        </p:txBody>
      </p:sp>
      <p:pic>
        <p:nvPicPr>
          <p:cNvPr id="28676" name="Picture 6" descr="http://nebula.wsimg.com/df9cc0e4ffd58791e8958e76ffd61044?AccessKeyId=CDAAF4B244823EB87F7F&amp;disposition=0&amp;alloworigin=1">
            <a:extLst>
              <a:ext uri="{FF2B5EF4-FFF2-40B4-BE49-F238E27FC236}">
                <a16:creationId xmlns:a16="http://schemas.microsoft.com/office/drawing/2014/main" id="{107C1357-7353-41DD-9CD2-BA501D9707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5"/>
            <a:ext cx="91440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909D7668-2F52-40B6-A663-961DD955EF7D}"/>
              </a:ext>
            </a:extLst>
          </p:cNvPr>
          <p:cNvSpPr>
            <a:spLocks noGrp="1"/>
          </p:cNvSpPr>
          <p:nvPr>
            <p:ph type="body" idx="1"/>
          </p:nvPr>
        </p:nvSpPr>
        <p:spPr>
          <a:xfrm>
            <a:off x="0" y="765175"/>
            <a:ext cx="9144000" cy="5616575"/>
          </a:xfrm>
        </p:spPr>
        <p:txBody>
          <a:bodyPr/>
          <a:lstStyle/>
          <a:p>
            <a:pPr eaLnBrk="1" hangingPunct="1"/>
            <a:r>
              <a:rPr lang="en-GB" altLang="en-US" dirty="0"/>
              <a:t>Its easier being prepared</a:t>
            </a:r>
          </a:p>
          <a:p>
            <a:pPr eaLnBrk="1" hangingPunct="1"/>
            <a:r>
              <a:rPr lang="en-GB" altLang="en-US" dirty="0"/>
              <a:t>Be flexible</a:t>
            </a:r>
          </a:p>
          <a:p>
            <a:pPr eaLnBrk="1" hangingPunct="1"/>
            <a:r>
              <a:rPr lang="en-GB" altLang="en-US" dirty="0"/>
              <a:t>If it gets heated agree an adjournment</a:t>
            </a:r>
          </a:p>
          <a:p>
            <a:pPr eaLnBrk="1" hangingPunct="1"/>
            <a:r>
              <a:rPr lang="en-GB" altLang="en-US" dirty="0"/>
              <a:t>Self-awareness – during and after</a:t>
            </a:r>
          </a:p>
          <a:p>
            <a:pPr eaLnBrk="1" hangingPunct="1"/>
            <a:r>
              <a:rPr lang="en-GB" altLang="en-US" dirty="0"/>
              <a:t>Know the boundaries – what is acceptable and unacceptable during the conversation</a:t>
            </a:r>
          </a:p>
          <a:p>
            <a:pPr eaLnBrk="1" hangingPunct="1"/>
            <a:r>
              <a:rPr lang="en-GB" altLang="en-US" dirty="0"/>
              <a:t>Focus on the outcome, not personalities</a:t>
            </a:r>
          </a:p>
          <a:p>
            <a:pPr eaLnBrk="1" hangingPunct="1"/>
            <a:r>
              <a:rPr lang="en-GB" altLang="en-US" dirty="0"/>
              <a:t>Agree the follow up – </a:t>
            </a:r>
            <a:r>
              <a:rPr lang="en-GB" altLang="en-US" b="1" dirty="0"/>
              <a:t>vital for long term commitment to the outcome</a:t>
            </a:r>
            <a:endParaRPr lang="en-GB" altLang="en-US" dirty="0"/>
          </a:p>
          <a:p>
            <a:pPr eaLnBrk="1" hangingPunct="1"/>
            <a:r>
              <a:rPr lang="en-GB" altLang="en-US" dirty="0"/>
              <a:t>Know when there is a need for an independent facilitator  </a:t>
            </a:r>
          </a:p>
        </p:txBody>
      </p:sp>
      <p:sp>
        <p:nvSpPr>
          <p:cNvPr id="4" name="Rectangle 3">
            <a:extLst>
              <a:ext uri="{FF2B5EF4-FFF2-40B4-BE49-F238E27FC236}">
                <a16:creationId xmlns:a16="http://schemas.microsoft.com/office/drawing/2014/main" id="{7201ECB9-C97E-4837-AA53-C31ECD4CCC35}"/>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The conversation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38">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338">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33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12CA749-3EB0-492E-B7E7-803204C69DE1}"/>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ct val="25000"/>
              </a:spcAft>
              <a:defRPr/>
            </a:pPr>
            <a:endParaRPr lang="en-GB" sz="3600" b="1" dirty="0"/>
          </a:p>
          <a:p>
            <a:pPr algn="r" eaLnBrk="1" fontAlgn="auto" hangingPunct="1">
              <a:spcBef>
                <a:spcPts val="0"/>
              </a:spcBef>
              <a:spcAft>
                <a:spcPct val="25000"/>
              </a:spcAft>
              <a:defRPr/>
            </a:pPr>
            <a:r>
              <a:rPr lang="en-GB" sz="3600" b="1" dirty="0"/>
              <a:t>The ‘Peace &amp; reconciliation’ process</a:t>
            </a:r>
          </a:p>
          <a:p>
            <a:pPr algn="ctr" eaLnBrk="1" fontAlgn="auto" hangingPunct="1">
              <a:spcBef>
                <a:spcPts val="0"/>
              </a:spcBef>
              <a:spcAft>
                <a:spcPct val="25000"/>
              </a:spcAft>
              <a:defRPr/>
            </a:pPr>
            <a:endParaRPr lang="en-GB" sz="3600" dirty="0">
              <a:latin typeface="Arial" pitchFamily="34" charset="0"/>
              <a:cs typeface="Arial" pitchFamily="34" charset="0"/>
            </a:endParaRPr>
          </a:p>
        </p:txBody>
      </p:sp>
      <p:sp>
        <p:nvSpPr>
          <p:cNvPr id="3" name="TextBox 2">
            <a:extLst>
              <a:ext uri="{FF2B5EF4-FFF2-40B4-BE49-F238E27FC236}">
                <a16:creationId xmlns:a16="http://schemas.microsoft.com/office/drawing/2014/main" id="{B82E856D-BDD1-40AA-AC60-478B0527A58D}"/>
              </a:ext>
            </a:extLst>
          </p:cNvPr>
          <p:cNvSpPr txBox="1"/>
          <p:nvPr/>
        </p:nvSpPr>
        <p:spPr>
          <a:xfrm>
            <a:off x="125412" y="765175"/>
            <a:ext cx="8893175" cy="6124754"/>
          </a:xfrm>
          <a:prstGeom prst="rect">
            <a:avLst/>
          </a:prstGeom>
          <a:noFill/>
        </p:spPr>
        <p:txBody>
          <a:bodyPr>
            <a:spAutoFit/>
          </a:bodyPr>
          <a:lstStyle/>
          <a:p>
            <a:pPr marL="342900" indent="-342900" eaLnBrk="1" hangingPunct="1">
              <a:buFont typeface="+mj-lt"/>
              <a:buAutoNum type="arabicPeriod"/>
              <a:defRPr/>
            </a:pPr>
            <a:r>
              <a:rPr lang="en-GB" sz="2800" dirty="0"/>
              <a:t>Choose right time</a:t>
            </a:r>
          </a:p>
          <a:p>
            <a:pPr marL="342900" indent="-342900" eaLnBrk="1" hangingPunct="1">
              <a:buFont typeface="+mj-lt"/>
              <a:buAutoNum type="arabicPeriod"/>
              <a:defRPr/>
            </a:pPr>
            <a:r>
              <a:rPr lang="en-GB" sz="2800" dirty="0"/>
              <a:t>Prepare people – explain the process</a:t>
            </a:r>
          </a:p>
          <a:p>
            <a:pPr marL="342900" indent="-342900" eaLnBrk="1" hangingPunct="1">
              <a:buFont typeface="+mj-lt"/>
              <a:buAutoNum type="arabicPeriod"/>
              <a:defRPr/>
            </a:pPr>
            <a:r>
              <a:rPr lang="en-GB" sz="2800" dirty="0"/>
              <a:t>One talks whilst the other listens</a:t>
            </a:r>
          </a:p>
          <a:p>
            <a:pPr marL="342900" indent="-342900" eaLnBrk="1" hangingPunct="1">
              <a:buFont typeface="+mj-lt"/>
              <a:buAutoNum type="arabicPeriod"/>
              <a:defRPr/>
            </a:pPr>
            <a:r>
              <a:rPr lang="en-GB" sz="2800" dirty="0"/>
              <a:t>Then swop around so the other talks – the aim is to create mutual understanding </a:t>
            </a:r>
          </a:p>
          <a:p>
            <a:pPr marL="342900" indent="-342900" eaLnBrk="1" hangingPunct="1">
              <a:buFont typeface="+mj-lt"/>
              <a:buAutoNum type="arabicPeriod"/>
              <a:defRPr/>
            </a:pPr>
            <a:r>
              <a:rPr lang="en-GB" sz="2800" dirty="0"/>
              <a:t>Active dialogue to problem solve &amp; find a win/win outcome</a:t>
            </a:r>
          </a:p>
          <a:p>
            <a:pPr marL="342900" indent="-342900" eaLnBrk="1" hangingPunct="1">
              <a:buFont typeface="+mj-lt"/>
              <a:buAutoNum type="arabicPeriod"/>
              <a:defRPr/>
            </a:pPr>
            <a:endParaRPr lang="en-GB" sz="2800" dirty="0"/>
          </a:p>
          <a:p>
            <a:pPr eaLnBrk="1" hangingPunct="1">
              <a:defRPr/>
            </a:pPr>
            <a:r>
              <a:rPr lang="en-GB" sz="2800" dirty="0"/>
              <a:t>Its simple but effective.</a:t>
            </a:r>
          </a:p>
          <a:p>
            <a:pPr eaLnBrk="1" hangingPunct="1">
              <a:defRPr/>
            </a:pPr>
            <a:endParaRPr lang="en-GB" sz="2800" dirty="0"/>
          </a:p>
          <a:p>
            <a:pPr eaLnBrk="1" hangingPunct="1">
              <a:defRPr/>
            </a:pPr>
            <a:r>
              <a:rPr lang="en-GB" sz="2800" dirty="0"/>
              <a:t>If you are the ‘facilitator’, do not make any judgments. </a:t>
            </a:r>
          </a:p>
          <a:p>
            <a:pPr eaLnBrk="1" hangingPunct="1">
              <a:defRPr/>
            </a:pPr>
            <a:endParaRPr lang="en-GB" sz="2800" dirty="0"/>
          </a:p>
          <a:p>
            <a:pPr eaLnBrk="1" hangingPunct="1">
              <a:defRPr/>
            </a:pPr>
            <a:r>
              <a:rPr lang="en-GB" sz="2800" dirty="0"/>
              <a:t>If the conflict is between you and someone else – be the listener first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Summary </a:t>
            </a:r>
          </a:p>
        </p:txBody>
      </p:sp>
      <p:sp>
        <p:nvSpPr>
          <p:cNvPr id="2" name="TextBox 1">
            <a:extLst>
              <a:ext uri="{FF2B5EF4-FFF2-40B4-BE49-F238E27FC236}">
                <a16:creationId xmlns:a16="http://schemas.microsoft.com/office/drawing/2014/main" id="{FC5ACCE1-43A0-41B8-A498-CB3891C5B67A}"/>
              </a:ext>
            </a:extLst>
          </p:cNvPr>
          <p:cNvSpPr txBox="1"/>
          <p:nvPr/>
        </p:nvSpPr>
        <p:spPr>
          <a:xfrm>
            <a:off x="251520" y="765175"/>
            <a:ext cx="8640960" cy="6740307"/>
          </a:xfrm>
          <a:prstGeom prst="rect">
            <a:avLst/>
          </a:prstGeom>
          <a:noFill/>
        </p:spPr>
        <p:txBody>
          <a:bodyPr wrap="square" rtlCol="0">
            <a:spAutoFit/>
          </a:bodyPr>
          <a:lstStyle/>
          <a:p>
            <a:r>
              <a:rPr lang="en-GB" sz="2400" dirty="0"/>
              <a:t>Use your self-awareness to think back to times you’ve experienced conflict and ask yourself ‘what was the underlying cause, what was your thoughts/mindset about it, what conflict style you used and what was the outcome’?</a:t>
            </a:r>
          </a:p>
          <a:p>
            <a:endParaRPr lang="en-GB" sz="2400" dirty="0"/>
          </a:p>
          <a:p>
            <a:r>
              <a:rPr lang="en-GB" sz="2400" dirty="0"/>
              <a:t>In the future can you see conflict as something to be embraced (in the right way) as it can build relationships, solve problems, understand other people and a something that prevents ‘group think’.</a:t>
            </a:r>
          </a:p>
          <a:p>
            <a:endParaRPr lang="en-GB" sz="2400" dirty="0"/>
          </a:p>
          <a:p>
            <a:r>
              <a:rPr lang="en-GB" sz="2400" dirty="0"/>
              <a:t>Once you see conflict or potential conflict in a constructive way you can embrace the 30-day challenge and rationally select the right conflict style for the situation you are facing.</a:t>
            </a:r>
          </a:p>
          <a:p>
            <a:endParaRPr lang="en-GB" sz="2400" dirty="0"/>
          </a:p>
          <a:p>
            <a:r>
              <a:rPr lang="en-GB" sz="2400" dirty="0"/>
              <a:t>Remember to always use a structure for the conversation such as OCDAC conversation model as shared on this programme.  </a:t>
            </a:r>
          </a:p>
          <a:p>
            <a:endParaRPr lang="en-GB" sz="2400" dirty="0"/>
          </a:p>
          <a:p>
            <a:endParaRPr lang="en-GB" sz="2400" dirty="0"/>
          </a:p>
        </p:txBody>
      </p:sp>
    </p:spTree>
    <p:extLst>
      <p:ext uri="{BB962C8B-B14F-4D97-AF65-F5344CB8AC3E}">
        <p14:creationId xmlns:p14="http://schemas.microsoft.com/office/powerpoint/2010/main" val="13674250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30-day challenge </a:t>
            </a:r>
            <a:endParaRPr lang="en-US" sz="36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3893" y="980728"/>
            <a:ext cx="2124075" cy="21526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36DCEDF-FF11-4D82-8987-A4D5C384EFA7}"/>
              </a:ext>
            </a:extLst>
          </p:cNvPr>
          <p:cNvSpPr txBox="1"/>
          <p:nvPr/>
        </p:nvSpPr>
        <p:spPr>
          <a:xfrm>
            <a:off x="323528" y="1412776"/>
            <a:ext cx="2880320" cy="1569660"/>
          </a:xfrm>
          <a:prstGeom prst="rect">
            <a:avLst/>
          </a:prstGeom>
          <a:noFill/>
        </p:spPr>
        <p:txBody>
          <a:bodyPr wrap="square" rtlCol="0">
            <a:spAutoFit/>
          </a:bodyPr>
          <a:lstStyle/>
          <a:p>
            <a:r>
              <a:rPr lang="en-GB" sz="2400" dirty="0"/>
              <a:t>Over the next 30-days when there is an ‘issue’, do not get emotional but: </a:t>
            </a:r>
          </a:p>
        </p:txBody>
      </p:sp>
      <p:sp>
        <p:nvSpPr>
          <p:cNvPr id="4" name="TextBox 3">
            <a:extLst>
              <a:ext uri="{FF2B5EF4-FFF2-40B4-BE49-F238E27FC236}">
                <a16:creationId xmlns:a16="http://schemas.microsoft.com/office/drawing/2014/main" id="{90BA7DF3-50C4-4D4C-84ED-7CD4E69FA2F4}"/>
              </a:ext>
            </a:extLst>
          </p:cNvPr>
          <p:cNvSpPr txBox="1"/>
          <p:nvPr/>
        </p:nvSpPr>
        <p:spPr>
          <a:xfrm>
            <a:off x="6300192" y="1133723"/>
            <a:ext cx="2664296" cy="2308324"/>
          </a:xfrm>
          <a:prstGeom prst="rect">
            <a:avLst/>
          </a:prstGeom>
          <a:noFill/>
        </p:spPr>
        <p:txBody>
          <a:bodyPr wrap="square" rtlCol="0">
            <a:spAutoFit/>
          </a:bodyPr>
          <a:lstStyle/>
          <a:p>
            <a:r>
              <a:rPr lang="en-GB" sz="2400" dirty="0"/>
              <a:t>Think about the situation and which of the 5 conflict styles is the best one to use</a:t>
            </a:r>
          </a:p>
        </p:txBody>
      </p:sp>
      <p:sp>
        <p:nvSpPr>
          <p:cNvPr id="5" name="TextBox 4">
            <a:extLst>
              <a:ext uri="{FF2B5EF4-FFF2-40B4-BE49-F238E27FC236}">
                <a16:creationId xmlns:a16="http://schemas.microsoft.com/office/drawing/2014/main" id="{F7E24726-4F57-4253-B44B-41D2EA3966F9}"/>
              </a:ext>
            </a:extLst>
          </p:cNvPr>
          <p:cNvSpPr txBox="1"/>
          <p:nvPr/>
        </p:nvSpPr>
        <p:spPr>
          <a:xfrm>
            <a:off x="189718" y="3843201"/>
            <a:ext cx="2078026" cy="2677656"/>
          </a:xfrm>
          <a:prstGeom prst="rect">
            <a:avLst/>
          </a:prstGeom>
          <a:noFill/>
        </p:spPr>
        <p:txBody>
          <a:bodyPr wrap="square" rtlCol="0">
            <a:spAutoFit/>
          </a:bodyPr>
          <a:lstStyle/>
          <a:p>
            <a:r>
              <a:rPr lang="en-GB" sz="2400" dirty="0"/>
              <a:t>Observe the situation and most importantly how you are feeling about it, then</a:t>
            </a:r>
          </a:p>
        </p:txBody>
      </p:sp>
      <p:sp>
        <p:nvSpPr>
          <p:cNvPr id="6" name="TextBox 5">
            <a:extLst>
              <a:ext uri="{FF2B5EF4-FFF2-40B4-BE49-F238E27FC236}">
                <a16:creationId xmlns:a16="http://schemas.microsoft.com/office/drawing/2014/main" id="{E8534BC4-2FB5-43E7-A9D6-A23455849444}"/>
              </a:ext>
            </a:extLst>
          </p:cNvPr>
          <p:cNvSpPr txBox="1"/>
          <p:nvPr/>
        </p:nvSpPr>
        <p:spPr>
          <a:xfrm>
            <a:off x="2699792" y="3875565"/>
            <a:ext cx="3384376" cy="3046988"/>
          </a:xfrm>
          <a:prstGeom prst="rect">
            <a:avLst/>
          </a:prstGeom>
          <a:noFill/>
        </p:spPr>
        <p:txBody>
          <a:bodyPr wrap="square" rtlCol="0">
            <a:spAutoFit/>
          </a:bodyPr>
          <a:lstStyle/>
          <a:p>
            <a:r>
              <a:rPr lang="en-GB" sz="2400" dirty="0"/>
              <a:t>Plan to meet the person(s) and address the issue </a:t>
            </a:r>
            <a:r>
              <a:rPr lang="en-GB" sz="2400"/>
              <a:t>using one </a:t>
            </a:r>
            <a:r>
              <a:rPr lang="en-GB" sz="2400" dirty="0"/>
              <a:t>of the 5 conflict styles or the peace and reconciliation process. </a:t>
            </a:r>
            <a:r>
              <a:rPr lang="en-GB" sz="2400" b="1" dirty="0"/>
              <a:t>Don’t wing it, plan it. Remember……. </a:t>
            </a:r>
            <a:endParaRPr lang="en-GB" sz="2400" dirty="0"/>
          </a:p>
        </p:txBody>
      </p:sp>
      <p:pic>
        <p:nvPicPr>
          <p:cNvPr id="7" name="Picture 2">
            <a:extLst>
              <a:ext uri="{FF2B5EF4-FFF2-40B4-BE49-F238E27FC236}">
                <a16:creationId xmlns:a16="http://schemas.microsoft.com/office/drawing/2014/main" id="{8CE0231B-BCD7-483A-9558-CDE244F22D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3875565"/>
            <a:ext cx="2448272" cy="2433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dirty="0">
                <a:solidFill>
                  <a:srgbClr val="FFFFFF"/>
                </a:solidFill>
                <a:cs typeface="Arial" charset="0"/>
              </a:rPr>
              <a:t>Aims &amp; desired outcomes</a:t>
            </a:r>
          </a:p>
        </p:txBody>
      </p:sp>
      <p:sp>
        <p:nvSpPr>
          <p:cNvPr id="2" name="TextBox 1"/>
          <p:cNvSpPr txBox="1"/>
          <p:nvPr/>
        </p:nvSpPr>
        <p:spPr>
          <a:xfrm>
            <a:off x="79173" y="955738"/>
            <a:ext cx="9036496" cy="4308872"/>
          </a:xfrm>
          <a:prstGeom prst="rect">
            <a:avLst/>
          </a:prstGeom>
          <a:noFill/>
        </p:spPr>
        <p:txBody>
          <a:bodyPr wrap="square" rtlCol="0">
            <a:spAutoFit/>
          </a:bodyPr>
          <a:lstStyle/>
          <a:p>
            <a:pPr algn="ctr"/>
            <a:r>
              <a:rPr lang="en-GB" altLang="en-US" sz="3200" dirty="0">
                <a:latin typeface="Arial" panose="020B0604020202020204" pitchFamily="34" charset="0"/>
              </a:rPr>
              <a:t>Aims – To know your conflict style, how to use it effectively and when to use another style </a:t>
            </a:r>
          </a:p>
          <a:p>
            <a:pPr algn="ctr"/>
            <a:endParaRPr lang="en-GB" altLang="en-US" sz="3200" dirty="0">
              <a:latin typeface="Arial" panose="020B0604020202020204" pitchFamily="34" charset="0"/>
            </a:endParaRPr>
          </a:p>
          <a:p>
            <a:pPr algn="ctr"/>
            <a:r>
              <a:rPr lang="en-GB" altLang="en-US" sz="3200" dirty="0">
                <a:latin typeface="Arial" panose="020B0604020202020204" pitchFamily="34" charset="0"/>
              </a:rPr>
              <a:t>Outcomes – To be both confident and competent dealing with conflict and potential conflict  </a:t>
            </a:r>
          </a:p>
          <a:p>
            <a:pPr algn="ctr"/>
            <a:endParaRPr lang="en-GB" altLang="en-US" sz="3200" dirty="0">
              <a:latin typeface="Arial" panose="020B0604020202020204" pitchFamily="34" charset="0"/>
            </a:endParaRPr>
          </a:p>
          <a:p>
            <a:pPr algn="ctr"/>
            <a:r>
              <a:rPr lang="en-GB" altLang="en-US" sz="3200" dirty="0">
                <a:latin typeface="Arial" panose="020B0604020202020204" pitchFamily="34" charset="0"/>
              </a:rPr>
              <a:t>As we go through this masterclass decide what you will START, STOP &amp; CONTINUE doing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Action plan</a:t>
            </a:r>
            <a:endParaRPr lang="en-US" sz="36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4524315"/>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57200" y="1166018"/>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2"/>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buNone/>
            </a:pPr>
            <a:r>
              <a:rPr lang="en-GB" sz="2400" b="1" dirty="0" err="1">
                <a:solidFill>
                  <a:srgbClr val="050505"/>
                </a:solidFill>
                <a:latin typeface="Segoe UI Historic" panose="020B0502040204020203" pitchFamily="34" charset="0"/>
              </a:rPr>
              <a:t>Youtube</a:t>
            </a:r>
            <a:r>
              <a:rPr lang="en-GB" sz="2400" b="1" dirty="0">
                <a:solidFill>
                  <a:srgbClr val="050505"/>
                </a:solidFill>
                <a:latin typeface="Segoe UI Historic" panose="020B0502040204020203" pitchFamily="34" charset="0"/>
              </a:rPr>
              <a:t>  channel: </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3"/>
              </a:rPr>
              <a:t>https://m.youtube.com/channel/UCOEQFv-O8IqgyjaR7TxRuCQ</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buNone/>
            </a:pPr>
            <a:r>
              <a:rPr lang="en-GB" sz="2400" b="1" dirty="0">
                <a:solidFill>
                  <a:srgbClr val="050505"/>
                </a:solidFill>
                <a:latin typeface="Segoe UI Historic" panose="020B0502040204020203" pitchFamily="34" charset="0"/>
              </a:rPr>
              <a:t>Personal resilience online programme; </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4"/>
              </a:rPr>
              <a:t>https://ignitepd.thinkific.com/courses/rock-solid-resilience?fbclid=IwAR1dt6Mw_cw8EqDPPJA3bpynSEVhFxwfMWBZpPKO1IZq04ZvxHHc0ty8KRc</a:t>
            </a:r>
            <a:endParaRPr lang="en-GB"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5"/>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228365706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107504" y="794035"/>
            <a:ext cx="8856984" cy="2778982"/>
          </a:xfrm>
        </p:spPr>
        <p:txBody>
          <a:bodyPr/>
          <a:lstStyle/>
          <a:p>
            <a:pPr marL="0" indent="0">
              <a:lnSpc>
                <a:spcPct val="107000"/>
              </a:lnSpc>
              <a:spcAft>
                <a:spcPts val="800"/>
              </a:spcAft>
              <a:buNone/>
            </a:pP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https://www.youtube.com/watch?v=PFIydyH2H8Y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buNone/>
            </a:pP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Thomas Kilmann Conflict Mode Instrument</a:t>
            </a:r>
            <a:endParaRPr lang="en-GB"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The Thomas Kilmann Conflict Mode Instrument is based on a five-category scheme for classifying interpersonal conflict-handling modes: competing, collaborating, compromising, avoiding, and accommodating.</a:t>
            </a:r>
          </a:p>
          <a:p>
            <a:pPr marL="0" indent="0">
              <a:lnSpc>
                <a:spcPct val="107000"/>
              </a:lnSpc>
              <a:spcAft>
                <a:spcPts val="800"/>
              </a:spcAft>
              <a:buNone/>
            </a:pPr>
            <a:endParaRPr lang="en-GB" sz="1800" dirty="0">
              <a:solidFill>
                <a:srgbClr val="030303"/>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4"/>
              </a:rPr>
              <a:t>https://www.youtube.com/watch?v=RPpw3E7wfcg&amp;t=8s</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a:t>
            </a:r>
          </a:p>
          <a:p>
            <a:pPr marL="0" indent="0">
              <a:lnSpc>
                <a:spcPct val="107000"/>
              </a:lnSpc>
              <a:spcAft>
                <a:spcPts val="800"/>
              </a:spcAft>
              <a:buNone/>
            </a:pPr>
            <a:r>
              <a:rPr lang="en-US" sz="1800" b="1" i="0" dirty="0">
                <a:effectLst/>
              </a:rPr>
              <a:t>Facing The Truth (1 of 2) [</a:t>
            </a:r>
            <a:r>
              <a:rPr lang="en-US" sz="1800" b="1" i="0" dirty="0" err="1">
                <a:effectLst/>
              </a:rPr>
              <a:t>couchtripper</a:t>
            </a:r>
            <a:r>
              <a:rPr lang="en-US" sz="1800" b="1" i="0" dirty="0">
                <a:effectLst/>
              </a:rPr>
              <a:t>] 5th March 2006</a:t>
            </a:r>
          </a:p>
          <a:p>
            <a:pPr marL="0" indent="0">
              <a:lnSpc>
                <a:spcPct val="107000"/>
              </a:lnSpc>
              <a:spcAft>
                <a:spcPts val="800"/>
              </a:spcAft>
              <a:buNone/>
            </a:pPr>
            <a:r>
              <a:rPr lang="en-US" sz="1800" b="0" i="0" dirty="0">
                <a:solidFill>
                  <a:srgbClr val="030303"/>
                </a:solidFill>
                <a:effectLst/>
              </a:rPr>
              <a:t>Convicted extremists and victims from both sides of 'The Troubles' in Northern Ireland meet and talk about what they've been involved in. Archbishop Desmond Tutu moderates. </a:t>
            </a:r>
            <a:endParaRPr lang="en-GB"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dirty="0"/>
          </a:p>
        </p:txBody>
      </p:sp>
      <p:sp>
        <p:nvSpPr>
          <p:cNvPr id="5" name="Rectangle 4">
            <a:extLst>
              <a:ext uri="{FF2B5EF4-FFF2-40B4-BE49-F238E27FC236}">
                <a16:creationId xmlns:a16="http://schemas.microsoft.com/office/drawing/2014/main" id="{88B90588-D03B-45EB-A0B9-D45CF8AB054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Further information/watching</a:t>
            </a:r>
            <a:endParaRPr lang="en-US" sz="36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dirty="0">
                <a:solidFill>
                  <a:srgbClr val="FFFFFF"/>
                </a:solidFill>
                <a:cs typeface="Arial" charset="0"/>
              </a:rPr>
              <a:t>Set scene</a:t>
            </a:r>
          </a:p>
        </p:txBody>
      </p:sp>
      <p:sp>
        <p:nvSpPr>
          <p:cNvPr id="9" name="Rectangle 4">
            <a:extLst>
              <a:ext uri="{FF2B5EF4-FFF2-40B4-BE49-F238E27FC236}">
                <a16:creationId xmlns:a16="http://schemas.microsoft.com/office/drawing/2014/main" id="{171CD7DA-7624-43C8-A3F3-CE7F6445BB57}"/>
              </a:ext>
            </a:extLst>
          </p:cNvPr>
          <p:cNvSpPr>
            <a:spLocks noChangeArrowheads="1"/>
          </p:cNvSpPr>
          <p:nvPr/>
        </p:nvSpPr>
        <p:spPr bwMode="auto">
          <a:xfrm>
            <a:off x="14068" y="771182"/>
            <a:ext cx="9144000"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Conflict resolution is the process by which two or more parties reach a peaceful resolution to a dispute. Conflict may occur between colleagues, or between supervisors and subordinates, or between groups, such as management and the work force, or between whole departments. </a:t>
            </a:r>
          </a:p>
          <a:p>
            <a:pPr marL="0" marR="0" lvl="0" indent="0" algn="l" defTabSz="914400" rtl="0" eaLnBrk="0" fontAlgn="base" latinLnBrk="0" hangingPunct="0">
              <a:lnSpc>
                <a:spcPct val="100000"/>
              </a:lnSpc>
              <a:spcBef>
                <a:spcPct val="0"/>
              </a:spcBef>
              <a:spcAft>
                <a:spcPct val="0"/>
              </a:spcAft>
              <a:buClrTx/>
              <a:buSzTx/>
              <a:tabLst/>
            </a:pPr>
            <a:endParaRPr lang="en-US" altLang="en-US" sz="2000" dirty="0">
              <a:solidFill>
                <a:srgbClr val="222222"/>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It can of course also evolve in our personal lives. </a:t>
            </a:r>
          </a:p>
          <a:p>
            <a:pPr marL="0" marR="0" lvl="0" indent="0" algn="l" defTabSz="914400" rtl="0" eaLnBrk="0" fontAlgn="base" latinLnBrk="0" hangingPunct="0">
              <a:lnSpc>
                <a:spcPct val="100000"/>
              </a:lnSpc>
              <a:spcBef>
                <a:spcPct val="0"/>
              </a:spcBef>
              <a:spcAft>
                <a:spcPct val="0"/>
              </a:spcAft>
              <a:buClrTx/>
              <a:buSzTx/>
              <a:tabLst/>
            </a:pPr>
            <a:endParaRPr lang="en-US" altLang="en-US" sz="2000" dirty="0">
              <a:solidFill>
                <a:srgbClr val="222222"/>
              </a:solidFill>
              <a:latin typeface="Arial" panose="020B0604020202020204" pitchFamily="34" charset="0"/>
              <a:cs typeface="Arial" panose="020B0604020202020204" pitchFamily="34" charset="0"/>
            </a:endParaRPr>
          </a:p>
          <a:p>
            <a:pPr algn="l"/>
            <a:r>
              <a:rPr lang="en-US" sz="2000" b="0" i="0" dirty="0">
                <a:solidFill>
                  <a:srgbClr val="333333"/>
                </a:solidFill>
                <a:effectLst/>
                <a:latin typeface="Arial" panose="020B0604020202020204" pitchFamily="34" charset="0"/>
                <a:cs typeface="Arial" panose="020B0604020202020204" pitchFamily="34" charset="0"/>
              </a:rPr>
              <a:t>Conflict is a of course normal part of any healthy relationship. After all, two people can’t be expected to agree on everything, all the time. The key is not to avoid conflict but to learn how to resolve it in a healthy way.</a:t>
            </a:r>
          </a:p>
          <a:p>
            <a:pPr algn="l"/>
            <a:endParaRPr lang="en-US" sz="2000" b="0" i="0" dirty="0">
              <a:solidFill>
                <a:srgbClr val="333333"/>
              </a:solidFill>
              <a:effectLst/>
              <a:latin typeface="Arial" panose="020B0604020202020204" pitchFamily="34" charset="0"/>
              <a:cs typeface="Arial" panose="020B0604020202020204" pitchFamily="34" charset="0"/>
            </a:endParaRPr>
          </a:p>
          <a:p>
            <a:pPr algn="l"/>
            <a:r>
              <a:rPr lang="en-US" sz="2000" b="0" i="0" dirty="0">
                <a:solidFill>
                  <a:srgbClr val="333333"/>
                </a:solidFill>
                <a:effectLst/>
                <a:latin typeface="Arial" panose="020B0604020202020204" pitchFamily="34" charset="0"/>
                <a:cs typeface="Arial" panose="020B0604020202020204" pitchFamily="34" charset="0"/>
              </a:rPr>
              <a:t>When conflict is mismanaged, it can cause great harm to a relationship, but when handled in a respectful, positive way, conflict provides an opportunity to strengthen the bond between two people. Whatever the cause of disagreements and disputes, by learning skills for conflict resolution, you can keep your personal and professional relationships strong and growing.</a:t>
            </a:r>
          </a:p>
          <a:p>
            <a:pPr algn="l"/>
            <a:endParaRPr lang="en-US" sz="2000" dirty="0">
              <a:solidFill>
                <a:srgbClr val="333333"/>
              </a:solidFill>
              <a:latin typeface="Arial" panose="020B0604020202020204" pitchFamily="34" charset="0"/>
              <a:cs typeface="Arial" panose="020B0604020202020204" pitchFamily="34" charset="0"/>
            </a:endParaRPr>
          </a:p>
          <a:p>
            <a:pPr algn="l"/>
            <a:r>
              <a:rPr lang="en-US" sz="2000" dirty="0">
                <a:solidFill>
                  <a:srgbClr val="333333"/>
                </a:solidFill>
                <a:latin typeface="Arial" panose="020B0604020202020204" pitchFamily="34" charset="0"/>
                <a:cs typeface="Arial" panose="020B0604020202020204" pitchFamily="34" charset="0"/>
              </a:rPr>
              <a:t>As with everything our ‘mindset’ is vital – can you see conflict as an opportunity to strengthen a relationship with another person? </a:t>
            </a:r>
            <a:endParaRPr lang="en-US" sz="2000" b="0" i="0" dirty="0">
              <a:solidFill>
                <a:srgbClr val="333333"/>
              </a:solidFill>
              <a:effectLst/>
              <a:latin typeface="Arial" panose="020B0604020202020204" pitchFamily="34" charset="0"/>
              <a:cs typeface="Arial" panose="020B0604020202020204" pitchFamily="34" charset="0"/>
            </a:endParaRPr>
          </a:p>
        </p:txBody>
      </p:sp>
      <p:sp>
        <p:nvSpPr>
          <p:cNvPr id="10" name="Rectangle 5">
            <a:extLst>
              <a:ext uri="{FF2B5EF4-FFF2-40B4-BE49-F238E27FC236}">
                <a16:creationId xmlns:a16="http://schemas.microsoft.com/office/drawing/2014/main" id="{315A67B0-97B6-49DB-8709-3C5CF1652BBA}"/>
              </a:ext>
            </a:extLst>
          </p:cNvPr>
          <p:cNvSpPr>
            <a:spLocks noChangeArrowheads="1"/>
          </p:cNvSpPr>
          <p:nvPr/>
        </p:nvSpPr>
        <p:spPr bwMode="auto">
          <a:xfrm>
            <a:off x="0" y="234888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222222"/>
                </a:solidFill>
                <a:effectLst/>
                <a:latin typeface="Rubik"/>
              </a:rPr>
              <a:t>﻿</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You can disagree without being disagreeable. Conflict doesn't have to lead  to catastrophe. | Insights discovery, Learning and development, Management  skills">
            <a:extLst>
              <a:ext uri="{FF2B5EF4-FFF2-40B4-BE49-F238E27FC236}">
                <a16:creationId xmlns:a16="http://schemas.microsoft.com/office/drawing/2014/main" id="{E7FE5C5E-91A1-4DA9-86A3-861B995C8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2656"/>
            <a:ext cx="8424936"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772612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altLang="en-US" sz="3600" dirty="0"/>
              <a:t>What causes conflict?</a:t>
            </a:r>
            <a:endParaRPr lang="en-GB" sz="3600" b="1" dirty="0">
              <a:solidFill>
                <a:srgbClr val="FFFFFF"/>
              </a:solidFill>
              <a:cs typeface="Arial" charset="0"/>
            </a:endParaRPr>
          </a:p>
        </p:txBody>
      </p:sp>
      <p:sp>
        <p:nvSpPr>
          <p:cNvPr id="5" name="Content Placeholder 2"/>
          <p:cNvSpPr>
            <a:spLocks noGrp="1"/>
          </p:cNvSpPr>
          <p:nvPr>
            <p:ph idx="1"/>
          </p:nvPr>
        </p:nvSpPr>
        <p:spPr>
          <a:xfrm>
            <a:off x="0" y="836712"/>
            <a:ext cx="9157379" cy="1441450"/>
          </a:xfrm>
        </p:spPr>
        <p:txBody>
          <a:bodyPr/>
          <a:lstStyle/>
          <a:p>
            <a:r>
              <a:rPr lang="en-US" dirty="0"/>
              <a:t>Disagreement over values, motivations, perceptions, ideas, or desires.</a:t>
            </a:r>
          </a:p>
          <a:p>
            <a:r>
              <a:rPr lang="en-US" dirty="0"/>
              <a:t>Differing needs</a:t>
            </a:r>
          </a:p>
          <a:p>
            <a:r>
              <a:rPr lang="en-GB" dirty="0"/>
              <a:t>Misunderstanding about objectives/roles</a:t>
            </a:r>
          </a:p>
          <a:p>
            <a:r>
              <a:rPr lang="en-GB" dirty="0"/>
              <a:t>Differing expectations about how things should be done </a:t>
            </a:r>
          </a:p>
          <a:p>
            <a:r>
              <a:rPr lang="en-GB" dirty="0"/>
              <a:t>Different personalities/communication styles </a:t>
            </a:r>
          </a:p>
          <a:p>
            <a:r>
              <a:rPr lang="en-GB" dirty="0"/>
              <a:t>Lack of recognition, respect and trust</a:t>
            </a:r>
          </a:p>
          <a:p>
            <a:r>
              <a:rPr lang="en-GB" dirty="0"/>
              <a:t>Poor communication, planning</a:t>
            </a:r>
          </a:p>
          <a:p>
            <a:r>
              <a:rPr lang="en-GB" dirty="0"/>
              <a:t>Frustration, stress, high emotional states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nsights Discovery part 1: The 4 colors | MudaMasters">
            <a:extLst>
              <a:ext uri="{FF2B5EF4-FFF2-40B4-BE49-F238E27FC236}">
                <a16:creationId xmlns:a16="http://schemas.microsoft.com/office/drawing/2014/main" id="{66905E47-3F03-435C-95A6-BC1AF63B24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253" y="58316"/>
            <a:ext cx="8334375" cy="674136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C41712C-67ED-4D0B-9A5E-330EBB3A02C1}"/>
              </a:ext>
            </a:extLst>
          </p:cNvPr>
          <p:cNvSpPr txBox="1"/>
          <p:nvPr/>
        </p:nvSpPr>
        <p:spPr>
          <a:xfrm rot="5400000">
            <a:off x="3596801" y="2887777"/>
            <a:ext cx="1591141" cy="369332"/>
          </a:xfrm>
          <a:prstGeom prst="rect">
            <a:avLst/>
          </a:prstGeom>
          <a:noFill/>
        </p:spPr>
        <p:txBody>
          <a:bodyPr wrap="none" rtlCol="0">
            <a:spAutoFit/>
          </a:bodyPr>
          <a:lstStyle/>
          <a:p>
            <a:r>
              <a:rPr lang="en-US" b="1" dirty="0"/>
              <a:t>EXTROVERT</a:t>
            </a:r>
            <a:endParaRPr lang="en-GB" b="1" dirty="0"/>
          </a:p>
        </p:txBody>
      </p:sp>
      <p:sp>
        <p:nvSpPr>
          <p:cNvPr id="5" name="TextBox 4">
            <a:extLst>
              <a:ext uri="{FF2B5EF4-FFF2-40B4-BE49-F238E27FC236}">
                <a16:creationId xmlns:a16="http://schemas.microsoft.com/office/drawing/2014/main" id="{65CCF01F-539B-45F3-AC45-1E43067F16E7}"/>
              </a:ext>
            </a:extLst>
          </p:cNvPr>
          <p:cNvSpPr txBox="1"/>
          <p:nvPr/>
        </p:nvSpPr>
        <p:spPr>
          <a:xfrm rot="16200000">
            <a:off x="-467598" y="2705288"/>
            <a:ext cx="1514197" cy="369332"/>
          </a:xfrm>
          <a:prstGeom prst="rect">
            <a:avLst/>
          </a:prstGeom>
          <a:noFill/>
        </p:spPr>
        <p:txBody>
          <a:bodyPr wrap="none" rtlCol="0">
            <a:spAutoFit/>
          </a:bodyPr>
          <a:lstStyle/>
          <a:p>
            <a:r>
              <a:rPr lang="en-US" b="1" dirty="0"/>
              <a:t>INTROVERT</a:t>
            </a:r>
            <a:endParaRPr lang="en-GB" b="1" dirty="0"/>
          </a:p>
        </p:txBody>
      </p:sp>
      <p:sp>
        <p:nvSpPr>
          <p:cNvPr id="7" name="TextBox 6">
            <a:extLst>
              <a:ext uri="{FF2B5EF4-FFF2-40B4-BE49-F238E27FC236}">
                <a16:creationId xmlns:a16="http://schemas.microsoft.com/office/drawing/2014/main" id="{69E7C74E-B8A2-4DE8-B362-C3FF4083F512}"/>
              </a:ext>
            </a:extLst>
          </p:cNvPr>
          <p:cNvSpPr txBox="1"/>
          <p:nvPr/>
        </p:nvSpPr>
        <p:spPr>
          <a:xfrm>
            <a:off x="1763688" y="58316"/>
            <a:ext cx="1300356" cy="369332"/>
          </a:xfrm>
          <a:prstGeom prst="rect">
            <a:avLst/>
          </a:prstGeom>
          <a:noFill/>
        </p:spPr>
        <p:txBody>
          <a:bodyPr wrap="none" rtlCol="0">
            <a:spAutoFit/>
          </a:bodyPr>
          <a:lstStyle/>
          <a:p>
            <a:r>
              <a:rPr lang="en-US" b="1" dirty="0"/>
              <a:t>THINKING</a:t>
            </a:r>
            <a:endParaRPr lang="en-GB" b="1" dirty="0"/>
          </a:p>
        </p:txBody>
      </p:sp>
      <p:sp>
        <p:nvSpPr>
          <p:cNvPr id="10" name="TextBox 9">
            <a:extLst>
              <a:ext uri="{FF2B5EF4-FFF2-40B4-BE49-F238E27FC236}">
                <a16:creationId xmlns:a16="http://schemas.microsoft.com/office/drawing/2014/main" id="{FD433675-0A6E-464F-850B-9D176EED802E}"/>
              </a:ext>
            </a:extLst>
          </p:cNvPr>
          <p:cNvSpPr txBox="1"/>
          <p:nvPr/>
        </p:nvSpPr>
        <p:spPr>
          <a:xfrm>
            <a:off x="1795627" y="5467037"/>
            <a:ext cx="1184940" cy="369332"/>
          </a:xfrm>
          <a:prstGeom prst="rect">
            <a:avLst/>
          </a:prstGeom>
          <a:noFill/>
        </p:spPr>
        <p:txBody>
          <a:bodyPr wrap="none" rtlCol="0">
            <a:spAutoFit/>
          </a:bodyPr>
          <a:lstStyle/>
          <a:p>
            <a:r>
              <a:rPr lang="en-US" b="1" dirty="0"/>
              <a:t>FEELING</a:t>
            </a:r>
            <a:endParaRPr lang="en-GB" b="1" dirty="0"/>
          </a:p>
        </p:txBody>
      </p:sp>
    </p:spTree>
    <p:extLst>
      <p:ext uri="{BB962C8B-B14F-4D97-AF65-F5344CB8AC3E}">
        <p14:creationId xmlns:p14="http://schemas.microsoft.com/office/powerpoint/2010/main" val="3139051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B4CD39-67F8-47FA-823E-BC14DFF10CE2}"/>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Are there any positives? </a:t>
            </a:r>
          </a:p>
        </p:txBody>
      </p:sp>
      <p:pic>
        <p:nvPicPr>
          <p:cNvPr id="2050" name="Picture 2" descr="Open Mindedness">
            <a:extLst>
              <a:ext uri="{FF2B5EF4-FFF2-40B4-BE49-F238E27FC236}">
                <a16:creationId xmlns:a16="http://schemas.microsoft.com/office/drawing/2014/main" id="{5129E61A-79D8-4D6C-8F16-1FA51C54C6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5"/>
            <a:ext cx="4211960" cy="280784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Groupthink: Are two heads really better than one? | Applied Social  Psychology (ASP)">
            <a:extLst>
              <a:ext uri="{FF2B5EF4-FFF2-40B4-BE49-F238E27FC236}">
                <a16:creationId xmlns:a16="http://schemas.microsoft.com/office/drawing/2014/main" id="{84530422-FA27-4FE7-ABC5-2B56186ED2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765175"/>
            <a:ext cx="5076056" cy="29972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Top Tips to Improve Listening Skills on the Telephone">
            <a:extLst>
              <a:ext uri="{FF2B5EF4-FFF2-40B4-BE49-F238E27FC236}">
                <a16:creationId xmlns:a16="http://schemas.microsoft.com/office/drawing/2014/main" id="{6304B9A6-6F8F-473E-B50A-04BE7CD921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5508" y="3783215"/>
            <a:ext cx="2809875" cy="16287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reative Solutions | Signage | Great Yarmouth|Norfolk">
            <a:extLst>
              <a:ext uri="{FF2B5EF4-FFF2-40B4-BE49-F238E27FC236}">
                <a16:creationId xmlns:a16="http://schemas.microsoft.com/office/drawing/2014/main" id="{F07BCF66-21D6-4AAB-A38C-374CC95F6AC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02796" y="3783215"/>
            <a:ext cx="29337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understanding-others | Steyning Grammar School">
            <a:extLst>
              <a:ext uri="{FF2B5EF4-FFF2-40B4-BE49-F238E27FC236}">
                <a16:creationId xmlns:a16="http://schemas.microsoft.com/office/drawing/2014/main" id="{28AE9C01-3A8B-4F9C-9253-45141323116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4" y="3487939"/>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Building Better Teams with Everything DiSC">
            <a:extLst>
              <a:ext uri="{FF2B5EF4-FFF2-40B4-BE49-F238E27FC236}">
                <a16:creationId xmlns:a16="http://schemas.microsoft.com/office/drawing/2014/main" id="{AD8E9689-83EE-4308-B202-EE58218C5A6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8104" y="5222533"/>
            <a:ext cx="3672761" cy="1635467"/>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What's Next Once You Recognize the Need for Change Management...">
            <a:extLst>
              <a:ext uri="{FF2B5EF4-FFF2-40B4-BE49-F238E27FC236}">
                <a16:creationId xmlns:a16="http://schemas.microsoft.com/office/drawing/2014/main" id="{F9630CB5-4FB9-4FD7-9ACD-7E3D982E92D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67860" y="5220595"/>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1">
            <a:extLst>
              <a:ext uri="{FF2B5EF4-FFF2-40B4-BE49-F238E27FC236}">
                <a16:creationId xmlns:a16="http://schemas.microsoft.com/office/drawing/2014/main" id="{A7A5546C-0677-4E68-85FA-99D1DA65AAAD}"/>
              </a:ext>
            </a:extLst>
          </p:cNvPr>
          <p:cNvSpPr txBox="1">
            <a:spLocks noChangeArrowheads="1"/>
          </p:cNvSpPr>
          <p:nvPr/>
        </p:nvSpPr>
        <p:spPr>
          <a:xfrm>
            <a:off x="215900" y="21590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10246" name="Rectangle 12">
            <a:extLst>
              <a:ext uri="{FF2B5EF4-FFF2-40B4-BE49-F238E27FC236}">
                <a16:creationId xmlns:a16="http://schemas.microsoft.com/office/drawing/2014/main" id="{203307CF-CCD3-42ED-958B-3F207B3EC4FC}"/>
              </a:ext>
            </a:extLst>
          </p:cNvPr>
          <p:cNvSpPr>
            <a:spLocks noChangeArrowheads="1"/>
          </p:cNvSpPr>
          <p:nvPr/>
        </p:nvSpPr>
        <p:spPr bwMode="auto">
          <a:xfrm>
            <a:off x="2286000" y="1844675"/>
            <a:ext cx="45720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a:p>
            <a:pPr eaLnBrk="1" hangingPunct="1">
              <a:spcBef>
                <a:spcPct val="0"/>
              </a:spcBef>
              <a:buFontTx/>
              <a:buNone/>
            </a:pPr>
            <a:r>
              <a:rPr lang="en-US" altLang="en-US" sz="1800">
                <a:latin typeface="Arial" panose="020B0604020202020204" pitchFamily="34" charset="0"/>
              </a:rPr>
              <a:t> </a:t>
            </a:r>
          </a:p>
          <a:p>
            <a:pPr eaLnBrk="1" hangingPunct="1">
              <a:spcBef>
                <a:spcPct val="50000"/>
              </a:spcBef>
              <a:buFontTx/>
              <a:buNone/>
            </a:pPr>
            <a:endParaRPr lang="en-US" altLang="en-US" sz="1800">
              <a:latin typeface="Arial" panose="020B0604020202020204" pitchFamily="34" charset="0"/>
            </a:endParaRPr>
          </a:p>
        </p:txBody>
      </p:sp>
      <p:graphicFrame>
        <p:nvGraphicFramePr>
          <p:cNvPr id="11" name="Table 10">
            <a:extLst>
              <a:ext uri="{FF2B5EF4-FFF2-40B4-BE49-F238E27FC236}">
                <a16:creationId xmlns:a16="http://schemas.microsoft.com/office/drawing/2014/main" id="{A8AF98C5-2575-4CC4-B64B-8FBBBBC6B8C8}"/>
              </a:ext>
            </a:extLst>
          </p:cNvPr>
          <p:cNvGraphicFramePr>
            <a:graphicFrameLocks noGrp="1"/>
          </p:cNvGraphicFramePr>
          <p:nvPr/>
        </p:nvGraphicFramePr>
        <p:xfrm>
          <a:off x="3619500" y="3316288"/>
          <a:ext cx="1905000" cy="225425"/>
        </p:xfrm>
        <a:graphic>
          <a:graphicData uri="http://schemas.openxmlformats.org/drawingml/2006/table">
            <a:tbl>
              <a:tblPr/>
              <a:tblGrid>
                <a:gridCol w="1905000">
                  <a:extLst>
                    <a:ext uri="{9D8B030D-6E8A-4147-A177-3AD203B41FA5}">
                      <a16:colId xmlns:a16="http://schemas.microsoft.com/office/drawing/2014/main" val="20000"/>
                    </a:ext>
                  </a:extLst>
                </a:gridCol>
              </a:tblGrid>
              <a:tr h="225425">
                <a:tc>
                  <a:txBody>
                    <a:bodyPr/>
                    <a:lstStyle/>
                    <a:p>
                      <a:pPr>
                        <a:spcAft>
                          <a:spcPts val="1200"/>
                        </a:spcAft>
                      </a:pPr>
                      <a:endParaRPr lang="en-GB" sz="1100" dirty="0">
                        <a:solidFill>
                          <a:srgbClr val="000000"/>
                        </a:solidFill>
                        <a:latin typeface="Arial"/>
                        <a:ea typeface="Times New Roman"/>
                        <a:cs typeface="Times New Roman"/>
                      </a:endParaRPr>
                    </a:p>
                  </a:txBody>
                  <a:tcPr marL="28575" marR="28575" marT="28656" marB="28656" anchor="ctr">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10249" name="Picture 13" descr="http://www.beyondintractability.org/images/aha/curve_no-highlights.gif">
            <a:extLst>
              <a:ext uri="{FF2B5EF4-FFF2-40B4-BE49-F238E27FC236}">
                <a16:creationId xmlns:a16="http://schemas.microsoft.com/office/drawing/2014/main" id="{5062AE2D-1509-4095-A0AE-07C61E3CBDF7}"/>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95536" y="1193800"/>
            <a:ext cx="8208912" cy="525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3FC283A2-7AFE-4973-B389-A371301D1B18}"/>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How it escalates if we avoid it</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917BA39-AA81-4AFF-B9E8-35A548CD0CAA}"/>
              </a:ext>
            </a:extLst>
          </p:cNvPr>
          <p:cNvSpPr/>
          <p:nvPr/>
        </p:nvSpPr>
        <p:spPr bwMode="auto">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en-GB" sz="2400" dirty="0">
                <a:solidFill>
                  <a:schemeClr val="bg1"/>
                </a:solidFill>
                <a:latin typeface="Arial" pitchFamily="34" charset="0"/>
                <a:cs typeface="Arial" pitchFamily="34" charset="0"/>
              </a:rPr>
              <a:t> Resolving Conflict –Styles of Conflict Management</a:t>
            </a:r>
            <a:endParaRPr lang="en-US" sz="2400" dirty="0">
              <a:solidFill>
                <a:schemeClr val="bg1"/>
              </a:solidFill>
              <a:cs typeface="Arial" pitchFamily="34" charset="0"/>
            </a:endParaRPr>
          </a:p>
        </p:txBody>
      </p:sp>
      <p:sp>
        <p:nvSpPr>
          <p:cNvPr id="14340" name="Oval 4">
            <a:extLst>
              <a:ext uri="{FF2B5EF4-FFF2-40B4-BE49-F238E27FC236}">
                <a16:creationId xmlns:a16="http://schemas.microsoft.com/office/drawing/2014/main" id="{36168BD3-C1B1-4569-8CA5-2EA46C080BFE}"/>
              </a:ext>
            </a:extLst>
          </p:cNvPr>
          <p:cNvSpPr>
            <a:spLocks noChangeArrowheads="1"/>
          </p:cNvSpPr>
          <p:nvPr/>
        </p:nvSpPr>
        <p:spPr bwMode="auto">
          <a:xfrm>
            <a:off x="4398963" y="3205163"/>
            <a:ext cx="481012" cy="2651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1" name="Oval 5">
            <a:extLst>
              <a:ext uri="{FF2B5EF4-FFF2-40B4-BE49-F238E27FC236}">
                <a16:creationId xmlns:a16="http://schemas.microsoft.com/office/drawing/2014/main" id="{1F07C263-C243-4F0C-A823-C522A5E6F8E3}"/>
              </a:ext>
            </a:extLst>
          </p:cNvPr>
          <p:cNvSpPr>
            <a:spLocks noChangeArrowheads="1"/>
          </p:cNvSpPr>
          <p:nvPr/>
        </p:nvSpPr>
        <p:spPr bwMode="auto">
          <a:xfrm>
            <a:off x="4800600" y="3181350"/>
            <a:ext cx="387350" cy="2127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2" name="Oval 6">
            <a:extLst>
              <a:ext uri="{FF2B5EF4-FFF2-40B4-BE49-F238E27FC236}">
                <a16:creationId xmlns:a16="http://schemas.microsoft.com/office/drawing/2014/main" id="{8305B8C6-95CD-4677-9514-5B882459FCE9}"/>
              </a:ext>
            </a:extLst>
          </p:cNvPr>
          <p:cNvSpPr>
            <a:spLocks noChangeArrowheads="1"/>
          </p:cNvSpPr>
          <p:nvPr/>
        </p:nvSpPr>
        <p:spPr bwMode="auto">
          <a:xfrm>
            <a:off x="5156200" y="3398838"/>
            <a:ext cx="612775" cy="3397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3" name="Oval 7">
            <a:extLst>
              <a:ext uri="{FF2B5EF4-FFF2-40B4-BE49-F238E27FC236}">
                <a16:creationId xmlns:a16="http://schemas.microsoft.com/office/drawing/2014/main" id="{E9BE42C2-8A8B-4677-B3CA-F7F927F3A453}"/>
              </a:ext>
            </a:extLst>
          </p:cNvPr>
          <p:cNvSpPr>
            <a:spLocks noChangeArrowheads="1"/>
          </p:cNvSpPr>
          <p:nvPr/>
        </p:nvSpPr>
        <p:spPr bwMode="auto">
          <a:xfrm>
            <a:off x="3997325" y="3548063"/>
            <a:ext cx="703263" cy="38576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4" name="Oval 8">
            <a:extLst>
              <a:ext uri="{FF2B5EF4-FFF2-40B4-BE49-F238E27FC236}">
                <a16:creationId xmlns:a16="http://schemas.microsoft.com/office/drawing/2014/main" id="{C0CBE335-1CEB-4689-98D7-8EF6299C7EE2}"/>
              </a:ext>
            </a:extLst>
          </p:cNvPr>
          <p:cNvSpPr>
            <a:spLocks noChangeArrowheads="1"/>
          </p:cNvSpPr>
          <p:nvPr/>
        </p:nvSpPr>
        <p:spPr bwMode="auto">
          <a:xfrm>
            <a:off x="4976813" y="3595688"/>
            <a:ext cx="525462" cy="2889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5" name="Oval 9">
            <a:extLst>
              <a:ext uri="{FF2B5EF4-FFF2-40B4-BE49-F238E27FC236}">
                <a16:creationId xmlns:a16="http://schemas.microsoft.com/office/drawing/2014/main" id="{83644DA7-FE3B-4CD8-9B8A-037ECB2F8CAE}"/>
              </a:ext>
            </a:extLst>
          </p:cNvPr>
          <p:cNvSpPr>
            <a:spLocks noChangeArrowheads="1"/>
          </p:cNvSpPr>
          <p:nvPr/>
        </p:nvSpPr>
        <p:spPr bwMode="auto">
          <a:xfrm>
            <a:off x="3819525" y="3619500"/>
            <a:ext cx="390525" cy="21748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6" name="Oval 10">
            <a:extLst>
              <a:ext uri="{FF2B5EF4-FFF2-40B4-BE49-F238E27FC236}">
                <a16:creationId xmlns:a16="http://schemas.microsoft.com/office/drawing/2014/main" id="{BB89C914-346D-444D-91F9-CFEA90886BD2}"/>
              </a:ext>
            </a:extLst>
          </p:cNvPr>
          <p:cNvSpPr>
            <a:spLocks noChangeArrowheads="1"/>
          </p:cNvSpPr>
          <p:nvPr/>
        </p:nvSpPr>
        <p:spPr bwMode="auto">
          <a:xfrm>
            <a:off x="3776663" y="3449638"/>
            <a:ext cx="388937" cy="2159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8" name="Oval 12">
            <a:extLst>
              <a:ext uri="{FF2B5EF4-FFF2-40B4-BE49-F238E27FC236}">
                <a16:creationId xmlns:a16="http://schemas.microsoft.com/office/drawing/2014/main" id="{096704D1-AC5B-46C2-878B-A0AB8DE8F5ED}"/>
              </a:ext>
            </a:extLst>
          </p:cNvPr>
          <p:cNvSpPr>
            <a:spLocks noChangeArrowheads="1"/>
          </p:cNvSpPr>
          <p:nvPr/>
        </p:nvSpPr>
        <p:spPr bwMode="auto">
          <a:xfrm>
            <a:off x="4484688" y="3644900"/>
            <a:ext cx="617537" cy="33813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9" name="Oval 13">
            <a:extLst>
              <a:ext uri="{FF2B5EF4-FFF2-40B4-BE49-F238E27FC236}">
                <a16:creationId xmlns:a16="http://schemas.microsoft.com/office/drawing/2014/main" id="{14F919E2-03E9-4E09-8252-57F151E5EAD2}"/>
              </a:ext>
            </a:extLst>
          </p:cNvPr>
          <p:cNvSpPr>
            <a:spLocks noChangeArrowheads="1"/>
          </p:cNvSpPr>
          <p:nvPr/>
        </p:nvSpPr>
        <p:spPr bwMode="auto">
          <a:xfrm>
            <a:off x="5241925" y="3278188"/>
            <a:ext cx="482600" cy="2651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0" name="Oval 14">
            <a:extLst>
              <a:ext uri="{FF2B5EF4-FFF2-40B4-BE49-F238E27FC236}">
                <a16:creationId xmlns:a16="http://schemas.microsoft.com/office/drawing/2014/main" id="{774F4C79-4C14-458C-AE6A-24E6CF35CB48}"/>
              </a:ext>
            </a:extLst>
          </p:cNvPr>
          <p:cNvSpPr>
            <a:spLocks noChangeArrowheads="1"/>
          </p:cNvSpPr>
          <p:nvPr/>
        </p:nvSpPr>
        <p:spPr bwMode="auto">
          <a:xfrm>
            <a:off x="5110163" y="3181350"/>
            <a:ext cx="436562" cy="2397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2" name="Oval 16">
            <a:extLst>
              <a:ext uri="{FF2B5EF4-FFF2-40B4-BE49-F238E27FC236}">
                <a16:creationId xmlns:a16="http://schemas.microsoft.com/office/drawing/2014/main" id="{75645F27-44D5-418B-96DF-1E5692E1CFBA}"/>
              </a:ext>
            </a:extLst>
          </p:cNvPr>
          <p:cNvSpPr>
            <a:spLocks noChangeArrowheads="1"/>
          </p:cNvSpPr>
          <p:nvPr/>
        </p:nvSpPr>
        <p:spPr bwMode="auto">
          <a:xfrm>
            <a:off x="5575300" y="4575175"/>
            <a:ext cx="438150" cy="20955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3" name="Oval 17">
            <a:extLst>
              <a:ext uri="{FF2B5EF4-FFF2-40B4-BE49-F238E27FC236}">
                <a16:creationId xmlns:a16="http://schemas.microsoft.com/office/drawing/2014/main" id="{2A3E0A63-1ACE-4C56-BA31-65D52DB653AB}"/>
              </a:ext>
            </a:extLst>
          </p:cNvPr>
          <p:cNvSpPr>
            <a:spLocks noChangeArrowheads="1"/>
          </p:cNvSpPr>
          <p:nvPr/>
        </p:nvSpPr>
        <p:spPr bwMode="auto">
          <a:xfrm>
            <a:off x="5940425" y="4556125"/>
            <a:ext cx="354013" cy="168275"/>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4" name="Oval 18">
            <a:extLst>
              <a:ext uri="{FF2B5EF4-FFF2-40B4-BE49-F238E27FC236}">
                <a16:creationId xmlns:a16="http://schemas.microsoft.com/office/drawing/2014/main" id="{34D2D862-3A85-4484-A902-1BA8B2347935}"/>
              </a:ext>
            </a:extLst>
          </p:cNvPr>
          <p:cNvSpPr>
            <a:spLocks noChangeArrowheads="1"/>
          </p:cNvSpPr>
          <p:nvPr/>
        </p:nvSpPr>
        <p:spPr bwMode="auto">
          <a:xfrm>
            <a:off x="6264275" y="4729163"/>
            <a:ext cx="560388" cy="2667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5" name="Oval 19">
            <a:extLst>
              <a:ext uri="{FF2B5EF4-FFF2-40B4-BE49-F238E27FC236}">
                <a16:creationId xmlns:a16="http://schemas.microsoft.com/office/drawing/2014/main" id="{6053839F-F46F-412F-A7C2-CE8588BF4E4C}"/>
              </a:ext>
            </a:extLst>
          </p:cNvPr>
          <p:cNvSpPr>
            <a:spLocks noChangeArrowheads="1"/>
          </p:cNvSpPr>
          <p:nvPr/>
        </p:nvSpPr>
        <p:spPr bwMode="auto">
          <a:xfrm>
            <a:off x="5208588" y="4845050"/>
            <a:ext cx="641350" cy="3048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6" name="Oval 20">
            <a:extLst>
              <a:ext uri="{FF2B5EF4-FFF2-40B4-BE49-F238E27FC236}">
                <a16:creationId xmlns:a16="http://schemas.microsoft.com/office/drawing/2014/main" id="{1FB58C98-ED10-4981-BA7B-4AA278835B77}"/>
              </a:ext>
            </a:extLst>
          </p:cNvPr>
          <p:cNvSpPr>
            <a:spLocks noChangeArrowheads="1"/>
          </p:cNvSpPr>
          <p:nvPr/>
        </p:nvSpPr>
        <p:spPr bwMode="auto">
          <a:xfrm>
            <a:off x="6102350" y="4883150"/>
            <a:ext cx="479425" cy="227013"/>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7" name="Oval 21">
            <a:extLst>
              <a:ext uri="{FF2B5EF4-FFF2-40B4-BE49-F238E27FC236}">
                <a16:creationId xmlns:a16="http://schemas.microsoft.com/office/drawing/2014/main" id="{51577806-6460-4162-AFCA-EA9193C78673}"/>
              </a:ext>
            </a:extLst>
          </p:cNvPr>
          <p:cNvSpPr>
            <a:spLocks noChangeArrowheads="1"/>
          </p:cNvSpPr>
          <p:nvPr/>
        </p:nvSpPr>
        <p:spPr bwMode="auto">
          <a:xfrm>
            <a:off x="5046663" y="4902200"/>
            <a:ext cx="355600" cy="169863"/>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8" name="Oval 22">
            <a:extLst>
              <a:ext uri="{FF2B5EF4-FFF2-40B4-BE49-F238E27FC236}">
                <a16:creationId xmlns:a16="http://schemas.microsoft.com/office/drawing/2014/main" id="{190ED9D4-0C8F-47B4-84B0-D3CFB383FA19}"/>
              </a:ext>
            </a:extLst>
          </p:cNvPr>
          <p:cNvSpPr>
            <a:spLocks noChangeArrowheads="1"/>
          </p:cNvSpPr>
          <p:nvPr/>
        </p:nvSpPr>
        <p:spPr bwMode="auto">
          <a:xfrm>
            <a:off x="5006975" y="4768850"/>
            <a:ext cx="355600" cy="168275"/>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9" name="Oval 23">
            <a:extLst>
              <a:ext uri="{FF2B5EF4-FFF2-40B4-BE49-F238E27FC236}">
                <a16:creationId xmlns:a16="http://schemas.microsoft.com/office/drawing/2014/main" id="{33FFC7BB-7AB8-427E-8C0B-00749D096606}"/>
              </a:ext>
            </a:extLst>
          </p:cNvPr>
          <p:cNvSpPr>
            <a:spLocks noChangeArrowheads="1"/>
          </p:cNvSpPr>
          <p:nvPr/>
        </p:nvSpPr>
        <p:spPr bwMode="auto">
          <a:xfrm>
            <a:off x="5168900" y="4613275"/>
            <a:ext cx="560388" cy="2667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0" name="Oval 24">
            <a:extLst>
              <a:ext uri="{FF2B5EF4-FFF2-40B4-BE49-F238E27FC236}">
                <a16:creationId xmlns:a16="http://schemas.microsoft.com/office/drawing/2014/main" id="{F2D28033-37B9-4DCE-BD18-ED9DC9B4BC6B}"/>
              </a:ext>
            </a:extLst>
          </p:cNvPr>
          <p:cNvSpPr>
            <a:spLocks noChangeArrowheads="1"/>
          </p:cNvSpPr>
          <p:nvPr/>
        </p:nvSpPr>
        <p:spPr bwMode="auto">
          <a:xfrm>
            <a:off x="5654675" y="4921250"/>
            <a:ext cx="561975" cy="2667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1" name="Oval 25">
            <a:extLst>
              <a:ext uri="{FF2B5EF4-FFF2-40B4-BE49-F238E27FC236}">
                <a16:creationId xmlns:a16="http://schemas.microsoft.com/office/drawing/2014/main" id="{1C911AEC-4735-4B16-BC6B-A4C31C803882}"/>
              </a:ext>
            </a:extLst>
          </p:cNvPr>
          <p:cNvSpPr>
            <a:spLocks noChangeArrowheads="1"/>
          </p:cNvSpPr>
          <p:nvPr/>
        </p:nvSpPr>
        <p:spPr bwMode="auto">
          <a:xfrm>
            <a:off x="6342063" y="4633913"/>
            <a:ext cx="441325" cy="206375"/>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2" name="Oval 26">
            <a:extLst>
              <a:ext uri="{FF2B5EF4-FFF2-40B4-BE49-F238E27FC236}">
                <a16:creationId xmlns:a16="http://schemas.microsoft.com/office/drawing/2014/main" id="{AE04182C-23D8-4C68-A09C-9F1AE74FBD85}"/>
              </a:ext>
            </a:extLst>
          </p:cNvPr>
          <p:cNvSpPr>
            <a:spLocks noChangeArrowheads="1"/>
          </p:cNvSpPr>
          <p:nvPr/>
        </p:nvSpPr>
        <p:spPr bwMode="auto">
          <a:xfrm>
            <a:off x="6223000" y="4556125"/>
            <a:ext cx="398463" cy="188913"/>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3" name="Freeform 27">
            <a:extLst>
              <a:ext uri="{FF2B5EF4-FFF2-40B4-BE49-F238E27FC236}">
                <a16:creationId xmlns:a16="http://schemas.microsoft.com/office/drawing/2014/main" id="{2AC6CD4C-B4B9-4059-9BB2-FF0956AE092E}"/>
              </a:ext>
            </a:extLst>
          </p:cNvPr>
          <p:cNvSpPr>
            <a:spLocks/>
          </p:cNvSpPr>
          <p:nvPr/>
        </p:nvSpPr>
        <p:spPr bwMode="auto">
          <a:xfrm>
            <a:off x="5153025" y="4603750"/>
            <a:ext cx="1570038" cy="506413"/>
          </a:xfrm>
          <a:custGeom>
            <a:avLst/>
            <a:gdLst>
              <a:gd name="T0" fmla="*/ 2147483646 w 1979"/>
              <a:gd name="T1" fmla="*/ 2147483646 h 638"/>
              <a:gd name="T2" fmla="*/ 2147483646 w 1979"/>
              <a:gd name="T3" fmla="*/ 2147483646 h 638"/>
              <a:gd name="T4" fmla="*/ 2147483646 w 1979"/>
              <a:gd name="T5" fmla="*/ 2147483646 h 638"/>
              <a:gd name="T6" fmla="*/ 2147483646 w 1979"/>
              <a:gd name="T7" fmla="*/ 0 h 638"/>
              <a:gd name="T8" fmla="*/ 2147483646 w 1979"/>
              <a:gd name="T9" fmla="*/ 2147483646 h 638"/>
              <a:gd name="T10" fmla="*/ 2147483646 w 1979"/>
              <a:gd name="T11" fmla="*/ 2147483646 h 638"/>
              <a:gd name="T12" fmla="*/ 2147483646 w 1979"/>
              <a:gd name="T13" fmla="*/ 2147483646 h 638"/>
              <a:gd name="T14" fmla="*/ 2147483646 w 1979"/>
              <a:gd name="T15" fmla="*/ 2147483646 h 638"/>
              <a:gd name="T16" fmla="*/ 2147483646 w 1979"/>
              <a:gd name="T17" fmla="*/ 2147483646 h 638"/>
              <a:gd name="T18" fmla="*/ 2147483646 w 1979"/>
              <a:gd name="T19" fmla="*/ 2147483646 h 638"/>
              <a:gd name="T20" fmla="*/ 2147483646 w 1979"/>
              <a:gd name="T21" fmla="*/ 2147483646 h 638"/>
              <a:gd name="T22" fmla="*/ 2147483646 w 1979"/>
              <a:gd name="T23" fmla="*/ 2147483646 h 638"/>
              <a:gd name="T24" fmla="*/ 2147483646 w 1979"/>
              <a:gd name="T25" fmla="*/ 2147483646 h 638"/>
              <a:gd name="T26" fmla="*/ 2147483646 w 1979"/>
              <a:gd name="T27" fmla="*/ 2147483646 h 638"/>
              <a:gd name="T28" fmla="*/ 2147483646 w 1979"/>
              <a:gd name="T29" fmla="*/ 2147483646 h 638"/>
              <a:gd name="T30" fmla="*/ 2147483646 w 1979"/>
              <a:gd name="T31" fmla="*/ 2147483646 h 638"/>
              <a:gd name="T32" fmla="*/ 2147483646 w 1979"/>
              <a:gd name="T33" fmla="*/ 2147483646 h 638"/>
              <a:gd name="T34" fmla="*/ 0 w 1979"/>
              <a:gd name="T35" fmla="*/ 2147483646 h 638"/>
              <a:gd name="T36" fmla="*/ 2147483646 w 1979"/>
              <a:gd name="T37" fmla="*/ 2147483646 h 6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9"/>
              <a:gd name="T58" fmla="*/ 0 h 638"/>
              <a:gd name="T59" fmla="*/ 1979 w 1979"/>
              <a:gd name="T60" fmla="*/ 638 h 63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9" h="638">
                <a:moveTo>
                  <a:pt x="609" y="65"/>
                </a:moveTo>
                <a:lnTo>
                  <a:pt x="694" y="18"/>
                </a:lnTo>
                <a:lnTo>
                  <a:pt x="1063" y="21"/>
                </a:lnTo>
                <a:lnTo>
                  <a:pt x="1323" y="0"/>
                </a:lnTo>
                <a:lnTo>
                  <a:pt x="1654" y="77"/>
                </a:lnTo>
                <a:lnTo>
                  <a:pt x="1820" y="55"/>
                </a:lnTo>
                <a:lnTo>
                  <a:pt x="1908" y="65"/>
                </a:lnTo>
                <a:lnTo>
                  <a:pt x="1928" y="253"/>
                </a:lnTo>
                <a:lnTo>
                  <a:pt x="1979" y="285"/>
                </a:lnTo>
                <a:lnTo>
                  <a:pt x="1826" y="431"/>
                </a:lnTo>
                <a:lnTo>
                  <a:pt x="1660" y="330"/>
                </a:lnTo>
                <a:lnTo>
                  <a:pt x="1615" y="381"/>
                </a:lnTo>
                <a:lnTo>
                  <a:pt x="1382" y="583"/>
                </a:lnTo>
                <a:lnTo>
                  <a:pt x="597" y="638"/>
                </a:lnTo>
                <a:lnTo>
                  <a:pt x="192" y="599"/>
                </a:lnTo>
                <a:lnTo>
                  <a:pt x="63" y="473"/>
                </a:lnTo>
                <a:lnTo>
                  <a:pt x="63" y="345"/>
                </a:lnTo>
                <a:lnTo>
                  <a:pt x="0" y="238"/>
                </a:lnTo>
                <a:lnTo>
                  <a:pt x="609" y="65"/>
                </a:lnTo>
                <a:close/>
              </a:path>
            </a:pathLst>
          </a:cu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4365" name="Oval 29">
            <a:extLst>
              <a:ext uri="{FF2B5EF4-FFF2-40B4-BE49-F238E27FC236}">
                <a16:creationId xmlns:a16="http://schemas.microsoft.com/office/drawing/2014/main" id="{11F74C56-ADA8-4FB4-812D-1954A7E0EE08}"/>
              </a:ext>
            </a:extLst>
          </p:cNvPr>
          <p:cNvSpPr>
            <a:spLocks noChangeArrowheads="1"/>
          </p:cNvSpPr>
          <p:nvPr/>
        </p:nvSpPr>
        <p:spPr bwMode="auto">
          <a:xfrm>
            <a:off x="3830638" y="4556125"/>
            <a:ext cx="354012" cy="168275"/>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6" name="Oval 30">
            <a:extLst>
              <a:ext uri="{FF2B5EF4-FFF2-40B4-BE49-F238E27FC236}">
                <a16:creationId xmlns:a16="http://schemas.microsoft.com/office/drawing/2014/main" id="{A22B5DC1-1297-44CC-899D-73EA76715B82}"/>
              </a:ext>
            </a:extLst>
          </p:cNvPr>
          <p:cNvSpPr>
            <a:spLocks noChangeArrowheads="1"/>
          </p:cNvSpPr>
          <p:nvPr/>
        </p:nvSpPr>
        <p:spPr bwMode="auto">
          <a:xfrm>
            <a:off x="4154488" y="4729163"/>
            <a:ext cx="558800" cy="26670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7" name="Oval 31">
            <a:extLst>
              <a:ext uri="{FF2B5EF4-FFF2-40B4-BE49-F238E27FC236}">
                <a16:creationId xmlns:a16="http://schemas.microsoft.com/office/drawing/2014/main" id="{649DAFAC-42ED-4D59-8051-660309075E4B}"/>
              </a:ext>
            </a:extLst>
          </p:cNvPr>
          <p:cNvSpPr>
            <a:spLocks noChangeArrowheads="1"/>
          </p:cNvSpPr>
          <p:nvPr/>
        </p:nvSpPr>
        <p:spPr bwMode="auto">
          <a:xfrm>
            <a:off x="3098800" y="4845050"/>
            <a:ext cx="641350" cy="30480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8" name="Oval 32">
            <a:extLst>
              <a:ext uri="{FF2B5EF4-FFF2-40B4-BE49-F238E27FC236}">
                <a16:creationId xmlns:a16="http://schemas.microsoft.com/office/drawing/2014/main" id="{5E43E3B8-7214-44CE-912E-D2FFAEBFB421}"/>
              </a:ext>
            </a:extLst>
          </p:cNvPr>
          <p:cNvSpPr>
            <a:spLocks noChangeArrowheads="1"/>
          </p:cNvSpPr>
          <p:nvPr/>
        </p:nvSpPr>
        <p:spPr bwMode="auto">
          <a:xfrm>
            <a:off x="3992563" y="4883150"/>
            <a:ext cx="477837" cy="22701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9" name="Oval 33">
            <a:extLst>
              <a:ext uri="{FF2B5EF4-FFF2-40B4-BE49-F238E27FC236}">
                <a16:creationId xmlns:a16="http://schemas.microsoft.com/office/drawing/2014/main" id="{E3E73F77-A35E-42FB-B299-0AA7FB1C2624}"/>
              </a:ext>
            </a:extLst>
          </p:cNvPr>
          <p:cNvSpPr>
            <a:spLocks noChangeArrowheads="1"/>
          </p:cNvSpPr>
          <p:nvPr/>
        </p:nvSpPr>
        <p:spPr bwMode="auto">
          <a:xfrm>
            <a:off x="2936875" y="4902200"/>
            <a:ext cx="355600" cy="16986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0" name="Oval 34">
            <a:extLst>
              <a:ext uri="{FF2B5EF4-FFF2-40B4-BE49-F238E27FC236}">
                <a16:creationId xmlns:a16="http://schemas.microsoft.com/office/drawing/2014/main" id="{E30EC4C4-8EB8-4B42-8933-31E7D1538994}"/>
              </a:ext>
            </a:extLst>
          </p:cNvPr>
          <p:cNvSpPr>
            <a:spLocks noChangeArrowheads="1"/>
          </p:cNvSpPr>
          <p:nvPr/>
        </p:nvSpPr>
        <p:spPr bwMode="auto">
          <a:xfrm>
            <a:off x="2897188" y="4768850"/>
            <a:ext cx="355600" cy="168275"/>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1" name="Oval 35">
            <a:extLst>
              <a:ext uri="{FF2B5EF4-FFF2-40B4-BE49-F238E27FC236}">
                <a16:creationId xmlns:a16="http://schemas.microsoft.com/office/drawing/2014/main" id="{81928E58-AF60-4B95-8CD0-4ED69347FFF1}"/>
              </a:ext>
            </a:extLst>
          </p:cNvPr>
          <p:cNvSpPr>
            <a:spLocks noChangeArrowheads="1"/>
          </p:cNvSpPr>
          <p:nvPr/>
        </p:nvSpPr>
        <p:spPr bwMode="auto">
          <a:xfrm>
            <a:off x="3059113" y="4613275"/>
            <a:ext cx="560387" cy="26670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3" name="Oval 37">
            <a:extLst>
              <a:ext uri="{FF2B5EF4-FFF2-40B4-BE49-F238E27FC236}">
                <a16:creationId xmlns:a16="http://schemas.microsoft.com/office/drawing/2014/main" id="{85364AB2-E097-4D7A-BAFD-F4F97DA39C1A}"/>
              </a:ext>
            </a:extLst>
          </p:cNvPr>
          <p:cNvSpPr>
            <a:spLocks noChangeArrowheads="1"/>
          </p:cNvSpPr>
          <p:nvPr/>
        </p:nvSpPr>
        <p:spPr bwMode="auto">
          <a:xfrm>
            <a:off x="4232275" y="4633913"/>
            <a:ext cx="439738" cy="206375"/>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4" name="Oval 38">
            <a:extLst>
              <a:ext uri="{FF2B5EF4-FFF2-40B4-BE49-F238E27FC236}">
                <a16:creationId xmlns:a16="http://schemas.microsoft.com/office/drawing/2014/main" id="{567D0E93-BD59-44AD-BB43-89AE5168F7B6}"/>
              </a:ext>
            </a:extLst>
          </p:cNvPr>
          <p:cNvSpPr>
            <a:spLocks noChangeArrowheads="1"/>
          </p:cNvSpPr>
          <p:nvPr/>
        </p:nvSpPr>
        <p:spPr bwMode="auto">
          <a:xfrm>
            <a:off x="4113213" y="4556125"/>
            <a:ext cx="398462" cy="18891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6" name="Oval 40">
            <a:extLst>
              <a:ext uri="{FF2B5EF4-FFF2-40B4-BE49-F238E27FC236}">
                <a16:creationId xmlns:a16="http://schemas.microsoft.com/office/drawing/2014/main" id="{A96BA120-02AB-4A4C-8EE8-1EFE3FCF4A60}"/>
              </a:ext>
            </a:extLst>
          </p:cNvPr>
          <p:cNvSpPr>
            <a:spLocks noChangeArrowheads="1"/>
          </p:cNvSpPr>
          <p:nvPr/>
        </p:nvSpPr>
        <p:spPr bwMode="auto">
          <a:xfrm>
            <a:off x="5511800" y="1825625"/>
            <a:ext cx="482600" cy="22701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7" name="Oval 41">
            <a:extLst>
              <a:ext uri="{FF2B5EF4-FFF2-40B4-BE49-F238E27FC236}">
                <a16:creationId xmlns:a16="http://schemas.microsoft.com/office/drawing/2014/main" id="{935D94D9-3C82-45FD-9964-DD88A80014E6}"/>
              </a:ext>
            </a:extLst>
          </p:cNvPr>
          <p:cNvSpPr>
            <a:spLocks noChangeArrowheads="1"/>
          </p:cNvSpPr>
          <p:nvPr/>
        </p:nvSpPr>
        <p:spPr bwMode="auto">
          <a:xfrm>
            <a:off x="5913438" y="1804988"/>
            <a:ext cx="387350" cy="18256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8" name="Oval 42">
            <a:extLst>
              <a:ext uri="{FF2B5EF4-FFF2-40B4-BE49-F238E27FC236}">
                <a16:creationId xmlns:a16="http://schemas.microsoft.com/office/drawing/2014/main" id="{250375D6-0007-4E7F-B66B-C0F981DD9528}"/>
              </a:ext>
            </a:extLst>
          </p:cNvPr>
          <p:cNvSpPr>
            <a:spLocks noChangeArrowheads="1"/>
          </p:cNvSpPr>
          <p:nvPr/>
        </p:nvSpPr>
        <p:spPr bwMode="auto">
          <a:xfrm>
            <a:off x="6269038" y="1992313"/>
            <a:ext cx="614362" cy="29051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9" name="Oval 43">
            <a:extLst>
              <a:ext uri="{FF2B5EF4-FFF2-40B4-BE49-F238E27FC236}">
                <a16:creationId xmlns:a16="http://schemas.microsoft.com/office/drawing/2014/main" id="{6731E9D0-5174-4D8D-B17E-56DA898897E7}"/>
              </a:ext>
            </a:extLst>
          </p:cNvPr>
          <p:cNvSpPr>
            <a:spLocks noChangeArrowheads="1"/>
          </p:cNvSpPr>
          <p:nvPr/>
        </p:nvSpPr>
        <p:spPr bwMode="auto">
          <a:xfrm>
            <a:off x="5110163" y="2119313"/>
            <a:ext cx="704850" cy="331787"/>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0" name="Oval 44">
            <a:extLst>
              <a:ext uri="{FF2B5EF4-FFF2-40B4-BE49-F238E27FC236}">
                <a16:creationId xmlns:a16="http://schemas.microsoft.com/office/drawing/2014/main" id="{9551AF97-8502-4246-8411-46478FB62264}"/>
              </a:ext>
            </a:extLst>
          </p:cNvPr>
          <p:cNvSpPr>
            <a:spLocks noChangeArrowheads="1"/>
          </p:cNvSpPr>
          <p:nvPr/>
        </p:nvSpPr>
        <p:spPr bwMode="auto">
          <a:xfrm>
            <a:off x="6091238" y="2159000"/>
            <a:ext cx="525462" cy="249238"/>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1" name="Oval 45">
            <a:extLst>
              <a:ext uri="{FF2B5EF4-FFF2-40B4-BE49-F238E27FC236}">
                <a16:creationId xmlns:a16="http://schemas.microsoft.com/office/drawing/2014/main" id="{36BCC006-32B8-4398-9E82-1EC44729E79E}"/>
              </a:ext>
            </a:extLst>
          </p:cNvPr>
          <p:cNvSpPr>
            <a:spLocks noChangeArrowheads="1"/>
          </p:cNvSpPr>
          <p:nvPr/>
        </p:nvSpPr>
        <p:spPr bwMode="auto">
          <a:xfrm>
            <a:off x="4933950" y="2181225"/>
            <a:ext cx="388938" cy="185738"/>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2" name="Oval 46">
            <a:extLst>
              <a:ext uri="{FF2B5EF4-FFF2-40B4-BE49-F238E27FC236}">
                <a16:creationId xmlns:a16="http://schemas.microsoft.com/office/drawing/2014/main" id="{4B6DA243-7FB5-4947-8A2A-598F2D2B3154}"/>
              </a:ext>
            </a:extLst>
          </p:cNvPr>
          <p:cNvSpPr>
            <a:spLocks noChangeArrowheads="1"/>
          </p:cNvSpPr>
          <p:nvPr/>
        </p:nvSpPr>
        <p:spPr bwMode="auto">
          <a:xfrm>
            <a:off x="4889500" y="2035175"/>
            <a:ext cx="390525" cy="185738"/>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3" name="Oval 47">
            <a:extLst>
              <a:ext uri="{FF2B5EF4-FFF2-40B4-BE49-F238E27FC236}">
                <a16:creationId xmlns:a16="http://schemas.microsoft.com/office/drawing/2014/main" id="{710C17B5-40B7-42B5-AD10-4FEAC239E99A}"/>
              </a:ext>
            </a:extLst>
          </p:cNvPr>
          <p:cNvSpPr>
            <a:spLocks noChangeArrowheads="1"/>
          </p:cNvSpPr>
          <p:nvPr/>
        </p:nvSpPr>
        <p:spPr bwMode="auto">
          <a:xfrm>
            <a:off x="5067300" y="1866900"/>
            <a:ext cx="614363" cy="29051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4" name="Oval 48">
            <a:extLst>
              <a:ext uri="{FF2B5EF4-FFF2-40B4-BE49-F238E27FC236}">
                <a16:creationId xmlns:a16="http://schemas.microsoft.com/office/drawing/2014/main" id="{C2D9E23C-68AD-4145-82F3-E7466CCE2843}"/>
              </a:ext>
            </a:extLst>
          </p:cNvPr>
          <p:cNvSpPr>
            <a:spLocks noChangeArrowheads="1"/>
          </p:cNvSpPr>
          <p:nvPr/>
        </p:nvSpPr>
        <p:spPr bwMode="auto">
          <a:xfrm>
            <a:off x="5599113" y="2201863"/>
            <a:ext cx="617537" cy="29051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5" name="Oval 49">
            <a:extLst>
              <a:ext uri="{FF2B5EF4-FFF2-40B4-BE49-F238E27FC236}">
                <a16:creationId xmlns:a16="http://schemas.microsoft.com/office/drawing/2014/main" id="{E065540A-46B6-4228-9965-9E3B3E76B40F}"/>
              </a:ext>
            </a:extLst>
          </p:cNvPr>
          <p:cNvSpPr>
            <a:spLocks noChangeArrowheads="1"/>
          </p:cNvSpPr>
          <p:nvPr/>
        </p:nvSpPr>
        <p:spPr bwMode="auto">
          <a:xfrm>
            <a:off x="6354763" y="1887538"/>
            <a:ext cx="482600" cy="22701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6" name="Oval 50">
            <a:extLst>
              <a:ext uri="{FF2B5EF4-FFF2-40B4-BE49-F238E27FC236}">
                <a16:creationId xmlns:a16="http://schemas.microsoft.com/office/drawing/2014/main" id="{72678EAC-6C1F-499E-AA05-90BFDBC410B2}"/>
              </a:ext>
            </a:extLst>
          </p:cNvPr>
          <p:cNvSpPr>
            <a:spLocks noChangeArrowheads="1"/>
          </p:cNvSpPr>
          <p:nvPr/>
        </p:nvSpPr>
        <p:spPr bwMode="auto">
          <a:xfrm>
            <a:off x="6223000" y="1804988"/>
            <a:ext cx="438150" cy="204787"/>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8" name="Oval 52">
            <a:extLst>
              <a:ext uri="{FF2B5EF4-FFF2-40B4-BE49-F238E27FC236}">
                <a16:creationId xmlns:a16="http://schemas.microsoft.com/office/drawing/2014/main" id="{34E6DF7D-34E6-4D92-B762-5A5A4C0BA667}"/>
              </a:ext>
            </a:extLst>
          </p:cNvPr>
          <p:cNvSpPr>
            <a:spLocks noChangeArrowheads="1"/>
          </p:cNvSpPr>
          <p:nvPr/>
        </p:nvSpPr>
        <p:spPr bwMode="auto">
          <a:xfrm>
            <a:off x="3522663" y="1770063"/>
            <a:ext cx="439737" cy="247650"/>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9" name="Oval 53">
            <a:extLst>
              <a:ext uri="{FF2B5EF4-FFF2-40B4-BE49-F238E27FC236}">
                <a16:creationId xmlns:a16="http://schemas.microsoft.com/office/drawing/2014/main" id="{FC57097A-6D6D-4FAC-AC35-85ED9EB97E92}"/>
              </a:ext>
            </a:extLst>
          </p:cNvPr>
          <p:cNvSpPr>
            <a:spLocks noChangeArrowheads="1"/>
          </p:cNvSpPr>
          <p:nvPr/>
        </p:nvSpPr>
        <p:spPr bwMode="auto">
          <a:xfrm>
            <a:off x="3889375" y="1747838"/>
            <a:ext cx="354013" cy="198437"/>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0" name="Oval 54">
            <a:extLst>
              <a:ext uri="{FF2B5EF4-FFF2-40B4-BE49-F238E27FC236}">
                <a16:creationId xmlns:a16="http://schemas.microsoft.com/office/drawing/2014/main" id="{D92843BC-FD6A-48B7-9535-5493B3259C47}"/>
              </a:ext>
            </a:extLst>
          </p:cNvPr>
          <p:cNvSpPr>
            <a:spLocks noChangeArrowheads="1"/>
          </p:cNvSpPr>
          <p:nvPr/>
        </p:nvSpPr>
        <p:spPr bwMode="auto">
          <a:xfrm>
            <a:off x="4213225" y="1951038"/>
            <a:ext cx="558800" cy="3143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1" name="Oval 55">
            <a:extLst>
              <a:ext uri="{FF2B5EF4-FFF2-40B4-BE49-F238E27FC236}">
                <a16:creationId xmlns:a16="http://schemas.microsoft.com/office/drawing/2014/main" id="{24C242A6-0FC4-43A5-A3D5-11C60056E468}"/>
              </a:ext>
            </a:extLst>
          </p:cNvPr>
          <p:cNvSpPr>
            <a:spLocks noChangeArrowheads="1"/>
          </p:cNvSpPr>
          <p:nvPr/>
        </p:nvSpPr>
        <p:spPr bwMode="auto">
          <a:xfrm>
            <a:off x="3157538" y="2087563"/>
            <a:ext cx="641350" cy="360362"/>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2" name="Oval 56">
            <a:extLst>
              <a:ext uri="{FF2B5EF4-FFF2-40B4-BE49-F238E27FC236}">
                <a16:creationId xmlns:a16="http://schemas.microsoft.com/office/drawing/2014/main" id="{26804243-1D97-4471-942B-676CC43264A8}"/>
              </a:ext>
            </a:extLst>
          </p:cNvPr>
          <p:cNvSpPr>
            <a:spLocks noChangeArrowheads="1"/>
          </p:cNvSpPr>
          <p:nvPr/>
        </p:nvSpPr>
        <p:spPr bwMode="auto">
          <a:xfrm>
            <a:off x="4051300" y="2133600"/>
            <a:ext cx="477838" cy="266700"/>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3" name="Oval 57">
            <a:extLst>
              <a:ext uri="{FF2B5EF4-FFF2-40B4-BE49-F238E27FC236}">
                <a16:creationId xmlns:a16="http://schemas.microsoft.com/office/drawing/2014/main" id="{2D00D523-4DB5-45DA-B318-D8C6A69C2FA8}"/>
              </a:ext>
            </a:extLst>
          </p:cNvPr>
          <p:cNvSpPr>
            <a:spLocks noChangeArrowheads="1"/>
          </p:cNvSpPr>
          <p:nvPr/>
        </p:nvSpPr>
        <p:spPr bwMode="auto">
          <a:xfrm>
            <a:off x="2995613" y="2155825"/>
            <a:ext cx="355600" cy="2000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4" name="Oval 58">
            <a:extLst>
              <a:ext uri="{FF2B5EF4-FFF2-40B4-BE49-F238E27FC236}">
                <a16:creationId xmlns:a16="http://schemas.microsoft.com/office/drawing/2014/main" id="{D8D7D7A2-A032-4B23-A216-176D28CE4757}"/>
              </a:ext>
            </a:extLst>
          </p:cNvPr>
          <p:cNvSpPr>
            <a:spLocks noChangeArrowheads="1"/>
          </p:cNvSpPr>
          <p:nvPr/>
        </p:nvSpPr>
        <p:spPr bwMode="auto">
          <a:xfrm>
            <a:off x="2955925" y="1997075"/>
            <a:ext cx="355600" cy="2000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5" name="Oval 59">
            <a:extLst>
              <a:ext uri="{FF2B5EF4-FFF2-40B4-BE49-F238E27FC236}">
                <a16:creationId xmlns:a16="http://schemas.microsoft.com/office/drawing/2014/main" id="{1270251B-7EFB-4D4E-BF99-C7FAC8C00271}"/>
              </a:ext>
            </a:extLst>
          </p:cNvPr>
          <p:cNvSpPr>
            <a:spLocks noChangeArrowheads="1"/>
          </p:cNvSpPr>
          <p:nvPr/>
        </p:nvSpPr>
        <p:spPr bwMode="auto">
          <a:xfrm>
            <a:off x="3117850" y="1816100"/>
            <a:ext cx="558800" cy="312738"/>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6" name="Oval 60">
            <a:extLst>
              <a:ext uri="{FF2B5EF4-FFF2-40B4-BE49-F238E27FC236}">
                <a16:creationId xmlns:a16="http://schemas.microsoft.com/office/drawing/2014/main" id="{94C5F300-83AB-4A04-BF6B-A1AE7CE1A748}"/>
              </a:ext>
            </a:extLst>
          </p:cNvPr>
          <p:cNvSpPr>
            <a:spLocks noChangeArrowheads="1"/>
          </p:cNvSpPr>
          <p:nvPr/>
        </p:nvSpPr>
        <p:spPr bwMode="auto">
          <a:xfrm>
            <a:off x="3602038" y="2178050"/>
            <a:ext cx="561975" cy="3143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7" name="Oval 61">
            <a:extLst>
              <a:ext uri="{FF2B5EF4-FFF2-40B4-BE49-F238E27FC236}">
                <a16:creationId xmlns:a16="http://schemas.microsoft.com/office/drawing/2014/main" id="{F6CCE311-9312-44AB-B748-7392DD1E9585}"/>
              </a:ext>
            </a:extLst>
          </p:cNvPr>
          <p:cNvSpPr>
            <a:spLocks noChangeArrowheads="1"/>
          </p:cNvSpPr>
          <p:nvPr/>
        </p:nvSpPr>
        <p:spPr bwMode="auto">
          <a:xfrm>
            <a:off x="4291013" y="1838325"/>
            <a:ext cx="439737" cy="24447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8" name="Oval 62">
            <a:extLst>
              <a:ext uri="{FF2B5EF4-FFF2-40B4-BE49-F238E27FC236}">
                <a16:creationId xmlns:a16="http://schemas.microsoft.com/office/drawing/2014/main" id="{B1FCD200-420F-4977-A89D-4164D0E5D6B2}"/>
              </a:ext>
            </a:extLst>
          </p:cNvPr>
          <p:cNvSpPr>
            <a:spLocks noChangeArrowheads="1"/>
          </p:cNvSpPr>
          <p:nvPr/>
        </p:nvSpPr>
        <p:spPr bwMode="auto">
          <a:xfrm>
            <a:off x="4171950" y="1747838"/>
            <a:ext cx="398463" cy="222250"/>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9" name="Freeform 63">
            <a:extLst>
              <a:ext uri="{FF2B5EF4-FFF2-40B4-BE49-F238E27FC236}">
                <a16:creationId xmlns:a16="http://schemas.microsoft.com/office/drawing/2014/main" id="{A0823941-7CF5-42FF-A57A-5DDE4EDC0E10}"/>
              </a:ext>
            </a:extLst>
          </p:cNvPr>
          <p:cNvSpPr>
            <a:spLocks/>
          </p:cNvSpPr>
          <p:nvPr/>
        </p:nvSpPr>
        <p:spPr bwMode="auto">
          <a:xfrm>
            <a:off x="3203575" y="1773238"/>
            <a:ext cx="1570038" cy="595312"/>
          </a:xfrm>
          <a:custGeom>
            <a:avLst/>
            <a:gdLst>
              <a:gd name="T0" fmla="*/ 2147483646 w 1978"/>
              <a:gd name="T1" fmla="*/ 2147483646 h 751"/>
              <a:gd name="T2" fmla="*/ 2147483646 w 1978"/>
              <a:gd name="T3" fmla="*/ 2147483646 h 751"/>
              <a:gd name="T4" fmla="*/ 2147483646 w 1978"/>
              <a:gd name="T5" fmla="*/ 2147483646 h 751"/>
              <a:gd name="T6" fmla="*/ 2147483646 w 1978"/>
              <a:gd name="T7" fmla="*/ 0 h 751"/>
              <a:gd name="T8" fmla="*/ 2147483646 w 1978"/>
              <a:gd name="T9" fmla="*/ 2147483646 h 751"/>
              <a:gd name="T10" fmla="*/ 2147483646 w 1978"/>
              <a:gd name="T11" fmla="*/ 2147483646 h 751"/>
              <a:gd name="T12" fmla="*/ 2147483646 w 1978"/>
              <a:gd name="T13" fmla="*/ 2147483646 h 751"/>
              <a:gd name="T14" fmla="*/ 2147483646 w 1978"/>
              <a:gd name="T15" fmla="*/ 2147483646 h 751"/>
              <a:gd name="T16" fmla="*/ 2147483646 w 1978"/>
              <a:gd name="T17" fmla="*/ 2147483646 h 751"/>
              <a:gd name="T18" fmla="*/ 2147483646 w 1978"/>
              <a:gd name="T19" fmla="*/ 2147483646 h 751"/>
              <a:gd name="T20" fmla="*/ 2147483646 w 1978"/>
              <a:gd name="T21" fmla="*/ 2147483646 h 751"/>
              <a:gd name="T22" fmla="*/ 2147483646 w 1978"/>
              <a:gd name="T23" fmla="*/ 2147483646 h 751"/>
              <a:gd name="T24" fmla="*/ 2147483646 w 1978"/>
              <a:gd name="T25" fmla="*/ 2147483646 h 751"/>
              <a:gd name="T26" fmla="*/ 2147483646 w 1978"/>
              <a:gd name="T27" fmla="*/ 2147483646 h 751"/>
              <a:gd name="T28" fmla="*/ 2147483646 w 1978"/>
              <a:gd name="T29" fmla="*/ 2147483646 h 751"/>
              <a:gd name="T30" fmla="*/ 2147483646 w 1978"/>
              <a:gd name="T31" fmla="*/ 2147483646 h 751"/>
              <a:gd name="T32" fmla="*/ 2147483646 w 1978"/>
              <a:gd name="T33" fmla="*/ 2147483646 h 751"/>
              <a:gd name="T34" fmla="*/ 0 w 1978"/>
              <a:gd name="T35" fmla="*/ 2147483646 h 751"/>
              <a:gd name="T36" fmla="*/ 2147483646 w 1978"/>
              <a:gd name="T37" fmla="*/ 2147483646 h 7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8"/>
              <a:gd name="T58" fmla="*/ 0 h 751"/>
              <a:gd name="T59" fmla="*/ 1978 w 1978"/>
              <a:gd name="T60" fmla="*/ 751 h 75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8" h="751">
                <a:moveTo>
                  <a:pt x="609" y="75"/>
                </a:moveTo>
                <a:lnTo>
                  <a:pt x="693" y="23"/>
                </a:lnTo>
                <a:lnTo>
                  <a:pt x="1063" y="26"/>
                </a:lnTo>
                <a:lnTo>
                  <a:pt x="1323" y="0"/>
                </a:lnTo>
                <a:lnTo>
                  <a:pt x="1653" y="90"/>
                </a:lnTo>
                <a:lnTo>
                  <a:pt x="1820" y="65"/>
                </a:lnTo>
                <a:lnTo>
                  <a:pt x="1907" y="75"/>
                </a:lnTo>
                <a:lnTo>
                  <a:pt x="1927" y="298"/>
                </a:lnTo>
                <a:lnTo>
                  <a:pt x="1978" y="334"/>
                </a:lnTo>
                <a:lnTo>
                  <a:pt x="1826" y="507"/>
                </a:lnTo>
                <a:lnTo>
                  <a:pt x="1660" y="387"/>
                </a:lnTo>
                <a:lnTo>
                  <a:pt x="1615" y="449"/>
                </a:lnTo>
                <a:lnTo>
                  <a:pt x="1381" y="685"/>
                </a:lnTo>
                <a:lnTo>
                  <a:pt x="596" y="751"/>
                </a:lnTo>
                <a:lnTo>
                  <a:pt x="192" y="704"/>
                </a:lnTo>
                <a:lnTo>
                  <a:pt x="63" y="557"/>
                </a:lnTo>
                <a:lnTo>
                  <a:pt x="63" y="406"/>
                </a:lnTo>
                <a:lnTo>
                  <a:pt x="0" y="280"/>
                </a:lnTo>
                <a:lnTo>
                  <a:pt x="609" y="75"/>
                </a:lnTo>
                <a:close/>
              </a:path>
            </a:pathLst>
          </a:cu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p>
            <a:endParaRPr lang="en-GB"/>
          </a:p>
        </p:txBody>
      </p:sp>
      <p:sp>
        <p:nvSpPr>
          <p:cNvPr id="14415" name="Rectangle 79">
            <a:extLst>
              <a:ext uri="{FF2B5EF4-FFF2-40B4-BE49-F238E27FC236}">
                <a16:creationId xmlns:a16="http://schemas.microsoft.com/office/drawing/2014/main" id="{0E6ED537-BD96-4F1B-93B8-E76D5577827B}"/>
              </a:ext>
            </a:extLst>
          </p:cNvPr>
          <p:cNvSpPr>
            <a:spLocks noChangeArrowheads="1"/>
          </p:cNvSpPr>
          <p:nvPr/>
        </p:nvSpPr>
        <p:spPr bwMode="auto">
          <a:xfrm>
            <a:off x="7134225" y="6005513"/>
            <a:ext cx="0" cy="36512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endParaRPr lang="en-US" altLang="en-US" sz="2400"/>
          </a:p>
        </p:txBody>
      </p:sp>
      <p:sp>
        <p:nvSpPr>
          <p:cNvPr id="95" name="Rectangle 31">
            <a:extLst>
              <a:ext uri="{FF2B5EF4-FFF2-40B4-BE49-F238E27FC236}">
                <a16:creationId xmlns:a16="http://schemas.microsoft.com/office/drawing/2014/main" id="{F9DC2FDB-56EB-4DB8-9D85-E147E4FE09A4}"/>
              </a:ext>
            </a:extLst>
          </p:cNvPr>
          <p:cNvSpPr txBox="1">
            <a:spLocks noChangeArrowheads="1"/>
          </p:cNvSpPr>
          <p:nvPr/>
        </p:nvSpPr>
        <p:spPr>
          <a:xfrm>
            <a:off x="0" y="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14417" name="Slide Number Placeholder 81">
            <a:extLst>
              <a:ext uri="{FF2B5EF4-FFF2-40B4-BE49-F238E27FC236}">
                <a16:creationId xmlns:a16="http://schemas.microsoft.com/office/drawing/2014/main" id="{39FDB71B-205F-42C4-A005-5C81384A0508}"/>
              </a:ext>
            </a:extLst>
          </p:cNvPr>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fld id="{C2139834-0309-4DEC-89EA-297464605ABA}" type="slidenum">
              <a:rPr lang="en-GB" altLang="en-US" sz="1200">
                <a:solidFill>
                  <a:srgbClr val="898989"/>
                </a:solidFill>
              </a:rPr>
              <a:pPr algn="ctr">
                <a:spcBef>
                  <a:spcPct val="0"/>
                </a:spcBef>
                <a:buFontTx/>
                <a:buNone/>
              </a:pPr>
              <a:t>9</a:t>
            </a:fld>
            <a:endParaRPr lang="en-GB" altLang="en-US" sz="1200">
              <a:solidFill>
                <a:srgbClr val="898989"/>
              </a:solidFill>
            </a:endParaRPr>
          </a:p>
        </p:txBody>
      </p:sp>
      <p:pic>
        <p:nvPicPr>
          <p:cNvPr id="82" name="Picture 81" descr="Conflict Modes and Managerial Styles (Ed Batista)">
            <a:extLst>
              <a:ext uri="{FF2B5EF4-FFF2-40B4-BE49-F238E27FC236}">
                <a16:creationId xmlns:a16="http://schemas.microsoft.com/office/drawing/2014/main" id="{6655BF14-A016-4696-926B-392494F1BAB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79512" y="908720"/>
            <a:ext cx="8784976" cy="5616623"/>
          </a:xfrm>
          <a:prstGeom prst="rect">
            <a:avLst/>
          </a:prstGeom>
          <a:noFill/>
          <a:ln>
            <a:noFill/>
          </a:ln>
        </p:spPr>
      </p:pic>
      <p:pic>
        <p:nvPicPr>
          <p:cNvPr id="61" name="Picture 60" descr="Conflict Modes and Managerial Styles (Ed Batista)">
            <a:extLst>
              <a:ext uri="{FF2B5EF4-FFF2-40B4-BE49-F238E27FC236}">
                <a16:creationId xmlns:a16="http://schemas.microsoft.com/office/drawing/2014/main" id="{5C69C2DD-11B4-49A1-9E4F-7B1419A67C0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9525" y="1028676"/>
            <a:ext cx="8784976" cy="5616623"/>
          </a:xfrm>
          <a:prstGeom prst="rect">
            <a:avLst/>
          </a:prstGeom>
          <a:noFill/>
          <a:ln>
            <a:noFill/>
          </a:ln>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3001</TotalTime>
  <Words>1301</Words>
  <Application>Microsoft Office PowerPoint</Application>
  <PresentationFormat>On-screen Show (4:3)</PresentationFormat>
  <Paragraphs>193</Paragraphs>
  <Slides>22</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Rubik</vt:lpstr>
      <vt:lpstr>Segoe UI Historic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148</cp:revision>
  <dcterms:created xsi:type="dcterms:W3CDTF">2011-03-16T20:26:35Z</dcterms:created>
  <dcterms:modified xsi:type="dcterms:W3CDTF">2020-12-03T12:01:13Z</dcterms:modified>
</cp:coreProperties>
</file>