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2" r:id="rId1"/>
  </p:sldMasterIdLst>
  <p:sldIdLst>
    <p:sldId id="256" r:id="rId2"/>
    <p:sldId id="257" r:id="rId3"/>
    <p:sldId id="302" r:id="rId4"/>
    <p:sldId id="303" r:id="rId5"/>
    <p:sldId id="266" r:id="rId6"/>
    <p:sldId id="277" r:id="rId7"/>
    <p:sldId id="292" r:id="rId8"/>
    <p:sldId id="308" r:id="rId9"/>
    <p:sldId id="282" r:id="rId10"/>
    <p:sldId id="264" r:id="rId11"/>
    <p:sldId id="290" r:id="rId12"/>
    <p:sldId id="289" r:id="rId13"/>
    <p:sldId id="288" r:id="rId14"/>
    <p:sldId id="287" r:id="rId15"/>
    <p:sldId id="286" r:id="rId16"/>
    <p:sldId id="284" r:id="rId17"/>
    <p:sldId id="283" r:id="rId18"/>
    <p:sldId id="271" r:id="rId19"/>
    <p:sldId id="296" r:id="rId20"/>
    <p:sldId id="304" r:id="rId21"/>
    <p:sldId id="312" r:id="rId22"/>
    <p:sldId id="313" r:id="rId23"/>
    <p:sldId id="314" r:id="rId24"/>
    <p:sldId id="316" r:id="rId25"/>
    <p:sldId id="315" r:id="rId26"/>
    <p:sldId id="317" r:id="rId27"/>
    <p:sldId id="318" r:id="rId28"/>
    <p:sldId id="319" r:id="rId29"/>
    <p:sldId id="320" r:id="rId30"/>
    <p:sldId id="321" r:id="rId31"/>
    <p:sldId id="293" r:id="rId32"/>
    <p:sldId id="275" r:id="rId33"/>
    <p:sldId id="298" r:id="rId34"/>
    <p:sldId id="323" r:id="rId35"/>
    <p:sldId id="324" r:id="rId36"/>
    <p:sldId id="305" r:id="rId37"/>
    <p:sldId id="325" r:id="rId38"/>
    <p:sldId id="300" r:id="rId39"/>
    <p:sldId id="261" r:id="rId40"/>
    <p:sldId id="30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5EAF"/>
    <a:srgbClr val="CF379C"/>
    <a:srgbClr val="FFCCFF"/>
    <a:srgbClr val="C71B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7" autoAdjust="0"/>
    <p:restoredTop sz="94660"/>
  </p:normalViewPr>
  <p:slideViewPr>
    <p:cSldViewPr snapToGrid="0">
      <p:cViewPr varScale="1">
        <p:scale>
          <a:sx n="69" d="100"/>
          <a:sy n="69" d="100"/>
        </p:scale>
        <p:origin x="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12/11/2020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5725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64905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43558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99260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12/11/2020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89861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18662990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12/11/2020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33859103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12/11/2020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461547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12/11/2020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33377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12/11/2020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25893765"/>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12/11/2020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19847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12/11/2020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5499446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mind.org.uk/information-support/your-stories/co-production-in-mental-health-why-everybody-wins/" TargetMode="External"/><Relationship Id="rId2" Type="http://schemas.openxmlformats.org/officeDocument/2006/relationships/hyperlink" Target="https://assets.publishing.service.gov.uk/government/uploads/system/uploads/attachment_data/file/213823/dh_117794.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thinklocalactpersonal.org.uk/co-production-in-commissioning-tool/co-production/In-more-detail/what-makes-co-production-different/"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Co-production</a:t>
            </a:r>
            <a:endParaRPr lang="en-GB" dirty="0"/>
          </a:p>
        </p:txBody>
      </p:sp>
      <p:sp>
        <p:nvSpPr>
          <p:cNvPr id="4" name="Subtitle 3"/>
          <p:cNvSpPr>
            <a:spLocks noGrp="1"/>
          </p:cNvSpPr>
          <p:nvPr>
            <p:ph type="subTitle" idx="1"/>
          </p:nvPr>
        </p:nvSpPr>
        <p:spPr>
          <a:xfrm>
            <a:off x="2215045" y="4404396"/>
            <a:ext cx="8045373" cy="742279"/>
          </a:xfrm>
        </p:spPr>
        <p:txBody>
          <a:bodyPr/>
          <a:lstStyle/>
          <a:p>
            <a:r>
              <a:rPr lang="en-GB" dirty="0" smtClean="0"/>
              <a:t>The What, The Why, The How</a:t>
            </a:r>
            <a:endParaRPr lang="en-GB" dirty="0"/>
          </a:p>
        </p:txBody>
      </p:sp>
    </p:spTree>
    <p:extLst>
      <p:ext uri="{BB962C8B-B14F-4D97-AF65-F5344CB8AC3E}">
        <p14:creationId xmlns:p14="http://schemas.microsoft.com/office/powerpoint/2010/main" val="2951779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358" t="16145" r="36238" b="17882"/>
          <a:stretch/>
        </p:blipFill>
        <p:spPr>
          <a:xfrm>
            <a:off x="5951415" y="479082"/>
            <a:ext cx="5499687" cy="5953725"/>
          </a:xfrm>
          <a:prstGeom prst="rect">
            <a:avLst/>
          </a:prstGeom>
          <a:effectLst>
            <a:softEdge rad="0"/>
          </a:effectLst>
        </p:spPr>
      </p:pic>
      <p:sp>
        <p:nvSpPr>
          <p:cNvPr id="3" name="Rectangle 2"/>
          <p:cNvSpPr/>
          <p:nvPr/>
        </p:nvSpPr>
        <p:spPr>
          <a:xfrm>
            <a:off x="6231987" y="5894364"/>
            <a:ext cx="2307102" cy="425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rotWithShape="1">
          <a:blip r:embed="rId3"/>
          <a:srcRect l="37052" t="27933" r="38467" b="44183"/>
          <a:stretch/>
        </p:blipFill>
        <p:spPr>
          <a:xfrm>
            <a:off x="1125414" y="479082"/>
            <a:ext cx="4677829" cy="2995638"/>
          </a:xfrm>
          <a:prstGeom prst="rect">
            <a:avLst/>
          </a:prstGeom>
        </p:spPr>
      </p:pic>
    </p:spTree>
    <p:extLst>
      <p:ext uri="{BB962C8B-B14F-4D97-AF65-F5344CB8AC3E}">
        <p14:creationId xmlns:p14="http://schemas.microsoft.com/office/powerpoint/2010/main" val="859644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9152" t="15432" r="41062" b="18990"/>
          <a:stretch/>
        </p:blipFill>
        <p:spPr>
          <a:xfrm>
            <a:off x="292325" y="118301"/>
            <a:ext cx="1308295" cy="2437860"/>
          </a:xfrm>
          <a:prstGeom prst="rect">
            <a:avLst/>
          </a:prstGeom>
        </p:spPr>
      </p:pic>
      <p:pic>
        <p:nvPicPr>
          <p:cNvPr id="6" name="Picture 5"/>
          <p:cNvPicPr>
            <a:picLocks noChangeAspect="1"/>
          </p:cNvPicPr>
          <p:nvPr/>
        </p:nvPicPr>
        <p:blipFill>
          <a:blip r:embed="rId3"/>
          <a:stretch>
            <a:fillRect/>
          </a:stretch>
        </p:blipFill>
        <p:spPr>
          <a:xfrm>
            <a:off x="295421" y="2437860"/>
            <a:ext cx="1392990" cy="2516581"/>
          </a:xfrm>
          <a:prstGeom prst="rect">
            <a:avLst/>
          </a:prstGeom>
        </p:spPr>
      </p:pic>
      <p:pic>
        <p:nvPicPr>
          <p:cNvPr id="7" name="Picture 6"/>
          <p:cNvPicPr>
            <a:picLocks noChangeAspect="1"/>
          </p:cNvPicPr>
          <p:nvPr/>
        </p:nvPicPr>
        <p:blipFill rotWithShape="1">
          <a:blip r:embed="rId4"/>
          <a:srcRect t="33002"/>
          <a:stretch/>
        </p:blipFill>
        <p:spPr>
          <a:xfrm>
            <a:off x="295421" y="4954441"/>
            <a:ext cx="1396086" cy="1642877"/>
          </a:xfrm>
          <a:prstGeom prst="rect">
            <a:avLst/>
          </a:prstGeom>
        </p:spPr>
      </p:pic>
      <p:pic>
        <p:nvPicPr>
          <p:cNvPr id="3" name="Picture 2"/>
          <p:cNvPicPr>
            <a:picLocks noChangeAspect="1"/>
          </p:cNvPicPr>
          <p:nvPr/>
        </p:nvPicPr>
        <p:blipFill rotWithShape="1">
          <a:blip r:embed="rId5"/>
          <a:srcRect l="28664" t="21395" r="30034" b="28990"/>
          <a:stretch/>
        </p:blipFill>
        <p:spPr>
          <a:xfrm>
            <a:off x="4417255" y="118938"/>
            <a:ext cx="7665041" cy="6620124"/>
          </a:xfrm>
          <a:prstGeom prst="rect">
            <a:avLst/>
          </a:prstGeom>
        </p:spPr>
      </p:pic>
      <p:pic>
        <p:nvPicPr>
          <p:cNvPr id="4" name="Picture 3"/>
          <p:cNvPicPr>
            <a:picLocks noChangeAspect="1"/>
          </p:cNvPicPr>
          <p:nvPr/>
        </p:nvPicPr>
        <p:blipFill>
          <a:blip r:embed="rId6"/>
          <a:stretch>
            <a:fillRect/>
          </a:stretch>
        </p:blipFill>
        <p:spPr>
          <a:xfrm>
            <a:off x="1953697" y="5937011"/>
            <a:ext cx="2554445" cy="554784"/>
          </a:xfrm>
          <a:prstGeom prst="rect">
            <a:avLst/>
          </a:prstGeom>
        </p:spPr>
      </p:pic>
    </p:spTree>
    <p:extLst>
      <p:ext uri="{BB962C8B-B14F-4D97-AF65-F5344CB8AC3E}">
        <p14:creationId xmlns:p14="http://schemas.microsoft.com/office/powerpoint/2010/main" val="1613378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9152" t="15432" r="41062" b="18990"/>
          <a:stretch/>
        </p:blipFill>
        <p:spPr>
          <a:xfrm>
            <a:off x="292325" y="118301"/>
            <a:ext cx="1308295" cy="2437860"/>
          </a:xfrm>
          <a:prstGeom prst="rect">
            <a:avLst/>
          </a:prstGeom>
        </p:spPr>
      </p:pic>
      <p:pic>
        <p:nvPicPr>
          <p:cNvPr id="6" name="Picture 5"/>
          <p:cNvPicPr>
            <a:picLocks noChangeAspect="1"/>
          </p:cNvPicPr>
          <p:nvPr/>
        </p:nvPicPr>
        <p:blipFill>
          <a:blip r:embed="rId3"/>
          <a:stretch>
            <a:fillRect/>
          </a:stretch>
        </p:blipFill>
        <p:spPr>
          <a:xfrm>
            <a:off x="295421" y="2437860"/>
            <a:ext cx="1392990" cy="2516581"/>
          </a:xfrm>
          <a:prstGeom prst="rect">
            <a:avLst/>
          </a:prstGeom>
        </p:spPr>
      </p:pic>
      <p:pic>
        <p:nvPicPr>
          <p:cNvPr id="7" name="Picture 6"/>
          <p:cNvPicPr>
            <a:picLocks noChangeAspect="1"/>
          </p:cNvPicPr>
          <p:nvPr/>
        </p:nvPicPr>
        <p:blipFill rotWithShape="1">
          <a:blip r:embed="rId4"/>
          <a:srcRect t="33002"/>
          <a:stretch/>
        </p:blipFill>
        <p:spPr>
          <a:xfrm>
            <a:off x="295421" y="4954441"/>
            <a:ext cx="1396086" cy="1642877"/>
          </a:xfrm>
          <a:prstGeom prst="rect">
            <a:avLst/>
          </a:prstGeom>
        </p:spPr>
      </p:pic>
      <p:pic>
        <p:nvPicPr>
          <p:cNvPr id="2" name="Picture 1"/>
          <p:cNvPicPr>
            <a:picLocks noChangeAspect="1"/>
          </p:cNvPicPr>
          <p:nvPr/>
        </p:nvPicPr>
        <p:blipFill rotWithShape="1">
          <a:blip r:embed="rId5"/>
          <a:srcRect l="27691" t="10433" r="30899" b="35913"/>
          <a:stretch/>
        </p:blipFill>
        <p:spPr>
          <a:xfrm>
            <a:off x="4037427" y="118301"/>
            <a:ext cx="7975678" cy="6620124"/>
          </a:xfrm>
          <a:prstGeom prst="rect">
            <a:avLst/>
          </a:prstGeom>
        </p:spPr>
      </p:pic>
      <p:pic>
        <p:nvPicPr>
          <p:cNvPr id="4" name="Picture 3"/>
          <p:cNvPicPr>
            <a:picLocks noChangeAspect="1"/>
          </p:cNvPicPr>
          <p:nvPr/>
        </p:nvPicPr>
        <p:blipFill>
          <a:blip r:embed="rId6"/>
          <a:stretch>
            <a:fillRect/>
          </a:stretch>
        </p:blipFill>
        <p:spPr>
          <a:xfrm>
            <a:off x="1808291" y="5190978"/>
            <a:ext cx="2426945" cy="527093"/>
          </a:xfrm>
          <a:prstGeom prst="rect">
            <a:avLst/>
          </a:prstGeom>
        </p:spPr>
      </p:pic>
    </p:spTree>
    <p:extLst>
      <p:ext uri="{BB962C8B-B14F-4D97-AF65-F5344CB8AC3E}">
        <p14:creationId xmlns:p14="http://schemas.microsoft.com/office/powerpoint/2010/main" val="3038186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9152" t="15432" r="41062" b="18990"/>
          <a:stretch/>
        </p:blipFill>
        <p:spPr>
          <a:xfrm>
            <a:off x="292325" y="118301"/>
            <a:ext cx="1308295" cy="2437860"/>
          </a:xfrm>
          <a:prstGeom prst="rect">
            <a:avLst/>
          </a:prstGeom>
        </p:spPr>
      </p:pic>
      <p:pic>
        <p:nvPicPr>
          <p:cNvPr id="6" name="Picture 5"/>
          <p:cNvPicPr>
            <a:picLocks noChangeAspect="1"/>
          </p:cNvPicPr>
          <p:nvPr/>
        </p:nvPicPr>
        <p:blipFill>
          <a:blip r:embed="rId3"/>
          <a:stretch>
            <a:fillRect/>
          </a:stretch>
        </p:blipFill>
        <p:spPr>
          <a:xfrm>
            <a:off x="295421" y="2437860"/>
            <a:ext cx="1392990" cy="2516581"/>
          </a:xfrm>
          <a:prstGeom prst="rect">
            <a:avLst/>
          </a:prstGeom>
        </p:spPr>
      </p:pic>
      <p:pic>
        <p:nvPicPr>
          <p:cNvPr id="7" name="Picture 6"/>
          <p:cNvPicPr>
            <a:picLocks noChangeAspect="1"/>
          </p:cNvPicPr>
          <p:nvPr/>
        </p:nvPicPr>
        <p:blipFill rotWithShape="1">
          <a:blip r:embed="rId4"/>
          <a:srcRect t="33002"/>
          <a:stretch/>
        </p:blipFill>
        <p:spPr>
          <a:xfrm>
            <a:off x="295421" y="4954441"/>
            <a:ext cx="1396086" cy="1642877"/>
          </a:xfrm>
          <a:prstGeom prst="rect">
            <a:avLst/>
          </a:prstGeom>
        </p:spPr>
      </p:pic>
      <p:pic>
        <p:nvPicPr>
          <p:cNvPr id="2" name="Picture 1"/>
          <p:cNvPicPr>
            <a:picLocks noChangeAspect="1"/>
          </p:cNvPicPr>
          <p:nvPr/>
        </p:nvPicPr>
        <p:blipFill rotWithShape="1">
          <a:blip r:embed="rId5"/>
          <a:srcRect l="28772" t="10240" r="30142" b="39952"/>
          <a:stretch/>
        </p:blipFill>
        <p:spPr>
          <a:xfrm>
            <a:off x="4818777" y="118301"/>
            <a:ext cx="7244591" cy="6634191"/>
          </a:xfrm>
          <a:prstGeom prst="rect">
            <a:avLst/>
          </a:prstGeom>
        </p:spPr>
      </p:pic>
      <p:pic>
        <p:nvPicPr>
          <p:cNvPr id="4" name="Picture 3"/>
          <p:cNvPicPr>
            <a:picLocks noChangeAspect="1"/>
          </p:cNvPicPr>
          <p:nvPr/>
        </p:nvPicPr>
        <p:blipFill>
          <a:blip r:embed="rId6"/>
          <a:stretch>
            <a:fillRect/>
          </a:stretch>
        </p:blipFill>
        <p:spPr>
          <a:xfrm>
            <a:off x="1810443" y="4220753"/>
            <a:ext cx="2886301" cy="554784"/>
          </a:xfrm>
          <a:prstGeom prst="rect">
            <a:avLst/>
          </a:prstGeom>
        </p:spPr>
      </p:pic>
    </p:spTree>
    <p:extLst>
      <p:ext uri="{BB962C8B-B14F-4D97-AF65-F5344CB8AC3E}">
        <p14:creationId xmlns:p14="http://schemas.microsoft.com/office/powerpoint/2010/main" val="1324210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9152" t="15432" r="41062" b="18990"/>
          <a:stretch/>
        </p:blipFill>
        <p:spPr>
          <a:xfrm>
            <a:off x="292325" y="118301"/>
            <a:ext cx="1308295" cy="2437860"/>
          </a:xfrm>
          <a:prstGeom prst="rect">
            <a:avLst/>
          </a:prstGeom>
        </p:spPr>
      </p:pic>
      <p:pic>
        <p:nvPicPr>
          <p:cNvPr id="6" name="Picture 5"/>
          <p:cNvPicPr>
            <a:picLocks noChangeAspect="1"/>
          </p:cNvPicPr>
          <p:nvPr/>
        </p:nvPicPr>
        <p:blipFill>
          <a:blip r:embed="rId3"/>
          <a:stretch>
            <a:fillRect/>
          </a:stretch>
        </p:blipFill>
        <p:spPr>
          <a:xfrm>
            <a:off x="295421" y="2437860"/>
            <a:ext cx="1392990" cy="2516581"/>
          </a:xfrm>
          <a:prstGeom prst="rect">
            <a:avLst/>
          </a:prstGeom>
        </p:spPr>
      </p:pic>
      <p:pic>
        <p:nvPicPr>
          <p:cNvPr id="7" name="Picture 6"/>
          <p:cNvPicPr>
            <a:picLocks noChangeAspect="1"/>
          </p:cNvPicPr>
          <p:nvPr/>
        </p:nvPicPr>
        <p:blipFill rotWithShape="1">
          <a:blip r:embed="rId4"/>
          <a:srcRect t="33002"/>
          <a:stretch/>
        </p:blipFill>
        <p:spPr>
          <a:xfrm>
            <a:off x="295421" y="4954441"/>
            <a:ext cx="1396086" cy="1642877"/>
          </a:xfrm>
          <a:prstGeom prst="rect">
            <a:avLst/>
          </a:prstGeom>
        </p:spPr>
      </p:pic>
      <p:pic>
        <p:nvPicPr>
          <p:cNvPr id="3" name="Picture 2"/>
          <p:cNvPicPr>
            <a:picLocks noChangeAspect="1"/>
          </p:cNvPicPr>
          <p:nvPr/>
        </p:nvPicPr>
        <p:blipFill rotWithShape="1">
          <a:blip r:embed="rId5"/>
          <a:srcRect l="29313" t="16971" r="31439" b="30529"/>
          <a:stretch/>
        </p:blipFill>
        <p:spPr>
          <a:xfrm>
            <a:off x="5359791" y="122450"/>
            <a:ext cx="6528182" cy="6474868"/>
          </a:xfrm>
          <a:prstGeom prst="rect">
            <a:avLst/>
          </a:prstGeom>
        </p:spPr>
      </p:pic>
      <p:pic>
        <p:nvPicPr>
          <p:cNvPr id="4" name="Picture 3"/>
          <p:cNvPicPr>
            <a:picLocks noChangeAspect="1"/>
          </p:cNvPicPr>
          <p:nvPr/>
        </p:nvPicPr>
        <p:blipFill>
          <a:blip r:embed="rId6"/>
          <a:stretch>
            <a:fillRect/>
          </a:stretch>
        </p:blipFill>
        <p:spPr>
          <a:xfrm>
            <a:off x="1864561" y="3531435"/>
            <a:ext cx="3790651" cy="554784"/>
          </a:xfrm>
          <a:prstGeom prst="rect">
            <a:avLst/>
          </a:prstGeom>
        </p:spPr>
      </p:pic>
    </p:spTree>
    <p:extLst>
      <p:ext uri="{BB962C8B-B14F-4D97-AF65-F5344CB8AC3E}">
        <p14:creationId xmlns:p14="http://schemas.microsoft.com/office/powerpoint/2010/main" val="713151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9152" t="15432" r="41062" b="18990"/>
          <a:stretch/>
        </p:blipFill>
        <p:spPr>
          <a:xfrm>
            <a:off x="292325" y="118301"/>
            <a:ext cx="1308295" cy="2437860"/>
          </a:xfrm>
          <a:prstGeom prst="rect">
            <a:avLst/>
          </a:prstGeom>
        </p:spPr>
      </p:pic>
      <p:pic>
        <p:nvPicPr>
          <p:cNvPr id="6" name="Picture 5"/>
          <p:cNvPicPr>
            <a:picLocks noChangeAspect="1"/>
          </p:cNvPicPr>
          <p:nvPr/>
        </p:nvPicPr>
        <p:blipFill>
          <a:blip r:embed="rId3"/>
          <a:stretch>
            <a:fillRect/>
          </a:stretch>
        </p:blipFill>
        <p:spPr>
          <a:xfrm>
            <a:off x="295421" y="2437860"/>
            <a:ext cx="1392990" cy="2516581"/>
          </a:xfrm>
          <a:prstGeom prst="rect">
            <a:avLst/>
          </a:prstGeom>
        </p:spPr>
      </p:pic>
      <p:pic>
        <p:nvPicPr>
          <p:cNvPr id="7" name="Picture 6"/>
          <p:cNvPicPr>
            <a:picLocks noChangeAspect="1"/>
          </p:cNvPicPr>
          <p:nvPr/>
        </p:nvPicPr>
        <p:blipFill rotWithShape="1">
          <a:blip r:embed="rId4"/>
          <a:srcRect t="33002"/>
          <a:stretch/>
        </p:blipFill>
        <p:spPr>
          <a:xfrm>
            <a:off x="295421" y="4954441"/>
            <a:ext cx="1396086" cy="1642877"/>
          </a:xfrm>
          <a:prstGeom prst="rect">
            <a:avLst/>
          </a:prstGeom>
        </p:spPr>
      </p:pic>
      <p:pic>
        <p:nvPicPr>
          <p:cNvPr id="2" name="Picture 1"/>
          <p:cNvPicPr>
            <a:picLocks noChangeAspect="1"/>
          </p:cNvPicPr>
          <p:nvPr/>
        </p:nvPicPr>
        <p:blipFill rotWithShape="1">
          <a:blip r:embed="rId5"/>
          <a:srcRect l="32232" t="10818" r="32629" b="41105"/>
          <a:stretch/>
        </p:blipFill>
        <p:spPr>
          <a:xfrm>
            <a:off x="5331655" y="118300"/>
            <a:ext cx="6656832" cy="6479018"/>
          </a:xfrm>
          <a:prstGeom prst="rect">
            <a:avLst/>
          </a:prstGeom>
        </p:spPr>
      </p:pic>
      <p:pic>
        <p:nvPicPr>
          <p:cNvPr id="3" name="Picture 2"/>
          <p:cNvPicPr>
            <a:picLocks noChangeAspect="1"/>
          </p:cNvPicPr>
          <p:nvPr/>
        </p:nvPicPr>
        <p:blipFill>
          <a:blip r:embed="rId6"/>
          <a:stretch>
            <a:fillRect/>
          </a:stretch>
        </p:blipFill>
        <p:spPr>
          <a:xfrm>
            <a:off x="1792102" y="2437860"/>
            <a:ext cx="3764636" cy="554784"/>
          </a:xfrm>
          <a:prstGeom prst="rect">
            <a:avLst/>
          </a:prstGeom>
        </p:spPr>
      </p:pic>
    </p:spTree>
    <p:extLst>
      <p:ext uri="{BB962C8B-B14F-4D97-AF65-F5344CB8AC3E}">
        <p14:creationId xmlns:p14="http://schemas.microsoft.com/office/powerpoint/2010/main" val="4107750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5576" y="4956477"/>
            <a:ext cx="1396105" cy="1639966"/>
          </a:xfrm>
          <a:prstGeom prst="rect">
            <a:avLst/>
          </a:prstGeom>
        </p:spPr>
      </p:pic>
      <p:pic>
        <p:nvPicPr>
          <p:cNvPr id="4" name="Picture 3"/>
          <p:cNvPicPr>
            <a:picLocks noChangeAspect="1"/>
          </p:cNvPicPr>
          <p:nvPr/>
        </p:nvPicPr>
        <p:blipFill>
          <a:blip r:embed="rId3"/>
          <a:stretch>
            <a:fillRect/>
          </a:stretch>
        </p:blipFill>
        <p:spPr>
          <a:xfrm>
            <a:off x="235577" y="2438611"/>
            <a:ext cx="1396105" cy="2517866"/>
          </a:xfrm>
          <a:prstGeom prst="rect">
            <a:avLst/>
          </a:prstGeom>
        </p:spPr>
      </p:pic>
      <p:pic>
        <p:nvPicPr>
          <p:cNvPr id="5" name="Picture 4"/>
          <p:cNvPicPr>
            <a:picLocks noChangeAspect="1"/>
          </p:cNvPicPr>
          <p:nvPr/>
        </p:nvPicPr>
        <p:blipFill>
          <a:blip r:embed="rId4"/>
          <a:stretch>
            <a:fillRect/>
          </a:stretch>
        </p:blipFill>
        <p:spPr>
          <a:xfrm>
            <a:off x="235577" y="0"/>
            <a:ext cx="1310754" cy="2438611"/>
          </a:xfrm>
          <a:prstGeom prst="rect">
            <a:avLst/>
          </a:prstGeom>
        </p:spPr>
      </p:pic>
      <p:pic>
        <p:nvPicPr>
          <p:cNvPr id="6" name="Picture 5"/>
          <p:cNvPicPr>
            <a:picLocks noChangeAspect="1"/>
          </p:cNvPicPr>
          <p:nvPr/>
        </p:nvPicPr>
        <p:blipFill rotWithShape="1">
          <a:blip r:embed="rId5"/>
          <a:srcRect l="31260" t="10240" r="36737" b="47068"/>
          <a:stretch/>
        </p:blipFill>
        <p:spPr>
          <a:xfrm>
            <a:off x="4121833" y="140678"/>
            <a:ext cx="7934173" cy="6344527"/>
          </a:xfrm>
          <a:prstGeom prst="rect">
            <a:avLst/>
          </a:prstGeom>
        </p:spPr>
      </p:pic>
      <p:pic>
        <p:nvPicPr>
          <p:cNvPr id="11" name="Picture 10"/>
          <p:cNvPicPr>
            <a:picLocks noChangeAspect="1"/>
          </p:cNvPicPr>
          <p:nvPr/>
        </p:nvPicPr>
        <p:blipFill>
          <a:blip r:embed="rId6"/>
          <a:stretch>
            <a:fillRect/>
          </a:stretch>
        </p:blipFill>
        <p:spPr>
          <a:xfrm>
            <a:off x="1735589" y="1769974"/>
            <a:ext cx="2625395" cy="556095"/>
          </a:xfrm>
          <a:prstGeom prst="rect">
            <a:avLst/>
          </a:prstGeom>
        </p:spPr>
      </p:pic>
    </p:spTree>
    <p:extLst>
      <p:ext uri="{BB962C8B-B14F-4D97-AF65-F5344CB8AC3E}">
        <p14:creationId xmlns:p14="http://schemas.microsoft.com/office/powerpoint/2010/main" val="3024552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9152" t="15432" r="41062" b="18990"/>
          <a:stretch/>
        </p:blipFill>
        <p:spPr>
          <a:xfrm>
            <a:off x="292325" y="118301"/>
            <a:ext cx="1308295" cy="2437860"/>
          </a:xfrm>
          <a:prstGeom prst="rect">
            <a:avLst/>
          </a:prstGeom>
        </p:spPr>
      </p:pic>
      <p:pic>
        <p:nvPicPr>
          <p:cNvPr id="6" name="Picture 5"/>
          <p:cNvPicPr>
            <a:picLocks noChangeAspect="1"/>
          </p:cNvPicPr>
          <p:nvPr/>
        </p:nvPicPr>
        <p:blipFill>
          <a:blip r:embed="rId3"/>
          <a:stretch>
            <a:fillRect/>
          </a:stretch>
        </p:blipFill>
        <p:spPr>
          <a:xfrm>
            <a:off x="295421" y="2437860"/>
            <a:ext cx="1392990" cy="2516581"/>
          </a:xfrm>
          <a:prstGeom prst="rect">
            <a:avLst/>
          </a:prstGeom>
        </p:spPr>
      </p:pic>
      <p:pic>
        <p:nvPicPr>
          <p:cNvPr id="7" name="Picture 6"/>
          <p:cNvPicPr>
            <a:picLocks noChangeAspect="1"/>
          </p:cNvPicPr>
          <p:nvPr/>
        </p:nvPicPr>
        <p:blipFill rotWithShape="1">
          <a:blip r:embed="rId4"/>
          <a:srcRect t="33002"/>
          <a:stretch/>
        </p:blipFill>
        <p:spPr>
          <a:xfrm>
            <a:off x="295421" y="4954441"/>
            <a:ext cx="1396086" cy="1642877"/>
          </a:xfrm>
          <a:prstGeom prst="rect">
            <a:avLst/>
          </a:prstGeom>
        </p:spPr>
      </p:pic>
      <p:pic>
        <p:nvPicPr>
          <p:cNvPr id="8" name="Picture 7"/>
          <p:cNvPicPr>
            <a:picLocks noChangeAspect="1"/>
          </p:cNvPicPr>
          <p:nvPr/>
        </p:nvPicPr>
        <p:blipFill>
          <a:blip r:embed="rId5"/>
          <a:stretch>
            <a:fillRect/>
          </a:stretch>
        </p:blipFill>
        <p:spPr>
          <a:xfrm>
            <a:off x="6044446" y="0"/>
            <a:ext cx="5566488" cy="6597318"/>
          </a:xfrm>
          <a:prstGeom prst="rect">
            <a:avLst/>
          </a:prstGeom>
        </p:spPr>
      </p:pic>
      <p:cxnSp>
        <p:nvCxnSpPr>
          <p:cNvPr id="10" name="Straight Arrow Connector 9"/>
          <p:cNvCxnSpPr/>
          <p:nvPr/>
        </p:nvCxnSpPr>
        <p:spPr>
          <a:xfrm flipV="1">
            <a:off x="1688411" y="1264013"/>
            <a:ext cx="3953022" cy="28135"/>
          </a:xfrm>
          <a:prstGeom prst="straightConnector1">
            <a:avLst/>
          </a:prstGeom>
          <a:ln w="92075" cap="sq" cmpd="sng">
            <a:roun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179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03238" y="393700"/>
            <a:ext cx="10085462" cy="1166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endParaRPr lang="en-GB" sz="2800" dirty="0" smtClean="0">
              <a:solidFill>
                <a:prstClr val="white"/>
              </a:solidFill>
              <a:latin typeface="Arial Rounded MT Bold" panose="020F0704030504030204" pitchFamily="34" charset="0"/>
            </a:endParaRPr>
          </a:p>
          <a:p>
            <a:pPr lvl="0" algn="ctr" fontAlgn="base"/>
            <a:r>
              <a:rPr lang="en-GB" sz="2800" dirty="0" smtClean="0">
                <a:solidFill>
                  <a:prstClr val="white"/>
                </a:solidFill>
                <a:latin typeface="Arial Rounded MT Bold" panose="020F0704030504030204" pitchFamily="34" charset="0"/>
              </a:rPr>
              <a:t>Six </a:t>
            </a:r>
            <a:r>
              <a:rPr lang="en-GB" sz="2800" dirty="0">
                <a:solidFill>
                  <a:prstClr val="white"/>
                </a:solidFill>
                <a:latin typeface="Arial Rounded MT Bold" panose="020F0704030504030204" pitchFamily="34" charset="0"/>
              </a:rPr>
              <a:t>important components of Co-Production</a:t>
            </a:r>
            <a:endParaRPr lang="en-GB" sz="2800" b="1" dirty="0">
              <a:solidFill>
                <a:prstClr val="white"/>
              </a:solidFill>
              <a:latin typeface="Arial Rounded MT Bold" panose="020F0704030504030204" pitchFamily="34" charset="0"/>
            </a:endParaRPr>
          </a:p>
          <a:p>
            <a:pPr lvl="0" algn="ctr" fontAlgn="base"/>
            <a:r>
              <a:rPr lang="en-GB" sz="2400" dirty="0">
                <a:solidFill>
                  <a:prstClr val="white"/>
                </a:solidFill>
                <a:latin typeface="Arial Rounded MT Bold" panose="020F0704030504030204" pitchFamily="34" charset="0"/>
              </a:rPr>
              <a:t>According to New Economics Foundation</a:t>
            </a:r>
          </a:p>
          <a:p>
            <a:pPr lvl="0" fontAlgn="base"/>
            <a:endParaRPr lang="en-GB" sz="2400" b="1" dirty="0">
              <a:solidFill>
                <a:srgbClr val="53AE6E"/>
              </a:solidFill>
              <a:latin typeface="Arial Rounded MT Bold" panose="020F0704030504030204" pitchFamily="34" charset="0"/>
            </a:endParaRPr>
          </a:p>
        </p:txBody>
      </p:sp>
      <p:sp>
        <p:nvSpPr>
          <p:cNvPr id="2" name="Rectangle 1"/>
          <p:cNvSpPr/>
          <p:nvPr/>
        </p:nvSpPr>
        <p:spPr>
          <a:xfrm>
            <a:off x="1103238" y="2110380"/>
            <a:ext cx="10164480" cy="2616101"/>
          </a:xfrm>
          <a:prstGeom prst="rect">
            <a:avLst/>
          </a:prstGeom>
        </p:spPr>
        <p:txBody>
          <a:bodyPr wrap="square">
            <a:spAutoFit/>
          </a:bodyPr>
          <a:lstStyle/>
          <a:p>
            <a:pPr marL="342900" indent="-342900" fontAlgn="base">
              <a:buFont typeface="Arial" panose="020B0604020202020204" pitchFamily="34" charset="0"/>
              <a:buChar char="•"/>
            </a:pPr>
            <a:r>
              <a:rPr lang="en-GB" sz="2400" b="1" dirty="0" smtClean="0">
                <a:latin typeface="Arial Rounded MT Bold" panose="020F0704030504030204" pitchFamily="34" charset="0"/>
              </a:rPr>
              <a:t>Recognising </a:t>
            </a:r>
            <a:r>
              <a:rPr lang="en-GB" sz="2400" b="1" dirty="0">
                <a:latin typeface="Arial Rounded MT Bold" panose="020F0704030504030204" pitchFamily="34" charset="0"/>
              </a:rPr>
              <a:t>people as </a:t>
            </a:r>
            <a:r>
              <a:rPr lang="en-GB" sz="2400" b="1" dirty="0" smtClean="0">
                <a:latin typeface="Arial Rounded MT Bold" panose="020F0704030504030204" pitchFamily="34" charset="0"/>
              </a:rPr>
              <a:t>assets</a:t>
            </a:r>
          </a:p>
          <a:p>
            <a:pPr marL="342900" indent="-342900" fontAlgn="base">
              <a:buFont typeface="Arial" panose="020B0604020202020204" pitchFamily="34" charset="0"/>
              <a:buChar char="•"/>
            </a:pPr>
            <a:r>
              <a:rPr lang="en-GB" sz="2400" b="1" dirty="0" smtClean="0">
                <a:latin typeface="Arial Rounded MT Bold" panose="020F0704030504030204" pitchFamily="34" charset="0"/>
              </a:rPr>
              <a:t>Building </a:t>
            </a:r>
            <a:r>
              <a:rPr lang="en-GB" sz="2400" b="1" dirty="0">
                <a:latin typeface="Arial Rounded MT Bold" panose="020F0704030504030204" pitchFamily="34" charset="0"/>
              </a:rPr>
              <a:t>on people's </a:t>
            </a:r>
            <a:r>
              <a:rPr lang="en-GB" sz="2400" b="1" dirty="0" smtClean="0">
                <a:latin typeface="Arial Rounded MT Bold" panose="020F0704030504030204" pitchFamily="34" charset="0"/>
              </a:rPr>
              <a:t>capabilities</a:t>
            </a:r>
          </a:p>
          <a:p>
            <a:pPr marL="342900" indent="-342900" fontAlgn="base">
              <a:buFont typeface="Arial" panose="020B0604020202020204" pitchFamily="34" charset="0"/>
              <a:buChar char="•"/>
            </a:pPr>
            <a:r>
              <a:rPr lang="en-GB" sz="2400" b="1" dirty="0" smtClean="0">
                <a:latin typeface="Arial Rounded MT Bold" panose="020F0704030504030204" pitchFamily="34" charset="0"/>
              </a:rPr>
              <a:t>Developing </a:t>
            </a:r>
            <a:r>
              <a:rPr lang="en-GB" sz="2400" b="1" dirty="0">
                <a:latin typeface="Arial Rounded MT Bold" panose="020F0704030504030204" pitchFamily="34" charset="0"/>
              </a:rPr>
              <a:t>two-way reciprocal </a:t>
            </a:r>
            <a:r>
              <a:rPr lang="en-GB" sz="2400" b="1" dirty="0" smtClean="0">
                <a:latin typeface="Arial Rounded MT Bold" panose="020F0704030504030204" pitchFamily="34" charset="0"/>
              </a:rPr>
              <a:t>relationships</a:t>
            </a:r>
          </a:p>
          <a:p>
            <a:pPr marL="342900" indent="-342900" fontAlgn="base">
              <a:buFont typeface="Arial" panose="020B0604020202020204" pitchFamily="34" charset="0"/>
              <a:buChar char="•"/>
            </a:pPr>
            <a:r>
              <a:rPr lang="en-GB" sz="2400" b="1" dirty="0" smtClean="0">
                <a:latin typeface="Arial Rounded MT Bold" panose="020F0704030504030204" pitchFamily="34" charset="0"/>
              </a:rPr>
              <a:t>Encouraging </a:t>
            </a:r>
            <a:r>
              <a:rPr lang="en-GB" sz="2400" b="1" dirty="0">
                <a:latin typeface="Arial Rounded MT Bold" panose="020F0704030504030204" pitchFamily="34" charset="0"/>
              </a:rPr>
              <a:t>peer support </a:t>
            </a:r>
            <a:r>
              <a:rPr lang="en-GB" sz="2400" b="1" dirty="0" smtClean="0">
                <a:latin typeface="Arial Rounded MT Bold" panose="020F0704030504030204" pitchFamily="34" charset="0"/>
              </a:rPr>
              <a:t>networks</a:t>
            </a:r>
          </a:p>
          <a:p>
            <a:pPr marL="342900" indent="-342900" fontAlgn="base">
              <a:buFont typeface="Arial" panose="020B0604020202020204" pitchFamily="34" charset="0"/>
              <a:buChar char="•"/>
            </a:pPr>
            <a:r>
              <a:rPr lang="en-GB" sz="2400" b="1" dirty="0" smtClean="0">
                <a:latin typeface="Arial Rounded MT Bold" panose="020F0704030504030204" pitchFamily="34" charset="0"/>
              </a:rPr>
              <a:t>Blurring </a:t>
            </a:r>
            <a:r>
              <a:rPr lang="en-GB" sz="2400" b="1" dirty="0">
                <a:latin typeface="Arial Rounded MT Bold" panose="020F0704030504030204" pitchFamily="34" charset="0"/>
              </a:rPr>
              <a:t>boundaries between delivering and receiving </a:t>
            </a:r>
            <a:r>
              <a:rPr lang="en-GB" sz="2400" b="1" dirty="0" smtClean="0">
                <a:latin typeface="Arial Rounded MT Bold" panose="020F0704030504030204" pitchFamily="34" charset="0"/>
              </a:rPr>
              <a:t>services</a:t>
            </a:r>
          </a:p>
          <a:p>
            <a:pPr marL="342900" indent="-342900" fontAlgn="base">
              <a:buFont typeface="Arial" panose="020B0604020202020204" pitchFamily="34" charset="0"/>
              <a:buChar char="•"/>
            </a:pPr>
            <a:r>
              <a:rPr lang="en-GB" sz="2400" b="1" dirty="0" smtClean="0">
                <a:latin typeface="Arial Rounded MT Bold" panose="020F0704030504030204" pitchFamily="34" charset="0"/>
              </a:rPr>
              <a:t>Facilitating </a:t>
            </a:r>
            <a:r>
              <a:rPr lang="en-GB" sz="2400" b="1" dirty="0">
                <a:latin typeface="Arial Rounded MT Bold" panose="020F0704030504030204" pitchFamily="34" charset="0"/>
              </a:rPr>
              <a:t>not delivering </a:t>
            </a:r>
            <a:r>
              <a:rPr lang="en-GB" sz="2400" b="1" dirty="0" smtClean="0">
                <a:latin typeface="Arial Rounded MT Bold" panose="020F0704030504030204" pitchFamily="34" charset="0"/>
              </a:rPr>
              <a:t>to</a:t>
            </a:r>
            <a:endParaRPr lang="en-GB" sz="2400" b="1" dirty="0">
              <a:latin typeface="Arial Rounded MT Bold" panose="020F0704030504030204" pitchFamily="34" charset="0"/>
            </a:endParaRPr>
          </a:p>
          <a:p>
            <a:pPr fontAlgn="base">
              <a:buFont typeface="Arial" panose="020B0604020202020204" pitchFamily="34" charset="0"/>
              <a:buChar char="•"/>
            </a:pPr>
            <a:endParaRPr lang="en-GB" sz="2000" b="0" i="0" dirty="0">
              <a:effectLst/>
              <a:latin typeface="Arial Rounded MT Bold" panose="020F0704030504030204" pitchFamily="34" charset="0"/>
            </a:endParaRPr>
          </a:p>
        </p:txBody>
      </p:sp>
      <p:pic>
        <p:nvPicPr>
          <p:cNvPr id="3" name="Picture 2"/>
          <p:cNvPicPr>
            <a:picLocks noChangeAspect="1"/>
          </p:cNvPicPr>
          <p:nvPr/>
        </p:nvPicPr>
        <p:blipFill>
          <a:blip r:embed="rId2"/>
          <a:stretch>
            <a:fillRect/>
          </a:stretch>
        </p:blipFill>
        <p:spPr>
          <a:xfrm>
            <a:off x="6844146" y="4397337"/>
            <a:ext cx="4934818" cy="2367592"/>
          </a:xfrm>
          <a:prstGeom prst="rect">
            <a:avLst/>
          </a:prstGeom>
          <a:effectLst>
            <a:softEdge rad="50800"/>
          </a:effectLst>
        </p:spPr>
      </p:pic>
      <p:sp>
        <p:nvSpPr>
          <p:cNvPr id="4" name="Rectangle 3"/>
          <p:cNvSpPr/>
          <p:nvPr/>
        </p:nvSpPr>
        <p:spPr>
          <a:xfrm>
            <a:off x="1273600" y="5581133"/>
            <a:ext cx="184731" cy="369332"/>
          </a:xfrm>
          <a:prstGeom prst="rect">
            <a:avLst/>
          </a:prstGeom>
        </p:spPr>
        <p:txBody>
          <a:bodyPr wrap="none">
            <a:spAutoFit/>
          </a:bodyPr>
          <a:lstStyle/>
          <a:p>
            <a:endParaRPr lang="en-GB" dirty="0"/>
          </a:p>
        </p:txBody>
      </p:sp>
      <p:sp>
        <p:nvSpPr>
          <p:cNvPr id="5" name="Rectangle 4"/>
          <p:cNvSpPr/>
          <p:nvPr/>
        </p:nvSpPr>
        <p:spPr>
          <a:xfrm>
            <a:off x="1024220" y="5950465"/>
            <a:ext cx="6096000" cy="646331"/>
          </a:xfrm>
          <a:prstGeom prst="rect">
            <a:avLst/>
          </a:prstGeom>
        </p:spPr>
        <p:txBody>
          <a:bodyPr>
            <a:spAutoFit/>
          </a:bodyPr>
          <a:lstStyle/>
          <a:p>
            <a:pPr fontAlgn="base"/>
            <a:r>
              <a:rPr lang="en-GB" dirty="0">
                <a:latin typeface="Arial Rounded MT Bold" panose="020F0704030504030204" pitchFamily="34" charset="0"/>
              </a:rPr>
              <a:t>(Boyle, Slay and Stephens, 2010)</a:t>
            </a:r>
          </a:p>
          <a:p>
            <a:pPr fontAlgn="base"/>
            <a:endParaRPr lang="en-GB" dirty="0">
              <a:latin typeface="Arial Rounded MT Bold" panose="020F0704030504030204" pitchFamily="34" charset="0"/>
            </a:endParaRPr>
          </a:p>
        </p:txBody>
      </p:sp>
    </p:spTree>
    <p:extLst>
      <p:ext uri="{BB962C8B-B14F-4D97-AF65-F5344CB8AC3E}">
        <p14:creationId xmlns:p14="http://schemas.microsoft.com/office/powerpoint/2010/main" val="494125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700" y="1284094"/>
            <a:ext cx="3289300" cy="5170646"/>
          </a:xfrm>
          <a:prstGeom prst="rect">
            <a:avLst/>
          </a:prstGeom>
        </p:spPr>
        <p:txBody>
          <a:bodyPr wrap="square">
            <a:spAutoFit/>
          </a:bodyPr>
          <a:lstStyle/>
          <a:p>
            <a:pPr fontAlgn="base">
              <a:buFont typeface="+mj-lt"/>
              <a:buAutoNum type="arabicPeriod"/>
            </a:pPr>
            <a:r>
              <a:rPr lang="en-GB" sz="2200" dirty="0">
                <a:solidFill>
                  <a:schemeClr val="accent1"/>
                </a:solidFill>
                <a:latin typeface="Arial Rounded MT Bold" panose="020F0704030504030204" pitchFamily="34" charset="0"/>
              </a:rPr>
              <a:t>Basic </a:t>
            </a:r>
            <a:r>
              <a:rPr lang="en-GB" sz="2200" dirty="0" smtClean="0">
                <a:solidFill>
                  <a:schemeClr val="accent1"/>
                </a:solidFill>
                <a:latin typeface="Arial Rounded MT Bold" panose="020F0704030504030204" pitchFamily="34" charset="0"/>
              </a:rPr>
              <a:t>Co-Production</a:t>
            </a:r>
          </a:p>
          <a:p>
            <a:pPr fontAlgn="base"/>
            <a:endParaRPr lang="en-GB" sz="2200" dirty="0" smtClean="0">
              <a:solidFill>
                <a:schemeClr val="accent1"/>
              </a:solidFill>
              <a:latin typeface="Arial Rounded MT Bold" panose="020F0704030504030204" pitchFamily="34" charset="0"/>
            </a:endParaRPr>
          </a:p>
          <a:p>
            <a:pPr marL="285750" indent="-285750" fontAlgn="base">
              <a:buFont typeface="Arial" panose="020B0604020202020204" pitchFamily="34" charset="0"/>
              <a:buChar char="•"/>
            </a:pPr>
            <a:r>
              <a:rPr lang="en-GB" sz="2200" dirty="0" smtClean="0">
                <a:latin typeface="Arial Rounded MT Bold" panose="020F0704030504030204" pitchFamily="34" charset="0"/>
              </a:rPr>
              <a:t>Recognises </a:t>
            </a:r>
            <a:r>
              <a:rPr lang="en-GB" sz="2200" dirty="0">
                <a:latin typeface="Arial Rounded MT Bold" panose="020F0704030504030204" pitchFamily="34" charset="0"/>
              </a:rPr>
              <a:t>that people are usually inevitably participating in most public services. </a:t>
            </a:r>
            <a:endParaRPr lang="en-GB" sz="2200" dirty="0" smtClean="0">
              <a:latin typeface="Arial Rounded MT Bold" panose="020F0704030504030204" pitchFamily="34" charset="0"/>
            </a:endParaRPr>
          </a:p>
          <a:p>
            <a:pPr marL="285750" indent="-285750" fontAlgn="base">
              <a:buFont typeface="Arial" panose="020B0604020202020204" pitchFamily="34" charset="0"/>
              <a:buChar char="•"/>
            </a:pPr>
            <a:endParaRPr lang="en-GB" sz="2200" dirty="0">
              <a:latin typeface="Arial Rounded MT Bold" panose="020F0704030504030204" pitchFamily="34" charset="0"/>
            </a:endParaRPr>
          </a:p>
          <a:p>
            <a:pPr marL="285750" indent="-285750" fontAlgn="base">
              <a:buFont typeface="Arial" panose="020B0604020202020204" pitchFamily="34" charset="0"/>
              <a:buChar char="•"/>
            </a:pPr>
            <a:r>
              <a:rPr lang="en-GB" sz="2200" dirty="0" smtClean="0">
                <a:latin typeface="Arial Rounded MT Bold" panose="020F0704030504030204" pitchFamily="34" charset="0"/>
              </a:rPr>
              <a:t>People </a:t>
            </a:r>
            <a:r>
              <a:rPr lang="en-GB" sz="2200" dirty="0">
                <a:latin typeface="Arial Rounded MT Bold" panose="020F0704030504030204" pitchFamily="34" charset="0"/>
              </a:rPr>
              <a:t>who use these services will not have any influence on how the services are designed or delivered.</a:t>
            </a:r>
          </a:p>
        </p:txBody>
      </p:sp>
      <p:sp>
        <p:nvSpPr>
          <p:cNvPr id="3" name="Rectangle 2"/>
          <p:cNvSpPr/>
          <p:nvPr/>
        </p:nvSpPr>
        <p:spPr>
          <a:xfrm>
            <a:off x="4331528" y="1284094"/>
            <a:ext cx="3894280" cy="5509200"/>
          </a:xfrm>
          <a:prstGeom prst="rect">
            <a:avLst/>
          </a:prstGeom>
        </p:spPr>
        <p:txBody>
          <a:bodyPr wrap="square">
            <a:spAutoFit/>
          </a:bodyPr>
          <a:lstStyle/>
          <a:p>
            <a:pPr fontAlgn="base"/>
            <a:r>
              <a:rPr lang="en-GB" sz="2200" dirty="0" smtClean="0">
                <a:solidFill>
                  <a:schemeClr val="accent1"/>
                </a:solidFill>
                <a:latin typeface="Arial Rounded MT Bold" panose="020F0704030504030204" pitchFamily="34" charset="0"/>
              </a:rPr>
              <a:t>2. Intermediate Co-Production</a:t>
            </a:r>
          </a:p>
          <a:p>
            <a:pPr fontAlgn="base"/>
            <a:endParaRPr lang="en-GB" sz="2200" dirty="0" smtClean="0">
              <a:solidFill>
                <a:schemeClr val="accent1"/>
              </a:solidFill>
              <a:latin typeface="Arial Rounded MT Bold" panose="020F0704030504030204" pitchFamily="34" charset="0"/>
            </a:endParaRPr>
          </a:p>
          <a:p>
            <a:pPr marL="285750" indent="-285750" fontAlgn="base">
              <a:buFont typeface="Arial" panose="020B0604020202020204" pitchFamily="34" charset="0"/>
              <a:buChar char="•"/>
            </a:pPr>
            <a:r>
              <a:rPr lang="en-GB" sz="2200" dirty="0">
                <a:latin typeface="Arial Rounded MT Bold" panose="020F0704030504030204" pitchFamily="34" charset="0"/>
              </a:rPr>
              <a:t> </a:t>
            </a:r>
            <a:r>
              <a:rPr lang="en-GB" sz="2200" dirty="0" smtClean="0">
                <a:latin typeface="Arial Rounded MT Bold" panose="020F0704030504030204" pitchFamily="34" charset="0"/>
              </a:rPr>
              <a:t>More </a:t>
            </a:r>
            <a:r>
              <a:rPr lang="en-GB" sz="2200" dirty="0">
                <a:latin typeface="Arial Rounded MT Bold" panose="020F0704030504030204" pitchFamily="34" charset="0"/>
              </a:rPr>
              <a:t>actively recognises that people using services have skills to offer. </a:t>
            </a:r>
            <a:endParaRPr lang="en-GB" sz="2200" dirty="0" smtClean="0">
              <a:latin typeface="Arial Rounded MT Bold" panose="020F0704030504030204" pitchFamily="34" charset="0"/>
            </a:endParaRPr>
          </a:p>
          <a:p>
            <a:pPr marL="285750" indent="-285750" fontAlgn="base">
              <a:buFont typeface="Arial" panose="020B0604020202020204" pitchFamily="34" charset="0"/>
              <a:buChar char="•"/>
            </a:pPr>
            <a:endParaRPr lang="en-GB" sz="2200" dirty="0">
              <a:latin typeface="Arial Rounded MT Bold" panose="020F0704030504030204" pitchFamily="34" charset="0"/>
            </a:endParaRPr>
          </a:p>
          <a:p>
            <a:pPr marL="285750" indent="-285750" fontAlgn="base">
              <a:buFont typeface="Arial" panose="020B0604020202020204" pitchFamily="34" charset="0"/>
              <a:buChar char="•"/>
            </a:pPr>
            <a:r>
              <a:rPr lang="en-GB" sz="2200" dirty="0" smtClean="0">
                <a:latin typeface="Arial Rounded MT Bold" panose="020F0704030504030204" pitchFamily="34" charset="0"/>
              </a:rPr>
              <a:t>Services </a:t>
            </a:r>
            <a:r>
              <a:rPr lang="en-GB" sz="2200" dirty="0">
                <a:latin typeface="Arial Rounded MT Bold" panose="020F0704030504030204" pitchFamily="34" charset="0"/>
              </a:rPr>
              <a:t>recognise and support people's contributions and ideas for improvement. </a:t>
            </a:r>
            <a:endParaRPr lang="en-GB" sz="2200" dirty="0" smtClean="0">
              <a:latin typeface="Arial Rounded MT Bold" panose="020F0704030504030204" pitchFamily="34" charset="0"/>
            </a:endParaRPr>
          </a:p>
          <a:p>
            <a:pPr marL="285750" indent="-285750" fontAlgn="base">
              <a:buFont typeface="Arial" panose="020B0604020202020204" pitchFamily="34" charset="0"/>
              <a:buChar char="•"/>
            </a:pPr>
            <a:endParaRPr lang="en-GB" sz="2200" dirty="0">
              <a:latin typeface="Arial Rounded MT Bold" panose="020F0704030504030204" pitchFamily="34" charset="0"/>
            </a:endParaRPr>
          </a:p>
          <a:p>
            <a:pPr marL="285750" indent="-285750" fontAlgn="base">
              <a:buFont typeface="Arial" panose="020B0604020202020204" pitchFamily="34" charset="0"/>
              <a:buChar char="•"/>
            </a:pPr>
            <a:r>
              <a:rPr lang="en-GB" sz="2200" dirty="0" smtClean="0">
                <a:latin typeface="Arial Rounded MT Bold" panose="020F0704030504030204" pitchFamily="34" charset="0"/>
              </a:rPr>
              <a:t>People's </a:t>
            </a:r>
            <a:r>
              <a:rPr lang="en-GB" sz="2200" dirty="0">
                <a:latin typeface="Arial Rounded MT Bold" panose="020F0704030504030204" pitchFamily="34" charset="0"/>
              </a:rPr>
              <a:t>contribution is only looked for </a:t>
            </a:r>
            <a:r>
              <a:rPr lang="en-GB" sz="2200" dirty="0" smtClean="0">
                <a:latin typeface="Arial Rounded MT Bold" panose="020F0704030504030204" pitchFamily="34" charset="0"/>
              </a:rPr>
              <a:t>in helping </a:t>
            </a:r>
            <a:r>
              <a:rPr lang="en-GB" sz="2200" dirty="0">
                <a:latin typeface="Arial Rounded MT Bold" panose="020F0704030504030204" pitchFamily="34" charset="0"/>
              </a:rPr>
              <a:t>to deliver services.</a:t>
            </a:r>
          </a:p>
        </p:txBody>
      </p:sp>
      <p:sp>
        <p:nvSpPr>
          <p:cNvPr id="4" name="Rectangle 3"/>
          <p:cNvSpPr/>
          <p:nvPr/>
        </p:nvSpPr>
        <p:spPr>
          <a:xfrm>
            <a:off x="8048334" y="1284094"/>
            <a:ext cx="3870202" cy="5509200"/>
          </a:xfrm>
          <a:prstGeom prst="rect">
            <a:avLst/>
          </a:prstGeom>
        </p:spPr>
        <p:txBody>
          <a:bodyPr wrap="square">
            <a:spAutoFit/>
          </a:bodyPr>
          <a:lstStyle/>
          <a:p>
            <a:pPr fontAlgn="base"/>
            <a:r>
              <a:rPr lang="en-GB" sz="2200" dirty="0" smtClean="0">
                <a:solidFill>
                  <a:schemeClr val="accent1"/>
                </a:solidFill>
                <a:latin typeface="Arial Rounded MT Bold" panose="020F0704030504030204" pitchFamily="34" charset="0"/>
              </a:rPr>
              <a:t>3. Transformational Co-Production</a:t>
            </a:r>
          </a:p>
          <a:p>
            <a:pPr fontAlgn="base"/>
            <a:endParaRPr lang="en-GB" sz="2200" dirty="0">
              <a:solidFill>
                <a:schemeClr val="accent1"/>
              </a:solidFill>
              <a:latin typeface="Arial Rounded MT Bold" panose="020F0704030504030204" pitchFamily="34" charset="0"/>
            </a:endParaRPr>
          </a:p>
          <a:p>
            <a:pPr marL="285750" indent="-285750" fontAlgn="base">
              <a:buFont typeface="Arial" panose="020B0604020202020204" pitchFamily="34" charset="0"/>
              <a:buChar char="•"/>
            </a:pPr>
            <a:r>
              <a:rPr lang="en-GB" sz="2200" dirty="0">
                <a:latin typeface="Arial Rounded MT Bold" panose="020F0704030504030204" pitchFamily="34" charset="0"/>
              </a:rPr>
              <a:t> </a:t>
            </a:r>
            <a:r>
              <a:rPr lang="en-GB" sz="2200" dirty="0" smtClean="0">
                <a:latin typeface="Arial Rounded MT Bold" panose="020F0704030504030204" pitchFamily="34" charset="0"/>
              </a:rPr>
              <a:t>The </a:t>
            </a:r>
            <a:r>
              <a:rPr lang="en-GB" sz="2200" dirty="0">
                <a:latin typeface="Arial Rounded MT Bold" panose="020F0704030504030204" pitchFamily="34" charset="0"/>
              </a:rPr>
              <a:t>power and control changes, so that people who use services are actively involved in all aspects of designing, commissioning and delivering services. </a:t>
            </a:r>
            <a:endParaRPr lang="en-GB" sz="2200" dirty="0" smtClean="0">
              <a:latin typeface="Arial Rounded MT Bold" panose="020F0704030504030204" pitchFamily="34" charset="0"/>
            </a:endParaRPr>
          </a:p>
          <a:p>
            <a:pPr marL="285750" indent="-285750" fontAlgn="base">
              <a:buFont typeface="Arial" panose="020B0604020202020204" pitchFamily="34" charset="0"/>
              <a:buChar char="•"/>
            </a:pPr>
            <a:endParaRPr lang="en-GB" sz="2200" dirty="0">
              <a:latin typeface="Arial Rounded MT Bold" panose="020F0704030504030204" pitchFamily="34" charset="0"/>
            </a:endParaRPr>
          </a:p>
          <a:p>
            <a:pPr marL="285750" indent="-285750" fontAlgn="base">
              <a:buFont typeface="Arial" panose="020B0604020202020204" pitchFamily="34" charset="0"/>
              <a:buChar char="•"/>
            </a:pPr>
            <a:r>
              <a:rPr lang="en-GB" sz="2200" dirty="0" smtClean="0">
                <a:latin typeface="Arial Rounded MT Bold" panose="020F0704030504030204" pitchFamily="34" charset="0"/>
              </a:rPr>
              <a:t>People </a:t>
            </a:r>
            <a:r>
              <a:rPr lang="en-GB" sz="2200" dirty="0">
                <a:latin typeface="Arial Rounded MT Bold" panose="020F0704030504030204" pitchFamily="34" charset="0"/>
              </a:rPr>
              <a:t>are encouraged to be involved even if their skills are not directly relevant to the service.</a:t>
            </a:r>
          </a:p>
        </p:txBody>
      </p:sp>
      <p:sp>
        <p:nvSpPr>
          <p:cNvPr id="6" name="Rectangle 5"/>
          <p:cNvSpPr/>
          <p:nvPr/>
        </p:nvSpPr>
        <p:spPr>
          <a:xfrm>
            <a:off x="1028700" y="169279"/>
            <a:ext cx="7019634" cy="1010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r>
              <a:rPr lang="en-GB" sz="2400" dirty="0" smtClean="0">
                <a:solidFill>
                  <a:prstClr val="white"/>
                </a:solidFill>
                <a:latin typeface="Arial Rounded MT Bold" panose="020F0704030504030204" pitchFamily="34" charset="0"/>
              </a:rPr>
              <a:t>Three </a:t>
            </a:r>
            <a:r>
              <a:rPr lang="en-GB" sz="2400" dirty="0">
                <a:solidFill>
                  <a:prstClr val="white"/>
                </a:solidFill>
                <a:latin typeface="Arial Rounded MT Bold" panose="020F0704030504030204" pitchFamily="34" charset="0"/>
              </a:rPr>
              <a:t>levels of co-production</a:t>
            </a:r>
          </a:p>
          <a:p>
            <a:pPr lvl="0" algn="ctr" fontAlgn="base"/>
            <a:r>
              <a:rPr lang="en-GB" sz="2400" dirty="0">
                <a:solidFill>
                  <a:prstClr val="white"/>
                </a:solidFill>
                <a:latin typeface="Arial Rounded MT Bold" panose="020F0704030504030204" pitchFamily="34" charset="0"/>
              </a:rPr>
              <a:t>According to </a:t>
            </a:r>
            <a:r>
              <a:rPr lang="en-GB" sz="2400" dirty="0" smtClean="0">
                <a:solidFill>
                  <a:prstClr val="white"/>
                </a:solidFill>
                <a:latin typeface="Arial Rounded MT Bold" panose="020F0704030504030204" pitchFamily="34" charset="0"/>
              </a:rPr>
              <a:t>SCIE</a:t>
            </a:r>
            <a:endParaRPr lang="en-GB" sz="2400" i="1" dirty="0">
              <a:solidFill>
                <a:prstClr val="white"/>
              </a:solidFill>
              <a:latin typeface="Arial Rounded MT Bold" panose="020F0704030504030204" pitchFamily="34" charset="0"/>
            </a:endParaRPr>
          </a:p>
        </p:txBody>
      </p:sp>
      <p:sp>
        <p:nvSpPr>
          <p:cNvPr id="7" name="Rectangle 6"/>
          <p:cNvSpPr/>
          <p:nvPr/>
        </p:nvSpPr>
        <p:spPr>
          <a:xfrm>
            <a:off x="901700" y="6488668"/>
            <a:ext cx="3182090" cy="369332"/>
          </a:xfrm>
          <a:prstGeom prst="rect">
            <a:avLst/>
          </a:prstGeom>
        </p:spPr>
        <p:txBody>
          <a:bodyPr wrap="none">
            <a:spAutoFit/>
          </a:bodyPr>
          <a:lstStyle/>
          <a:p>
            <a:pPr fontAlgn="base"/>
            <a:r>
              <a:rPr lang="en-GB" dirty="0">
                <a:latin typeface="Arial Rounded MT Bold" panose="020F0704030504030204" pitchFamily="34" charset="0"/>
              </a:rPr>
              <a:t>(Needham and </a:t>
            </a:r>
            <a:r>
              <a:rPr lang="en-GB" dirty="0" err="1">
                <a:latin typeface="Arial Rounded MT Bold" panose="020F0704030504030204" pitchFamily="34" charset="0"/>
              </a:rPr>
              <a:t>Carr</a:t>
            </a:r>
            <a:r>
              <a:rPr lang="en-GB" dirty="0">
                <a:latin typeface="Arial Rounded MT Bold" panose="020F0704030504030204" pitchFamily="34" charset="0"/>
              </a:rPr>
              <a:t>, 2015) </a:t>
            </a:r>
          </a:p>
        </p:txBody>
      </p:sp>
    </p:spTree>
    <p:extLst>
      <p:ext uri="{BB962C8B-B14F-4D97-AF65-F5344CB8AC3E}">
        <p14:creationId xmlns:p14="http://schemas.microsoft.com/office/powerpoint/2010/main" val="178425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333" y="775867"/>
            <a:ext cx="10178322" cy="1492132"/>
          </a:xfrm>
        </p:spPr>
        <p:txBody>
          <a:bodyPr>
            <a:normAutofit/>
          </a:bodyPr>
          <a:lstStyle/>
          <a:p>
            <a:r>
              <a:rPr lang="en-GB" sz="2800" b="1" dirty="0" smtClean="0">
                <a:latin typeface="Arial Rounded MT Bold" panose="020F0704030504030204" pitchFamily="34" charset="0"/>
              </a:rPr>
              <a:t>Learning Outcomes</a:t>
            </a:r>
            <a:endParaRPr lang="en-GB" sz="2800" b="1" dirty="0">
              <a:latin typeface="Arial Rounded MT Bold" panose="020F0704030504030204" pitchFamily="34" charset="0"/>
            </a:endParaRPr>
          </a:p>
        </p:txBody>
      </p:sp>
      <p:sp>
        <p:nvSpPr>
          <p:cNvPr id="3" name="Content Placeholder 2"/>
          <p:cNvSpPr>
            <a:spLocks noGrp="1"/>
          </p:cNvSpPr>
          <p:nvPr>
            <p:ph idx="1"/>
          </p:nvPr>
        </p:nvSpPr>
        <p:spPr>
          <a:xfrm>
            <a:off x="1122333" y="1688606"/>
            <a:ext cx="10178322" cy="3593591"/>
          </a:xfrm>
        </p:spPr>
        <p:txBody>
          <a:bodyPr>
            <a:normAutofit/>
          </a:bodyPr>
          <a:lstStyle/>
          <a:p>
            <a:r>
              <a:rPr lang="en-GB" sz="2200" dirty="0" smtClean="0">
                <a:solidFill>
                  <a:schemeClr val="tx1"/>
                </a:solidFill>
                <a:latin typeface="Arial Rounded MT Bold" panose="020F0704030504030204" pitchFamily="34" charset="0"/>
              </a:rPr>
              <a:t>By the end of this course, participants will: </a:t>
            </a:r>
          </a:p>
          <a:p>
            <a:pPr>
              <a:buFontTx/>
              <a:buChar char="-"/>
            </a:pPr>
            <a:r>
              <a:rPr lang="en-GB" sz="2200" dirty="0" smtClean="0">
                <a:solidFill>
                  <a:schemeClr val="tx1"/>
                </a:solidFill>
                <a:latin typeface="Arial Rounded MT Bold" panose="020F0704030504030204" pitchFamily="34" charset="0"/>
              </a:rPr>
              <a:t>Understand the background to Co-Production working</a:t>
            </a:r>
          </a:p>
          <a:p>
            <a:pPr>
              <a:buFontTx/>
              <a:buChar char="-"/>
            </a:pPr>
            <a:r>
              <a:rPr lang="en-GB" sz="2200" dirty="0" smtClean="0">
                <a:solidFill>
                  <a:schemeClr val="tx1"/>
                </a:solidFill>
                <a:latin typeface="Arial Rounded MT Bold" panose="020F0704030504030204" pitchFamily="34" charset="0"/>
              </a:rPr>
              <a:t>Understand why Co-Production working matters</a:t>
            </a:r>
          </a:p>
          <a:p>
            <a:pPr>
              <a:buFontTx/>
              <a:buChar char="-"/>
            </a:pPr>
            <a:r>
              <a:rPr lang="en-GB" sz="2200" dirty="0" smtClean="0">
                <a:solidFill>
                  <a:schemeClr val="tx1"/>
                </a:solidFill>
                <a:latin typeface="Arial Rounded MT Bold" panose="020F0704030504030204" pitchFamily="34" charset="0"/>
              </a:rPr>
              <a:t>Understand Co-Production working in Somerset NHS Foundation Trust</a:t>
            </a:r>
          </a:p>
          <a:p>
            <a:pPr>
              <a:buFontTx/>
              <a:buChar char="-"/>
            </a:pPr>
            <a:r>
              <a:rPr lang="en-GB" sz="2200" dirty="0" smtClean="0">
                <a:solidFill>
                  <a:schemeClr val="tx1"/>
                </a:solidFill>
                <a:latin typeface="Arial Rounded MT Bold" panose="020F0704030504030204" pitchFamily="34" charset="0"/>
              </a:rPr>
              <a:t>Understand some of the challenges involved in Co-Production working</a:t>
            </a:r>
          </a:p>
          <a:p>
            <a:pPr>
              <a:buFontTx/>
              <a:buChar char="-"/>
            </a:pPr>
            <a:r>
              <a:rPr lang="en-GB" sz="2200" dirty="0" smtClean="0">
                <a:solidFill>
                  <a:schemeClr val="tx1"/>
                </a:solidFill>
                <a:latin typeface="Arial Rounded MT Bold" panose="020F0704030504030204" pitchFamily="34" charset="0"/>
              </a:rPr>
              <a:t>Understand how to overcome potential challenges in Co-Production working</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3949"/>
          <a:stretch/>
        </p:blipFill>
        <p:spPr>
          <a:xfrm>
            <a:off x="9243255" y="4732337"/>
            <a:ext cx="2057400" cy="1909763"/>
          </a:xfrm>
          <a:prstGeom prst="rect">
            <a:avLst/>
          </a:prstGeom>
        </p:spPr>
      </p:pic>
    </p:spTree>
    <p:extLst>
      <p:ext uri="{BB962C8B-B14F-4D97-AF65-F5344CB8AC3E}">
        <p14:creationId xmlns:p14="http://schemas.microsoft.com/office/powerpoint/2010/main" val="533009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42930" y="4236451"/>
            <a:ext cx="8187071" cy="923330"/>
          </a:xfrm>
          <a:solidFill>
            <a:schemeClr val="accent1"/>
          </a:solidFill>
        </p:spPr>
        <p:txBody>
          <a:bodyPr wrap="square">
            <a:spAutoFit/>
          </a:bodyPr>
          <a:lstStyle/>
          <a:p>
            <a:pPr algn="ctr"/>
            <a:r>
              <a:rPr lang="en-GB" sz="6000" dirty="0" smtClean="0">
                <a:solidFill>
                  <a:schemeClr val="bg1"/>
                </a:solidFill>
                <a:latin typeface="Arial Rounded MT Bold" panose="020F0704030504030204" pitchFamily="34" charset="0"/>
              </a:rPr>
              <a:t>Co-Production</a:t>
            </a:r>
            <a:endParaRPr lang="en-GB" sz="6000" dirty="0">
              <a:solidFill>
                <a:schemeClr val="bg1"/>
              </a:solidFill>
              <a:latin typeface="Arial Rounded MT Bold" panose="020F0704030504030204" pitchFamily="34" charset="0"/>
            </a:endParaRPr>
          </a:p>
        </p:txBody>
      </p:sp>
      <p:sp>
        <p:nvSpPr>
          <p:cNvPr id="2" name="Text Placeholder 1"/>
          <p:cNvSpPr>
            <a:spLocks noGrp="1"/>
          </p:cNvSpPr>
          <p:nvPr>
            <p:ph type="body" idx="1"/>
          </p:nvPr>
        </p:nvSpPr>
        <p:spPr/>
        <p:txBody>
          <a:bodyPr>
            <a:normAutofit/>
          </a:bodyPr>
          <a:lstStyle/>
          <a:p>
            <a:r>
              <a:rPr lang="en-GB" sz="4000" dirty="0" smtClean="0">
                <a:solidFill>
                  <a:schemeClr val="tx1"/>
                </a:solidFill>
                <a:latin typeface="Arial Rounded MT Bold" panose="020F0704030504030204" pitchFamily="34" charset="0"/>
              </a:rPr>
              <a:t>The Why</a:t>
            </a:r>
            <a:endParaRPr lang="en-GB"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186345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8346" y="334697"/>
            <a:ext cx="655435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smtClean="0">
                <a:solidFill>
                  <a:schemeClr val="bg1"/>
                </a:solidFill>
                <a:latin typeface="Arial Rounded MT Bold" panose="020F0704030504030204" pitchFamily="34" charset="0"/>
              </a:rPr>
              <a:t>  Co-Production Is Not Consultation</a:t>
            </a:r>
            <a:endParaRPr lang="en-GB" sz="2800" dirty="0">
              <a:solidFill>
                <a:schemeClr val="bg1"/>
              </a:solidFill>
              <a:latin typeface="Arial Rounded MT Bold" panose="020F0704030504030204" pitchFamily="34" charset="0"/>
            </a:endParaRPr>
          </a:p>
        </p:txBody>
      </p:sp>
      <p:sp>
        <p:nvSpPr>
          <p:cNvPr id="2" name="Rectangle 1"/>
          <p:cNvSpPr/>
          <p:nvPr/>
        </p:nvSpPr>
        <p:spPr>
          <a:xfrm>
            <a:off x="900546" y="1602985"/>
            <a:ext cx="10808854" cy="3046988"/>
          </a:xfrm>
          <a:prstGeom prst="rect">
            <a:avLst/>
          </a:prstGeom>
        </p:spPr>
        <p:txBody>
          <a:bodyPr wrap="square">
            <a:spAutoFit/>
          </a:bodyPr>
          <a:lstStyle/>
          <a:p>
            <a:r>
              <a:rPr lang="en-GB" sz="2400" dirty="0" smtClean="0">
                <a:latin typeface="Arial Rounded MT Bold" panose="020F0704030504030204" pitchFamily="34" charset="0"/>
              </a:rPr>
              <a:t>But…</a:t>
            </a:r>
          </a:p>
          <a:p>
            <a:endParaRPr lang="en-GB" sz="2400" dirty="0">
              <a:latin typeface="Arial Rounded MT Bold" panose="020F0704030504030204" pitchFamily="34" charset="0"/>
            </a:endParaRPr>
          </a:p>
          <a:p>
            <a:pPr marL="342900" indent="-342900">
              <a:buFont typeface="Arial" panose="020B0604020202020204" pitchFamily="34" charset="0"/>
              <a:buChar char="•"/>
            </a:pPr>
            <a:r>
              <a:rPr lang="en-GB" sz="2400" dirty="0" smtClean="0">
                <a:latin typeface="Arial Rounded MT Bold" panose="020F0704030504030204" pitchFamily="34" charset="0"/>
              </a:rPr>
              <a:t>Is a shift </a:t>
            </a:r>
            <a:r>
              <a:rPr lang="en-GB" sz="2400" dirty="0">
                <a:latin typeface="Arial Rounded MT Bold" panose="020F0704030504030204" pitchFamily="34" charset="0"/>
              </a:rPr>
              <a:t>in the balance of power between </a:t>
            </a:r>
            <a:r>
              <a:rPr lang="en-GB" sz="2400" dirty="0" smtClean="0">
                <a:latin typeface="Arial Rounded MT Bold" panose="020F0704030504030204" pitchFamily="34" charset="0"/>
              </a:rPr>
              <a:t>professionals and </a:t>
            </a:r>
            <a:r>
              <a:rPr lang="en-GB" sz="2400" dirty="0">
                <a:latin typeface="Arial Rounded MT Bold" panose="020F0704030504030204" pitchFamily="34" charset="0"/>
              </a:rPr>
              <a:t>service</a:t>
            </a:r>
            <a:r>
              <a:rPr lang="en-GB" sz="2400" dirty="0" smtClean="0">
                <a:latin typeface="Arial Rounded MT Bold" panose="020F0704030504030204" pitchFamily="34" charset="0"/>
              </a:rPr>
              <a:t> users thus making </a:t>
            </a:r>
            <a:r>
              <a:rPr lang="en-GB" sz="2400" dirty="0">
                <a:latin typeface="Arial Rounded MT Bold" panose="020F0704030504030204" pitchFamily="34" charset="0"/>
              </a:rPr>
              <a:t>improved effectiveness possible.</a:t>
            </a:r>
          </a:p>
          <a:p>
            <a:endParaRPr lang="en-GB" sz="2400" dirty="0">
              <a:latin typeface="Arial Rounded MT Bold" panose="020F0704030504030204" pitchFamily="34" charset="0"/>
            </a:endParaRPr>
          </a:p>
          <a:p>
            <a:pPr marL="342900" indent="-342900">
              <a:buFont typeface="Arial" panose="020B0604020202020204" pitchFamily="34" charset="0"/>
              <a:buChar char="•"/>
            </a:pPr>
            <a:r>
              <a:rPr lang="en-GB" sz="2400" dirty="0">
                <a:latin typeface="Arial Rounded MT Bold" panose="020F0704030504030204" pitchFamily="34" charset="0"/>
              </a:rPr>
              <a:t>I</a:t>
            </a:r>
            <a:r>
              <a:rPr lang="en-GB" sz="2400" dirty="0" smtClean="0">
                <a:latin typeface="Arial Rounded MT Bold" panose="020F0704030504030204" pitchFamily="34" charset="0"/>
              </a:rPr>
              <a:t>s </a:t>
            </a:r>
            <a:r>
              <a:rPr lang="en-GB" sz="2400" dirty="0">
                <a:latin typeface="Arial Rounded MT Bold" panose="020F0704030504030204" pitchFamily="34" charset="0"/>
              </a:rPr>
              <a:t>the antidote to </a:t>
            </a:r>
            <a:r>
              <a:rPr lang="en-GB" sz="2400" dirty="0" smtClean="0">
                <a:latin typeface="Arial Rounded MT Bold" panose="020F0704030504030204" pitchFamily="34" charset="0"/>
              </a:rPr>
              <a:t>constantly asking for </a:t>
            </a:r>
            <a:r>
              <a:rPr lang="en-GB" sz="2400" dirty="0">
                <a:latin typeface="Arial Rounded MT Bold" panose="020F0704030504030204" pitchFamily="34" charset="0"/>
              </a:rPr>
              <a:t>people’s opinion, </a:t>
            </a:r>
            <a:r>
              <a:rPr lang="en-GB" sz="2400" dirty="0" smtClean="0">
                <a:latin typeface="Arial Rounded MT Bold" panose="020F0704030504030204" pitchFamily="34" charset="0"/>
              </a:rPr>
              <a:t>then handing </a:t>
            </a:r>
            <a:r>
              <a:rPr lang="en-GB" sz="2400" dirty="0">
                <a:latin typeface="Arial Rounded MT Bold" panose="020F0704030504030204" pitchFamily="34" charset="0"/>
              </a:rPr>
              <a:t>the service back to the professionals to </a:t>
            </a:r>
            <a:r>
              <a:rPr lang="en-GB" sz="2400" dirty="0" smtClean="0">
                <a:latin typeface="Arial Rounded MT Bold" panose="020F0704030504030204" pitchFamily="34" charset="0"/>
              </a:rPr>
              <a:t>deliver: The service user will </a:t>
            </a:r>
            <a:r>
              <a:rPr lang="en-GB" sz="2400" dirty="0">
                <a:latin typeface="Arial Rounded MT Bold" panose="020F0704030504030204" pitchFamily="34" charset="0"/>
              </a:rPr>
              <a:t>be involved in </a:t>
            </a:r>
            <a:r>
              <a:rPr lang="en-GB" sz="2400" dirty="0" smtClean="0">
                <a:latin typeface="Arial Rounded MT Bold" panose="020F0704030504030204" pitchFamily="34" charset="0"/>
              </a:rPr>
              <a:t>the delivery </a:t>
            </a:r>
            <a:r>
              <a:rPr lang="en-GB" sz="2400" dirty="0">
                <a:latin typeface="Arial Rounded MT Bold" panose="020F0704030504030204" pitchFamily="34" charset="0"/>
              </a:rPr>
              <a:t>as well. </a:t>
            </a:r>
          </a:p>
        </p:txBody>
      </p:sp>
      <p:sp>
        <p:nvSpPr>
          <p:cNvPr id="4" name="Rectangle 3"/>
          <p:cNvSpPr/>
          <p:nvPr/>
        </p:nvSpPr>
        <p:spPr>
          <a:xfrm>
            <a:off x="8402650" y="5936734"/>
            <a:ext cx="2879699" cy="369332"/>
          </a:xfrm>
          <a:prstGeom prst="rect">
            <a:avLst/>
          </a:prstGeom>
        </p:spPr>
        <p:txBody>
          <a:bodyPr wrap="none">
            <a:spAutoFit/>
          </a:bodyPr>
          <a:lstStyle/>
          <a:p>
            <a:r>
              <a:rPr lang="en-GB" dirty="0">
                <a:latin typeface="Arial Rounded MT Bold" panose="020F0704030504030204" pitchFamily="34" charset="0"/>
              </a:rPr>
              <a:t>Harris and Boyle (2009) </a:t>
            </a:r>
            <a:endParaRPr lang="en-GB" dirty="0"/>
          </a:p>
        </p:txBody>
      </p:sp>
      <p:pic>
        <p:nvPicPr>
          <p:cNvPr id="5" name="Picture 4"/>
          <p:cNvPicPr>
            <a:picLocks noChangeAspect="1"/>
          </p:cNvPicPr>
          <p:nvPr/>
        </p:nvPicPr>
        <p:blipFill>
          <a:blip r:embed="rId2">
            <a:duotone>
              <a:schemeClr val="accent1">
                <a:shade val="45000"/>
                <a:satMod val="135000"/>
              </a:schemeClr>
              <a:prstClr val="white"/>
            </a:duotone>
          </a:blip>
          <a:stretch>
            <a:fillRect/>
          </a:stretch>
        </p:blipFill>
        <p:spPr>
          <a:xfrm>
            <a:off x="3380509" y="4807527"/>
            <a:ext cx="4049857" cy="1812409"/>
          </a:xfrm>
          <a:prstGeom prst="rect">
            <a:avLst/>
          </a:prstGeom>
        </p:spPr>
      </p:pic>
    </p:spTree>
    <p:extLst>
      <p:ext uri="{BB962C8B-B14F-4D97-AF65-F5344CB8AC3E}">
        <p14:creationId xmlns:p14="http://schemas.microsoft.com/office/powerpoint/2010/main" val="3021918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341852"/>
            <a:ext cx="6464300" cy="953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233055" y="568219"/>
            <a:ext cx="6298045" cy="523220"/>
          </a:xfrm>
          <a:prstGeom prst="rect">
            <a:avLst/>
          </a:prstGeom>
        </p:spPr>
        <p:txBody>
          <a:bodyPr wrap="square">
            <a:spAutoFit/>
          </a:bodyPr>
          <a:lstStyle/>
          <a:p>
            <a:r>
              <a:rPr lang="en-GB" sz="2800" dirty="0" smtClean="0">
                <a:solidFill>
                  <a:schemeClr val="bg1"/>
                </a:solidFill>
                <a:latin typeface="Arial Rounded MT Bold" panose="020F0704030504030204" pitchFamily="34" charset="0"/>
              </a:rPr>
              <a:t>Co-Production Is Not Volunteering</a:t>
            </a:r>
            <a:endParaRPr lang="en-GB" sz="2800" dirty="0">
              <a:solidFill>
                <a:schemeClr val="bg1"/>
              </a:solidFill>
              <a:latin typeface="Arial Rounded MT Bold" panose="020F0704030504030204" pitchFamily="34" charset="0"/>
            </a:endParaRPr>
          </a:p>
        </p:txBody>
      </p:sp>
      <p:sp>
        <p:nvSpPr>
          <p:cNvPr id="4" name="Rectangle 3"/>
          <p:cNvSpPr/>
          <p:nvPr/>
        </p:nvSpPr>
        <p:spPr>
          <a:xfrm>
            <a:off x="906318" y="1623367"/>
            <a:ext cx="10998331" cy="4493538"/>
          </a:xfrm>
          <a:prstGeom prst="rect">
            <a:avLst/>
          </a:prstGeom>
        </p:spPr>
        <p:txBody>
          <a:bodyPr wrap="square">
            <a:spAutoFit/>
          </a:bodyPr>
          <a:lstStyle/>
          <a:p>
            <a:r>
              <a:rPr lang="en-GB" sz="2200" dirty="0" smtClean="0">
                <a:latin typeface="Arial Rounded MT Bold" panose="020F0704030504030204" pitchFamily="34" charset="0"/>
              </a:rPr>
              <a:t>But...</a:t>
            </a:r>
          </a:p>
          <a:p>
            <a:endParaRPr lang="en-GB" sz="2200" dirty="0" smtClean="0">
              <a:latin typeface="Arial Rounded MT Bold" panose="020F0704030504030204" pitchFamily="34" charset="0"/>
            </a:endParaRPr>
          </a:p>
          <a:p>
            <a:pPr marL="342900" indent="-342900">
              <a:buFont typeface="Arial" panose="020B0604020202020204" pitchFamily="34" charset="0"/>
              <a:buChar char="•"/>
            </a:pPr>
            <a:r>
              <a:rPr lang="en-GB" sz="2200" dirty="0" smtClean="0">
                <a:latin typeface="Arial Rounded MT Bold" panose="020F0704030504030204" pitchFamily="34" charset="0"/>
              </a:rPr>
              <a:t>Does require actively giving time</a:t>
            </a:r>
          </a:p>
          <a:p>
            <a:endParaRPr lang="en-GB" sz="2200" dirty="0" smtClean="0">
              <a:latin typeface="Arial Rounded MT Bold" panose="020F0704030504030204" pitchFamily="34" charset="0"/>
            </a:endParaRPr>
          </a:p>
          <a:p>
            <a:pPr marL="342900" indent="-342900">
              <a:buFont typeface="Arial" panose="020B0604020202020204" pitchFamily="34" charset="0"/>
              <a:buChar char="•"/>
            </a:pPr>
            <a:r>
              <a:rPr lang="en-GB" sz="2200" i="1" dirty="0" smtClean="0">
                <a:latin typeface="Arial Rounded MT Bold" panose="020F0704030504030204" pitchFamily="34" charset="0"/>
              </a:rPr>
              <a:t>Is not </a:t>
            </a:r>
            <a:r>
              <a:rPr lang="en-GB" sz="2200" i="1" dirty="0">
                <a:latin typeface="Arial Rounded MT Bold" panose="020F0704030504030204" pitchFamily="34" charset="0"/>
              </a:rPr>
              <a:t>just more volunteers ministering to ever more passive needy individuals on the fringes of public services, whilst the professionals continue with business as usual. </a:t>
            </a:r>
            <a:endParaRPr lang="en-GB" sz="2200" i="1" dirty="0" smtClean="0">
              <a:latin typeface="Arial Rounded MT Bold" panose="020F0704030504030204" pitchFamily="34" charset="0"/>
            </a:endParaRPr>
          </a:p>
          <a:p>
            <a:pPr marL="342900" indent="-342900">
              <a:buFont typeface="Arial" panose="020B0604020202020204" pitchFamily="34" charset="0"/>
              <a:buChar char="•"/>
            </a:pPr>
            <a:endParaRPr lang="en-GB" sz="2200" i="1" dirty="0">
              <a:latin typeface="Arial Rounded MT Bold" panose="020F0704030504030204" pitchFamily="34" charset="0"/>
            </a:endParaRPr>
          </a:p>
          <a:p>
            <a:pPr marL="342900" indent="-342900">
              <a:buFont typeface="Arial" panose="020B0604020202020204" pitchFamily="34" charset="0"/>
              <a:buChar char="•"/>
            </a:pPr>
            <a:r>
              <a:rPr lang="en-GB" sz="2200" dirty="0">
                <a:latin typeface="Arial Rounded MT Bold" panose="020F0704030504030204" pitchFamily="34" charset="0"/>
              </a:rPr>
              <a:t>E</a:t>
            </a:r>
            <a:r>
              <a:rPr lang="en-GB" sz="2200" dirty="0" smtClean="0">
                <a:latin typeface="Arial Rounded MT Bold" panose="020F0704030504030204" pitchFamily="34" charset="0"/>
              </a:rPr>
              <a:t>mphasises </a:t>
            </a:r>
            <a:r>
              <a:rPr lang="en-GB" sz="2200" dirty="0">
                <a:latin typeface="Arial Rounded MT Bold" panose="020F0704030504030204" pitchFamily="34" charset="0"/>
              </a:rPr>
              <a:t>mutual support and networks of relationships rather than a clearly defined </a:t>
            </a:r>
            <a:r>
              <a:rPr lang="en-GB" sz="2200" dirty="0" smtClean="0">
                <a:latin typeface="Arial Rounded MT Bold" panose="020F0704030504030204" pitchFamily="34" charset="0"/>
              </a:rPr>
              <a:t>separation </a:t>
            </a:r>
            <a:r>
              <a:rPr lang="en-GB" sz="2200" dirty="0">
                <a:latin typeface="Arial Rounded MT Bold" panose="020F0704030504030204" pitchFamily="34" charset="0"/>
              </a:rPr>
              <a:t>between </a:t>
            </a:r>
            <a:r>
              <a:rPr lang="en-GB" sz="2200" dirty="0" smtClean="0">
                <a:latin typeface="Arial Rounded MT Bold" panose="020F0704030504030204" pitchFamily="34" charset="0"/>
              </a:rPr>
              <a:t>service providers and service users</a:t>
            </a:r>
          </a:p>
          <a:p>
            <a:pPr marL="342900" indent="-342900">
              <a:buFont typeface="Arial" panose="020B0604020202020204" pitchFamily="34" charset="0"/>
              <a:buChar char="•"/>
            </a:pPr>
            <a:endParaRPr lang="en-GB" sz="2200" dirty="0">
              <a:latin typeface="Arial Rounded MT Bold" panose="020F0704030504030204" pitchFamily="34" charset="0"/>
            </a:endParaRPr>
          </a:p>
          <a:p>
            <a:pPr marL="342900" indent="-342900">
              <a:buFont typeface="Arial" panose="020B0604020202020204" pitchFamily="34" charset="0"/>
              <a:buChar char="•"/>
            </a:pPr>
            <a:r>
              <a:rPr lang="en-GB" sz="2200" dirty="0">
                <a:latin typeface="Arial Rounded MT Bold" panose="020F0704030504030204" pitchFamily="34" charset="0"/>
              </a:rPr>
              <a:t>T</a:t>
            </a:r>
            <a:r>
              <a:rPr lang="en-GB" sz="2200" dirty="0" smtClean="0">
                <a:latin typeface="Arial Rounded MT Bold" panose="020F0704030504030204" pitchFamily="34" charset="0"/>
              </a:rPr>
              <a:t>ransformative </a:t>
            </a:r>
            <a:r>
              <a:rPr lang="en-GB" sz="2200" dirty="0">
                <a:latin typeface="Arial Rounded MT Bold" panose="020F0704030504030204" pitchFamily="34" charset="0"/>
              </a:rPr>
              <a:t>power comes when people who are usually on the receiving end of volunteering or services are invited to help. </a:t>
            </a:r>
            <a:endParaRPr lang="en-GB" sz="2200" dirty="0" smtClean="0">
              <a:latin typeface="Arial Rounded MT Bold" panose="020F0704030504030204" pitchFamily="34" charset="0"/>
            </a:endParaRPr>
          </a:p>
        </p:txBody>
      </p:sp>
      <p:sp>
        <p:nvSpPr>
          <p:cNvPr id="5" name="Rectangle 4"/>
          <p:cNvSpPr/>
          <p:nvPr/>
        </p:nvSpPr>
        <p:spPr>
          <a:xfrm>
            <a:off x="9024950" y="6444114"/>
            <a:ext cx="2879699" cy="369332"/>
          </a:xfrm>
          <a:prstGeom prst="rect">
            <a:avLst/>
          </a:prstGeom>
        </p:spPr>
        <p:txBody>
          <a:bodyPr wrap="none">
            <a:spAutoFit/>
          </a:bodyPr>
          <a:lstStyle/>
          <a:p>
            <a:r>
              <a:rPr lang="en-GB" dirty="0">
                <a:latin typeface="Arial Rounded MT Bold" panose="020F0704030504030204" pitchFamily="34" charset="0"/>
              </a:rPr>
              <a:t>Harris and Boyle (2009) </a:t>
            </a:r>
            <a:endParaRPr lang="en-GB" dirty="0"/>
          </a:p>
        </p:txBody>
      </p:sp>
      <p:pic>
        <p:nvPicPr>
          <p:cNvPr id="7" name="Picture 6"/>
          <p:cNvPicPr>
            <a:picLocks noChangeAspect="1"/>
          </p:cNvPicPr>
          <p:nvPr/>
        </p:nvPicPr>
        <p:blipFill rotWithShape="1">
          <a:blip r:embed="rId2"/>
          <a:srcRect r="12843"/>
          <a:stretch/>
        </p:blipFill>
        <p:spPr>
          <a:xfrm>
            <a:off x="8072437" y="568219"/>
            <a:ext cx="3431403" cy="1925599"/>
          </a:xfrm>
          <a:prstGeom prst="rect">
            <a:avLst/>
          </a:prstGeom>
        </p:spPr>
      </p:pic>
    </p:spTree>
    <p:extLst>
      <p:ext uri="{BB962C8B-B14F-4D97-AF65-F5344CB8AC3E}">
        <p14:creationId xmlns:p14="http://schemas.microsoft.com/office/powerpoint/2010/main" val="1329075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59835" y="345997"/>
            <a:ext cx="716976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059835" y="1629729"/>
            <a:ext cx="10821426" cy="2800767"/>
          </a:xfrm>
          <a:prstGeom prst="rect">
            <a:avLst/>
          </a:prstGeom>
        </p:spPr>
        <p:txBody>
          <a:bodyPr wrap="square">
            <a:spAutoFit/>
          </a:bodyPr>
          <a:lstStyle/>
          <a:p>
            <a:pPr marL="342900" indent="-342900">
              <a:buFont typeface="Arial" panose="020B0604020202020204" pitchFamily="34" charset="0"/>
              <a:buChar char="•"/>
            </a:pPr>
            <a:r>
              <a:rPr lang="en-GB" sz="2200" dirty="0">
                <a:latin typeface="Arial Rounded MT Bold" panose="020F0704030504030204" pitchFamily="34" charset="0"/>
              </a:rPr>
              <a:t>By themselves, individual </a:t>
            </a:r>
            <a:r>
              <a:rPr lang="en-GB" sz="2200" dirty="0" smtClean="0">
                <a:latin typeface="Arial Rounded MT Bold" panose="020F0704030504030204" pitchFamily="34" charset="0"/>
              </a:rPr>
              <a:t>budgets can encourage service </a:t>
            </a:r>
            <a:r>
              <a:rPr lang="en-GB" sz="2200" dirty="0">
                <a:latin typeface="Arial Rounded MT Bold" panose="020F0704030504030204" pitchFamily="34" charset="0"/>
              </a:rPr>
              <a:t>users to ‘</a:t>
            </a:r>
            <a:r>
              <a:rPr lang="en-GB" sz="2200" dirty="0" smtClean="0">
                <a:latin typeface="Arial Rounded MT Bold" panose="020F0704030504030204" pitchFamily="34" charset="0"/>
              </a:rPr>
              <a:t>buy solutions</a:t>
            </a:r>
            <a:r>
              <a:rPr lang="en-GB" sz="2200" dirty="0">
                <a:latin typeface="Arial Rounded MT Bold" panose="020F0704030504030204" pitchFamily="34" charset="0"/>
              </a:rPr>
              <a:t>’ or consume passively, </a:t>
            </a:r>
          </a:p>
          <a:p>
            <a:endParaRPr lang="en-GB" sz="2200" dirty="0">
              <a:latin typeface="Arial Rounded MT Bold" panose="020F0704030504030204" pitchFamily="34" charset="0"/>
            </a:endParaRPr>
          </a:p>
          <a:p>
            <a:r>
              <a:rPr lang="en-GB" sz="2200" dirty="0" smtClean="0">
                <a:latin typeface="Arial Rounded MT Bold" panose="020F0704030504030204" pitchFamily="34" charset="0"/>
              </a:rPr>
              <a:t>But… </a:t>
            </a:r>
          </a:p>
          <a:p>
            <a:endParaRPr lang="en-GB" sz="2200" dirty="0">
              <a:latin typeface="Arial Rounded MT Bold" panose="020F0704030504030204" pitchFamily="34" charset="0"/>
            </a:endParaRPr>
          </a:p>
          <a:p>
            <a:pPr marL="342900" indent="-342900">
              <a:buFont typeface="Arial" panose="020B0604020202020204" pitchFamily="34" charset="0"/>
              <a:buChar char="•"/>
            </a:pPr>
            <a:r>
              <a:rPr lang="en-GB" sz="2200" dirty="0" smtClean="0">
                <a:latin typeface="Arial Rounded MT Bold" panose="020F0704030504030204" pitchFamily="34" charset="0"/>
              </a:rPr>
              <a:t>Ensures</a:t>
            </a:r>
            <a:r>
              <a:rPr lang="en-GB" sz="2200" dirty="0">
                <a:latin typeface="Arial Rounded MT Bold" panose="020F0704030504030204" pitchFamily="34" charset="0"/>
              </a:rPr>
              <a:t> </a:t>
            </a:r>
            <a:r>
              <a:rPr lang="en-GB" sz="2200" dirty="0" smtClean="0">
                <a:latin typeface="Arial Rounded MT Bold" panose="020F0704030504030204" pitchFamily="34" charset="0"/>
              </a:rPr>
              <a:t>service users have </a:t>
            </a:r>
            <a:r>
              <a:rPr lang="en-GB" sz="2200" dirty="0">
                <a:latin typeface="Arial Rounded MT Bold" panose="020F0704030504030204" pitchFamily="34" charset="0"/>
              </a:rPr>
              <a:t>an active stake in devising and </a:t>
            </a:r>
            <a:r>
              <a:rPr lang="en-GB" sz="2200" dirty="0" smtClean="0">
                <a:latin typeface="Arial Rounded MT Bold" panose="020F0704030504030204" pitchFamily="34" charset="0"/>
              </a:rPr>
              <a:t>delivering their </a:t>
            </a:r>
            <a:r>
              <a:rPr lang="en-GB" sz="2200" dirty="0">
                <a:latin typeface="Arial Rounded MT Bold" panose="020F0704030504030204" pitchFamily="34" charset="0"/>
              </a:rPr>
              <a:t>own solutions.</a:t>
            </a:r>
          </a:p>
          <a:p>
            <a:endParaRPr lang="en-GB" sz="2200" dirty="0">
              <a:latin typeface="Arial Rounded MT Bold" panose="020F0704030504030204" pitchFamily="34" charset="0"/>
            </a:endParaRPr>
          </a:p>
        </p:txBody>
      </p:sp>
      <p:sp>
        <p:nvSpPr>
          <p:cNvPr id="4" name="Rectangle 3"/>
          <p:cNvSpPr/>
          <p:nvPr/>
        </p:nvSpPr>
        <p:spPr>
          <a:xfrm>
            <a:off x="1408290" y="1260397"/>
            <a:ext cx="184731" cy="369332"/>
          </a:xfrm>
          <a:prstGeom prst="rect">
            <a:avLst/>
          </a:prstGeom>
        </p:spPr>
        <p:txBody>
          <a:bodyPr wrap="none">
            <a:spAutoFit/>
          </a:bodyPr>
          <a:lstStyle/>
          <a:p>
            <a:endParaRPr lang="en-GB" dirty="0"/>
          </a:p>
        </p:txBody>
      </p:sp>
      <p:sp>
        <p:nvSpPr>
          <p:cNvPr id="5" name="Rectangle 4"/>
          <p:cNvSpPr/>
          <p:nvPr/>
        </p:nvSpPr>
        <p:spPr>
          <a:xfrm>
            <a:off x="1059835" y="541587"/>
            <a:ext cx="7106304" cy="523220"/>
          </a:xfrm>
          <a:prstGeom prst="rect">
            <a:avLst/>
          </a:prstGeom>
        </p:spPr>
        <p:txBody>
          <a:bodyPr wrap="none">
            <a:spAutoFit/>
          </a:bodyPr>
          <a:lstStyle/>
          <a:p>
            <a:r>
              <a:rPr lang="en-GB" sz="2800" dirty="0" smtClean="0">
                <a:solidFill>
                  <a:schemeClr val="bg1"/>
                </a:solidFill>
                <a:latin typeface="Arial Rounded MT Bold" panose="020F0704030504030204" pitchFamily="34" charset="0"/>
              </a:rPr>
              <a:t>Co-Production Is Not Individual Budgets</a:t>
            </a:r>
            <a:endParaRPr lang="en-GB" sz="2800" dirty="0">
              <a:solidFill>
                <a:schemeClr val="bg1"/>
              </a:solidFill>
              <a:latin typeface="Arial Rounded MT Bold" panose="020F0704030504030204" pitchFamily="34" charset="0"/>
            </a:endParaRPr>
          </a:p>
        </p:txBody>
      </p:sp>
      <p:sp>
        <p:nvSpPr>
          <p:cNvPr id="7" name="Rectangle 6"/>
          <p:cNvSpPr/>
          <p:nvPr/>
        </p:nvSpPr>
        <p:spPr>
          <a:xfrm>
            <a:off x="8834450" y="6343134"/>
            <a:ext cx="2879699" cy="369332"/>
          </a:xfrm>
          <a:prstGeom prst="rect">
            <a:avLst/>
          </a:prstGeom>
        </p:spPr>
        <p:txBody>
          <a:bodyPr wrap="none">
            <a:spAutoFit/>
          </a:bodyPr>
          <a:lstStyle/>
          <a:p>
            <a:r>
              <a:rPr lang="en-GB" dirty="0">
                <a:latin typeface="Arial Rounded MT Bold" panose="020F0704030504030204" pitchFamily="34" charset="0"/>
              </a:rPr>
              <a:t>Harris and Boyle (2009) </a:t>
            </a:r>
            <a:endParaRPr lang="en-GB" dirty="0"/>
          </a:p>
        </p:txBody>
      </p:sp>
      <p:pic>
        <p:nvPicPr>
          <p:cNvPr id="8" name="Picture 7"/>
          <p:cNvPicPr>
            <a:picLocks noChangeAspect="1"/>
          </p:cNvPicPr>
          <p:nvPr/>
        </p:nvPicPr>
        <p:blipFill>
          <a:blip r:embed="rId2"/>
          <a:stretch>
            <a:fillRect/>
          </a:stretch>
        </p:blipFill>
        <p:spPr>
          <a:xfrm>
            <a:off x="3894858" y="4150734"/>
            <a:ext cx="3456227" cy="2291629"/>
          </a:xfrm>
          <a:prstGeom prst="rect">
            <a:avLst/>
          </a:prstGeom>
          <a:effectLst>
            <a:softEdge rad="76200"/>
          </a:effectLst>
        </p:spPr>
      </p:pic>
    </p:spTree>
    <p:extLst>
      <p:ext uri="{BB962C8B-B14F-4D97-AF65-F5344CB8AC3E}">
        <p14:creationId xmlns:p14="http://schemas.microsoft.com/office/powerpoint/2010/main" val="2640482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4411" y="356738"/>
            <a:ext cx="778950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064411" y="552328"/>
            <a:ext cx="7789505" cy="523220"/>
          </a:xfrm>
          <a:prstGeom prst="rect">
            <a:avLst/>
          </a:prstGeom>
        </p:spPr>
        <p:txBody>
          <a:bodyPr wrap="none">
            <a:spAutoFit/>
          </a:bodyPr>
          <a:lstStyle/>
          <a:p>
            <a:r>
              <a:rPr lang="en-GB" sz="2800" dirty="0" smtClean="0">
                <a:solidFill>
                  <a:schemeClr val="bg1"/>
                </a:solidFill>
                <a:latin typeface="Arial Rounded MT Bold" panose="020F0704030504030204" pitchFamily="34" charset="0"/>
              </a:rPr>
              <a:t>Co-Production Promotes Equal Participation</a:t>
            </a:r>
            <a:endParaRPr lang="en-GB" sz="2800" dirty="0">
              <a:solidFill>
                <a:schemeClr val="bg1"/>
              </a:solidFill>
              <a:latin typeface="Arial Rounded MT Bold" panose="020F0704030504030204" pitchFamily="34" charset="0"/>
            </a:endParaRPr>
          </a:p>
        </p:txBody>
      </p:sp>
      <p:sp>
        <p:nvSpPr>
          <p:cNvPr id="3" name="Rectangle 2"/>
          <p:cNvSpPr/>
          <p:nvPr/>
        </p:nvSpPr>
        <p:spPr>
          <a:xfrm>
            <a:off x="962811" y="1688427"/>
            <a:ext cx="5916229" cy="4493538"/>
          </a:xfrm>
          <a:prstGeom prst="rect">
            <a:avLst/>
          </a:prstGeom>
        </p:spPr>
        <p:txBody>
          <a:bodyPr wrap="square">
            <a:spAutoFit/>
          </a:bodyPr>
          <a:lstStyle/>
          <a:p>
            <a:pPr marL="342900" indent="-342900">
              <a:buFont typeface="Arial" panose="020B0604020202020204" pitchFamily="34" charset="0"/>
              <a:buChar char="•"/>
            </a:pPr>
            <a:r>
              <a:rPr lang="en-GB" sz="2200" dirty="0" smtClean="0">
                <a:latin typeface="Arial Rounded MT Bold" panose="020F0704030504030204" pitchFamily="34" charset="0"/>
              </a:rPr>
              <a:t>Creates </a:t>
            </a:r>
            <a:r>
              <a:rPr lang="en-GB" sz="2200" dirty="0">
                <a:latin typeface="Arial Rounded MT Bold" panose="020F0704030504030204" pitchFamily="34" charset="0"/>
              </a:rPr>
              <a:t>equal partnership between </a:t>
            </a:r>
            <a:r>
              <a:rPr lang="en-GB" sz="2200" dirty="0" smtClean="0">
                <a:latin typeface="Arial Rounded MT Bold" panose="020F0704030504030204" pitchFamily="34" charset="0"/>
              </a:rPr>
              <a:t>providers </a:t>
            </a:r>
            <a:r>
              <a:rPr lang="en-GB" sz="2200" dirty="0">
                <a:latin typeface="Arial Rounded MT Bold" panose="020F0704030504030204" pitchFamily="34" charset="0"/>
              </a:rPr>
              <a:t>and </a:t>
            </a:r>
            <a:r>
              <a:rPr lang="en-GB" sz="2200" dirty="0" smtClean="0">
                <a:latin typeface="Arial Rounded MT Bold" panose="020F0704030504030204" pitchFamily="34" charset="0"/>
              </a:rPr>
              <a:t>service users, giving </a:t>
            </a:r>
            <a:r>
              <a:rPr lang="en-GB" sz="2200" dirty="0">
                <a:latin typeface="Arial Rounded MT Bold" panose="020F0704030504030204" pitchFamily="34" charset="0"/>
              </a:rPr>
              <a:t>equal value to different kinds of knowledge and skills, </a:t>
            </a:r>
            <a:r>
              <a:rPr lang="en-GB" sz="2200" dirty="0" smtClean="0">
                <a:latin typeface="Arial Rounded MT Bold" panose="020F0704030504030204" pitchFamily="34" charset="0"/>
              </a:rPr>
              <a:t>recognising </a:t>
            </a:r>
            <a:r>
              <a:rPr lang="en-GB" sz="2200" dirty="0">
                <a:latin typeface="Arial Rounded MT Bold" panose="020F0704030504030204" pitchFamily="34" charset="0"/>
              </a:rPr>
              <a:t>that everyone </a:t>
            </a:r>
            <a:r>
              <a:rPr lang="en-GB" sz="2200" dirty="0" smtClean="0">
                <a:latin typeface="Arial Rounded MT Bold" panose="020F0704030504030204" pitchFamily="34" charset="0"/>
              </a:rPr>
              <a:t>is an asset.</a:t>
            </a:r>
          </a:p>
          <a:p>
            <a:pPr marL="342900" indent="-342900">
              <a:buFont typeface="Arial" panose="020B0604020202020204" pitchFamily="34" charset="0"/>
              <a:buChar char="•"/>
            </a:pPr>
            <a:endParaRPr lang="en-GB" sz="2200" dirty="0">
              <a:latin typeface="Arial Rounded MT Bold" panose="020F0704030504030204" pitchFamily="34" charset="0"/>
            </a:endParaRPr>
          </a:p>
          <a:p>
            <a:pPr marL="342900" indent="-342900">
              <a:buFont typeface="Arial" panose="020B0604020202020204" pitchFamily="34" charset="0"/>
              <a:buChar char="•"/>
            </a:pPr>
            <a:r>
              <a:rPr lang="en-GB" sz="2200" dirty="0" smtClean="0">
                <a:latin typeface="Arial Rounded MT Bold" panose="020F0704030504030204" pitchFamily="34" charset="0"/>
              </a:rPr>
              <a:t>Enables </a:t>
            </a:r>
            <a:r>
              <a:rPr lang="en-GB" sz="2200" dirty="0">
                <a:latin typeface="Arial Rounded MT Bold" panose="020F0704030504030204" pitchFamily="34" charset="0"/>
              </a:rPr>
              <a:t>everyone to participate, not just those who are already more able, articulate and socially advantaged. </a:t>
            </a:r>
            <a:endParaRPr lang="en-GB" sz="2200" dirty="0" smtClean="0">
              <a:latin typeface="Arial Rounded MT Bold" panose="020F0704030504030204" pitchFamily="34" charset="0"/>
            </a:endParaRPr>
          </a:p>
          <a:p>
            <a:pPr marL="342900" indent="-342900">
              <a:buFont typeface="Arial" panose="020B0604020202020204" pitchFamily="34" charset="0"/>
              <a:buChar char="•"/>
            </a:pPr>
            <a:endParaRPr lang="en-GB" sz="2200" dirty="0">
              <a:latin typeface="Arial Rounded MT Bold" panose="020F0704030504030204" pitchFamily="34" charset="0"/>
            </a:endParaRPr>
          </a:p>
          <a:p>
            <a:pPr marL="342900" indent="-342900">
              <a:buFont typeface="Arial" panose="020B0604020202020204" pitchFamily="34" charset="0"/>
              <a:buChar char="•"/>
            </a:pPr>
            <a:r>
              <a:rPr lang="en-GB" sz="2200" dirty="0" smtClean="0">
                <a:latin typeface="Arial Rounded MT Bold" panose="020F0704030504030204" pitchFamily="34" charset="0"/>
              </a:rPr>
              <a:t>Encourages </a:t>
            </a:r>
            <a:r>
              <a:rPr lang="en-GB" sz="2200" dirty="0">
                <a:latin typeface="Arial Rounded MT Bold" panose="020F0704030504030204" pitchFamily="34" charset="0"/>
              </a:rPr>
              <a:t>us to </a:t>
            </a:r>
            <a:r>
              <a:rPr lang="en-GB" sz="2200" dirty="0" smtClean="0">
                <a:latin typeface="Arial Rounded MT Bold" panose="020F0704030504030204" pitchFamily="34" charset="0"/>
              </a:rPr>
              <a:t>consider the </a:t>
            </a:r>
            <a:r>
              <a:rPr lang="en-GB" sz="2200" dirty="0">
                <a:latin typeface="Arial Rounded MT Bold" panose="020F0704030504030204" pitchFamily="34" charset="0"/>
              </a:rPr>
              <a:t>underlying causes of inequality and how </a:t>
            </a:r>
            <a:r>
              <a:rPr lang="en-GB" sz="2200" dirty="0" smtClean="0">
                <a:latin typeface="Arial Rounded MT Bold" panose="020F0704030504030204" pitchFamily="34" charset="0"/>
              </a:rPr>
              <a:t>these could be approached. </a:t>
            </a:r>
            <a:endParaRPr lang="en-GB" sz="2200" dirty="0">
              <a:latin typeface="Arial Rounded MT Bold" panose="020F0704030504030204" pitchFamily="34" charset="0"/>
            </a:endParaRPr>
          </a:p>
        </p:txBody>
      </p:sp>
      <p:sp>
        <p:nvSpPr>
          <p:cNvPr id="5" name="Rectangle 4"/>
          <p:cNvSpPr/>
          <p:nvPr/>
        </p:nvSpPr>
        <p:spPr>
          <a:xfrm>
            <a:off x="8978607" y="6181965"/>
            <a:ext cx="2879699" cy="369332"/>
          </a:xfrm>
          <a:prstGeom prst="rect">
            <a:avLst/>
          </a:prstGeom>
        </p:spPr>
        <p:txBody>
          <a:bodyPr wrap="none">
            <a:spAutoFit/>
          </a:bodyPr>
          <a:lstStyle/>
          <a:p>
            <a:r>
              <a:rPr lang="en-GB" dirty="0">
                <a:latin typeface="Arial Rounded MT Bold" panose="020F0704030504030204" pitchFamily="34" charset="0"/>
              </a:rPr>
              <a:t>Harris and Boyle (2009) </a:t>
            </a:r>
            <a:endParaRPr lang="en-GB" dirty="0"/>
          </a:p>
        </p:txBody>
      </p:sp>
      <p:pic>
        <p:nvPicPr>
          <p:cNvPr id="8" name="Picture 7"/>
          <p:cNvPicPr>
            <a:picLocks noChangeAspect="1"/>
          </p:cNvPicPr>
          <p:nvPr/>
        </p:nvPicPr>
        <p:blipFill>
          <a:blip r:embed="rId2"/>
          <a:stretch>
            <a:fillRect/>
          </a:stretch>
        </p:blipFill>
        <p:spPr>
          <a:xfrm>
            <a:off x="6790140" y="1995105"/>
            <a:ext cx="4943475" cy="3629025"/>
          </a:xfrm>
          <a:prstGeom prst="rect">
            <a:avLst/>
          </a:prstGeom>
          <a:effectLst>
            <a:softEdge rad="50800"/>
          </a:effectLst>
        </p:spPr>
      </p:pic>
    </p:spTree>
    <p:extLst>
      <p:ext uri="{BB962C8B-B14F-4D97-AF65-F5344CB8AC3E}">
        <p14:creationId xmlns:p14="http://schemas.microsoft.com/office/powerpoint/2010/main" val="3126073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710" y="268065"/>
            <a:ext cx="9306792" cy="13025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946586" y="2331600"/>
            <a:ext cx="10703791" cy="1785104"/>
          </a:xfrm>
          <a:prstGeom prst="rect">
            <a:avLst/>
          </a:prstGeom>
        </p:spPr>
        <p:txBody>
          <a:bodyPr wrap="square">
            <a:spAutoFit/>
          </a:bodyPr>
          <a:lstStyle/>
          <a:p>
            <a:pPr marL="342900" indent="-342900">
              <a:buFont typeface="Arial" panose="020B0604020202020204" pitchFamily="34" charset="0"/>
              <a:buChar char="•"/>
            </a:pPr>
            <a:r>
              <a:rPr lang="en-GB" sz="2200" dirty="0">
                <a:latin typeface="Arial Rounded MT Bold" panose="020F0704030504030204" pitchFamily="34" charset="0"/>
              </a:rPr>
              <a:t>S</a:t>
            </a:r>
            <a:r>
              <a:rPr lang="en-GB" sz="2200" dirty="0" smtClean="0">
                <a:latin typeface="Arial Rounded MT Bold" panose="020F0704030504030204" pitchFamily="34" charset="0"/>
              </a:rPr>
              <a:t>ervices delivered </a:t>
            </a:r>
            <a:r>
              <a:rPr lang="en-GB" sz="2200" dirty="0">
                <a:latin typeface="Arial Rounded MT Bold" panose="020F0704030504030204" pitchFamily="34" charset="0"/>
              </a:rPr>
              <a:t>in this way are likely to be more participative, </a:t>
            </a:r>
            <a:r>
              <a:rPr lang="en-GB" sz="2200" dirty="0" smtClean="0">
                <a:latin typeface="Arial Rounded MT Bold" panose="020F0704030504030204" pitchFamily="34" charset="0"/>
              </a:rPr>
              <a:t>equitable</a:t>
            </a:r>
            <a:r>
              <a:rPr lang="en-GB" sz="2200" dirty="0">
                <a:latin typeface="Arial Rounded MT Bold" panose="020F0704030504030204" pitchFamily="34" charset="0"/>
              </a:rPr>
              <a:t>, </a:t>
            </a:r>
            <a:r>
              <a:rPr lang="en-GB" sz="2200" dirty="0" smtClean="0">
                <a:latin typeface="Arial Rounded MT Bold" panose="020F0704030504030204" pitchFamily="34" charset="0"/>
              </a:rPr>
              <a:t>responsive, creatively </a:t>
            </a:r>
            <a:r>
              <a:rPr lang="en-GB" sz="2200" dirty="0">
                <a:latin typeface="Arial Rounded MT Bold" panose="020F0704030504030204" pitchFamily="34" charset="0"/>
              </a:rPr>
              <a:t>designed and delivered. </a:t>
            </a:r>
            <a:endParaRPr lang="en-GB" sz="2200" dirty="0" smtClean="0">
              <a:latin typeface="Arial Rounded MT Bold" panose="020F0704030504030204" pitchFamily="34" charset="0"/>
            </a:endParaRPr>
          </a:p>
          <a:p>
            <a:endParaRPr lang="en-GB" sz="2200" dirty="0">
              <a:latin typeface="Arial Rounded MT Bold" panose="020F0704030504030204" pitchFamily="34" charset="0"/>
            </a:endParaRPr>
          </a:p>
          <a:p>
            <a:pPr marL="342900" indent="-342900">
              <a:buFont typeface="Arial" panose="020B0604020202020204" pitchFamily="34" charset="0"/>
              <a:buChar char="•"/>
            </a:pPr>
            <a:r>
              <a:rPr lang="en-GB" sz="2200" dirty="0" smtClean="0">
                <a:latin typeface="Arial Rounded MT Bold" panose="020F0704030504030204" pitchFamily="34" charset="0"/>
              </a:rPr>
              <a:t>Service users will </a:t>
            </a:r>
            <a:r>
              <a:rPr lang="en-GB" sz="2200" dirty="0">
                <a:latin typeface="Arial Rounded MT Bold" panose="020F0704030504030204" pitchFamily="34" charset="0"/>
              </a:rPr>
              <a:t>have a </a:t>
            </a:r>
            <a:r>
              <a:rPr lang="en-GB" sz="2200" dirty="0" smtClean="0">
                <a:latin typeface="Arial Rounded MT Bold" panose="020F0704030504030204" pitchFamily="34" charset="0"/>
              </a:rPr>
              <a:t>stronger </a:t>
            </a:r>
            <a:r>
              <a:rPr lang="en-GB" sz="2200" dirty="0">
                <a:latin typeface="Arial Rounded MT Bold" panose="020F0704030504030204" pitchFamily="34" charset="0"/>
              </a:rPr>
              <a:t>and </a:t>
            </a:r>
            <a:r>
              <a:rPr lang="en-GB" sz="2200" dirty="0" smtClean="0">
                <a:latin typeface="Arial Rounded MT Bold" panose="020F0704030504030204" pitchFamily="34" charset="0"/>
              </a:rPr>
              <a:t>more tangible </a:t>
            </a:r>
            <a:r>
              <a:rPr lang="en-GB" sz="2200" dirty="0">
                <a:latin typeface="Arial Rounded MT Bold" panose="020F0704030504030204" pitchFamily="34" charset="0"/>
              </a:rPr>
              <a:t>stake in </a:t>
            </a:r>
            <a:r>
              <a:rPr lang="en-GB" sz="2200" dirty="0" smtClean="0">
                <a:latin typeface="Arial Rounded MT Bold" panose="020F0704030504030204" pitchFamily="34" charset="0"/>
              </a:rPr>
              <a:t>services,  this will therefore more </a:t>
            </a:r>
            <a:r>
              <a:rPr lang="en-GB" sz="2200" dirty="0">
                <a:latin typeface="Arial Rounded MT Bold" panose="020F0704030504030204" pitchFamily="34" charset="0"/>
              </a:rPr>
              <a:t>likely </a:t>
            </a:r>
            <a:r>
              <a:rPr lang="en-GB" sz="2200" dirty="0" smtClean="0">
                <a:latin typeface="Arial Rounded MT Bold" panose="020F0704030504030204" pitchFamily="34" charset="0"/>
              </a:rPr>
              <a:t>encourage wider </a:t>
            </a:r>
            <a:r>
              <a:rPr lang="en-GB" sz="2200" dirty="0">
                <a:latin typeface="Arial Rounded MT Bold" panose="020F0704030504030204" pitchFamily="34" charset="0"/>
              </a:rPr>
              <a:t>public support.</a:t>
            </a:r>
          </a:p>
        </p:txBody>
      </p:sp>
      <p:sp>
        <p:nvSpPr>
          <p:cNvPr id="3" name="Rectangle 2"/>
          <p:cNvSpPr/>
          <p:nvPr/>
        </p:nvSpPr>
        <p:spPr>
          <a:xfrm>
            <a:off x="1043710" y="442268"/>
            <a:ext cx="9954490" cy="954107"/>
          </a:xfrm>
          <a:prstGeom prst="rect">
            <a:avLst/>
          </a:prstGeom>
        </p:spPr>
        <p:txBody>
          <a:bodyPr wrap="square">
            <a:spAutoFit/>
          </a:bodyPr>
          <a:lstStyle/>
          <a:p>
            <a:r>
              <a:rPr lang="en-GB" sz="2800" dirty="0" smtClean="0">
                <a:solidFill>
                  <a:schemeClr val="bg1"/>
                </a:solidFill>
                <a:latin typeface="Arial Rounded MT Bold" panose="020F0704030504030204" pitchFamily="34" charset="0"/>
              </a:rPr>
              <a:t>Co-production Has The Capacity To Transform Public Services</a:t>
            </a:r>
            <a:endParaRPr lang="en-GB" sz="2800" dirty="0">
              <a:solidFill>
                <a:schemeClr val="bg1"/>
              </a:solidFill>
              <a:latin typeface="Arial Rounded MT Bold" panose="020F0704030504030204" pitchFamily="34" charset="0"/>
            </a:endParaRPr>
          </a:p>
        </p:txBody>
      </p:sp>
      <p:sp>
        <p:nvSpPr>
          <p:cNvPr id="5" name="Rectangle 4"/>
          <p:cNvSpPr/>
          <p:nvPr/>
        </p:nvSpPr>
        <p:spPr>
          <a:xfrm>
            <a:off x="8999552" y="5990805"/>
            <a:ext cx="2879699" cy="369332"/>
          </a:xfrm>
          <a:prstGeom prst="rect">
            <a:avLst/>
          </a:prstGeom>
        </p:spPr>
        <p:txBody>
          <a:bodyPr wrap="none">
            <a:spAutoFit/>
          </a:bodyPr>
          <a:lstStyle/>
          <a:p>
            <a:r>
              <a:rPr lang="en-GB" dirty="0">
                <a:latin typeface="Arial Rounded MT Bold" panose="020F0704030504030204" pitchFamily="34" charset="0"/>
              </a:rPr>
              <a:t>Harris and Boyle (2009) </a:t>
            </a:r>
            <a:endParaRPr lang="en-GB" dirty="0"/>
          </a:p>
        </p:txBody>
      </p:sp>
      <p:pic>
        <p:nvPicPr>
          <p:cNvPr id="6" name="Picture 5"/>
          <p:cNvPicPr>
            <a:picLocks noChangeAspect="1"/>
          </p:cNvPicPr>
          <p:nvPr/>
        </p:nvPicPr>
        <p:blipFill>
          <a:blip r:embed="rId2">
            <a:duotone>
              <a:schemeClr val="accent1">
                <a:shade val="45000"/>
                <a:satMod val="135000"/>
              </a:schemeClr>
              <a:prstClr val="white"/>
            </a:duotone>
          </a:blip>
          <a:stretch>
            <a:fillRect/>
          </a:stretch>
        </p:blipFill>
        <p:spPr>
          <a:xfrm>
            <a:off x="2061876" y="5058795"/>
            <a:ext cx="6455172" cy="1301342"/>
          </a:xfrm>
          <a:prstGeom prst="rect">
            <a:avLst/>
          </a:prstGeom>
        </p:spPr>
      </p:pic>
    </p:spTree>
    <p:extLst>
      <p:ext uri="{BB962C8B-B14F-4D97-AF65-F5344CB8AC3E}">
        <p14:creationId xmlns:p14="http://schemas.microsoft.com/office/powerpoint/2010/main" val="4291121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4509" y="124426"/>
            <a:ext cx="10225940" cy="1322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183409" y="308438"/>
            <a:ext cx="10048140" cy="954107"/>
          </a:xfrm>
          <a:prstGeom prst="rect">
            <a:avLst/>
          </a:prstGeom>
        </p:spPr>
        <p:txBody>
          <a:bodyPr wrap="square">
            <a:spAutoFit/>
          </a:bodyPr>
          <a:lstStyle/>
          <a:p>
            <a:r>
              <a:rPr lang="en-GB" sz="2800" dirty="0" smtClean="0">
                <a:solidFill>
                  <a:schemeClr val="bg1"/>
                </a:solidFill>
                <a:latin typeface="Arial Rounded MT Bold" panose="020F0704030504030204" pitchFamily="34" charset="0"/>
              </a:rPr>
              <a:t>Co-production Is Essential To Building Sustainable Public Services</a:t>
            </a:r>
            <a:endParaRPr lang="en-GB" sz="2800" dirty="0">
              <a:solidFill>
                <a:schemeClr val="bg1"/>
              </a:solidFill>
              <a:latin typeface="Arial Rounded MT Bold" panose="020F0704030504030204" pitchFamily="34" charset="0"/>
            </a:endParaRPr>
          </a:p>
        </p:txBody>
      </p:sp>
      <p:sp>
        <p:nvSpPr>
          <p:cNvPr id="4" name="Rectangle 3"/>
          <p:cNvSpPr/>
          <p:nvPr/>
        </p:nvSpPr>
        <p:spPr>
          <a:xfrm>
            <a:off x="1005608" y="1822476"/>
            <a:ext cx="10640291" cy="3139321"/>
          </a:xfrm>
          <a:prstGeom prst="rect">
            <a:avLst/>
          </a:prstGeom>
        </p:spPr>
        <p:txBody>
          <a:bodyPr wrap="square">
            <a:spAutoFit/>
          </a:bodyPr>
          <a:lstStyle/>
          <a:p>
            <a:pPr marL="342900" indent="-342900">
              <a:buFont typeface="Wingdings" panose="05000000000000000000" pitchFamily="2" charset="2"/>
              <a:buChar char="q"/>
            </a:pPr>
            <a:r>
              <a:rPr lang="en-GB" sz="2200" dirty="0" smtClean="0">
                <a:latin typeface="Arial Rounded MT Bold" panose="020F0704030504030204" pitchFamily="34" charset="0"/>
              </a:rPr>
              <a:t>All about </a:t>
            </a:r>
            <a:r>
              <a:rPr lang="en-GB" sz="2200" b="1" dirty="0" smtClean="0">
                <a:latin typeface="Arial Rounded MT Bold" panose="020F0704030504030204" pitchFamily="34" charset="0"/>
              </a:rPr>
              <a:t>sustainability:</a:t>
            </a:r>
          </a:p>
          <a:p>
            <a:endParaRPr lang="en-GB" sz="2200" dirty="0">
              <a:latin typeface="Arial Rounded MT Bold" panose="020F0704030504030204" pitchFamily="34" charset="0"/>
            </a:endParaRPr>
          </a:p>
          <a:p>
            <a:pPr marL="342900" indent="-342900">
              <a:buFont typeface="Arial" panose="020B0604020202020204" pitchFamily="34" charset="0"/>
              <a:buChar char="•"/>
            </a:pPr>
            <a:r>
              <a:rPr lang="en-GB" sz="2200" dirty="0" smtClean="0">
                <a:latin typeface="Arial Rounded MT Bold" panose="020F0704030504030204" pitchFamily="34" charset="0"/>
              </a:rPr>
              <a:t>Co-Produced services</a:t>
            </a:r>
            <a:r>
              <a:rPr lang="en-GB" sz="2200" i="1" dirty="0" smtClean="0">
                <a:latin typeface="Arial Rounded MT Bold" panose="020F0704030504030204" pitchFamily="34" charset="0"/>
              </a:rPr>
              <a:t> </a:t>
            </a:r>
            <a:r>
              <a:rPr lang="en-GB" sz="2200" i="1" dirty="0">
                <a:latin typeface="Arial Rounded MT Bold" panose="020F0704030504030204" pitchFamily="34" charset="0"/>
              </a:rPr>
              <a:t>tap into the abundance of human assets, enabling them </a:t>
            </a:r>
            <a:r>
              <a:rPr lang="en-GB" sz="2200" i="1" dirty="0" smtClean="0">
                <a:latin typeface="Arial Rounded MT Bold" panose="020F0704030504030204" pitchFamily="34" charset="0"/>
              </a:rPr>
              <a:t>to flourish </a:t>
            </a:r>
            <a:r>
              <a:rPr lang="en-GB" sz="2200" i="1" dirty="0">
                <a:latin typeface="Arial Rounded MT Bold" panose="020F0704030504030204" pitchFamily="34" charset="0"/>
              </a:rPr>
              <a:t>and expand, and then bringing them into play </a:t>
            </a:r>
            <a:r>
              <a:rPr lang="en-GB" sz="2200" i="1" dirty="0" smtClean="0">
                <a:latin typeface="Arial Rounded MT Bold" panose="020F0704030504030204" pitchFamily="34" charset="0"/>
              </a:rPr>
              <a:t>.</a:t>
            </a:r>
          </a:p>
          <a:p>
            <a:endParaRPr lang="en-GB" sz="2200" i="1" dirty="0" smtClean="0">
              <a:latin typeface="Arial Rounded MT Bold" panose="020F0704030504030204" pitchFamily="34" charset="0"/>
            </a:endParaRPr>
          </a:p>
          <a:p>
            <a:pPr marL="342900" indent="-342900">
              <a:buFont typeface="Arial" panose="020B0604020202020204" pitchFamily="34" charset="0"/>
              <a:buChar char="•"/>
            </a:pPr>
            <a:r>
              <a:rPr lang="en-GB" sz="2200" dirty="0" smtClean="0">
                <a:latin typeface="Arial Rounded MT Bold" panose="020F0704030504030204" pitchFamily="34" charset="0"/>
              </a:rPr>
              <a:t>Co-Production </a:t>
            </a:r>
            <a:r>
              <a:rPr lang="en-GB" sz="2200" dirty="0">
                <a:latin typeface="Arial Rounded MT Bold" panose="020F0704030504030204" pitchFamily="34" charset="0"/>
              </a:rPr>
              <a:t>can help to safeguard public resources for meeting needs that cannot be prevented</a:t>
            </a:r>
            <a:r>
              <a:rPr lang="en-GB" sz="2200" dirty="0" smtClean="0">
                <a:latin typeface="Arial Rounded MT Bold" panose="020F0704030504030204" pitchFamily="34" charset="0"/>
              </a:rPr>
              <a:t>.</a:t>
            </a:r>
          </a:p>
          <a:p>
            <a:endParaRPr lang="en-GB" sz="2200" dirty="0" smtClean="0">
              <a:latin typeface="Arial Rounded MT Bold" panose="020F0704030504030204" pitchFamily="34" charset="0"/>
            </a:endParaRPr>
          </a:p>
          <a:p>
            <a:pPr marL="342900" indent="-342900">
              <a:buFont typeface="Arial" panose="020B0604020202020204" pitchFamily="34" charset="0"/>
              <a:buChar char="•"/>
            </a:pPr>
            <a:r>
              <a:rPr lang="en-GB" sz="2200" dirty="0" smtClean="0">
                <a:latin typeface="Arial Rounded MT Bold" panose="020F0704030504030204" pitchFamily="34" charset="0"/>
              </a:rPr>
              <a:t>Help </a:t>
            </a:r>
            <a:r>
              <a:rPr lang="en-GB" sz="2200" dirty="0">
                <a:latin typeface="Arial Rounded MT Bold" panose="020F0704030504030204" pitchFamily="34" charset="0"/>
              </a:rPr>
              <a:t>to guarantee the long-term viability of essential public services.</a:t>
            </a:r>
          </a:p>
        </p:txBody>
      </p:sp>
      <p:sp>
        <p:nvSpPr>
          <p:cNvPr id="3" name="Rectangle 2"/>
          <p:cNvSpPr/>
          <p:nvPr/>
        </p:nvSpPr>
        <p:spPr>
          <a:xfrm>
            <a:off x="8974150" y="6292358"/>
            <a:ext cx="2879699" cy="369332"/>
          </a:xfrm>
          <a:prstGeom prst="rect">
            <a:avLst/>
          </a:prstGeom>
        </p:spPr>
        <p:txBody>
          <a:bodyPr wrap="none">
            <a:spAutoFit/>
          </a:bodyPr>
          <a:lstStyle/>
          <a:p>
            <a:r>
              <a:rPr lang="en-GB" dirty="0">
                <a:latin typeface="Arial Rounded MT Bold" panose="020F0704030504030204" pitchFamily="34" charset="0"/>
              </a:rPr>
              <a:t>Harris and Boyle (2009) </a:t>
            </a:r>
            <a:endParaRPr lang="en-GB" dirty="0"/>
          </a:p>
        </p:txBody>
      </p:sp>
      <p:pic>
        <p:nvPicPr>
          <p:cNvPr id="6" name="Picture 5"/>
          <p:cNvPicPr>
            <a:picLocks noChangeAspect="1"/>
          </p:cNvPicPr>
          <p:nvPr/>
        </p:nvPicPr>
        <p:blipFill>
          <a:blip r:embed="rId2"/>
          <a:stretch>
            <a:fillRect/>
          </a:stretch>
        </p:blipFill>
        <p:spPr>
          <a:xfrm>
            <a:off x="2387167" y="5337715"/>
            <a:ext cx="5815879" cy="1323975"/>
          </a:xfrm>
          <a:prstGeom prst="rect">
            <a:avLst/>
          </a:prstGeom>
        </p:spPr>
      </p:pic>
    </p:spTree>
    <p:extLst>
      <p:ext uri="{BB962C8B-B14F-4D97-AF65-F5344CB8AC3E}">
        <p14:creationId xmlns:p14="http://schemas.microsoft.com/office/powerpoint/2010/main" val="1166996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9091" y="242983"/>
            <a:ext cx="8689110" cy="1087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Rounded MT Bold" panose="020F0704030504030204" pitchFamily="34" charset="0"/>
            </a:endParaRPr>
          </a:p>
        </p:txBody>
      </p:sp>
      <p:sp>
        <p:nvSpPr>
          <p:cNvPr id="2" name="Rectangle 1"/>
          <p:cNvSpPr/>
          <p:nvPr/>
        </p:nvSpPr>
        <p:spPr>
          <a:xfrm>
            <a:off x="901830" y="1657801"/>
            <a:ext cx="10266219" cy="3139321"/>
          </a:xfrm>
          <a:prstGeom prst="rect">
            <a:avLst/>
          </a:prstGeom>
        </p:spPr>
        <p:txBody>
          <a:bodyPr wrap="square">
            <a:spAutoFit/>
          </a:bodyPr>
          <a:lstStyle/>
          <a:p>
            <a:pPr marL="342900" indent="-342900">
              <a:buFont typeface="Arial" panose="020B0604020202020204" pitchFamily="34" charset="0"/>
              <a:buChar char="•"/>
            </a:pPr>
            <a:r>
              <a:rPr lang="en-GB" sz="2200" dirty="0" smtClean="0">
                <a:latin typeface="Arial Rounded MT Bold" panose="020F0704030504030204" pitchFamily="34" charset="0"/>
              </a:rPr>
              <a:t>The </a:t>
            </a:r>
            <a:r>
              <a:rPr lang="en-GB" sz="2200" i="1" dirty="0">
                <a:latin typeface="Arial Rounded MT Bold" panose="020F0704030504030204" pitchFamily="34" charset="0"/>
              </a:rPr>
              <a:t>antidote to narrowing down public services to contracted outputs</a:t>
            </a:r>
            <a:r>
              <a:rPr lang="en-GB" sz="2200" dirty="0">
                <a:latin typeface="Arial Rounded MT Bold" panose="020F0704030504030204" pitchFamily="34" charset="0"/>
              </a:rPr>
              <a:t>, </a:t>
            </a:r>
            <a:r>
              <a:rPr lang="en-GB" sz="2200" dirty="0" smtClean="0">
                <a:latin typeface="Arial Rounded MT Bold" panose="020F0704030504030204" pitchFamily="34" charset="0"/>
              </a:rPr>
              <a:t>impoverishing services and communities</a:t>
            </a:r>
          </a:p>
          <a:p>
            <a:pPr marL="342900" indent="-342900">
              <a:buFont typeface="Arial" panose="020B0604020202020204" pitchFamily="34" charset="0"/>
              <a:buChar char="•"/>
            </a:pPr>
            <a:endParaRPr lang="en-GB" sz="2200" dirty="0">
              <a:latin typeface="Arial Rounded MT Bold" panose="020F0704030504030204" pitchFamily="34" charset="0"/>
            </a:endParaRPr>
          </a:p>
          <a:p>
            <a:pPr marL="342900" indent="-342900">
              <a:buFont typeface="Arial" panose="020B0604020202020204" pitchFamily="34" charset="0"/>
              <a:buChar char="•"/>
            </a:pPr>
            <a:r>
              <a:rPr lang="en-GB" sz="2200" dirty="0" smtClean="0">
                <a:latin typeface="Arial Rounded MT Bold" panose="020F0704030504030204" pitchFamily="34" charset="0"/>
              </a:rPr>
              <a:t>They </a:t>
            </a:r>
            <a:r>
              <a:rPr lang="en-GB" sz="2200" dirty="0">
                <a:latin typeface="Arial Rounded MT Bold" panose="020F0704030504030204" pitchFamily="34" charset="0"/>
              </a:rPr>
              <a:t>enable providers and users of services to play </a:t>
            </a:r>
            <a:r>
              <a:rPr lang="en-GB" sz="2200" dirty="0" smtClean="0">
                <a:latin typeface="Arial Rounded MT Bold" panose="020F0704030504030204" pitchFamily="34" charset="0"/>
              </a:rPr>
              <a:t>an important </a:t>
            </a:r>
            <a:r>
              <a:rPr lang="en-GB" sz="2200" dirty="0">
                <a:latin typeface="Arial Rounded MT Bold" panose="020F0704030504030204" pitchFamily="34" charset="0"/>
              </a:rPr>
              <a:t>role in designing and delivering </a:t>
            </a:r>
            <a:r>
              <a:rPr lang="en-GB" sz="2200" dirty="0" smtClean="0">
                <a:latin typeface="Arial Rounded MT Bold" panose="020F0704030504030204" pitchFamily="34" charset="0"/>
              </a:rPr>
              <a:t>service that ensure </a:t>
            </a:r>
            <a:r>
              <a:rPr lang="en-GB" sz="2200" i="1" dirty="0">
                <a:latin typeface="Arial Rounded MT Bold" panose="020F0704030504030204" pitchFamily="34" charset="0"/>
              </a:rPr>
              <a:t>the most important ingredient of any public service – people – </a:t>
            </a:r>
            <a:r>
              <a:rPr lang="en-GB" sz="2200" i="1" dirty="0" smtClean="0">
                <a:latin typeface="Arial Rounded MT Bold" panose="020F0704030504030204" pitchFamily="34" charset="0"/>
              </a:rPr>
              <a:t>is at </a:t>
            </a:r>
            <a:r>
              <a:rPr lang="en-GB" sz="2200" i="1" dirty="0">
                <a:latin typeface="Arial Rounded MT Bold" panose="020F0704030504030204" pitchFamily="34" charset="0"/>
              </a:rPr>
              <a:t>their heart. </a:t>
            </a:r>
          </a:p>
          <a:p>
            <a:pPr marL="342900" indent="-342900">
              <a:buFont typeface="Arial" panose="020B0604020202020204" pitchFamily="34" charset="0"/>
              <a:buChar char="•"/>
            </a:pPr>
            <a:endParaRPr lang="en-GB" sz="2200" i="1" dirty="0" smtClean="0">
              <a:latin typeface="Arial Rounded MT Bold" panose="020F0704030504030204" pitchFamily="34" charset="0"/>
            </a:endParaRPr>
          </a:p>
          <a:p>
            <a:pPr marL="342900" indent="-342900">
              <a:buFont typeface="Arial" panose="020B0604020202020204" pitchFamily="34" charset="0"/>
              <a:buChar char="•"/>
            </a:pPr>
            <a:r>
              <a:rPr lang="en-GB" sz="2200" dirty="0" smtClean="0">
                <a:latin typeface="Arial Rounded MT Bold" panose="020F0704030504030204" pitchFamily="34" charset="0"/>
              </a:rPr>
              <a:t>Real </a:t>
            </a:r>
            <a:r>
              <a:rPr lang="en-GB" sz="2200" dirty="0">
                <a:latin typeface="Arial Rounded MT Bold" panose="020F0704030504030204" pitchFamily="34" charset="0"/>
              </a:rPr>
              <a:t>resources built into the service design, </a:t>
            </a:r>
            <a:r>
              <a:rPr lang="en-GB" sz="2200" dirty="0" smtClean="0">
                <a:latin typeface="Arial Rounded MT Bold" panose="020F0704030504030204" pitchFamily="34" charset="0"/>
              </a:rPr>
              <a:t>make </a:t>
            </a:r>
            <a:r>
              <a:rPr lang="en-GB" sz="2200" dirty="0">
                <a:latin typeface="Arial Rounded MT Bold" panose="020F0704030504030204" pitchFamily="34" charset="0"/>
              </a:rPr>
              <a:t>the service </a:t>
            </a:r>
            <a:r>
              <a:rPr lang="en-GB" sz="2200" dirty="0" smtClean="0">
                <a:latin typeface="Arial Rounded MT Bold" panose="020F0704030504030204" pitchFamily="34" charset="0"/>
              </a:rPr>
              <a:t>better </a:t>
            </a:r>
            <a:r>
              <a:rPr lang="en-GB" sz="2200" dirty="0">
                <a:latin typeface="Arial Rounded MT Bold" panose="020F0704030504030204" pitchFamily="34" charset="0"/>
              </a:rPr>
              <a:t>value for money, </a:t>
            </a:r>
            <a:r>
              <a:rPr lang="en-GB" sz="2200" dirty="0" smtClean="0">
                <a:latin typeface="Arial Rounded MT Bold" panose="020F0704030504030204" pitchFamily="34" charset="0"/>
              </a:rPr>
              <a:t>and </a:t>
            </a:r>
            <a:r>
              <a:rPr lang="en-GB" sz="2200" dirty="0">
                <a:latin typeface="Arial Rounded MT Bold" panose="020F0704030504030204" pitchFamily="34" charset="0"/>
              </a:rPr>
              <a:t>better for those involved. </a:t>
            </a:r>
          </a:p>
        </p:txBody>
      </p:sp>
      <p:sp>
        <p:nvSpPr>
          <p:cNvPr id="3" name="Rectangle 2"/>
          <p:cNvSpPr/>
          <p:nvPr/>
        </p:nvSpPr>
        <p:spPr>
          <a:xfrm>
            <a:off x="1253837" y="309735"/>
            <a:ext cx="8575963" cy="954107"/>
          </a:xfrm>
          <a:prstGeom prst="rect">
            <a:avLst/>
          </a:prstGeom>
        </p:spPr>
        <p:txBody>
          <a:bodyPr wrap="square">
            <a:spAutoFit/>
          </a:bodyPr>
          <a:lstStyle/>
          <a:p>
            <a:r>
              <a:rPr lang="en-GB" sz="2800" dirty="0" smtClean="0">
                <a:solidFill>
                  <a:schemeClr val="bg1"/>
                </a:solidFill>
                <a:latin typeface="Arial Rounded MT Bold" panose="020F0704030504030204" pitchFamily="34" charset="0"/>
              </a:rPr>
              <a:t>Co-production Can Play A Significant Role In Developing Service Innovations </a:t>
            </a:r>
            <a:endParaRPr lang="en-GB" sz="2800" dirty="0">
              <a:solidFill>
                <a:schemeClr val="bg1"/>
              </a:solidFill>
              <a:latin typeface="Arial Rounded MT Bold" panose="020F0704030504030204" pitchFamily="34" charset="0"/>
            </a:endParaRPr>
          </a:p>
        </p:txBody>
      </p:sp>
      <p:sp>
        <p:nvSpPr>
          <p:cNvPr id="4" name="Rectangle 3"/>
          <p:cNvSpPr/>
          <p:nvPr/>
        </p:nvSpPr>
        <p:spPr>
          <a:xfrm>
            <a:off x="8288350" y="5962134"/>
            <a:ext cx="2879699" cy="369332"/>
          </a:xfrm>
          <a:prstGeom prst="rect">
            <a:avLst/>
          </a:prstGeom>
        </p:spPr>
        <p:txBody>
          <a:bodyPr wrap="none">
            <a:spAutoFit/>
          </a:bodyPr>
          <a:lstStyle/>
          <a:p>
            <a:pPr lvl="0"/>
            <a:r>
              <a:rPr lang="en-GB" dirty="0">
                <a:solidFill>
                  <a:prstClr val="black"/>
                </a:solidFill>
                <a:latin typeface="Arial Rounded MT Bold" panose="020F0704030504030204" pitchFamily="34" charset="0"/>
              </a:rPr>
              <a:t>Harris and Boyle (2009) </a:t>
            </a:r>
            <a:endParaRPr lang="en-GB" dirty="0">
              <a:solidFill>
                <a:prstClr val="black"/>
              </a:solidFill>
            </a:endParaRPr>
          </a:p>
        </p:txBody>
      </p:sp>
      <p:pic>
        <p:nvPicPr>
          <p:cNvPr id="6" name="Picture 5"/>
          <p:cNvPicPr>
            <a:picLocks noChangeAspect="1"/>
          </p:cNvPicPr>
          <p:nvPr/>
        </p:nvPicPr>
        <p:blipFill>
          <a:blip r:embed="rId2"/>
          <a:stretch>
            <a:fillRect/>
          </a:stretch>
        </p:blipFill>
        <p:spPr>
          <a:xfrm>
            <a:off x="1473199" y="5191081"/>
            <a:ext cx="6326909" cy="1209675"/>
          </a:xfrm>
          <a:prstGeom prst="rect">
            <a:avLst/>
          </a:prstGeom>
        </p:spPr>
      </p:pic>
    </p:spTree>
    <p:extLst>
      <p:ext uri="{BB962C8B-B14F-4D97-AF65-F5344CB8AC3E}">
        <p14:creationId xmlns:p14="http://schemas.microsoft.com/office/powerpoint/2010/main" val="1452190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1344" y="781607"/>
            <a:ext cx="10501745" cy="3477875"/>
          </a:xfrm>
          <a:prstGeom prst="rect">
            <a:avLst/>
          </a:prstGeom>
        </p:spPr>
        <p:txBody>
          <a:bodyPr wrap="square">
            <a:spAutoFit/>
          </a:bodyPr>
          <a:lstStyle/>
          <a:p>
            <a:r>
              <a:rPr lang="en-GB" sz="2800" b="1" dirty="0" smtClean="0">
                <a:solidFill>
                  <a:schemeClr val="accent1">
                    <a:lumMod val="50000"/>
                  </a:schemeClr>
                </a:solidFill>
                <a:latin typeface="Arial Rounded MT Bold" panose="020F0704030504030204" pitchFamily="34" charset="0"/>
              </a:rPr>
              <a:t>For this to work… </a:t>
            </a:r>
          </a:p>
          <a:p>
            <a:pPr marL="342900" indent="-342900">
              <a:buFont typeface="Arial" panose="020B0604020202020204" pitchFamily="34" charset="0"/>
              <a:buChar char="•"/>
            </a:pPr>
            <a:endParaRPr lang="en-GB" sz="2400" dirty="0">
              <a:solidFill>
                <a:schemeClr val="accent1">
                  <a:lumMod val="50000"/>
                </a:schemeClr>
              </a:solidFill>
              <a:latin typeface="Arial Rounded MT Bold" panose="020F0704030504030204" pitchFamily="34" charset="0"/>
            </a:endParaRPr>
          </a:p>
          <a:p>
            <a:pPr marL="342900" indent="-342900">
              <a:buFont typeface="Arial" panose="020B0604020202020204" pitchFamily="34" charset="0"/>
              <a:buChar char="•"/>
            </a:pPr>
            <a:r>
              <a:rPr lang="en-GB" sz="2400" dirty="0" smtClean="0">
                <a:latin typeface="Arial Rounded MT Bold" panose="020F0704030504030204" pitchFamily="34" charset="0"/>
              </a:rPr>
              <a:t>Co-production </a:t>
            </a:r>
            <a:r>
              <a:rPr lang="en-GB" sz="2400" dirty="0" smtClean="0">
                <a:latin typeface="Arial Rounded MT Bold" panose="020F0704030504030204" pitchFamily="34" charset="0"/>
              </a:rPr>
              <a:t>can’t </a:t>
            </a:r>
            <a:r>
              <a:rPr lang="en-GB" sz="2400" dirty="0">
                <a:latin typeface="Arial Rounded MT Bold" panose="020F0704030504030204" pitchFamily="34" charset="0"/>
              </a:rPr>
              <a:t>be a </a:t>
            </a:r>
            <a:r>
              <a:rPr lang="en-GB" sz="2400" i="1" dirty="0">
                <a:latin typeface="Arial Rounded MT Bold" panose="020F0704030504030204" pitchFamily="34" charset="0"/>
              </a:rPr>
              <a:t>bolt-on innovation</a:t>
            </a:r>
            <a:r>
              <a:rPr lang="en-GB" sz="2400" dirty="0" smtClean="0">
                <a:latin typeface="Arial Rounded MT Bold" panose="020F0704030504030204" pitchFamily="34" charset="0"/>
              </a:rPr>
              <a:t>.</a:t>
            </a:r>
          </a:p>
          <a:p>
            <a:pPr marL="342900" indent="-342900">
              <a:buFont typeface="Arial" panose="020B0604020202020204" pitchFamily="34" charset="0"/>
              <a:buChar char="•"/>
            </a:pPr>
            <a:endParaRPr lang="en-GB" sz="2400" dirty="0">
              <a:latin typeface="Arial Rounded MT Bold" panose="020F0704030504030204" pitchFamily="34" charset="0"/>
            </a:endParaRPr>
          </a:p>
          <a:p>
            <a:r>
              <a:rPr lang="en-GB" sz="2400" dirty="0" smtClean="0">
                <a:latin typeface="Arial Rounded MT Bold" panose="020F0704030504030204" pitchFamily="34" charset="0"/>
              </a:rPr>
              <a:t>But…</a:t>
            </a:r>
            <a:endParaRPr lang="en-GB" sz="2400" dirty="0">
              <a:latin typeface="Arial Rounded MT Bold" panose="020F0704030504030204" pitchFamily="34" charset="0"/>
            </a:endParaRPr>
          </a:p>
          <a:p>
            <a:endParaRPr lang="en-GB" sz="2400" dirty="0">
              <a:latin typeface="Arial Rounded MT Bold" panose="020F0704030504030204" pitchFamily="34" charset="0"/>
            </a:endParaRPr>
          </a:p>
          <a:p>
            <a:pPr marL="342900" indent="-342900">
              <a:buFont typeface="Arial" panose="020B0604020202020204" pitchFamily="34" charset="0"/>
              <a:buChar char="•"/>
            </a:pPr>
            <a:r>
              <a:rPr lang="en-GB" sz="2400" dirty="0">
                <a:latin typeface="Arial Rounded MT Bold" panose="020F0704030504030204" pitchFamily="34" charset="0"/>
              </a:rPr>
              <a:t> Fundamentally changes the way public services are delivered: </a:t>
            </a:r>
            <a:r>
              <a:rPr lang="en-GB" sz="2400" dirty="0" smtClean="0">
                <a:latin typeface="Arial Rounded MT Bold" panose="020F0704030504030204" pitchFamily="34" charset="0"/>
              </a:rPr>
              <a:t>  reducing </a:t>
            </a:r>
            <a:r>
              <a:rPr lang="en-GB" sz="2400" dirty="0">
                <a:latin typeface="Arial Rounded MT Bold" panose="020F0704030504030204" pitchFamily="34" charset="0"/>
              </a:rPr>
              <a:t>need, rebuilding the social infrastructure and shifting the balance of power.</a:t>
            </a:r>
          </a:p>
        </p:txBody>
      </p:sp>
      <p:pic>
        <p:nvPicPr>
          <p:cNvPr id="2" name="Picture 1"/>
          <p:cNvPicPr>
            <a:picLocks noChangeAspect="1"/>
          </p:cNvPicPr>
          <p:nvPr/>
        </p:nvPicPr>
        <p:blipFill rotWithShape="1">
          <a:blip r:embed="rId2"/>
          <a:srcRect t="12778" b="11734"/>
          <a:stretch/>
        </p:blipFill>
        <p:spPr>
          <a:xfrm>
            <a:off x="4067318" y="4197927"/>
            <a:ext cx="3523817" cy="2660073"/>
          </a:xfrm>
          <a:prstGeom prst="rect">
            <a:avLst/>
          </a:prstGeom>
        </p:spPr>
      </p:pic>
      <p:sp>
        <p:nvSpPr>
          <p:cNvPr id="4" name="Rectangle 3"/>
          <p:cNvSpPr/>
          <p:nvPr/>
        </p:nvSpPr>
        <p:spPr>
          <a:xfrm>
            <a:off x="8980381" y="6344289"/>
            <a:ext cx="2821991" cy="369332"/>
          </a:xfrm>
          <a:prstGeom prst="rect">
            <a:avLst/>
          </a:prstGeom>
        </p:spPr>
        <p:txBody>
          <a:bodyPr wrap="none">
            <a:spAutoFit/>
          </a:bodyPr>
          <a:lstStyle/>
          <a:p>
            <a:r>
              <a:rPr lang="en-GB" dirty="0">
                <a:latin typeface="Arial Rounded MT Bold" panose="020F0704030504030204" pitchFamily="34" charset="0"/>
              </a:rPr>
              <a:t>Harris and Boyle (</a:t>
            </a:r>
            <a:r>
              <a:rPr lang="en-GB" dirty="0" smtClean="0">
                <a:latin typeface="Arial Rounded MT Bold" panose="020F0704030504030204" pitchFamily="34" charset="0"/>
              </a:rPr>
              <a:t>2009)</a:t>
            </a:r>
            <a:endParaRPr lang="en-GB" dirty="0"/>
          </a:p>
        </p:txBody>
      </p:sp>
    </p:spTree>
    <p:extLst>
      <p:ext uri="{BB962C8B-B14F-4D97-AF65-F5344CB8AC3E}">
        <p14:creationId xmlns:p14="http://schemas.microsoft.com/office/powerpoint/2010/main" val="1581052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referRelativeResize="0">
            <a:picLocks/>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80653" y="175710"/>
            <a:ext cx="9990169" cy="5940000"/>
          </a:xfrm>
          <a:prstGeom prst="rect">
            <a:avLst/>
          </a:prstGeom>
        </p:spPr>
      </p:pic>
      <p:sp>
        <p:nvSpPr>
          <p:cNvPr id="3" name="Rectangle 2"/>
          <p:cNvSpPr/>
          <p:nvPr/>
        </p:nvSpPr>
        <p:spPr>
          <a:xfrm>
            <a:off x="1080653" y="6273225"/>
            <a:ext cx="10377055" cy="584775"/>
          </a:xfrm>
          <a:prstGeom prst="rect">
            <a:avLst/>
          </a:prstGeom>
        </p:spPr>
        <p:txBody>
          <a:bodyPr wrap="square">
            <a:spAutoFit/>
          </a:bodyPr>
          <a:lstStyle/>
          <a:p>
            <a:r>
              <a:rPr lang="en-GB" sz="1600" dirty="0"/>
              <a:t>Source: Adapted from Carnegie Trust (2006), ‘Commission for Rural Community Development – Beyond Engagement and participation, user and community co-production of services.’ By Tony </a:t>
            </a:r>
            <a:r>
              <a:rPr lang="en-GB" sz="1600" dirty="0" err="1"/>
              <a:t>Bovaird</a:t>
            </a:r>
            <a:r>
              <a:rPr lang="en-GB" sz="1600" dirty="0"/>
              <a:t>, Carnegie Trust.</a:t>
            </a:r>
          </a:p>
        </p:txBody>
      </p:sp>
      <p:sp>
        <p:nvSpPr>
          <p:cNvPr id="4" name="Rectangle 3"/>
          <p:cNvSpPr/>
          <p:nvPr/>
        </p:nvSpPr>
        <p:spPr>
          <a:xfrm>
            <a:off x="1080653" y="203055"/>
            <a:ext cx="3519056" cy="1477328"/>
          </a:xfrm>
          <a:prstGeom prst="rect">
            <a:avLst/>
          </a:prstGeom>
        </p:spPr>
        <p:txBody>
          <a:bodyPr wrap="square">
            <a:spAutoFit/>
          </a:bodyPr>
          <a:lstStyle/>
          <a:p>
            <a:r>
              <a:rPr lang="en-GB" dirty="0" smtClean="0">
                <a:latin typeface="Arial Rounded MT Bold" panose="020F0704030504030204" pitchFamily="34" charset="0"/>
              </a:rPr>
              <a:t>Co-production </a:t>
            </a:r>
            <a:r>
              <a:rPr lang="en-GB" dirty="0">
                <a:latin typeface="Arial Rounded MT Bold" panose="020F0704030504030204" pitchFamily="34" charset="0"/>
              </a:rPr>
              <a:t>occurs in the </a:t>
            </a:r>
            <a:r>
              <a:rPr lang="en-GB" b="1" dirty="0">
                <a:solidFill>
                  <a:schemeClr val="accent4"/>
                </a:solidFill>
                <a:latin typeface="Arial Rounded MT Bold" panose="020F0704030504030204" pitchFamily="34" charset="0"/>
              </a:rPr>
              <a:t>critical middle </a:t>
            </a:r>
            <a:r>
              <a:rPr lang="en-GB" b="1" dirty="0" smtClean="0">
                <a:solidFill>
                  <a:schemeClr val="accent4"/>
                </a:solidFill>
                <a:latin typeface="Arial Rounded MT Bold" panose="020F0704030504030204" pitchFamily="34" charset="0"/>
              </a:rPr>
              <a:t>ground </a:t>
            </a:r>
            <a:r>
              <a:rPr lang="en-GB" dirty="0" smtClean="0">
                <a:latin typeface="Arial Rounded MT Bold" panose="020F0704030504030204" pitchFamily="34" charset="0"/>
              </a:rPr>
              <a:t>with the combined contribution of both professional and service user (Boyle and Harris, 2009).</a:t>
            </a:r>
            <a:endParaRPr lang="en-GB" dirty="0">
              <a:latin typeface="Arial Rounded MT Bold" panose="020F0704030504030204" pitchFamily="34" charset="0"/>
            </a:endParaRPr>
          </a:p>
        </p:txBody>
      </p:sp>
    </p:spTree>
    <p:extLst>
      <p:ext uri="{BB962C8B-B14F-4D97-AF65-F5344CB8AC3E}">
        <p14:creationId xmlns:p14="http://schemas.microsoft.com/office/powerpoint/2010/main" val="2552583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3162" y="482600"/>
            <a:ext cx="4699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926724" y="1931164"/>
            <a:ext cx="8191876" cy="4154984"/>
          </a:xfrm>
          <a:prstGeom prst="rect">
            <a:avLst/>
          </a:prstGeom>
          <a:noFill/>
        </p:spPr>
        <p:txBody>
          <a:bodyPr wrap="square" rtlCol="0">
            <a:spAutoFit/>
          </a:bodyPr>
          <a:lstStyle/>
          <a:p>
            <a:pPr marL="342900" indent="-342900">
              <a:buFont typeface="Arial" panose="020B0604020202020204" pitchFamily="34" charset="0"/>
              <a:buChar char="•"/>
            </a:pPr>
            <a:r>
              <a:rPr lang="en-GB" sz="2200" dirty="0" smtClean="0">
                <a:latin typeface="Arial Rounded MT Bold" panose="020F0704030504030204" pitchFamily="34" charset="0"/>
              </a:rPr>
              <a:t>What does </a:t>
            </a:r>
            <a:r>
              <a:rPr lang="en-GB" sz="2200" i="1" dirty="0" smtClean="0">
                <a:latin typeface="Arial Rounded MT Bold" panose="020F0704030504030204" pitchFamily="34" charset="0"/>
              </a:rPr>
              <a:t>Co-Production</a:t>
            </a:r>
            <a:r>
              <a:rPr lang="en-GB" sz="2200" dirty="0" smtClean="0">
                <a:latin typeface="Arial Rounded MT Bold" panose="020F0704030504030204" pitchFamily="34" charset="0"/>
              </a:rPr>
              <a:t> mean to you</a:t>
            </a:r>
            <a:r>
              <a:rPr lang="en-GB" sz="2200" dirty="0">
                <a:latin typeface="Arial Rounded MT Bold" panose="020F0704030504030204" pitchFamily="34" charset="0"/>
              </a:rPr>
              <a:t> </a:t>
            </a:r>
            <a:r>
              <a:rPr lang="en-GB" sz="2200" dirty="0" smtClean="0">
                <a:latin typeface="Arial Rounded MT Bold" panose="020F0704030504030204" pitchFamily="34" charset="0"/>
              </a:rPr>
              <a:t>– </a:t>
            </a:r>
          </a:p>
          <a:p>
            <a:r>
              <a:rPr lang="en-GB" sz="2200" dirty="0" smtClean="0">
                <a:latin typeface="Arial Rounded MT Bold" panose="020F0704030504030204" pitchFamily="34" charset="0"/>
              </a:rPr>
              <a:t>why are you here and what are you hoping to gain?</a:t>
            </a:r>
          </a:p>
          <a:p>
            <a:endParaRPr lang="en-GB" sz="2200" dirty="0" smtClean="0">
              <a:latin typeface="Arial Rounded MT Bold" panose="020F0704030504030204" pitchFamily="34" charset="0"/>
            </a:endParaRPr>
          </a:p>
          <a:p>
            <a:pPr marL="342900" indent="-342900">
              <a:buFont typeface="Arial" panose="020B0604020202020204" pitchFamily="34" charset="0"/>
              <a:buChar char="•"/>
            </a:pPr>
            <a:r>
              <a:rPr lang="en-GB" sz="2200" dirty="0" smtClean="0">
                <a:latin typeface="Arial Rounded MT Bold" panose="020F0704030504030204" pitchFamily="34" charset="0"/>
              </a:rPr>
              <a:t>What experience have you had with Co-Production working?</a:t>
            </a:r>
          </a:p>
          <a:p>
            <a:endParaRPr lang="en-GB" sz="2200" dirty="0" smtClean="0">
              <a:latin typeface="Arial Rounded MT Bold" panose="020F0704030504030204" pitchFamily="34" charset="0"/>
            </a:endParaRPr>
          </a:p>
          <a:p>
            <a:pPr marL="342900" indent="-342900">
              <a:buFont typeface="Arial" panose="020B0604020202020204" pitchFamily="34" charset="0"/>
              <a:buChar char="•"/>
            </a:pPr>
            <a:r>
              <a:rPr lang="en-GB" sz="2200" dirty="0" smtClean="0">
                <a:latin typeface="Arial Rounded MT Bold" panose="020F0704030504030204" pitchFamily="34" charset="0"/>
              </a:rPr>
              <a:t>Where have you seen Co-Production working done well?</a:t>
            </a:r>
          </a:p>
          <a:p>
            <a:endParaRPr lang="en-GB" sz="2200" dirty="0" smtClean="0">
              <a:latin typeface="Arial Rounded MT Bold" panose="020F0704030504030204" pitchFamily="34" charset="0"/>
            </a:endParaRPr>
          </a:p>
          <a:p>
            <a:pPr marL="342900" indent="-342900">
              <a:buFont typeface="Arial" panose="020B0604020202020204" pitchFamily="34" charset="0"/>
              <a:buChar char="•"/>
            </a:pPr>
            <a:r>
              <a:rPr lang="en-GB" sz="2200" dirty="0" smtClean="0">
                <a:latin typeface="Arial Rounded MT Bold" panose="020F0704030504030204" pitchFamily="34" charset="0"/>
              </a:rPr>
              <a:t>What benefits can you see with Co-Production working?</a:t>
            </a:r>
          </a:p>
          <a:p>
            <a:endParaRPr lang="en-GB" sz="2200" dirty="0" smtClean="0">
              <a:latin typeface="Arial Rounded MT Bold" panose="020F0704030504030204" pitchFamily="34" charset="0"/>
            </a:endParaRPr>
          </a:p>
          <a:p>
            <a:pPr marL="342900" indent="-342900">
              <a:buFont typeface="Arial" panose="020B0604020202020204" pitchFamily="34" charset="0"/>
              <a:buChar char="•"/>
            </a:pPr>
            <a:r>
              <a:rPr lang="en-GB" sz="2200" dirty="0" smtClean="0">
                <a:latin typeface="Arial Rounded MT Bold" panose="020F0704030504030204" pitchFamily="34" charset="0"/>
              </a:rPr>
              <a:t>What challenges can you see with Co-Production working?</a:t>
            </a:r>
            <a:endParaRPr lang="en-GB" sz="2200" dirty="0">
              <a:latin typeface="Arial Rounded MT Bold" panose="020F0704030504030204" pitchFamily="34" charset="0"/>
            </a:endParaRPr>
          </a:p>
        </p:txBody>
      </p:sp>
      <p:sp>
        <p:nvSpPr>
          <p:cNvPr id="5" name="Rectangle 4"/>
          <p:cNvSpPr/>
          <p:nvPr/>
        </p:nvSpPr>
        <p:spPr>
          <a:xfrm>
            <a:off x="2874514" y="482600"/>
            <a:ext cx="4092723" cy="954107"/>
          </a:xfrm>
          <a:prstGeom prst="rect">
            <a:avLst/>
          </a:prstGeom>
        </p:spPr>
        <p:txBody>
          <a:bodyPr wrap="none">
            <a:spAutoFit/>
          </a:bodyPr>
          <a:lstStyle/>
          <a:p>
            <a:pPr algn="ctr"/>
            <a:r>
              <a:rPr lang="en-GB" sz="2800" dirty="0" smtClean="0">
                <a:solidFill>
                  <a:schemeClr val="bg1"/>
                </a:solidFill>
                <a:latin typeface="Arial Rounded MT Bold" panose="020F0704030504030204" pitchFamily="34" charset="0"/>
              </a:rPr>
              <a:t>Discuss </a:t>
            </a:r>
          </a:p>
          <a:p>
            <a:pPr algn="ctr"/>
            <a:r>
              <a:rPr lang="en-GB" sz="2800" dirty="0" smtClean="0">
                <a:solidFill>
                  <a:schemeClr val="bg1"/>
                </a:solidFill>
                <a:latin typeface="Arial Rounded MT Bold" panose="020F0704030504030204" pitchFamily="34" charset="0"/>
              </a:rPr>
              <a:t>(in pairs or as a group)</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600" y="482600"/>
            <a:ext cx="3591489" cy="2210564"/>
          </a:xfrm>
          <a:prstGeom prst="rect">
            <a:avLst/>
          </a:prstGeom>
          <a:effectLst>
            <a:softEdge rad="101600"/>
          </a:effectLst>
        </p:spPr>
      </p:pic>
    </p:spTree>
    <p:extLst>
      <p:ext uri="{BB962C8B-B14F-4D97-AF65-F5344CB8AC3E}">
        <p14:creationId xmlns:p14="http://schemas.microsoft.com/office/powerpoint/2010/main" val="233719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2944" y="473516"/>
            <a:ext cx="10612581" cy="5632311"/>
          </a:xfrm>
          <a:prstGeom prst="rect">
            <a:avLst/>
          </a:prstGeom>
        </p:spPr>
        <p:txBody>
          <a:bodyPr wrap="square">
            <a:spAutoFit/>
          </a:bodyPr>
          <a:lstStyle/>
          <a:p>
            <a:pPr marL="342900" indent="-342900">
              <a:buFont typeface="Arial" panose="020B0604020202020204" pitchFamily="34" charset="0"/>
              <a:buChar char="•"/>
            </a:pPr>
            <a:r>
              <a:rPr lang="en-GB" sz="2000" dirty="0">
                <a:latin typeface="Arial Rounded MT Bold" panose="020F0704030504030204" pitchFamily="34" charset="0"/>
              </a:rPr>
              <a:t>The table </a:t>
            </a:r>
            <a:r>
              <a:rPr lang="en-GB" sz="2000" dirty="0" smtClean="0">
                <a:latin typeface="Arial Rounded MT Bold" panose="020F0704030504030204" pitchFamily="34" charset="0"/>
              </a:rPr>
              <a:t>shows what </a:t>
            </a:r>
            <a:r>
              <a:rPr lang="en-GB" sz="2000" dirty="0">
                <a:latin typeface="Arial Rounded MT Bold" panose="020F0704030504030204" pitchFamily="34" charset="0"/>
              </a:rPr>
              <a:t>co-production </a:t>
            </a:r>
            <a:r>
              <a:rPr lang="en-GB" sz="2000" dirty="0" smtClean="0">
                <a:latin typeface="Arial Rounded MT Bold" panose="020F0704030504030204" pitchFamily="34" charset="0"/>
              </a:rPr>
              <a:t>isn’t: the </a:t>
            </a:r>
            <a:r>
              <a:rPr lang="en-GB" sz="2000" dirty="0">
                <a:latin typeface="Arial Rounded MT Bold" panose="020F0704030504030204" pitchFamily="34" charset="0"/>
              </a:rPr>
              <a:t>elements in </a:t>
            </a:r>
            <a:r>
              <a:rPr lang="en-GB" sz="2000" b="1" dirty="0">
                <a:latin typeface="Arial Rounded MT Bold" panose="020F0704030504030204" pitchFamily="34" charset="0"/>
              </a:rPr>
              <a:t>isolation</a:t>
            </a:r>
            <a:r>
              <a:rPr lang="en-GB" sz="2000" dirty="0">
                <a:latin typeface="Arial Rounded MT Bold" panose="020F0704030504030204" pitchFamily="34" charset="0"/>
              </a:rPr>
              <a:t> are insufficient for full </a:t>
            </a:r>
            <a:r>
              <a:rPr lang="en-GB" sz="2000" dirty="0" smtClean="0">
                <a:latin typeface="Arial Rounded MT Bold" panose="020F0704030504030204" pitchFamily="34" charset="0"/>
              </a:rPr>
              <a:t>co-production</a:t>
            </a:r>
          </a:p>
          <a:p>
            <a:endParaRPr lang="en-GB" sz="2000" dirty="0" smtClean="0">
              <a:latin typeface="Arial Rounded MT Bold" panose="020F0704030504030204" pitchFamily="34" charset="0"/>
            </a:endParaRPr>
          </a:p>
          <a:p>
            <a:pPr marL="342900" indent="-342900">
              <a:buFont typeface="Arial" panose="020B0604020202020204" pitchFamily="34" charset="0"/>
              <a:buChar char="•"/>
            </a:pPr>
            <a:r>
              <a:rPr lang="en-GB" sz="2000" dirty="0">
                <a:latin typeface="Arial Rounded MT Bold" panose="020F0704030504030204" pitchFamily="34" charset="0"/>
              </a:rPr>
              <a:t>Much of the official discussion about coproduction shows only partial awareness of what it means, where it came from and how it works. Even the Cabinet Office, which broke new ground to promote the idea in mainstream policy debate, defined it too broadly as “establishing a partnership between citizens and government to tackle a social problem”. </a:t>
            </a:r>
            <a:endParaRPr lang="en-GB" sz="2000" dirty="0" smtClean="0">
              <a:latin typeface="Arial Rounded MT Bold" panose="020F0704030504030204" pitchFamily="34" charset="0"/>
            </a:endParaRPr>
          </a:p>
          <a:p>
            <a:endParaRPr lang="en-GB" sz="2000" dirty="0">
              <a:latin typeface="Arial Rounded MT Bold" panose="020F0704030504030204" pitchFamily="34" charset="0"/>
            </a:endParaRPr>
          </a:p>
          <a:p>
            <a:pPr marL="342900" indent="-342900">
              <a:buFont typeface="Arial" panose="020B0604020202020204" pitchFamily="34" charset="0"/>
              <a:buChar char="•"/>
            </a:pPr>
            <a:r>
              <a:rPr lang="en-GB" sz="2000" dirty="0" smtClean="0">
                <a:latin typeface="Arial Rounded MT Bold" panose="020F0704030504030204" pitchFamily="34" charset="0"/>
              </a:rPr>
              <a:t>Co-design </a:t>
            </a:r>
            <a:r>
              <a:rPr lang="en-GB" sz="2000" dirty="0">
                <a:latin typeface="Arial Rounded MT Bold" panose="020F0704030504030204" pitchFamily="34" charset="0"/>
              </a:rPr>
              <a:t>and other forms of asking the advice of users may be helping to create space for co-production, but can lack any continuing involvement in delivery</a:t>
            </a:r>
            <a:r>
              <a:rPr lang="en-GB" sz="2000" dirty="0" smtClean="0">
                <a:latin typeface="Arial Rounded MT Bold" panose="020F0704030504030204" pitchFamily="34" charset="0"/>
              </a:rPr>
              <a:t>. Similarly</a:t>
            </a:r>
            <a:r>
              <a:rPr lang="en-GB" sz="2000" dirty="0">
                <a:latin typeface="Arial Rounded MT Bold" panose="020F0704030504030204" pitchFamily="34" charset="0"/>
              </a:rPr>
              <a:t>, when communities or users organise provision with no involvement from public service professionals, whilst this is a very valuable intervention, it is not co-production. </a:t>
            </a:r>
            <a:endParaRPr lang="en-GB" sz="2000" dirty="0" smtClean="0">
              <a:latin typeface="Arial Rounded MT Bold" panose="020F0704030504030204" pitchFamily="34" charset="0"/>
            </a:endParaRPr>
          </a:p>
          <a:p>
            <a:pPr marL="342900" indent="-342900">
              <a:buFont typeface="Arial" panose="020B0604020202020204" pitchFamily="34" charset="0"/>
              <a:buChar char="•"/>
            </a:pPr>
            <a:endParaRPr lang="en-GB" sz="2000" dirty="0">
              <a:latin typeface="Arial Rounded MT Bold" panose="020F0704030504030204" pitchFamily="34" charset="0"/>
            </a:endParaRPr>
          </a:p>
          <a:p>
            <a:pPr marL="342900" indent="-342900">
              <a:buFont typeface="Arial" panose="020B0604020202020204" pitchFamily="34" charset="0"/>
              <a:buChar char="•"/>
            </a:pPr>
            <a:r>
              <a:rPr lang="en-GB" sz="2000" dirty="0" smtClean="0">
                <a:latin typeface="Arial Rounded MT Bold" panose="020F0704030504030204" pitchFamily="34" charset="0"/>
              </a:rPr>
              <a:t>As </a:t>
            </a:r>
            <a:r>
              <a:rPr lang="en-GB" sz="2000" dirty="0">
                <a:latin typeface="Arial Rounded MT Bold" panose="020F0704030504030204" pitchFamily="34" charset="0"/>
              </a:rPr>
              <a:t>the table </a:t>
            </a:r>
            <a:r>
              <a:rPr lang="en-GB" sz="2000" dirty="0" smtClean="0">
                <a:latin typeface="Arial Rounded MT Bold" panose="020F0704030504030204" pitchFamily="34" charset="0"/>
              </a:rPr>
              <a:t>demonstrates co-production </a:t>
            </a:r>
            <a:r>
              <a:rPr lang="en-GB" sz="2000" dirty="0">
                <a:latin typeface="Arial Rounded MT Bold" panose="020F0704030504030204" pitchFamily="34" charset="0"/>
              </a:rPr>
              <a:t>occurs in the critical middle ground when user and professional knowledge is combined to design and deliver </a:t>
            </a:r>
            <a:r>
              <a:rPr lang="en-GB" sz="2000" dirty="0" smtClean="0">
                <a:latin typeface="Arial Rounded MT Bold" panose="020F0704030504030204" pitchFamily="34" charset="0"/>
              </a:rPr>
              <a:t>services</a:t>
            </a:r>
            <a:r>
              <a:rPr lang="en-GB" sz="2000" dirty="0" smtClean="0">
                <a:latin typeface="Arial Rounded MT Bold" panose="020F0704030504030204" pitchFamily="34" charset="0"/>
              </a:rPr>
              <a:t>.</a:t>
            </a:r>
            <a:endParaRPr lang="en-GB" sz="2000" dirty="0" smtClean="0">
              <a:latin typeface="Arial Rounded MT Bold" panose="020F0704030504030204" pitchFamily="34" charset="0"/>
            </a:endParaRPr>
          </a:p>
        </p:txBody>
      </p:sp>
      <p:sp>
        <p:nvSpPr>
          <p:cNvPr id="3" name="Rectangle 2"/>
          <p:cNvSpPr/>
          <p:nvPr/>
        </p:nvSpPr>
        <p:spPr>
          <a:xfrm>
            <a:off x="9273186" y="6361607"/>
            <a:ext cx="2530885" cy="369332"/>
          </a:xfrm>
          <a:prstGeom prst="rect">
            <a:avLst/>
          </a:prstGeom>
        </p:spPr>
        <p:txBody>
          <a:bodyPr wrap="none">
            <a:spAutoFit/>
          </a:bodyPr>
          <a:lstStyle/>
          <a:p>
            <a:pPr algn="r"/>
            <a:r>
              <a:rPr lang="en-GB" sz="1600" dirty="0">
                <a:latin typeface="Arial Rounded MT Bold" panose="020F0704030504030204" pitchFamily="34" charset="0"/>
              </a:rPr>
              <a:t>Boyle and Harris (2009</a:t>
            </a:r>
            <a:r>
              <a:rPr lang="en-GB" dirty="0">
                <a:latin typeface="Arial Rounded MT Bold" panose="020F0704030504030204" pitchFamily="34" charset="0"/>
              </a:rPr>
              <a:t>)</a:t>
            </a:r>
            <a:endParaRPr lang="en-GB" dirty="0">
              <a:latin typeface="Arial Rounded MT Bold" panose="020F0704030504030204" pitchFamily="34" charset="0"/>
            </a:endParaRPr>
          </a:p>
        </p:txBody>
      </p:sp>
    </p:spTree>
    <p:extLst>
      <p:ext uri="{BB962C8B-B14F-4D97-AF65-F5344CB8AC3E}">
        <p14:creationId xmlns:p14="http://schemas.microsoft.com/office/powerpoint/2010/main" val="3640892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459354" y="4716463"/>
            <a:ext cx="3328987" cy="2141537"/>
          </a:xfrm>
          <a:prstGeom prst="rect">
            <a:avLst/>
          </a:prstGeom>
          <a:effectLst>
            <a:softEdge rad="63500"/>
          </a:effectLst>
        </p:spPr>
      </p:pic>
      <p:sp>
        <p:nvSpPr>
          <p:cNvPr id="4" name="Rectangle 3"/>
          <p:cNvSpPr/>
          <p:nvPr/>
        </p:nvSpPr>
        <p:spPr>
          <a:xfrm>
            <a:off x="997293" y="350092"/>
            <a:ext cx="478328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130527" y="545682"/>
            <a:ext cx="4516814" cy="523220"/>
          </a:xfrm>
          <a:prstGeom prst="rect">
            <a:avLst/>
          </a:prstGeom>
          <a:noFill/>
        </p:spPr>
        <p:txBody>
          <a:bodyPr wrap="none" rtlCol="0">
            <a:spAutoFit/>
          </a:bodyPr>
          <a:lstStyle/>
          <a:p>
            <a:r>
              <a:rPr lang="en-GB" sz="2800" b="1" dirty="0" smtClean="0">
                <a:latin typeface="Arial Rounded MT Bold" panose="020F0704030504030204" pitchFamily="34" charset="0"/>
              </a:rPr>
              <a:t>History of Co-Production</a:t>
            </a:r>
            <a:endParaRPr lang="en-GB" sz="2800" b="1" dirty="0">
              <a:latin typeface="Arial Rounded MT Bold" panose="020F0704030504030204" pitchFamily="34" charset="0"/>
            </a:endParaRPr>
          </a:p>
        </p:txBody>
      </p:sp>
      <p:sp>
        <p:nvSpPr>
          <p:cNvPr id="3" name="Rectangle 2"/>
          <p:cNvSpPr/>
          <p:nvPr/>
        </p:nvSpPr>
        <p:spPr>
          <a:xfrm>
            <a:off x="895115" y="1460082"/>
            <a:ext cx="9504452" cy="5057795"/>
          </a:xfrm>
          <a:prstGeom prst="rect">
            <a:avLst/>
          </a:prstGeom>
        </p:spPr>
        <p:txBody>
          <a:bodyPr wrap="square">
            <a:spAutoFit/>
          </a:bodyPr>
          <a:lstStyle/>
          <a:p>
            <a:pPr marL="285750" indent="-285750" fontAlgn="base">
              <a:buFont typeface="Arial" panose="020B0604020202020204" pitchFamily="34" charset="0"/>
              <a:buChar char="•"/>
            </a:pPr>
            <a:r>
              <a:rPr lang="en-GB" sz="2200" dirty="0">
                <a:latin typeface="Arial Rounded MT Bold" panose="020F0704030504030204" pitchFamily="34" charset="0"/>
              </a:rPr>
              <a:t> </a:t>
            </a:r>
            <a:r>
              <a:rPr lang="en-GB" sz="2200" dirty="0" smtClean="0">
                <a:latin typeface="Arial Rounded MT Bold" panose="020F0704030504030204" pitchFamily="34" charset="0"/>
              </a:rPr>
              <a:t>First </a:t>
            </a:r>
            <a:r>
              <a:rPr lang="en-GB" sz="2200" dirty="0">
                <a:latin typeface="Arial Rounded MT Bold" panose="020F0704030504030204" pitchFamily="34" charset="0"/>
              </a:rPr>
              <a:t>described in the 1970s by </a:t>
            </a:r>
            <a:r>
              <a:rPr lang="en-GB" sz="2200" dirty="0" err="1">
                <a:latin typeface="Arial Rounded MT Bold" panose="020F0704030504030204" pitchFamily="34" charset="0"/>
              </a:rPr>
              <a:t>Elinor</a:t>
            </a:r>
            <a:r>
              <a:rPr lang="en-GB" sz="2200" dirty="0">
                <a:latin typeface="Arial Rounded MT Bold" panose="020F0704030504030204" pitchFamily="34" charset="0"/>
              </a:rPr>
              <a:t> </a:t>
            </a:r>
            <a:r>
              <a:rPr lang="en-GB" sz="2200" dirty="0" err="1">
                <a:latin typeface="Arial Rounded MT Bold" panose="020F0704030504030204" pitchFamily="34" charset="0"/>
              </a:rPr>
              <a:t>Ostrom</a:t>
            </a:r>
            <a:r>
              <a:rPr lang="en-GB" sz="2200" dirty="0">
                <a:latin typeface="Arial Rounded MT Bold" panose="020F0704030504030204" pitchFamily="34" charset="0"/>
              </a:rPr>
              <a:t> </a:t>
            </a:r>
            <a:r>
              <a:rPr lang="en-GB" sz="2200" dirty="0" smtClean="0">
                <a:latin typeface="Arial Rounded MT Bold" panose="020F0704030504030204" pitchFamily="34" charset="0"/>
              </a:rPr>
              <a:t>an Economist </a:t>
            </a:r>
            <a:r>
              <a:rPr lang="en-GB" sz="2200" dirty="0">
                <a:latin typeface="Arial Rounded MT Bold" panose="020F0704030504030204" pitchFamily="34" charset="0"/>
              </a:rPr>
              <a:t>at Indiana University. </a:t>
            </a:r>
            <a:endParaRPr lang="en-GB" sz="2200" dirty="0" smtClean="0">
              <a:latin typeface="Arial Rounded MT Bold" panose="020F0704030504030204" pitchFamily="34" charset="0"/>
            </a:endParaRPr>
          </a:p>
          <a:p>
            <a:pPr marL="285750" indent="-285750" fontAlgn="base">
              <a:buFont typeface="Arial" panose="020B0604020202020204" pitchFamily="34" charset="0"/>
              <a:buChar char="•"/>
            </a:pPr>
            <a:endParaRPr lang="en-GB" sz="2200" dirty="0">
              <a:latin typeface="Arial Rounded MT Bold" panose="020F0704030504030204" pitchFamily="34" charset="0"/>
            </a:endParaRPr>
          </a:p>
          <a:p>
            <a:pPr marL="285750" indent="-285750" fontAlgn="base">
              <a:buFont typeface="Arial" panose="020B0604020202020204" pitchFamily="34" charset="0"/>
              <a:buChar char="•"/>
            </a:pPr>
            <a:r>
              <a:rPr lang="en-GB" sz="2200" dirty="0" smtClean="0">
                <a:latin typeface="Arial Rounded MT Bold" panose="020F0704030504030204" pitchFamily="34" charset="0"/>
              </a:rPr>
              <a:t>The </a:t>
            </a:r>
            <a:r>
              <a:rPr lang="en-GB" sz="2200" dirty="0">
                <a:latin typeface="Arial Rounded MT Bold" panose="020F0704030504030204" pitchFamily="34" charset="0"/>
              </a:rPr>
              <a:t>word </a:t>
            </a:r>
            <a:r>
              <a:rPr lang="en-GB" sz="2200" i="1" dirty="0" smtClean="0">
                <a:latin typeface="Arial Rounded MT Bold" panose="020F0704030504030204" pitchFamily="34" charset="0"/>
              </a:rPr>
              <a:t>co-production </a:t>
            </a:r>
            <a:r>
              <a:rPr lang="en-GB" sz="2200" dirty="0" smtClean="0">
                <a:latin typeface="Arial Rounded MT Bold" panose="020F0704030504030204" pitchFamily="34" charset="0"/>
              </a:rPr>
              <a:t>was used </a:t>
            </a:r>
            <a:r>
              <a:rPr lang="en-GB" sz="2200" dirty="0">
                <a:latin typeface="Arial Rounded MT Bold" panose="020F0704030504030204" pitchFamily="34" charset="0"/>
              </a:rPr>
              <a:t>to explain why crime rates rose when the police changed from walking the beat to patrolling in cars.</a:t>
            </a:r>
            <a:r>
              <a:rPr lang="en-GB" sz="2200" baseline="30000" dirty="0">
                <a:latin typeface="Arial Rounded MT Bold" panose="020F0704030504030204" pitchFamily="34" charset="0"/>
              </a:rPr>
              <a:t> </a:t>
            </a:r>
          </a:p>
          <a:p>
            <a:pPr marL="285750" indent="-285750" fontAlgn="base">
              <a:buFont typeface="Arial" panose="020B0604020202020204" pitchFamily="34" charset="0"/>
              <a:buChar char="•"/>
            </a:pPr>
            <a:endParaRPr lang="en-GB" sz="2200" baseline="30000" dirty="0" smtClean="0">
              <a:latin typeface="Arial Rounded MT Bold" panose="020F0704030504030204" pitchFamily="34" charset="0"/>
            </a:endParaRPr>
          </a:p>
          <a:p>
            <a:pPr marL="285750" indent="-285750" fontAlgn="base">
              <a:buFont typeface="Arial" panose="020B0604020202020204" pitchFamily="34" charset="0"/>
              <a:buChar char="•"/>
            </a:pPr>
            <a:r>
              <a:rPr lang="en-GB" sz="2200" dirty="0" smtClean="0">
                <a:latin typeface="Arial Rounded MT Bold" panose="020F0704030504030204" pitchFamily="34" charset="0"/>
              </a:rPr>
              <a:t>The </a:t>
            </a:r>
            <a:r>
              <a:rPr lang="en-GB" sz="2200" dirty="0">
                <a:latin typeface="Arial Rounded MT Bold" panose="020F0704030504030204" pitchFamily="34" charset="0"/>
              </a:rPr>
              <a:t>relationships that police developed with people and the informal knowledge that they exchanged with the community when they walked the beat were critical in preventing and </a:t>
            </a:r>
            <a:r>
              <a:rPr lang="en-GB" sz="2200" dirty="0" smtClean="0">
                <a:latin typeface="Arial Rounded MT Bold" panose="020F0704030504030204" pitchFamily="34" charset="0"/>
              </a:rPr>
              <a:t>solving crimes. </a:t>
            </a:r>
          </a:p>
          <a:p>
            <a:pPr marL="285750" indent="-285750" fontAlgn="base">
              <a:buFont typeface="Arial" panose="020B0604020202020204" pitchFamily="34" charset="0"/>
              <a:buChar char="•"/>
            </a:pPr>
            <a:endParaRPr lang="en-GB" sz="2200" dirty="0">
              <a:latin typeface="Arial Rounded MT Bold" panose="020F0704030504030204" pitchFamily="34" charset="0"/>
            </a:endParaRPr>
          </a:p>
          <a:p>
            <a:pPr marL="285750" indent="-285750" fontAlgn="base">
              <a:buFont typeface="Arial" panose="020B0604020202020204" pitchFamily="34" charset="0"/>
              <a:buChar char="•"/>
            </a:pPr>
            <a:r>
              <a:rPr lang="en-GB" sz="2200" dirty="0" err="1" smtClean="0">
                <a:latin typeface="Arial Rounded MT Bold" panose="020F0704030504030204" pitchFamily="34" charset="0"/>
              </a:rPr>
              <a:t>Ostrom</a:t>
            </a:r>
            <a:r>
              <a:rPr lang="en-GB" sz="2200" dirty="0" smtClean="0">
                <a:latin typeface="Arial Rounded MT Bold" panose="020F0704030504030204" pitchFamily="34" charset="0"/>
              </a:rPr>
              <a:t> argued that the police need communities as</a:t>
            </a:r>
          </a:p>
          <a:p>
            <a:pPr fontAlgn="base"/>
            <a:r>
              <a:rPr lang="en-GB" sz="2200" dirty="0">
                <a:latin typeface="Arial Rounded MT Bold" panose="020F0704030504030204" pitchFamily="34" charset="0"/>
              </a:rPr>
              <a:t> </a:t>
            </a:r>
            <a:r>
              <a:rPr lang="en-GB" sz="2200" dirty="0" smtClean="0">
                <a:latin typeface="Arial Rounded MT Bold" panose="020F0704030504030204" pitchFamily="34" charset="0"/>
              </a:rPr>
              <a:t>   much as communities need the police, and used the</a:t>
            </a:r>
          </a:p>
          <a:p>
            <a:pPr fontAlgn="base"/>
            <a:r>
              <a:rPr lang="en-GB" sz="2200" dirty="0">
                <a:latin typeface="Arial Rounded MT Bold" panose="020F0704030504030204" pitchFamily="34" charset="0"/>
              </a:rPr>
              <a:t> </a:t>
            </a:r>
            <a:r>
              <a:rPr lang="en-GB" sz="2200" dirty="0" smtClean="0">
                <a:latin typeface="Arial Rounded MT Bold" panose="020F0704030504030204" pitchFamily="34" charset="0"/>
              </a:rPr>
              <a:t>   term </a:t>
            </a:r>
            <a:r>
              <a:rPr lang="en-GB" sz="2200" b="1" dirty="0" smtClean="0">
                <a:latin typeface="Arial Rounded MT Bold" panose="020F0704030504030204" pitchFamily="34" charset="0"/>
              </a:rPr>
              <a:t>co-production</a:t>
            </a:r>
            <a:r>
              <a:rPr lang="en-GB" sz="2200" dirty="0" smtClean="0">
                <a:latin typeface="Arial Rounded MT Bold" panose="020F0704030504030204" pitchFamily="34" charset="0"/>
              </a:rPr>
              <a:t> to describe this relationship.</a:t>
            </a:r>
            <a:endParaRPr lang="en-GB" sz="2200" dirty="0">
              <a:latin typeface="Arial Rounded MT Bold" panose="020F0704030504030204" pitchFamily="34" charset="0"/>
            </a:endParaRPr>
          </a:p>
        </p:txBody>
      </p:sp>
      <p:sp>
        <p:nvSpPr>
          <p:cNvPr id="5" name="AutoShape 2" descr="Could police keep the peace by walking more beats? - Curb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43796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t="3163" b="6073"/>
          <a:stretch/>
        </p:blipFill>
        <p:spPr>
          <a:xfrm>
            <a:off x="9628911" y="4045527"/>
            <a:ext cx="2272144" cy="2812473"/>
          </a:xfrm>
          <a:prstGeom prst="rect">
            <a:avLst/>
          </a:prstGeom>
        </p:spPr>
      </p:pic>
      <p:sp>
        <p:nvSpPr>
          <p:cNvPr id="2" name="Rectangle 1"/>
          <p:cNvSpPr/>
          <p:nvPr/>
        </p:nvSpPr>
        <p:spPr>
          <a:xfrm>
            <a:off x="917431" y="769040"/>
            <a:ext cx="10249333" cy="5509200"/>
          </a:xfrm>
          <a:prstGeom prst="rect">
            <a:avLst/>
          </a:prstGeom>
        </p:spPr>
        <p:txBody>
          <a:bodyPr wrap="square">
            <a:spAutoFit/>
          </a:bodyPr>
          <a:lstStyle/>
          <a:p>
            <a:pPr marL="342900" indent="-342900" fontAlgn="base">
              <a:buFont typeface="Arial" panose="020B0604020202020204" pitchFamily="34" charset="0"/>
              <a:buChar char="•"/>
            </a:pPr>
            <a:r>
              <a:rPr lang="en-GB" sz="2200" dirty="0" smtClean="0">
                <a:latin typeface="Arial Rounded MT Bold" panose="020F0704030504030204" pitchFamily="34" charset="0"/>
              </a:rPr>
              <a:t>In the </a:t>
            </a:r>
            <a:r>
              <a:rPr lang="en-GB" sz="2200" dirty="0">
                <a:latin typeface="Arial Rounded MT Bold" panose="020F0704030504030204" pitchFamily="34" charset="0"/>
              </a:rPr>
              <a:t>1990s</a:t>
            </a:r>
            <a:r>
              <a:rPr lang="en-GB" sz="2200" dirty="0" smtClean="0">
                <a:latin typeface="Arial Rounded MT Bold" panose="020F0704030504030204" pitchFamily="34" charset="0"/>
              </a:rPr>
              <a:t>, market </a:t>
            </a:r>
            <a:r>
              <a:rPr lang="en-GB" sz="2200" dirty="0">
                <a:latin typeface="Arial Rounded MT Bold" panose="020F0704030504030204" pitchFamily="34" charset="0"/>
              </a:rPr>
              <a:t>driving improvement in public services was seen as more </a:t>
            </a:r>
            <a:r>
              <a:rPr lang="en-GB" sz="2200" dirty="0" smtClean="0">
                <a:latin typeface="Arial Rounded MT Bold" panose="020F0704030504030204" pitchFamily="34" charset="0"/>
              </a:rPr>
              <a:t>important; </a:t>
            </a:r>
            <a:r>
              <a:rPr lang="en-GB" sz="2200" dirty="0">
                <a:latin typeface="Arial Rounded MT Bold" panose="020F0704030504030204" pitchFamily="34" charset="0"/>
              </a:rPr>
              <a:t>people </a:t>
            </a:r>
            <a:r>
              <a:rPr lang="en-GB" sz="2200" dirty="0" smtClean="0">
                <a:latin typeface="Arial Rounded MT Bold" panose="020F0704030504030204" pitchFamily="34" charset="0"/>
              </a:rPr>
              <a:t>stopped </a:t>
            </a:r>
            <a:r>
              <a:rPr lang="en-GB" sz="2200" dirty="0">
                <a:latin typeface="Arial Rounded MT Bold" panose="020F0704030504030204" pitchFamily="34" charset="0"/>
              </a:rPr>
              <a:t>talking about </a:t>
            </a:r>
            <a:r>
              <a:rPr lang="en-GB" sz="2200" dirty="0" smtClean="0">
                <a:latin typeface="Arial Rounded MT Bold" panose="020F0704030504030204" pitchFamily="34" charset="0"/>
              </a:rPr>
              <a:t>co-production.</a:t>
            </a:r>
          </a:p>
          <a:p>
            <a:pPr marL="342900" indent="-342900" fontAlgn="base">
              <a:buFont typeface="Arial" panose="020B0604020202020204" pitchFamily="34" charset="0"/>
              <a:buChar char="•"/>
            </a:pPr>
            <a:endParaRPr lang="en-GB" sz="2200" dirty="0">
              <a:latin typeface="Arial Rounded MT Bold" panose="020F0704030504030204" pitchFamily="34" charset="0"/>
            </a:endParaRPr>
          </a:p>
          <a:p>
            <a:pPr marL="342900" indent="-342900" fontAlgn="base">
              <a:buFont typeface="Arial" panose="020B0604020202020204" pitchFamily="34" charset="0"/>
              <a:buChar char="•"/>
            </a:pPr>
            <a:r>
              <a:rPr lang="en-GB" sz="2200" dirty="0" smtClean="0">
                <a:latin typeface="Arial Rounded MT Bold" panose="020F0704030504030204" pitchFamily="34" charset="0"/>
              </a:rPr>
              <a:t>More focus was </a:t>
            </a:r>
            <a:r>
              <a:rPr lang="en-GB" sz="2200" dirty="0">
                <a:latin typeface="Arial Rounded MT Bold" panose="020F0704030504030204" pitchFamily="34" charset="0"/>
              </a:rPr>
              <a:t>on the importance of management and the division between 'service </a:t>
            </a:r>
            <a:r>
              <a:rPr lang="en-GB" sz="2200" dirty="0" smtClean="0">
                <a:latin typeface="Arial Rounded MT Bold" panose="020F0704030504030204" pitchFamily="34" charset="0"/>
              </a:rPr>
              <a:t>providers' </a:t>
            </a:r>
            <a:r>
              <a:rPr lang="en-GB" sz="2200" dirty="0">
                <a:latin typeface="Arial Rounded MT Bold" panose="020F0704030504030204" pitchFamily="34" charset="0"/>
              </a:rPr>
              <a:t>and 'service consumers</a:t>
            </a:r>
            <a:r>
              <a:rPr lang="en-GB" sz="2200" dirty="0" smtClean="0">
                <a:latin typeface="Arial Rounded MT Bold" panose="020F0704030504030204" pitchFamily="34" charset="0"/>
              </a:rPr>
              <a:t>'.</a:t>
            </a:r>
          </a:p>
          <a:p>
            <a:pPr marL="342900" indent="-342900" fontAlgn="base">
              <a:buFont typeface="Arial" panose="020B0604020202020204" pitchFamily="34" charset="0"/>
              <a:buChar char="•"/>
            </a:pPr>
            <a:endParaRPr lang="en-GB" sz="2200" dirty="0">
              <a:latin typeface="Arial Rounded MT Bold" panose="020F0704030504030204" pitchFamily="34" charset="0"/>
            </a:endParaRPr>
          </a:p>
          <a:p>
            <a:pPr marL="342900" indent="-342900" fontAlgn="base">
              <a:buFont typeface="Arial" panose="020B0604020202020204" pitchFamily="34" charset="0"/>
              <a:buChar char="•"/>
            </a:pPr>
            <a:r>
              <a:rPr lang="en-GB" sz="2200" dirty="0" smtClean="0">
                <a:latin typeface="Arial Rounded MT Bold" panose="020F0704030504030204" pitchFamily="34" charset="0"/>
              </a:rPr>
              <a:t>Health </a:t>
            </a:r>
            <a:r>
              <a:rPr lang="en-GB" sz="2200" dirty="0">
                <a:latin typeface="Arial Rounded MT Bold" panose="020F0704030504030204" pitchFamily="34" charset="0"/>
              </a:rPr>
              <a:t>and social </a:t>
            </a:r>
            <a:r>
              <a:rPr lang="en-GB" sz="2200" dirty="0" smtClean="0">
                <a:latin typeface="Arial Rounded MT Bold" panose="020F0704030504030204" pitchFamily="34" charset="0"/>
              </a:rPr>
              <a:t>care was treated </a:t>
            </a:r>
            <a:r>
              <a:rPr lang="en-GB" sz="2200" dirty="0">
                <a:latin typeface="Arial Rounded MT Bold" panose="020F0704030504030204" pitchFamily="34" charset="0"/>
              </a:rPr>
              <a:t>in the same way as other goods and services that are bought and sold. </a:t>
            </a:r>
            <a:endParaRPr lang="en-GB" sz="2200" dirty="0" smtClean="0">
              <a:latin typeface="Arial Rounded MT Bold" panose="020F0704030504030204" pitchFamily="34" charset="0"/>
            </a:endParaRPr>
          </a:p>
          <a:p>
            <a:pPr marL="342900" indent="-342900" fontAlgn="base">
              <a:buFont typeface="Arial" panose="020B0604020202020204" pitchFamily="34" charset="0"/>
              <a:buChar char="•"/>
            </a:pPr>
            <a:endParaRPr lang="en-GB" sz="2200" dirty="0">
              <a:latin typeface="Arial Rounded MT Bold" panose="020F0704030504030204" pitchFamily="34" charset="0"/>
            </a:endParaRPr>
          </a:p>
          <a:p>
            <a:pPr marL="342900" indent="-342900" fontAlgn="base">
              <a:buFont typeface="Arial" panose="020B0604020202020204" pitchFamily="34" charset="0"/>
              <a:buChar char="•"/>
            </a:pPr>
            <a:r>
              <a:rPr lang="en-GB" sz="2200" dirty="0" smtClean="0">
                <a:latin typeface="Arial Rounded MT Bold" panose="020F0704030504030204" pitchFamily="34" charset="0"/>
              </a:rPr>
              <a:t>People </a:t>
            </a:r>
            <a:r>
              <a:rPr lang="en-GB" sz="2200" dirty="0">
                <a:latin typeface="Arial Rounded MT Bold" panose="020F0704030504030204" pitchFamily="34" charset="0"/>
              </a:rPr>
              <a:t>who </a:t>
            </a:r>
            <a:r>
              <a:rPr lang="en-GB" sz="2200" dirty="0" smtClean="0">
                <a:latin typeface="Arial Rounded MT Bold" panose="020F0704030504030204" pitchFamily="34" charset="0"/>
              </a:rPr>
              <a:t>used </a:t>
            </a:r>
            <a:r>
              <a:rPr lang="en-GB" sz="2200" dirty="0">
                <a:latin typeface="Arial Rounded MT Bold" panose="020F0704030504030204" pitchFamily="34" charset="0"/>
              </a:rPr>
              <a:t>services were seen more as needing to have things done 'to' or 'for' them rather than being involved themselves in developing services or support</a:t>
            </a:r>
            <a:r>
              <a:rPr lang="en-GB" sz="2200" dirty="0" smtClean="0">
                <a:latin typeface="Arial Rounded MT Bold" panose="020F0704030504030204" pitchFamily="34" charset="0"/>
              </a:rPr>
              <a:t>.</a:t>
            </a:r>
          </a:p>
          <a:p>
            <a:pPr fontAlgn="base"/>
            <a:endParaRPr lang="en-GB" sz="2200" dirty="0">
              <a:latin typeface="Arial Rounded MT Bold" panose="020F0704030504030204" pitchFamily="34" charset="0"/>
            </a:endParaRPr>
          </a:p>
          <a:p>
            <a:pPr fontAlgn="base"/>
            <a:endParaRPr lang="en-GB" sz="2200" dirty="0">
              <a:latin typeface="Arial Rounded MT Bold" panose="020F0704030504030204" pitchFamily="34" charset="0"/>
            </a:endParaRPr>
          </a:p>
          <a:p>
            <a:r>
              <a:rPr lang="en-GB" sz="2200" dirty="0">
                <a:latin typeface="Arial Rounded MT Bold" panose="020F0704030504030204" pitchFamily="34" charset="0"/>
              </a:rPr>
              <a:t/>
            </a:r>
            <a:br>
              <a:rPr lang="en-GB" sz="2200" dirty="0">
                <a:latin typeface="Arial Rounded MT Bold" panose="020F0704030504030204" pitchFamily="34" charset="0"/>
              </a:rPr>
            </a:br>
            <a:endParaRPr lang="en-GB" sz="2200" dirty="0">
              <a:latin typeface="Arial Rounded MT Bold" panose="020F0704030504030204" pitchFamily="34" charset="0"/>
            </a:endParaRPr>
          </a:p>
        </p:txBody>
      </p:sp>
    </p:spTree>
    <p:extLst>
      <p:ext uri="{BB962C8B-B14F-4D97-AF65-F5344CB8AC3E}">
        <p14:creationId xmlns:p14="http://schemas.microsoft.com/office/powerpoint/2010/main" val="3800987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2946" y="886691"/>
            <a:ext cx="6954981" cy="2954655"/>
          </a:xfrm>
          <a:prstGeom prst="rect">
            <a:avLst/>
          </a:prstGeom>
        </p:spPr>
        <p:txBody>
          <a:bodyPr wrap="square">
            <a:spAutoFit/>
          </a:bodyPr>
          <a:lstStyle/>
          <a:p>
            <a:pPr marL="342900" indent="-342900" fontAlgn="base">
              <a:buFont typeface="Arial" panose="020B0604020202020204" pitchFamily="34" charset="0"/>
              <a:buChar char="•"/>
            </a:pPr>
            <a:r>
              <a:rPr lang="en-GB" sz="2400" dirty="0">
                <a:latin typeface="Arial Rounded MT Bold" panose="020F0704030504030204" pitchFamily="34" charset="0"/>
              </a:rPr>
              <a:t>Mid-2000s onwards,  people have become interested in co-production </a:t>
            </a:r>
            <a:r>
              <a:rPr lang="en-GB" sz="2400" dirty="0" smtClean="0">
                <a:latin typeface="Arial Rounded MT Bold" panose="020F0704030504030204" pitchFamily="34" charset="0"/>
              </a:rPr>
              <a:t>again…</a:t>
            </a:r>
            <a:endParaRPr lang="en-GB" sz="2400" dirty="0">
              <a:latin typeface="Arial Rounded MT Bold" panose="020F0704030504030204" pitchFamily="34" charset="0"/>
            </a:endParaRPr>
          </a:p>
          <a:p>
            <a:pPr fontAlgn="base"/>
            <a:endParaRPr lang="en-GB" sz="2400" dirty="0">
              <a:solidFill>
                <a:srgbClr val="444444"/>
              </a:solidFill>
              <a:latin typeface="Arial Rounded MT Bold" panose="020F0704030504030204" pitchFamily="34" charset="0"/>
            </a:endParaRPr>
          </a:p>
          <a:p>
            <a:pPr marL="342900" indent="-342900" fontAlgn="base">
              <a:buFont typeface="Arial" panose="020B0604020202020204" pitchFamily="34" charset="0"/>
              <a:buChar char="•"/>
            </a:pPr>
            <a:r>
              <a:rPr lang="en-GB" sz="2400" dirty="0">
                <a:latin typeface="Arial Rounded MT Bold" panose="020F0704030504030204" pitchFamily="34" charset="0"/>
              </a:rPr>
              <a:t>S</a:t>
            </a:r>
            <a:r>
              <a:rPr lang="en-GB" sz="2400" dirty="0" smtClean="0">
                <a:latin typeface="Arial Rounded MT Bold" panose="020F0704030504030204" pitchFamily="34" charset="0"/>
              </a:rPr>
              <a:t>trong link with </a:t>
            </a:r>
            <a:r>
              <a:rPr lang="en-GB" sz="2400" dirty="0">
                <a:latin typeface="Arial Rounded MT Bold" panose="020F0704030504030204" pitchFamily="34" charset="0"/>
              </a:rPr>
              <a:t>disability movement and the mental health user </a:t>
            </a:r>
            <a:r>
              <a:rPr lang="en-GB" sz="2400" dirty="0" smtClean="0">
                <a:latin typeface="Arial Rounded MT Bold" panose="020F0704030504030204" pitchFamily="34" charset="0"/>
              </a:rPr>
              <a:t>movement. </a:t>
            </a:r>
            <a:endParaRPr lang="en-GB" sz="2400" dirty="0">
              <a:latin typeface="Arial Rounded MT Bold" panose="020F0704030504030204" pitchFamily="34" charset="0"/>
            </a:endParaRPr>
          </a:p>
          <a:p>
            <a:pPr marL="342900" indent="-342900" fontAlgn="base">
              <a:buFont typeface="Arial" panose="020B0604020202020204" pitchFamily="34" charset="0"/>
              <a:buChar char="•"/>
            </a:pPr>
            <a:endParaRPr lang="en-GB" sz="2200" dirty="0" smtClean="0">
              <a:latin typeface="Arial Rounded MT Bold" panose="020F0704030504030204" pitchFamily="34" charset="0"/>
            </a:endParaRPr>
          </a:p>
          <a:p>
            <a:pPr marL="342900" indent="-342900" fontAlgn="base">
              <a:buFont typeface="Arial" panose="020B0604020202020204" pitchFamily="34" charset="0"/>
              <a:buChar char="•"/>
            </a:pPr>
            <a:endParaRPr lang="en-GB" sz="2200" dirty="0">
              <a:latin typeface="Arial Rounded MT Bold" panose="020F0704030504030204" pitchFamily="34" charset="0"/>
            </a:endParaRPr>
          </a:p>
          <a:p>
            <a:pPr marL="342900" indent="-342900" fontAlgn="base">
              <a:buFont typeface="Arial" panose="020B0604020202020204" pitchFamily="34" charset="0"/>
              <a:buChar char="•"/>
            </a:pPr>
            <a:endParaRPr lang="en-GB" sz="2200" dirty="0">
              <a:latin typeface="Arial Rounded MT Bold" panose="020F0704030504030204" pitchFamily="34" charset="0"/>
            </a:endParaRPr>
          </a:p>
        </p:txBody>
      </p:sp>
      <p:pic>
        <p:nvPicPr>
          <p:cNvPr id="1026" name="Picture 2" descr="Borderline personality disorder: symptoms, causes and trea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5526" y="2860339"/>
            <a:ext cx="3670302" cy="3653991"/>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078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21330" y="1930327"/>
            <a:ext cx="2533443" cy="2590503"/>
          </a:xfrm>
          <a:prstGeom prst="rect">
            <a:avLst/>
          </a:prstGeom>
        </p:spPr>
      </p:pic>
      <p:sp>
        <p:nvSpPr>
          <p:cNvPr id="16" name="Down Arrow 15"/>
          <p:cNvSpPr/>
          <p:nvPr/>
        </p:nvSpPr>
        <p:spPr>
          <a:xfrm>
            <a:off x="8946331" y="4182474"/>
            <a:ext cx="491605" cy="995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Rounded MT Bold" panose="020F0704030504030204" pitchFamily="34" charset="0"/>
            </a:endParaRPr>
          </a:p>
        </p:txBody>
      </p:sp>
      <p:sp>
        <p:nvSpPr>
          <p:cNvPr id="17" name="Down Arrow 16"/>
          <p:cNvSpPr/>
          <p:nvPr/>
        </p:nvSpPr>
        <p:spPr>
          <a:xfrm rot="10800000">
            <a:off x="8908411" y="1261635"/>
            <a:ext cx="491605" cy="995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Rounded MT Bold" panose="020F0704030504030204" pitchFamily="34" charset="0"/>
            </a:endParaRPr>
          </a:p>
        </p:txBody>
      </p:sp>
      <p:pic>
        <p:nvPicPr>
          <p:cNvPr id="18" name="Picture 17"/>
          <p:cNvPicPr>
            <a:picLocks noChangeAspect="1"/>
          </p:cNvPicPr>
          <p:nvPr/>
        </p:nvPicPr>
        <p:blipFill>
          <a:blip r:embed="rId3"/>
          <a:stretch>
            <a:fillRect/>
          </a:stretch>
        </p:blipFill>
        <p:spPr>
          <a:xfrm rot="16200000">
            <a:off x="10330090" y="2719565"/>
            <a:ext cx="524301" cy="1012024"/>
          </a:xfrm>
          <a:prstGeom prst="rect">
            <a:avLst/>
          </a:prstGeom>
        </p:spPr>
      </p:pic>
      <p:sp>
        <p:nvSpPr>
          <p:cNvPr id="21" name="Down Arrow 20"/>
          <p:cNvSpPr/>
          <p:nvPr/>
        </p:nvSpPr>
        <p:spPr>
          <a:xfrm rot="5400000">
            <a:off x="7529982" y="2802002"/>
            <a:ext cx="491605" cy="995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Rounded MT Bold" panose="020F0704030504030204" pitchFamily="34" charset="0"/>
            </a:endParaRPr>
          </a:p>
        </p:txBody>
      </p:sp>
      <p:sp>
        <p:nvSpPr>
          <p:cNvPr id="22" name="Rectangle 21"/>
          <p:cNvSpPr/>
          <p:nvPr/>
        </p:nvSpPr>
        <p:spPr>
          <a:xfrm>
            <a:off x="8082272" y="2828488"/>
            <a:ext cx="2143880" cy="646331"/>
          </a:xfrm>
          <a:prstGeom prst="rect">
            <a:avLst/>
          </a:prstGeom>
        </p:spPr>
        <p:txBody>
          <a:bodyPr wrap="square">
            <a:spAutoFit/>
          </a:bodyPr>
          <a:lstStyle/>
          <a:p>
            <a:pPr algn="ctr"/>
            <a:r>
              <a:rPr lang="en-GB" dirty="0">
                <a:solidFill>
                  <a:schemeClr val="bg1"/>
                </a:solidFill>
                <a:latin typeface="Arial Rounded MT Bold" panose="020F0704030504030204" pitchFamily="34" charset="0"/>
              </a:rPr>
              <a:t>Disabling </a:t>
            </a:r>
          </a:p>
          <a:p>
            <a:pPr algn="ctr"/>
            <a:r>
              <a:rPr lang="en-GB" dirty="0">
                <a:solidFill>
                  <a:schemeClr val="bg1"/>
                </a:solidFill>
                <a:latin typeface="Arial Rounded MT Bold" panose="020F0704030504030204" pitchFamily="34" charset="0"/>
              </a:rPr>
              <a:t>World</a:t>
            </a:r>
            <a:endParaRPr lang="en-GB" dirty="0">
              <a:solidFill>
                <a:schemeClr val="bg1"/>
              </a:solidFill>
              <a:latin typeface="Arial Rounded MT Bold" panose="020F0704030504030204" pitchFamily="34" charset="0"/>
            </a:endParaRPr>
          </a:p>
        </p:txBody>
      </p:sp>
      <p:sp>
        <p:nvSpPr>
          <p:cNvPr id="23" name="TextBox 22"/>
          <p:cNvSpPr txBox="1"/>
          <p:nvPr/>
        </p:nvSpPr>
        <p:spPr>
          <a:xfrm>
            <a:off x="8227003" y="626485"/>
            <a:ext cx="1854417" cy="646331"/>
          </a:xfrm>
          <a:prstGeom prst="rect">
            <a:avLst/>
          </a:prstGeom>
          <a:noFill/>
        </p:spPr>
        <p:txBody>
          <a:bodyPr wrap="none" rtlCol="0">
            <a:spAutoFit/>
          </a:bodyPr>
          <a:lstStyle/>
          <a:p>
            <a:pPr algn="ctr"/>
            <a:r>
              <a:rPr lang="en-GB" dirty="0" smtClean="0">
                <a:latin typeface="Arial Rounded MT Bold" panose="020F0704030504030204" pitchFamily="34" charset="0"/>
              </a:rPr>
              <a:t>Environmental </a:t>
            </a:r>
          </a:p>
          <a:p>
            <a:pPr algn="ctr"/>
            <a:r>
              <a:rPr lang="en-GB" dirty="0" smtClean="0">
                <a:latin typeface="Arial Rounded MT Bold" panose="020F0704030504030204" pitchFamily="34" charset="0"/>
              </a:rPr>
              <a:t>Barriers</a:t>
            </a:r>
            <a:endParaRPr lang="en-GB" dirty="0">
              <a:latin typeface="Arial Rounded MT Bold" panose="020F0704030504030204" pitchFamily="34" charset="0"/>
            </a:endParaRPr>
          </a:p>
        </p:txBody>
      </p:sp>
      <p:sp>
        <p:nvSpPr>
          <p:cNvPr id="24" name="Rectangle 23"/>
          <p:cNvSpPr/>
          <p:nvPr/>
        </p:nvSpPr>
        <p:spPr>
          <a:xfrm>
            <a:off x="5677812" y="2834843"/>
            <a:ext cx="1879361" cy="646331"/>
          </a:xfrm>
          <a:prstGeom prst="rect">
            <a:avLst/>
          </a:prstGeom>
        </p:spPr>
        <p:txBody>
          <a:bodyPr wrap="none">
            <a:spAutoFit/>
          </a:bodyPr>
          <a:lstStyle/>
          <a:p>
            <a:pPr algn="ctr"/>
            <a:r>
              <a:rPr lang="en-GB" dirty="0" smtClean="0">
                <a:latin typeface="Arial Rounded MT Bold" panose="020F0704030504030204" pitchFamily="34" charset="0"/>
              </a:rPr>
              <a:t>Organisational </a:t>
            </a:r>
          </a:p>
          <a:p>
            <a:pPr algn="ctr"/>
            <a:r>
              <a:rPr lang="en-GB" dirty="0" smtClean="0">
                <a:latin typeface="Arial Rounded MT Bold" panose="020F0704030504030204" pitchFamily="34" charset="0"/>
              </a:rPr>
              <a:t>Barriers</a:t>
            </a:r>
            <a:endParaRPr lang="en-GB" dirty="0">
              <a:latin typeface="Arial Rounded MT Bold" panose="020F0704030504030204" pitchFamily="34" charset="0"/>
            </a:endParaRPr>
          </a:p>
        </p:txBody>
      </p:sp>
      <p:sp>
        <p:nvSpPr>
          <p:cNvPr id="26" name="Rectangle 25"/>
          <p:cNvSpPr/>
          <p:nvPr/>
        </p:nvSpPr>
        <p:spPr>
          <a:xfrm>
            <a:off x="8227003" y="5097137"/>
            <a:ext cx="1992084" cy="646331"/>
          </a:xfrm>
          <a:prstGeom prst="rect">
            <a:avLst/>
          </a:prstGeom>
        </p:spPr>
        <p:txBody>
          <a:bodyPr wrap="none">
            <a:spAutoFit/>
          </a:bodyPr>
          <a:lstStyle/>
          <a:p>
            <a:pPr algn="ctr"/>
            <a:r>
              <a:rPr lang="en-GB" dirty="0" smtClean="0">
                <a:latin typeface="Arial Rounded MT Bold" panose="020F0704030504030204" pitchFamily="34" charset="0"/>
              </a:rPr>
              <a:t>Communication </a:t>
            </a:r>
          </a:p>
          <a:p>
            <a:pPr algn="ctr"/>
            <a:r>
              <a:rPr lang="en-GB" dirty="0" smtClean="0">
                <a:latin typeface="Arial Rounded MT Bold" panose="020F0704030504030204" pitchFamily="34" charset="0"/>
              </a:rPr>
              <a:t>Barriers</a:t>
            </a:r>
            <a:endParaRPr lang="en-GB" dirty="0">
              <a:latin typeface="Arial Rounded MT Bold" panose="020F0704030504030204" pitchFamily="34" charset="0"/>
            </a:endParaRPr>
          </a:p>
        </p:txBody>
      </p:sp>
      <p:sp>
        <p:nvSpPr>
          <p:cNvPr id="27" name="Rectangle 26"/>
          <p:cNvSpPr/>
          <p:nvPr/>
        </p:nvSpPr>
        <p:spPr>
          <a:xfrm>
            <a:off x="10904429" y="2841397"/>
            <a:ext cx="1402948" cy="646331"/>
          </a:xfrm>
          <a:prstGeom prst="rect">
            <a:avLst/>
          </a:prstGeom>
        </p:spPr>
        <p:txBody>
          <a:bodyPr wrap="none">
            <a:spAutoFit/>
          </a:bodyPr>
          <a:lstStyle/>
          <a:p>
            <a:pPr algn="ctr"/>
            <a:r>
              <a:rPr lang="en-GB" dirty="0">
                <a:latin typeface="Arial Rounded MT Bold" panose="020F0704030504030204" pitchFamily="34" charset="0"/>
              </a:rPr>
              <a:t>Attitudinal </a:t>
            </a:r>
            <a:endParaRPr lang="en-GB" dirty="0" smtClean="0">
              <a:latin typeface="Arial Rounded MT Bold" panose="020F0704030504030204" pitchFamily="34" charset="0"/>
            </a:endParaRPr>
          </a:p>
          <a:p>
            <a:pPr algn="ctr"/>
            <a:r>
              <a:rPr lang="en-GB" dirty="0" smtClean="0">
                <a:latin typeface="Arial Rounded MT Bold" panose="020F0704030504030204" pitchFamily="34" charset="0"/>
              </a:rPr>
              <a:t>Barriers</a:t>
            </a:r>
            <a:endParaRPr lang="en-GB" dirty="0">
              <a:latin typeface="Arial Rounded MT Bold" panose="020F0704030504030204" pitchFamily="34" charset="0"/>
            </a:endParaRPr>
          </a:p>
        </p:txBody>
      </p:sp>
      <p:sp>
        <p:nvSpPr>
          <p:cNvPr id="28" name="Rectangle 27"/>
          <p:cNvSpPr/>
          <p:nvPr/>
        </p:nvSpPr>
        <p:spPr>
          <a:xfrm>
            <a:off x="1040221" y="334557"/>
            <a:ext cx="4169088" cy="5878532"/>
          </a:xfrm>
          <a:prstGeom prst="rect">
            <a:avLst/>
          </a:prstGeom>
        </p:spPr>
        <p:txBody>
          <a:bodyPr wrap="square">
            <a:spAutoFit/>
          </a:bodyPr>
          <a:lstStyle/>
          <a:p>
            <a:pPr lvl="0" fontAlgn="base"/>
            <a:r>
              <a:rPr lang="en-GB" sz="2400" dirty="0">
                <a:solidFill>
                  <a:prstClr val="black"/>
                </a:solidFill>
                <a:latin typeface="Arial Rounded MT Bold" panose="020F0704030504030204" pitchFamily="34" charset="0"/>
              </a:rPr>
              <a:t>Disability </a:t>
            </a:r>
            <a:r>
              <a:rPr lang="en-GB" sz="2400" dirty="0" smtClean="0">
                <a:solidFill>
                  <a:prstClr val="black"/>
                </a:solidFill>
                <a:latin typeface="Arial Rounded MT Bold" panose="020F0704030504030204" pitchFamily="34" charset="0"/>
              </a:rPr>
              <a:t>Movement </a:t>
            </a:r>
          </a:p>
          <a:p>
            <a:pPr lvl="0" fontAlgn="base"/>
            <a:endParaRPr lang="en-GB" sz="2200" dirty="0" smtClean="0">
              <a:solidFill>
                <a:prstClr val="black"/>
              </a:solidFill>
              <a:latin typeface="Arial Rounded MT Bold" panose="020F0704030504030204" pitchFamily="34" charset="0"/>
            </a:endParaRPr>
          </a:p>
          <a:p>
            <a:pPr marL="342900" lvl="0" indent="-342900" fontAlgn="base">
              <a:buFont typeface="Arial" panose="020B0604020202020204" pitchFamily="34" charset="0"/>
              <a:buChar char="•"/>
            </a:pPr>
            <a:r>
              <a:rPr lang="en-GB" sz="2200" dirty="0" smtClean="0">
                <a:solidFill>
                  <a:prstClr val="black"/>
                </a:solidFill>
                <a:latin typeface="Arial Rounded MT Bold" panose="020F0704030504030204" pitchFamily="34" charset="0"/>
              </a:rPr>
              <a:t>Society </a:t>
            </a:r>
            <a:r>
              <a:rPr lang="en-GB" sz="2200" dirty="0">
                <a:solidFill>
                  <a:prstClr val="black"/>
                </a:solidFill>
                <a:latin typeface="Arial Rounded MT Bold" panose="020F0704030504030204" pitchFamily="34" charset="0"/>
              </a:rPr>
              <a:t>disables people through barriers in the environment, in organisations and through other people's attitudes (stigma). </a:t>
            </a:r>
            <a:endParaRPr lang="en-GB" sz="2200" dirty="0" smtClean="0">
              <a:solidFill>
                <a:prstClr val="black"/>
              </a:solidFill>
              <a:latin typeface="Arial Rounded MT Bold" panose="020F0704030504030204" pitchFamily="34" charset="0"/>
            </a:endParaRPr>
          </a:p>
          <a:p>
            <a:pPr marL="342900" lvl="0" indent="-342900" fontAlgn="base">
              <a:buFont typeface="Arial" panose="020B0604020202020204" pitchFamily="34" charset="0"/>
              <a:buChar char="•"/>
            </a:pPr>
            <a:endParaRPr lang="en-GB" sz="2200" dirty="0">
              <a:solidFill>
                <a:prstClr val="black"/>
              </a:solidFill>
              <a:latin typeface="Arial Rounded MT Bold" panose="020F0704030504030204" pitchFamily="34" charset="0"/>
            </a:endParaRPr>
          </a:p>
          <a:p>
            <a:pPr marL="342900" lvl="0" indent="-342900" fontAlgn="base">
              <a:buFont typeface="Arial" panose="020B0604020202020204" pitchFamily="34" charset="0"/>
              <a:buChar char="•"/>
            </a:pPr>
            <a:r>
              <a:rPr lang="en-GB" sz="2200" dirty="0" smtClean="0">
                <a:solidFill>
                  <a:prstClr val="black"/>
                </a:solidFill>
                <a:latin typeface="Arial Rounded MT Bold" panose="020F0704030504030204" pitchFamily="34" charset="0"/>
              </a:rPr>
              <a:t>Advocates </a:t>
            </a:r>
            <a:r>
              <a:rPr lang="en-GB" sz="2200" dirty="0">
                <a:solidFill>
                  <a:prstClr val="black"/>
                </a:solidFill>
                <a:latin typeface="Arial Rounded MT Bold" panose="020F0704030504030204" pitchFamily="34" charset="0"/>
              </a:rPr>
              <a:t>that disabled people are the best people to make decisions about their own lives; and by working together they can make changes in society that currently disables them.</a:t>
            </a:r>
          </a:p>
        </p:txBody>
      </p:sp>
    </p:spTree>
    <p:extLst>
      <p:ext uri="{BB962C8B-B14F-4D97-AF65-F5344CB8AC3E}">
        <p14:creationId xmlns:p14="http://schemas.microsoft.com/office/powerpoint/2010/main" val="186092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9092" y="1000035"/>
            <a:ext cx="5181600" cy="3508653"/>
          </a:xfrm>
          <a:prstGeom prst="rect">
            <a:avLst/>
          </a:prstGeom>
        </p:spPr>
        <p:txBody>
          <a:bodyPr wrap="square">
            <a:spAutoFit/>
          </a:bodyPr>
          <a:lstStyle/>
          <a:p>
            <a:r>
              <a:rPr lang="en-GB" sz="2400" dirty="0">
                <a:latin typeface="Arial Rounded MT Bold" panose="020F0704030504030204" pitchFamily="34" charset="0"/>
              </a:rPr>
              <a:t>Mental health user </a:t>
            </a:r>
            <a:r>
              <a:rPr lang="en-GB" sz="2400" dirty="0" smtClean="0">
                <a:latin typeface="Arial Rounded MT Bold" panose="020F0704030504030204" pitchFamily="34" charset="0"/>
              </a:rPr>
              <a:t>movement</a:t>
            </a:r>
            <a:endParaRPr lang="en-GB" sz="2200" dirty="0" smtClean="0">
              <a:latin typeface="Arial Rounded MT Bold" panose="020F0704030504030204" pitchFamily="34" charset="0"/>
            </a:endParaRPr>
          </a:p>
          <a:p>
            <a:endParaRPr lang="en-GB" sz="2200" dirty="0">
              <a:latin typeface="Arial Rounded MT Bold" panose="020F0704030504030204" pitchFamily="34" charset="0"/>
            </a:endParaRPr>
          </a:p>
          <a:p>
            <a:pPr marL="342900" indent="-342900">
              <a:buFont typeface="Arial" panose="020B0604020202020204" pitchFamily="34" charset="0"/>
              <a:buChar char="•"/>
            </a:pPr>
            <a:r>
              <a:rPr lang="en-GB" sz="2200" dirty="0" smtClean="0">
                <a:latin typeface="Arial Rounded MT Bold" panose="020F0704030504030204" pitchFamily="34" charset="0"/>
              </a:rPr>
              <a:t>Opposes </a:t>
            </a:r>
            <a:r>
              <a:rPr lang="en-GB" sz="2200" dirty="0">
                <a:latin typeface="Arial Rounded MT Bold" panose="020F0704030504030204" pitchFamily="34" charset="0"/>
              </a:rPr>
              <a:t>the medical model of mental health and promotes recovery and </a:t>
            </a:r>
            <a:r>
              <a:rPr lang="en-GB" sz="2200" dirty="0" smtClean="0">
                <a:latin typeface="Arial Rounded MT Bold" panose="020F0704030504030204" pitchFamily="34" charset="0"/>
              </a:rPr>
              <a:t>empowerment</a:t>
            </a:r>
          </a:p>
          <a:p>
            <a:endParaRPr lang="en-GB" sz="2200" dirty="0" smtClean="0">
              <a:latin typeface="Arial Rounded MT Bold" panose="020F0704030504030204" pitchFamily="34" charset="0"/>
            </a:endParaRPr>
          </a:p>
          <a:p>
            <a:pPr marL="342900" indent="-342900">
              <a:buFont typeface="Arial" panose="020B0604020202020204" pitchFamily="34" charset="0"/>
              <a:buChar char="•"/>
            </a:pPr>
            <a:r>
              <a:rPr lang="en-GB" sz="2200" dirty="0" smtClean="0">
                <a:latin typeface="Arial Rounded MT Bold" panose="020F0704030504030204" pitchFamily="34" charset="0"/>
              </a:rPr>
              <a:t>Has </a:t>
            </a:r>
            <a:r>
              <a:rPr lang="en-GB" sz="2200" dirty="0">
                <a:latin typeface="Arial Rounded MT Bold" panose="020F0704030504030204" pitchFamily="34" charset="0"/>
              </a:rPr>
              <a:t>a long history of developing ideas and ways of working in equal partnerships with professionals.</a:t>
            </a:r>
          </a:p>
        </p:txBody>
      </p:sp>
      <p:pic>
        <p:nvPicPr>
          <p:cNvPr id="3" name="Picture 2"/>
          <p:cNvPicPr>
            <a:picLocks noChangeAspect="1"/>
          </p:cNvPicPr>
          <p:nvPr/>
        </p:nvPicPr>
        <p:blipFill>
          <a:blip r:embed="rId2">
            <a:duotone>
              <a:schemeClr val="accent1">
                <a:shade val="45000"/>
                <a:satMod val="135000"/>
              </a:schemeClr>
              <a:prstClr val="white"/>
            </a:duotone>
          </a:blip>
          <a:stretch>
            <a:fillRect/>
          </a:stretch>
        </p:blipFill>
        <p:spPr>
          <a:xfrm>
            <a:off x="7162800" y="4245452"/>
            <a:ext cx="4246852" cy="2826087"/>
          </a:xfrm>
          <a:prstGeom prst="rect">
            <a:avLst/>
          </a:prstGeom>
        </p:spPr>
      </p:pic>
    </p:spTree>
    <p:extLst>
      <p:ext uri="{BB962C8B-B14F-4D97-AF65-F5344CB8AC3E}">
        <p14:creationId xmlns:p14="http://schemas.microsoft.com/office/powerpoint/2010/main" val="1036246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42930" y="3837709"/>
            <a:ext cx="8422598" cy="1162260"/>
          </a:xfrm>
          <a:solidFill>
            <a:schemeClr val="accent1"/>
          </a:solidFill>
        </p:spPr>
        <p:txBody>
          <a:bodyPr>
            <a:normAutofit/>
          </a:bodyPr>
          <a:lstStyle/>
          <a:p>
            <a:pPr algn="ctr"/>
            <a:r>
              <a:rPr lang="en-GB" sz="6000" dirty="0">
                <a:solidFill>
                  <a:schemeClr val="bg1"/>
                </a:solidFill>
                <a:latin typeface="Arial Rounded MT Bold" panose="020F0704030504030204" pitchFamily="34" charset="0"/>
              </a:rPr>
              <a:t>C</a:t>
            </a:r>
            <a:r>
              <a:rPr lang="en-GB" sz="6000" dirty="0" smtClean="0">
                <a:solidFill>
                  <a:schemeClr val="bg1"/>
                </a:solidFill>
                <a:latin typeface="Arial Rounded MT Bold" panose="020F0704030504030204" pitchFamily="34" charset="0"/>
              </a:rPr>
              <a:t>o-Production</a:t>
            </a:r>
            <a:endParaRPr lang="en-GB" sz="6000" dirty="0">
              <a:solidFill>
                <a:schemeClr val="bg1"/>
              </a:solidFill>
              <a:latin typeface="Arial Rounded MT Bold" panose="020F0704030504030204" pitchFamily="34" charset="0"/>
            </a:endParaRPr>
          </a:p>
        </p:txBody>
      </p:sp>
      <p:sp>
        <p:nvSpPr>
          <p:cNvPr id="2" name="Text Placeholder 1"/>
          <p:cNvSpPr>
            <a:spLocks noGrp="1"/>
          </p:cNvSpPr>
          <p:nvPr>
            <p:ph type="body" idx="1"/>
          </p:nvPr>
        </p:nvSpPr>
        <p:spPr/>
        <p:txBody>
          <a:bodyPr>
            <a:normAutofit/>
          </a:bodyPr>
          <a:lstStyle/>
          <a:p>
            <a:r>
              <a:rPr lang="en-GB" sz="4000" dirty="0" err="1" smtClean="0">
                <a:solidFill>
                  <a:schemeClr val="tx1"/>
                </a:solidFill>
                <a:latin typeface="Arial Rounded MT Bold" panose="020F0704030504030204" pitchFamily="34" charset="0"/>
              </a:rPr>
              <a:t>ThE</a:t>
            </a:r>
            <a:r>
              <a:rPr lang="en-GB" sz="4000" dirty="0" smtClean="0">
                <a:solidFill>
                  <a:schemeClr val="tx1"/>
                </a:solidFill>
                <a:latin typeface="Arial Rounded MT Bold" panose="020F0704030504030204" pitchFamily="34" charset="0"/>
              </a:rPr>
              <a:t> How</a:t>
            </a:r>
            <a:endParaRPr lang="en-GB"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082214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105540" y="528678"/>
            <a:ext cx="3397187" cy="1374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rapezoid 2"/>
          <p:cNvSpPr/>
          <p:nvPr/>
        </p:nvSpPr>
        <p:spPr>
          <a:xfrm>
            <a:off x="1658195" y="4469382"/>
            <a:ext cx="9060831" cy="1016198"/>
          </a:xfrm>
          <a:prstGeom prst="trapezoid">
            <a:avLst>
              <a:gd name="adj" fmla="val 98884"/>
            </a:avLst>
          </a:prstGeom>
          <a:solidFill>
            <a:schemeClr val="accent1">
              <a:lumMod val="40000"/>
              <a:lumOff val="6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Trapezoid 8"/>
          <p:cNvSpPr/>
          <p:nvPr/>
        </p:nvSpPr>
        <p:spPr>
          <a:xfrm>
            <a:off x="4992340" y="1727162"/>
            <a:ext cx="2183055" cy="1334854"/>
          </a:xfrm>
          <a:prstGeom prst="trapezoid">
            <a:avLst>
              <a:gd name="adj" fmla="val 98884"/>
            </a:avLst>
          </a:prstGeom>
          <a:solidFill>
            <a:schemeClr val="accent1">
              <a:lumMod val="75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Oval 10"/>
          <p:cNvSpPr/>
          <p:nvPr/>
        </p:nvSpPr>
        <p:spPr>
          <a:xfrm>
            <a:off x="8027969" y="3032256"/>
            <a:ext cx="1875161" cy="1004997"/>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033902" y="2012289"/>
            <a:ext cx="2309415" cy="830997"/>
          </a:xfrm>
          <a:prstGeom prst="rect">
            <a:avLst/>
          </a:prstGeom>
        </p:spPr>
        <p:txBody>
          <a:bodyPr wrap="none">
            <a:spAutoFit/>
          </a:bodyPr>
          <a:lstStyle/>
          <a:p>
            <a:pPr lvl="0"/>
            <a:r>
              <a:rPr lang="en-US" sz="2400" dirty="0">
                <a:latin typeface="Arial Rounded MT Bold" panose="020F0704030504030204" pitchFamily="34" charset="0"/>
              </a:rPr>
              <a:t>Paid Experts </a:t>
            </a:r>
            <a:endParaRPr lang="en-US" sz="2400" dirty="0" smtClean="0">
              <a:latin typeface="Arial Rounded MT Bold" panose="020F0704030504030204" pitchFamily="34" charset="0"/>
            </a:endParaRPr>
          </a:p>
          <a:p>
            <a:pPr lvl="0"/>
            <a:r>
              <a:rPr lang="en-US" sz="2400" dirty="0" smtClean="0">
                <a:latin typeface="Arial Rounded MT Bold" panose="020F0704030504030204" pitchFamily="34" charset="0"/>
              </a:rPr>
              <a:t>by </a:t>
            </a:r>
            <a:r>
              <a:rPr lang="en-US" sz="2400" dirty="0">
                <a:latin typeface="Arial Rounded MT Bold" panose="020F0704030504030204" pitchFamily="34" charset="0"/>
              </a:rPr>
              <a:t>Experience</a:t>
            </a:r>
            <a:endParaRPr lang="en-US" sz="2400" dirty="0">
              <a:latin typeface="Arial Rounded MT Bold" panose="020F0704030504030204" pitchFamily="34" charset="0"/>
            </a:endParaRPr>
          </a:p>
        </p:txBody>
      </p:sp>
      <p:sp>
        <p:nvSpPr>
          <p:cNvPr id="6" name="Trapezoid 5"/>
          <p:cNvSpPr/>
          <p:nvPr/>
        </p:nvSpPr>
        <p:spPr>
          <a:xfrm>
            <a:off x="3285311" y="3245518"/>
            <a:ext cx="5680239" cy="1048611"/>
          </a:xfrm>
          <a:prstGeom prst="trapezoid">
            <a:avLst>
              <a:gd name="adj" fmla="val 98884"/>
            </a:avLst>
          </a:prstGeom>
          <a:solidFill>
            <a:schemeClr val="accent1">
              <a:lumMod val="60000"/>
              <a:lumOff val="4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Rectangle 12"/>
          <p:cNvSpPr/>
          <p:nvPr/>
        </p:nvSpPr>
        <p:spPr>
          <a:xfrm>
            <a:off x="4710962" y="3538990"/>
            <a:ext cx="2955296" cy="461665"/>
          </a:xfrm>
          <a:prstGeom prst="rect">
            <a:avLst/>
          </a:prstGeom>
        </p:spPr>
        <p:txBody>
          <a:bodyPr wrap="none">
            <a:spAutoFit/>
          </a:bodyPr>
          <a:lstStyle/>
          <a:p>
            <a:pPr lvl="0"/>
            <a:r>
              <a:rPr lang="en-US" sz="2400" dirty="0">
                <a:latin typeface="Arial Rounded MT Bold" panose="020F0704030504030204" pitchFamily="34" charset="0"/>
              </a:rPr>
              <a:t>Recovery Partners</a:t>
            </a:r>
            <a:endParaRPr lang="en-US" sz="2400" dirty="0">
              <a:latin typeface="Arial Rounded MT Bold" panose="020F0704030504030204" pitchFamily="34" charset="0"/>
            </a:endParaRPr>
          </a:p>
        </p:txBody>
      </p:sp>
      <p:sp>
        <p:nvSpPr>
          <p:cNvPr id="14" name="Rectangle 13"/>
          <p:cNvSpPr/>
          <p:nvPr/>
        </p:nvSpPr>
        <p:spPr>
          <a:xfrm>
            <a:off x="4109337" y="4746648"/>
            <a:ext cx="4499630" cy="461665"/>
          </a:xfrm>
          <a:prstGeom prst="rect">
            <a:avLst/>
          </a:prstGeom>
        </p:spPr>
        <p:txBody>
          <a:bodyPr wrap="none">
            <a:spAutoFit/>
          </a:bodyPr>
          <a:lstStyle/>
          <a:p>
            <a:pPr lvl="0"/>
            <a:r>
              <a:rPr lang="en-US" sz="2400" dirty="0">
                <a:latin typeface="Arial Rounded MT Bold" panose="020F0704030504030204" pitchFamily="34" charset="0"/>
              </a:rPr>
              <a:t>Patient &amp; Public Involvement </a:t>
            </a:r>
            <a:endParaRPr lang="en-US" sz="2400" dirty="0">
              <a:latin typeface="Arial Rounded MT Bold" panose="020F0704030504030204" pitchFamily="34" charset="0"/>
            </a:endParaRPr>
          </a:p>
        </p:txBody>
      </p:sp>
      <p:sp>
        <p:nvSpPr>
          <p:cNvPr id="15" name="Rectangle 14"/>
          <p:cNvSpPr/>
          <p:nvPr/>
        </p:nvSpPr>
        <p:spPr>
          <a:xfrm>
            <a:off x="8112832" y="3216351"/>
            <a:ext cx="1790298" cy="461665"/>
          </a:xfrm>
          <a:prstGeom prst="rect">
            <a:avLst/>
          </a:prstGeom>
        </p:spPr>
        <p:txBody>
          <a:bodyPr wrap="none">
            <a:spAutoFit/>
          </a:bodyPr>
          <a:lstStyle/>
          <a:p>
            <a:pPr lvl="0"/>
            <a:r>
              <a:rPr lang="en-US" sz="2400" dirty="0" smtClean="0">
                <a:latin typeface="Arial Rounded MT Bold" panose="020F0704030504030204" pitchFamily="34" charset="0"/>
              </a:rPr>
              <a:t>Volunteers</a:t>
            </a:r>
            <a:endParaRPr lang="en-US" sz="2400" dirty="0">
              <a:latin typeface="Arial Rounded MT Bold" panose="020F0704030504030204" pitchFamily="34" charset="0"/>
            </a:endParaRPr>
          </a:p>
        </p:txBody>
      </p:sp>
      <p:sp>
        <p:nvSpPr>
          <p:cNvPr id="16" name="Rectangle 15"/>
          <p:cNvSpPr/>
          <p:nvPr/>
        </p:nvSpPr>
        <p:spPr>
          <a:xfrm>
            <a:off x="1063976" y="528678"/>
            <a:ext cx="3438751" cy="1384995"/>
          </a:xfrm>
          <a:prstGeom prst="rect">
            <a:avLst/>
          </a:prstGeom>
        </p:spPr>
        <p:txBody>
          <a:bodyPr wrap="square">
            <a:spAutoFit/>
          </a:bodyPr>
          <a:lstStyle/>
          <a:p>
            <a:pPr algn="ctr"/>
            <a:r>
              <a:rPr lang="en-GB" sz="2800" dirty="0">
                <a:solidFill>
                  <a:schemeClr val="bg1"/>
                </a:solidFill>
                <a:latin typeface="Arial Rounded MT Bold" panose="020F0704030504030204" pitchFamily="34" charset="0"/>
              </a:rPr>
              <a:t>Co-production People </a:t>
            </a:r>
            <a:endParaRPr lang="en-GB" sz="2800" dirty="0" smtClean="0">
              <a:solidFill>
                <a:schemeClr val="bg1"/>
              </a:solidFill>
              <a:latin typeface="Arial Rounded MT Bold" panose="020F0704030504030204" pitchFamily="34" charset="0"/>
            </a:endParaRPr>
          </a:p>
          <a:p>
            <a:pPr algn="ctr"/>
            <a:r>
              <a:rPr lang="en-GB" sz="2800" dirty="0" smtClean="0">
                <a:solidFill>
                  <a:schemeClr val="bg1"/>
                </a:solidFill>
                <a:latin typeface="Arial Rounded MT Bold" panose="020F0704030504030204" pitchFamily="34" charset="0"/>
              </a:rPr>
              <a:t>Structure </a:t>
            </a:r>
            <a:endParaRPr lang="en-GB" sz="2800" dirty="0">
              <a:solidFill>
                <a:schemeClr val="bg1"/>
              </a:solidFill>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1278" y="136079"/>
            <a:ext cx="2530792" cy="1250076"/>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40" y="5883023"/>
            <a:ext cx="2295525" cy="800100"/>
          </a:xfrm>
          <a:prstGeom prst="rect">
            <a:avLst/>
          </a:prstGeom>
        </p:spPr>
      </p:pic>
    </p:spTree>
    <p:extLst>
      <p:ext uri="{BB962C8B-B14F-4D97-AF65-F5344CB8AC3E}">
        <p14:creationId xmlns:p14="http://schemas.microsoft.com/office/powerpoint/2010/main" val="1237715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0590" y="492147"/>
            <a:ext cx="824514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080590" y="683272"/>
            <a:ext cx="8149795" cy="523220"/>
          </a:xfrm>
          <a:prstGeom prst="rect">
            <a:avLst/>
          </a:prstGeom>
          <a:noFill/>
        </p:spPr>
        <p:txBody>
          <a:bodyPr wrap="none" rtlCol="0">
            <a:spAutoFit/>
          </a:bodyPr>
          <a:lstStyle/>
          <a:p>
            <a:r>
              <a:rPr lang="en-GB" sz="2800" b="1" dirty="0" smtClean="0">
                <a:solidFill>
                  <a:schemeClr val="bg1"/>
                </a:solidFill>
                <a:latin typeface="Arial Rounded MT Bold" panose="020F0704030504030204" pitchFamily="34" charset="0"/>
              </a:rPr>
              <a:t>Think About It: Have Your Thoughts Changed?</a:t>
            </a:r>
            <a:endParaRPr lang="en-GB" sz="2800" b="1" dirty="0">
              <a:solidFill>
                <a:schemeClr val="bg1"/>
              </a:solidFill>
              <a:latin typeface="Arial Rounded MT Bold" panose="020F0704030504030204" pitchFamily="34" charset="0"/>
            </a:endParaRPr>
          </a:p>
        </p:txBody>
      </p:sp>
      <p:sp>
        <p:nvSpPr>
          <p:cNvPr id="8" name="Rectangle 7"/>
          <p:cNvSpPr/>
          <p:nvPr/>
        </p:nvSpPr>
        <p:spPr>
          <a:xfrm>
            <a:off x="1080590" y="1387359"/>
            <a:ext cx="261610" cy="461665"/>
          </a:xfrm>
          <a:prstGeom prst="rect">
            <a:avLst/>
          </a:prstGeom>
        </p:spPr>
        <p:txBody>
          <a:bodyPr wrap="none">
            <a:spAutoFit/>
          </a:bodyPr>
          <a:lstStyle/>
          <a:p>
            <a:r>
              <a:rPr lang="en-GB" sz="2400" b="1" dirty="0" smtClean="0">
                <a:latin typeface="Arial Rounded MT Bold" panose="020F0704030504030204" pitchFamily="34" charset="0"/>
              </a:rPr>
              <a:t> </a:t>
            </a:r>
            <a:endParaRPr lang="en-GB" sz="24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727" y="4590769"/>
            <a:ext cx="3213642" cy="1799640"/>
          </a:xfrm>
          <a:prstGeom prst="rect">
            <a:avLst/>
          </a:prstGeom>
          <a:effectLst>
            <a:softEdge rad="50800"/>
          </a:effectLst>
        </p:spPr>
      </p:pic>
      <p:sp>
        <p:nvSpPr>
          <p:cNvPr id="3" name="Rectangle 2"/>
          <p:cNvSpPr/>
          <p:nvPr/>
        </p:nvSpPr>
        <p:spPr>
          <a:xfrm>
            <a:off x="1080590" y="1849024"/>
            <a:ext cx="10246819" cy="4154984"/>
          </a:xfrm>
          <a:prstGeom prst="rect">
            <a:avLst/>
          </a:prstGeom>
        </p:spPr>
        <p:txBody>
          <a:bodyPr wrap="square">
            <a:spAutoFit/>
          </a:bodyPr>
          <a:lstStyle/>
          <a:p>
            <a:pPr>
              <a:buFontTx/>
              <a:buChar char="-"/>
            </a:pPr>
            <a:r>
              <a:rPr lang="en-GB" sz="2400" dirty="0">
                <a:latin typeface="Arial Rounded MT Bold" panose="020F0704030504030204" pitchFamily="34" charset="0"/>
              </a:rPr>
              <a:t>Understand the background to Co-Production working</a:t>
            </a:r>
          </a:p>
          <a:p>
            <a:pPr>
              <a:buFontTx/>
              <a:buChar char="-"/>
            </a:pPr>
            <a:r>
              <a:rPr lang="en-GB" sz="2400" dirty="0">
                <a:latin typeface="Arial Rounded MT Bold" panose="020F0704030504030204" pitchFamily="34" charset="0"/>
              </a:rPr>
              <a:t>Understand why Co-Production working matters</a:t>
            </a:r>
          </a:p>
          <a:p>
            <a:pPr>
              <a:buFontTx/>
              <a:buChar char="-"/>
            </a:pPr>
            <a:r>
              <a:rPr lang="en-GB" sz="2400" dirty="0">
                <a:latin typeface="Arial Rounded MT Bold" panose="020F0704030504030204" pitchFamily="34" charset="0"/>
              </a:rPr>
              <a:t>Understand Co-Production working in Somerset NHS Foundation Trust</a:t>
            </a:r>
          </a:p>
          <a:p>
            <a:pPr>
              <a:buFontTx/>
              <a:buChar char="-"/>
            </a:pPr>
            <a:r>
              <a:rPr lang="en-GB" sz="2400" dirty="0">
                <a:latin typeface="Arial Rounded MT Bold" panose="020F0704030504030204" pitchFamily="34" charset="0"/>
              </a:rPr>
              <a:t>Understand some of the challenges involved in Co-Production working</a:t>
            </a:r>
          </a:p>
          <a:p>
            <a:pPr>
              <a:buFontTx/>
              <a:buChar char="-"/>
            </a:pPr>
            <a:r>
              <a:rPr lang="en-GB" sz="2400" dirty="0">
                <a:latin typeface="Arial Rounded MT Bold" panose="020F0704030504030204" pitchFamily="34" charset="0"/>
              </a:rPr>
              <a:t>Understand how to overcome potential challenges in Co-Production </a:t>
            </a:r>
            <a:r>
              <a:rPr lang="en-GB" sz="2400" dirty="0" smtClean="0">
                <a:latin typeface="Arial Rounded MT Bold" panose="020F0704030504030204" pitchFamily="34" charset="0"/>
              </a:rPr>
              <a:t>working</a:t>
            </a:r>
          </a:p>
          <a:p>
            <a:pPr>
              <a:buFontTx/>
              <a:buChar char="-"/>
            </a:pPr>
            <a:endParaRPr lang="en-GB" sz="2400" dirty="0">
              <a:latin typeface="Arial Rounded MT Bold" panose="020F0704030504030204" pitchFamily="34" charset="0"/>
            </a:endParaRPr>
          </a:p>
          <a:p>
            <a:pPr>
              <a:buFontTx/>
              <a:buChar char="-"/>
            </a:pPr>
            <a:endParaRPr lang="en-GB" sz="2400" dirty="0" smtClean="0">
              <a:latin typeface="Arial Rounded MT Bold" panose="020F0704030504030204" pitchFamily="34" charset="0"/>
            </a:endParaRPr>
          </a:p>
          <a:p>
            <a:pPr>
              <a:buFontTx/>
              <a:buChar char="-"/>
            </a:pPr>
            <a:endParaRPr lang="en-GB" sz="2400" dirty="0">
              <a:latin typeface="Arial Rounded MT Bold" panose="020F0704030504030204" pitchFamily="34" charset="0"/>
            </a:endParaRPr>
          </a:p>
        </p:txBody>
      </p:sp>
    </p:spTree>
    <p:extLst>
      <p:ext uri="{BB962C8B-B14F-4D97-AF65-F5344CB8AC3E}">
        <p14:creationId xmlns:p14="http://schemas.microsoft.com/office/powerpoint/2010/main" val="2093283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258155"/>
            <a:ext cx="9245600" cy="1661993"/>
          </a:xfrm>
          <a:prstGeom prst="rect">
            <a:avLst/>
          </a:prstGeom>
        </p:spPr>
        <p:txBody>
          <a:bodyPr wrap="square">
            <a:spAutoFit/>
          </a:bodyPr>
          <a:lstStyle/>
          <a:p>
            <a:pPr algn="ctr"/>
            <a:r>
              <a:rPr lang="en-GB" sz="2400" b="1" dirty="0" smtClean="0">
                <a:latin typeface="Arial Rounded MT Bold" panose="020F0704030504030204" pitchFamily="34" charset="0"/>
              </a:rPr>
              <a:t>References and Further Reading </a:t>
            </a:r>
          </a:p>
          <a:p>
            <a:pPr algn="ctr"/>
            <a:endParaRPr lang="en-GB" sz="2400" b="1" dirty="0" smtClean="0">
              <a:latin typeface="Arial Rounded MT Bold" panose="020F0704030504030204" pitchFamily="34" charset="0"/>
            </a:endParaRPr>
          </a:p>
          <a:p>
            <a:pPr algn="ctr"/>
            <a:endParaRPr lang="en-GB" b="1" dirty="0">
              <a:latin typeface="Arial Rounded MT Bold" panose="020F0704030504030204" pitchFamily="34" charset="0"/>
            </a:endParaRPr>
          </a:p>
          <a:p>
            <a:pPr algn="ctr"/>
            <a:endParaRPr lang="en-GB" b="1" dirty="0" smtClean="0">
              <a:latin typeface="Arial Rounded MT Bold" panose="020F0704030504030204" pitchFamily="34" charset="0"/>
            </a:endParaRPr>
          </a:p>
          <a:p>
            <a:pPr algn="ctr"/>
            <a:endParaRPr lang="en-GB" b="1" dirty="0" smtClean="0">
              <a:latin typeface="Arial Rounded MT Bold" panose="020F0704030504030204" pitchFamily="34" charset="0"/>
            </a:endParaRPr>
          </a:p>
        </p:txBody>
      </p:sp>
      <p:sp>
        <p:nvSpPr>
          <p:cNvPr id="7" name="Rectangle 6"/>
          <p:cNvSpPr/>
          <p:nvPr/>
        </p:nvSpPr>
        <p:spPr>
          <a:xfrm>
            <a:off x="909782" y="821403"/>
            <a:ext cx="10782300" cy="6463308"/>
          </a:xfrm>
          <a:prstGeom prst="rect">
            <a:avLst/>
          </a:prstGeom>
        </p:spPr>
        <p:txBody>
          <a:bodyPr wrap="square">
            <a:spAutoFit/>
          </a:bodyPr>
          <a:lstStyle/>
          <a:p>
            <a:r>
              <a:rPr lang="en-GB" dirty="0">
                <a:latin typeface="Arial Rounded MT Bold" panose="020F0704030504030204" pitchFamily="34" charset="0"/>
              </a:rPr>
              <a:t>Boyle, D. and Harris, M (2009) </a:t>
            </a:r>
            <a:r>
              <a:rPr lang="en-GB" i="1" dirty="0">
                <a:latin typeface="Arial Rounded MT Bold" panose="020F0704030504030204" pitchFamily="34" charset="0"/>
              </a:rPr>
              <a:t>The Challenge Of Co-production How equal partnerships between professionals and the public are crucial to improving public services.</a:t>
            </a:r>
            <a:r>
              <a:rPr lang="en-GB" dirty="0">
                <a:latin typeface="Arial Rounded MT Bold" panose="020F0704030504030204" pitchFamily="34" charset="0"/>
              </a:rPr>
              <a:t> London: NESTA</a:t>
            </a:r>
            <a:r>
              <a:rPr lang="en-GB" dirty="0" smtClean="0">
                <a:latin typeface="Arial Rounded MT Bold" panose="020F0704030504030204" pitchFamily="34" charset="0"/>
              </a:rPr>
              <a:t>.</a:t>
            </a:r>
          </a:p>
          <a:p>
            <a:endParaRPr lang="en-GB" dirty="0">
              <a:latin typeface="Arial Rounded MT Bold" panose="020F0704030504030204" pitchFamily="34" charset="0"/>
            </a:endParaRPr>
          </a:p>
          <a:p>
            <a:r>
              <a:rPr lang="en-GB" dirty="0">
                <a:latin typeface="Arial Rounded MT Bold" panose="020F0704030504030204" pitchFamily="34" charset="0"/>
              </a:rPr>
              <a:t>Boyle, D., Slay, J. and Stephens, L.  (2010) </a:t>
            </a:r>
            <a:r>
              <a:rPr lang="en-GB" i="1" dirty="0">
                <a:latin typeface="Arial Rounded MT Bold" panose="020F0704030504030204" pitchFamily="34" charset="0"/>
              </a:rPr>
              <a:t>Public Services Inside Out: Putting co-production into practice. </a:t>
            </a:r>
            <a:r>
              <a:rPr lang="en-GB" dirty="0">
                <a:latin typeface="Arial Rounded MT Bold" panose="020F0704030504030204" pitchFamily="34" charset="0"/>
              </a:rPr>
              <a:t>London: New Economics </a:t>
            </a:r>
            <a:r>
              <a:rPr lang="en-GB" dirty="0" smtClean="0">
                <a:latin typeface="Arial Rounded MT Bold" panose="020F0704030504030204" pitchFamily="34" charset="0"/>
              </a:rPr>
              <a:t>Foundation</a:t>
            </a:r>
          </a:p>
          <a:p>
            <a:endParaRPr lang="en-GB" dirty="0">
              <a:latin typeface="Arial Rounded MT Bold" panose="020F0704030504030204" pitchFamily="34" charset="0"/>
            </a:endParaRPr>
          </a:p>
          <a:p>
            <a:r>
              <a:rPr lang="en-GB" dirty="0">
                <a:latin typeface="Arial Rounded MT Bold" panose="020F0704030504030204" pitchFamily="34" charset="0"/>
              </a:rPr>
              <a:t>Department of Health (2010) </a:t>
            </a:r>
            <a:r>
              <a:rPr lang="en-GB" i="1" dirty="0">
                <a:latin typeface="Arial Rounded MT Bold" panose="020F0704030504030204" pitchFamily="34" charset="0"/>
              </a:rPr>
              <a:t>Equity and excellence: Liberating the NHS </a:t>
            </a:r>
            <a:r>
              <a:rPr lang="en-GB" dirty="0">
                <a:latin typeface="Arial Rounded MT Bold" panose="020F0704030504030204" pitchFamily="34" charset="0"/>
              </a:rPr>
              <a:t>[White paper]. Crown. </a:t>
            </a:r>
            <a:r>
              <a:rPr lang="en-GB" dirty="0">
                <a:latin typeface="Arial Rounded MT Bold" panose="020F0704030504030204" pitchFamily="34" charset="0"/>
                <a:hlinkClick r:id="rId2"/>
              </a:rPr>
              <a:t>https://assets.publishing.service.gov.uk/government/uploads/system/uploads/attachment_data/file/213823/dh_117794.pdf</a:t>
            </a:r>
            <a:r>
              <a:rPr lang="en-GB" dirty="0" smtClean="0">
                <a:latin typeface="Arial Rounded MT Bold" panose="020F0704030504030204" pitchFamily="34" charset="0"/>
              </a:rPr>
              <a:t>.</a:t>
            </a:r>
          </a:p>
          <a:p>
            <a:endParaRPr lang="en-GB" i="1" dirty="0">
              <a:latin typeface="Arial Rounded MT Bold" panose="020F0704030504030204" pitchFamily="34" charset="0"/>
            </a:endParaRPr>
          </a:p>
          <a:p>
            <a:r>
              <a:rPr lang="en-GB" dirty="0">
                <a:latin typeface="Arial Rounded MT Bold" panose="020F0704030504030204" pitchFamily="34" charset="0"/>
              </a:rPr>
              <a:t>King’s Fund (2002) </a:t>
            </a:r>
            <a:r>
              <a:rPr lang="en-GB" i="1" dirty="0">
                <a:latin typeface="Arial Rounded MT Bold" panose="020F0704030504030204" pitchFamily="34" charset="0"/>
              </a:rPr>
              <a:t>Claiming The Health Dividend Unlocking the benefits of NHS spending. </a:t>
            </a:r>
            <a:r>
              <a:rPr lang="en-GB" dirty="0">
                <a:latin typeface="Arial Rounded MT Bold" panose="020F0704030504030204" pitchFamily="34" charset="0"/>
              </a:rPr>
              <a:t>Available from: https://www.kingsfund.org.uk/sites/default/files/field/field_publication_file/claiming-health-dividend-unlocking-benefits-nhs-spending-summary-anna-coote-kings-fund-1-may-2002_0.pdf. [Accessed on October 25 2020</a:t>
            </a:r>
            <a:r>
              <a:rPr lang="en-GB" dirty="0" smtClean="0">
                <a:latin typeface="Arial Rounded MT Bold" panose="020F0704030504030204" pitchFamily="34" charset="0"/>
              </a:rPr>
              <a:t>].</a:t>
            </a:r>
          </a:p>
          <a:p>
            <a:endParaRPr lang="en-GB" dirty="0">
              <a:latin typeface="Arial Rounded MT Bold" panose="020F0704030504030204" pitchFamily="34" charset="0"/>
            </a:endParaRPr>
          </a:p>
          <a:p>
            <a:r>
              <a:rPr lang="en-GB" dirty="0">
                <a:latin typeface="Arial Rounded MT Bold" panose="020F0704030504030204" pitchFamily="34" charset="0"/>
              </a:rPr>
              <a:t>Mind (2013) Co-production in mental health - why everybody wins. Available from:</a:t>
            </a:r>
          </a:p>
          <a:p>
            <a:r>
              <a:rPr lang="en-GB" dirty="0">
                <a:latin typeface="Arial Rounded MT Bold" panose="020F0704030504030204" pitchFamily="34" charset="0"/>
              </a:rPr>
              <a:t> https://www.mind.org.uk/information-support/your-stories/co-production-in-mental-health-why-everybody-wins</a:t>
            </a:r>
            <a:r>
              <a:rPr lang="en-GB" dirty="0">
                <a:latin typeface="Arial Rounded MT Bold" panose="020F0704030504030204" pitchFamily="34" charset="0"/>
                <a:hlinkClick r:id="rId3"/>
              </a:rPr>
              <a:t>/</a:t>
            </a:r>
            <a:r>
              <a:rPr lang="en-GB" dirty="0">
                <a:latin typeface="Arial Rounded MT Bold" panose="020F0704030504030204" pitchFamily="34" charset="0"/>
              </a:rPr>
              <a:t>. [Accessed on November 2 2020]</a:t>
            </a:r>
          </a:p>
          <a:p>
            <a:endParaRPr lang="en-GB" dirty="0">
              <a:latin typeface="Arial Rounded MT Bold" panose="020F0704030504030204" pitchFamily="34" charset="0"/>
            </a:endParaRPr>
          </a:p>
          <a:p>
            <a:endParaRPr lang="en-GB" i="1" dirty="0">
              <a:latin typeface="Arial Rounded MT Bold" panose="020F0704030504030204" pitchFamily="34" charset="0"/>
            </a:endParaRPr>
          </a:p>
          <a:p>
            <a:endParaRPr lang="en-GB" dirty="0">
              <a:latin typeface="Arial Rounded MT Bold" panose="020F0704030504030204" pitchFamily="34" charset="0"/>
            </a:endParaRPr>
          </a:p>
          <a:p>
            <a:endParaRPr lang="en-GB" dirty="0">
              <a:latin typeface="Arial Rounded MT Bold" panose="020F0704030504030204" pitchFamily="34" charset="0"/>
            </a:endParaRPr>
          </a:p>
        </p:txBody>
      </p:sp>
    </p:spTree>
    <p:extLst>
      <p:ext uri="{BB962C8B-B14F-4D97-AF65-F5344CB8AC3E}">
        <p14:creationId xmlns:p14="http://schemas.microsoft.com/office/powerpoint/2010/main" val="3076763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42929" y="4215185"/>
            <a:ext cx="8187071" cy="923330"/>
          </a:xfrm>
          <a:solidFill>
            <a:schemeClr val="accent1"/>
          </a:solidFill>
        </p:spPr>
        <p:txBody>
          <a:bodyPr wrap="square">
            <a:spAutoFit/>
          </a:bodyPr>
          <a:lstStyle/>
          <a:p>
            <a:pPr algn="ctr"/>
            <a:r>
              <a:rPr lang="en-GB" sz="6000" dirty="0" smtClean="0">
                <a:solidFill>
                  <a:schemeClr val="bg1"/>
                </a:solidFill>
                <a:latin typeface="Arial Rounded MT Bold" panose="020F0704030504030204" pitchFamily="34" charset="0"/>
              </a:rPr>
              <a:t>Co-Production</a:t>
            </a:r>
            <a:endParaRPr lang="en-GB" sz="6000" dirty="0">
              <a:solidFill>
                <a:schemeClr val="bg1"/>
              </a:solidFill>
              <a:latin typeface="Arial Rounded MT Bold" panose="020F0704030504030204" pitchFamily="34" charset="0"/>
            </a:endParaRPr>
          </a:p>
        </p:txBody>
      </p:sp>
      <p:sp>
        <p:nvSpPr>
          <p:cNvPr id="2" name="Text Placeholder 1"/>
          <p:cNvSpPr>
            <a:spLocks noGrp="1"/>
          </p:cNvSpPr>
          <p:nvPr>
            <p:ph type="body" idx="1"/>
          </p:nvPr>
        </p:nvSpPr>
        <p:spPr/>
        <p:txBody>
          <a:bodyPr>
            <a:normAutofit/>
          </a:bodyPr>
          <a:lstStyle/>
          <a:p>
            <a:r>
              <a:rPr lang="en-GB" sz="4000" dirty="0" smtClean="0">
                <a:solidFill>
                  <a:schemeClr val="tx1"/>
                </a:solidFill>
                <a:latin typeface="Arial Rounded MT Bold" panose="020F0704030504030204" pitchFamily="34" charset="0"/>
              </a:rPr>
              <a:t>The What</a:t>
            </a:r>
            <a:endParaRPr lang="en-GB"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7601361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04899" y="3354169"/>
            <a:ext cx="9719804" cy="369332"/>
          </a:xfrm>
          <a:prstGeom prst="rect">
            <a:avLst/>
          </a:prstGeom>
        </p:spPr>
        <p:txBody>
          <a:bodyPr wrap="square">
            <a:spAutoFit/>
          </a:bodyPr>
          <a:lstStyle/>
          <a:p>
            <a:r>
              <a:rPr lang="en-GB" dirty="0" smtClean="0">
                <a:latin typeface="Arial Rounded MT Bold" panose="020F0704030504030204" pitchFamily="34" charset="0"/>
              </a:rPr>
              <a:t> </a:t>
            </a:r>
            <a:endParaRPr lang="en-GB" dirty="0">
              <a:latin typeface="Arial Rounded MT Bold" panose="020F0704030504030204" pitchFamily="34" charset="0"/>
            </a:endParaRPr>
          </a:p>
        </p:txBody>
      </p:sp>
      <p:sp>
        <p:nvSpPr>
          <p:cNvPr id="3" name="Rectangle 2"/>
          <p:cNvSpPr/>
          <p:nvPr/>
        </p:nvSpPr>
        <p:spPr>
          <a:xfrm>
            <a:off x="1104899" y="464182"/>
            <a:ext cx="10643756" cy="6740307"/>
          </a:xfrm>
          <a:prstGeom prst="rect">
            <a:avLst/>
          </a:prstGeom>
        </p:spPr>
        <p:txBody>
          <a:bodyPr wrap="square">
            <a:spAutoFit/>
          </a:bodyPr>
          <a:lstStyle/>
          <a:p>
            <a:r>
              <a:rPr lang="en-GB" dirty="0" smtClean="0">
                <a:latin typeface="Arial Rounded MT Bold" panose="020F0704030504030204" pitchFamily="34" charset="0"/>
              </a:rPr>
              <a:t>Mind (2020) Co-production </a:t>
            </a:r>
            <a:r>
              <a:rPr lang="en-GB" dirty="0">
                <a:latin typeface="Arial Rounded MT Bold" panose="020F0704030504030204" pitchFamily="34" charset="0"/>
              </a:rPr>
              <a:t>– Deciding </a:t>
            </a:r>
            <a:r>
              <a:rPr lang="en-GB" dirty="0" smtClean="0">
                <a:latin typeface="Arial Rounded MT Bold" panose="020F0704030504030204" pitchFamily="34" charset="0"/>
              </a:rPr>
              <a:t>Together. </a:t>
            </a:r>
            <a:r>
              <a:rPr lang="en-GB" dirty="0">
                <a:latin typeface="Arial Rounded MT Bold" panose="020F0704030504030204" pitchFamily="34" charset="0"/>
              </a:rPr>
              <a:t>Available from: https://www.mind.org.uk/workplace/influence-and-participation-toolkit/how/methods/co-production</a:t>
            </a:r>
            <a:r>
              <a:rPr lang="en-GB" dirty="0" smtClean="0">
                <a:latin typeface="Arial Rounded MT Bold" panose="020F0704030504030204" pitchFamily="34" charset="0"/>
              </a:rPr>
              <a:t>/.</a:t>
            </a:r>
          </a:p>
          <a:p>
            <a:r>
              <a:rPr lang="en-GB" b="0" i="0" dirty="0" smtClean="0">
                <a:effectLst/>
                <a:latin typeface="Arial Rounded MT Bold" panose="020F0704030504030204" pitchFamily="34" charset="0"/>
              </a:rPr>
              <a:t>[Accessed on November 2 2020].</a:t>
            </a:r>
          </a:p>
          <a:p>
            <a:endParaRPr lang="en-GB" dirty="0">
              <a:latin typeface="Arial Rounded MT Bold" panose="020F0704030504030204" pitchFamily="34" charset="0"/>
            </a:endParaRPr>
          </a:p>
          <a:p>
            <a:r>
              <a:rPr lang="en-GB" dirty="0">
                <a:latin typeface="Arial Rounded MT Bold" panose="020F0704030504030204" pitchFamily="34" charset="0"/>
              </a:rPr>
              <a:t>National Collaborating Centre for Mental Health (2019) </a:t>
            </a:r>
            <a:r>
              <a:rPr lang="en-GB" i="1" dirty="0">
                <a:latin typeface="Arial Rounded MT Bold" panose="020F0704030504030204" pitchFamily="34" charset="0"/>
              </a:rPr>
              <a:t>Working Well Together: Evidence and Tools to Enable Co-production in Mental Health Commissioning</a:t>
            </a:r>
            <a:r>
              <a:rPr lang="en-GB" dirty="0">
                <a:latin typeface="Arial Rounded MT Bold" panose="020F0704030504030204" pitchFamily="34" charset="0"/>
              </a:rPr>
              <a:t>. London: National Collaborating Centre for Mental Health</a:t>
            </a:r>
            <a:r>
              <a:rPr lang="en-GB" dirty="0" smtClean="0">
                <a:latin typeface="Arial Rounded MT Bold" panose="020F0704030504030204" pitchFamily="34" charset="0"/>
              </a:rPr>
              <a:t>.</a:t>
            </a:r>
          </a:p>
          <a:p>
            <a:endParaRPr lang="en-GB" dirty="0">
              <a:latin typeface="Arial Rounded MT Bold" panose="020F0704030504030204" pitchFamily="34" charset="0"/>
            </a:endParaRPr>
          </a:p>
          <a:p>
            <a:r>
              <a:rPr lang="en-GB" dirty="0">
                <a:latin typeface="Arial Rounded MT Bold" panose="020F0704030504030204" pitchFamily="34" charset="0"/>
              </a:rPr>
              <a:t>Slade M, McDaid D, Shepherd G, Williams S, </a:t>
            </a:r>
            <a:r>
              <a:rPr lang="en-GB" dirty="0" err="1">
                <a:latin typeface="Arial Rounded MT Bold" panose="020F0704030504030204" pitchFamily="34" charset="0"/>
              </a:rPr>
              <a:t>Repper</a:t>
            </a:r>
            <a:r>
              <a:rPr lang="en-GB" dirty="0">
                <a:latin typeface="Arial Rounded MT Bold" panose="020F0704030504030204" pitchFamily="34" charset="0"/>
              </a:rPr>
              <a:t> J (2017) Recovery: the Business case, Nottingham: </a:t>
            </a:r>
            <a:r>
              <a:rPr lang="en-GB" dirty="0" err="1">
                <a:latin typeface="Arial Rounded MT Bold" panose="020F0704030504030204" pitchFamily="34" charset="0"/>
              </a:rPr>
              <a:t>ImROC</a:t>
            </a:r>
            <a:r>
              <a:rPr lang="en-GB" dirty="0" smtClean="0">
                <a:latin typeface="Arial Rounded MT Bold" panose="020F0704030504030204" pitchFamily="34" charset="0"/>
              </a:rPr>
              <a:t>.</a:t>
            </a:r>
          </a:p>
          <a:p>
            <a:endParaRPr lang="en-GB" dirty="0">
              <a:latin typeface="Arial Rounded MT Bold" panose="020F0704030504030204" pitchFamily="34" charset="0"/>
            </a:endParaRPr>
          </a:p>
          <a:p>
            <a:r>
              <a:rPr lang="en-GB" dirty="0">
                <a:latin typeface="Arial Rounded MT Bold" panose="020F0704030504030204" pitchFamily="34" charset="0"/>
              </a:rPr>
              <a:t>Skills for Care (2018) </a:t>
            </a:r>
            <a:r>
              <a:rPr lang="en-GB" i="1" dirty="0">
                <a:latin typeface="Arial Rounded MT Bold" panose="020F0704030504030204" pitchFamily="34" charset="0"/>
              </a:rPr>
              <a:t>Co-production in mental health Not just another guide. </a:t>
            </a:r>
            <a:r>
              <a:rPr lang="en-GB" dirty="0">
                <a:latin typeface="Arial Rounded MT Bold" panose="020F0704030504030204" pitchFamily="34" charset="0"/>
              </a:rPr>
              <a:t>Available from: https://www.skillsforcare.org.uk/Documents/Topics/Mental-health/Co-production-in-mental-health.pdf. [Accessed October 25 2020</a:t>
            </a:r>
            <a:r>
              <a:rPr lang="en-GB" dirty="0" smtClean="0">
                <a:latin typeface="Arial Rounded MT Bold" panose="020F0704030504030204" pitchFamily="34" charset="0"/>
              </a:rPr>
              <a:t>].</a:t>
            </a:r>
          </a:p>
          <a:p>
            <a:endParaRPr lang="en-GB" dirty="0">
              <a:latin typeface="Arial Rounded MT Bold" panose="020F0704030504030204" pitchFamily="34" charset="0"/>
            </a:endParaRPr>
          </a:p>
          <a:p>
            <a:r>
              <a:rPr lang="en-GB" dirty="0">
                <a:latin typeface="Arial Rounded MT Bold" panose="020F0704030504030204" pitchFamily="34" charset="0"/>
              </a:rPr>
              <a:t>Think Local, Act Personal (2020) </a:t>
            </a:r>
            <a:r>
              <a:rPr lang="en-GB" i="1" dirty="0">
                <a:latin typeface="Arial Rounded MT Bold" panose="020F0704030504030204" pitchFamily="34" charset="0"/>
              </a:rPr>
              <a:t>People not process - Co-production in commissioning. </a:t>
            </a:r>
            <a:r>
              <a:rPr lang="en-GB" dirty="0">
                <a:latin typeface="Arial Rounded MT Bold" panose="020F0704030504030204" pitchFamily="34" charset="0"/>
              </a:rPr>
              <a:t>Available from:</a:t>
            </a:r>
            <a:endParaRPr lang="en-GB" i="1" dirty="0">
              <a:latin typeface="Arial Rounded MT Bold" panose="020F0704030504030204" pitchFamily="34" charset="0"/>
            </a:endParaRPr>
          </a:p>
          <a:p>
            <a:r>
              <a:rPr lang="en-GB" dirty="0">
                <a:latin typeface="Arial Rounded MT Bold" panose="020F0704030504030204" pitchFamily="34" charset="0"/>
              </a:rPr>
              <a:t>https://www.thinklocalactpersonal.org.uk/_assets/COPRODUCTION/Ladder-of-coproduction.pdf. [Accessed October 25 2020]. </a:t>
            </a:r>
          </a:p>
          <a:p>
            <a:endParaRPr lang="en-GB" dirty="0">
              <a:latin typeface="Arial Rounded MT Bold" panose="020F0704030504030204" pitchFamily="34" charset="0"/>
            </a:endParaRPr>
          </a:p>
          <a:p>
            <a:endParaRPr lang="en-GB" dirty="0">
              <a:latin typeface="Arial Rounded MT Bold" panose="020F0704030504030204" pitchFamily="34" charset="0"/>
            </a:endParaRPr>
          </a:p>
          <a:p>
            <a:endParaRPr lang="en-GB" dirty="0">
              <a:latin typeface="Arial Rounded MT Bold" panose="020F0704030504030204" pitchFamily="34" charset="0"/>
            </a:endParaRPr>
          </a:p>
          <a:p>
            <a:endParaRPr lang="en-GB" b="0" i="0" dirty="0">
              <a:effectLst/>
              <a:latin typeface="Arial Rounded MT Bold" panose="020F0704030504030204" pitchFamily="34" charset="0"/>
            </a:endParaRPr>
          </a:p>
        </p:txBody>
      </p:sp>
    </p:spTree>
    <p:extLst>
      <p:ext uri="{BB962C8B-B14F-4D97-AF65-F5344CB8AC3E}">
        <p14:creationId xmlns:p14="http://schemas.microsoft.com/office/powerpoint/2010/main" val="620023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2185" y="363279"/>
            <a:ext cx="398939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992185" y="1477136"/>
            <a:ext cx="6096000" cy="4524315"/>
          </a:xfrm>
          <a:prstGeom prst="rect">
            <a:avLst/>
          </a:prstGeom>
        </p:spPr>
        <p:txBody>
          <a:bodyPr>
            <a:spAutoFit/>
          </a:bodyPr>
          <a:lstStyle/>
          <a:p>
            <a:pPr marL="342900" indent="-342900">
              <a:buFont typeface="Arial" panose="020B0604020202020204" pitchFamily="34" charset="0"/>
              <a:buChar char="•"/>
            </a:pPr>
            <a:r>
              <a:rPr lang="en-GB" sz="2400" dirty="0" smtClean="0">
                <a:latin typeface="Arial Rounded MT Bold" panose="020F0704030504030204" pitchFamily="34" charset="0"/>
              </a:rPr>
              <a:t> A </a:t>
            </a:r>
            <a:r>
              <a:rPr lang="en-GB" sz="2400" b="1" dirty="0">
                <a:solidFill>
                  <a:schemeClr val="accent1">
                    <a:lumMod val="75000"/>
                  </a:schemeClr>
                </a:solidFill>
                <a:latin typeface="Arial Rounded MT Bold" panose="020F0704030504030204" pitchFamily="34" charset="0"/>
              </a:rPr>
              <a:t>meeting of minds </a:t>
            </a:r>
            <a:r>
              <a:rPr lang="en-GB" sz="2400" dirty="0">
                <a:latin typeface="Arial Rounded MT Bold" panose="020F0704030504030204" pitchFamily="34" charset="0"/>
              </a:rPr>
              <a:t>coming together to find shared solutions. </a:t>
            </a:r>
            <a:endParaRPr lang="en-GB" sz="2400" dirty="0" smtClean="0">
              <a:latin typeface="Arial Rounded MT Bold" panose="020F0704030504030204" pitchFamily="34" charset="0"/>
            </a:endParaRPr>
          </a:p>
          <a:p>
            <a:pPr marL="285750" indent="-285750">
              <a:buFont typeface="Wingdings" panose="05000000000000000000" pitchFamily="2" charset="2"/>
              <a:buChar char="§"/>
            </a:pPr>
            <a:endParaRPr lang="en-GB" sz="2400" dirty="0">
              <a:latin typeface="Arial Rounded MT Bold" panose="020F0704030504030204" pitchFamily="34" charset="0"/>
            </a:endParaRPr>
          </a:p>
          <a:p>
            <a:pPr marL="342900" indent="-342900">
              <a:buFont typeface="Arial" panose="020B0604020202020204" pitchFamily="34" charset="0"/>
              <a:buChar char="•"/>
            </a:pPr>
            <a:r>
              <a:rPr lang="en-GB" sz="2400" dirty="0" smtClean="0">
                <a:latin typeface="Arial Rounded MT Bold" panose="020F0704030504030204" pitchFamily="34" charset="0"/>
              </a:rPr>
              <a:t>Involves </a:t>
            </a:r>
            <a:r>
              <a:rPr lang="en-GB" sz="2400" dirty="0">
                <a:latin typeface="Arial Rounded MT Bold" panose="020F0704030504030204" pitchFamily="34" charset="0"/>
              </a:rPr>
              <a:t>people who use services being </a:t>
            </a:r>
            <a:r>
              <a:rPr lang="en-GB" sz="2400" b="1" dirty="0">
                <a:solidFill>
                  <a:schemeClr val="accent1">
                    <a:lumMod val="75000"/>
                  </a:schemeClr>
                </a:solidFill>
                <a:latin typeface="Arial Rounded MT Bold" panose="020F0704030504030204" pitchFamily="34" charset="0"/>
              </a:rPr>
              <a:t>consulted</a:t>
            </a:r>
            <a:r>
              <a:rPr lang="en-GB" sz="2400" dirty="0">
                <a:latin typeface="Arial Rounded MT Bold" panose="020F0704030504030204" pitchFamily="34" charset="0"/>
              </a:rPr>
              <a:t>, </a:t>
            </a:r>
            <a:r>
              <a:rPr lang="en-GB" sz="2400" b="1" dirty="0">
                <a:solidFill>
                  <a:schemeClr val="accent1">
                    <a:lumMod val="75000"/>
                  </a:schemeClr>
                </a:solidFill>
                <a:latin typeface="Arial Rounded MT Bold" panose="020F0704030504030204" pitchFamily="34" charset="0"/>
              </a:rPr>
              <a:t>included</a:t>
            </a:r>
            <a:r>
              <a:rPr lang="en-GB" sz="2400" dirty="0">
                <a:latin typeface="Arial Rounded MT Bold" panose="020F0704030504030204" pitchFamily="34" charset="0"/>
              </a:rPr>
              <a:t> and </a:t>
            </a:r>
            <a:r>
              <a:rPr lang="en-GB" sz="2400" b="1" dirty="0">
                <a:solidFill>
                  <a:schemeClr val="accent1">
                    <a:lumMod val="75000"/>
                  </a:schemeClr>
                </a:solidFill>
                <a:latin typeface="Arial Rounded MT Bold" panose="020F0704030504030204" pitchFamily="34" charset="0"/>
              </a:rPr>
              <a:t>working together </a:t>
            </a:r>
            <a:r>
              <a:rPr lang="en-GB" sz="2400" dirty="0">
                <a:latin typeface="Arial Rounded MT Bold" panose="020F0704030504030204" pitchFamily="34" charset="0"/>
              </a:rPr>
              <a:t>from the </a:t>
            </a:r>
            <a:r>
              <a:rPr lang="en-GB" sz="2400" b="1" dirty="0">
                <a:solidFill>
                  <a:schemeClr val="accent1">
                    <a:lumMod val="75000"/>
                  </a:schemeClr>
                </a:solidFill>
                <a:latin typeface="Arial Rounded MT Bold" panose="020F0704030504030204" pitchFamily="34" charset="0"/>
              </a:rPr>
              <a:t>start to the end </a:t>
            </a:r>
            <a:r>
              <a:rPr lang="en-GB" sz="2400" dirty="0">
                <a:latin typeface="Arial Rounded MT Bold" panose="020F0704030504030204" pitchFamily="34" charset="0"/>
              </a:rPr>
              <a:t>of any project that affects them. </a:t>
            </a:r>
            <a:endParaRPr lang="en-GB" sz="2400" dirty="0" smtClean="0">
              <a:latin typeface="Arial Rounded MT Bold" panose="020F0704030504030204" pitchFamily="34" charset="0"/>
            </a:endParaRPr>
          </a:p>
          <a:p>
            <a:pPr marL="285750" indent="-285750">
              <a:buFont typeface="Wingdings" panose="05000000000000000000" pitchFamily="2" charset="2"/>
              <a:buChar char="§"/>
            </a:pPr>
            <a:endParaRPr lang="en-GB" sz="2400" dirty="0" smtClean="0">
              <a:latin typeface="Arial Rounded MT Bold" panose="020F0704030504030204" pitchFamily="34" charset="0"/>
            </a:endParaRPr>
          </a:p>
          <a:p>
            <a:pPr marL="342900" indent="-342900">
              <a:buFont typeface="Arial" panose="020B0604020202020204" pitchFamily="34" charset="0"/>
              <a:buChar char="•"/>
            </a:pPr>
            <a:r>
              <a:rPr lang="en-GB" sz="2400" dirty="0" smtClean="0">
                <a:latin typeface="Arial Rounded MT Bold" panose="020F0704030504030204" pitchFamily="34" charset="0"/>
              </a:rPr>
              <a:t>Service users, and </a:t>
            </a:r>
            <a:r>
              <a:rPr lang="en-GB" sz="2400" dirty="0">
                <a:latin typeface="Arial Rounded MT Bold" panose="020F0704030504030204" pitchFamily="34" charset="0"/>
              </a:rPr>
              <a:t>carers are valued by organisations as </a:t>
            </a:r>
            <a:r>
              <a:rPr lang="en-GB" sz="2400" b="1" dirty="0">
                <a:solidFill>
                  <a:schemeClr val="accent1">
                    <a:lumMod val="75000"/>
                  </a:schemeClr>
                </a:solidFill>
                <a:latin typeface="Arial Rounded MT Bold" panose="020F0704030504030204" pitchFamily="34" charset="0"/>
              </a:rPr>
              <a:t>equal partners</a:t>
            </a:r>
            <a:r>
              <a:rPr lang="en-GB" sz="2400" dirty="0">
                <a:latin typeface="Arial Rounded MT Bold" panose="020F0704030504030204" pitchFamily="34" charset="0"/>
              </a:rPr>
              <a:t>, </a:t>
            </a:r>
            <a:r>
              <a:rPr lang="en-GB" sz="2400" b="1" dirty="0" smtClean="0">
                <a:solidFill>
                  <a:schemeClr val="accent1">
                    <a:lumMod val="75000"/>
                  </a:schemeClr>
                </a:solidFill>
                <a:latin typeface="Arial Rounded MT Bold" panose="020F0704030504030204" pitchFamily="34" charset="0"/>
              </a:rPr>
              <a:t>share </a:t>
            </a:r>
            <a:r>
              <a:rPr lang="en-GB" sz="2400" b="1" dirty="0">
                <a:solidFill>
                  <a:schemeClr val="accent1">
                    <a:lumMod val="75000"/>
                  </a:schemeClr>
                </a:solidFill>
                <a:latin typeface="Arial Rounded MT Bold" panose="020F0704030504030204" pitchFamily="34" charset="0"/>
              </a:rPr>
              <a:t>power </a:t>
            </a:r>
            <a:r>
              <a:rPr lang="en-GB" sz="2400" dirty="0">
                <a:latin typeface="Arial Rounded MT Bold" panose="020F0704030504030204" pitchFamily="34" charset="0"/>
              </a:rPr>
              <a:t>and </a:t>
            </a:r>
            <a:r>
              <a:rPr lang="en-GB" sz="2400" b="1" dirty="0">
                <a:solidFill>
                  <a:schemeClr val="accent1">
                    <a:lumMod val="75000"/>
                  </a:schemeClr>
                </a:solidFill>
                <a:latin typeface="Arial Rounded MT Bold" panose="020F0704030504030204" pitchFamily="34" charset="0"/>
              </a:rPr>
              <a:t>have influence </a:t>
            </a:r>
            <a:r>
              <a:rPr lang="en-GB" sz="2400" dirty="0">
                <a:latin typeface="Arial Rounded MT Bold" panose="020F0704030504030204" pitchFamily="34" charset="0"/>
              </a:rPr>
              <a:t>over decisions </a:t>
            </a:r>
            <a:r>
              <a:rPr lang="en-GB" sz="2400" dirty="0" smtClean="0">
                <a:latin typeface="Arial Rounded MT Bold" panose="020F0704030504030204" pitchFamily="34" charset="0"/>
              </a:rPr>
              <a:t>made.</a:t>
            </a:r>
            <a:endParaRPr lang="en-GB" sz="2400" dirty="0">
              <a:latin typeface="Arial Rounded MT Bold" panose="020F0704030504030204" pitchFamily="34" charset="0"/>
            </a:endParaRPr>
          </a:p>
        </p:txBody>
      </p:sp>
      <p:sp>
        <p:nvSpPr>
          <p:cNvPr id="2" name="Rectangle 1"/>
          <p:cNvSpPr/>
          <p:nvPr/>
        </p:nvSpPr>
        <p:spPr>
          <a:xfrm>
            <a:off x="856674" y="6255327"/>
            <a:ext cx="6096000" cy="646331"/>
          </a:xfrm>
          <a:prstGeom prst="rect">
            <a:avLst/>
          </a:prstGeom>
        </p:spPr>
        <p:txBody>
          <a:bodyPr>
            <a:spAutoFit/>
          </a:bodyPr>
          <a:lstStyle/>
          <a:p>
            <a:pPr algn="ctr" fontAlgn="base"/>
            <a:r>
              <a:rPr lang="en-GB" dirty="0">
                <a:latin typeface="Arial Rounded MT Bold" panose="020F0704030504030204" pitchFamily="34" charset="0"/>
              </a:rPr>
              <a:t>TLAP National Co-Production Advisory Group</a:t>
            </a:r>
          </a:p>
          <a:p>
            <a:pPr algn="ctr" fontAlgn="base"/>
            <a:endParaRPr lang="en-GB" dirty="0">
              <a:latin typeface="Arial Rounded MT Bold" panose="020F0704030504030204" pitchFamily="34" charset="0"/>
            </a:endParaRPr>
          </a:p>
        </p:txBody>
      </p:sp>
      <p:pic>
        <p:nvPicPr>
          <p:cNvPr id="5" name="Picture 4"/>
          <p:cNvPicPr>
            <a:picLocks noChangeAspect="1"/>
          </p:cNvPicPr>
          <p:nvPr/>
        </p:nvPicPr>
        <p:blipFill>
          <a:blip r:embed="rId2"/>
          <a:stretch>
            <a:fillRect/>
          </a:stretch>
        </p:blipFill>
        <p:spPr>
          <a:xfrm>
            <a:off x="7708900" y="1964547"/>
            <a:ext cx="3474714" cy="3150578"/>
          </a:xfrm>
          <a:prstGeom prst="rect">
            <a:avLst/>
          </a:prstGeom>
          <a:effectLst>
            <a:softEdge rad="50800"/>
          </a:effectLst>
        </p:spPr>
      </p:pic>
      <p:sp>
        <p:nvSpPr>
          <p:cNvPr id="4" name="TextBox 3"/>
          <p:cNvSpPr txBox="1"/>
          <p:nvPr/>
        </p:nvSpPr>
        <p:spPr>
          <a:xfrm>
            <a:off x="1154103" y="562736"/>
            <a:ext cx="3441135" cy="523220"/>
          </a:xfrm>
          <a:prstGeom prst="rect">
            <a:avLst/>
          </a:prstGeom>
          <a:noFill/>
        </p:spPr>
        <p:txBody>
          <a:bodyPr wrap="none" rtlCol="0">
            <a:spAutoFit/>
          </a:bodyPr>
          <a:lstStyle/>
          <a:p>
            <a:r>
              <a:rPr lang="en-GB" sz="2800" b="1" dirty="0" smtClean="0">
                <a:solidFill>
                  <a:schemeClr val="bg1"/>
                </a:solidFill>
                <a:latin typeface="Arial Rounded MT Bold" panose="020F0704030504030204" pitchFamily="34" charset="0"/>
                <a:cs typeface="Arial" panose="020B0604020202020204" pitchFamily="34" charset="0"/>
              </a:rPr>
              <a:t>Co-Production is…</a:t>
            </a:r>
            <a:endParaRPr lang="en-GB" sz="2800" b="1" dirty="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2116665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8030" y="579230"/>
            <a:ext cx="422499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098030" y="1853124"/>
            <a:ext cx="4224998" cy="4154984"/>
          </a:xfrm>
          <a:prstGeom prst="rect">
            <a:avLst/>
          </a:prstGeom>
        </p:spPr>
        <p:txBody>
          <a:bodyPr wrap="square">
            <a:spAutoFit/>
          </a:bodyPr>
          <a:lstStyle/>
          <a:p>
            <a:pPr marL="342900" indent="-342900" fontAlgn="base">
              <a:buFont typeface="Arial" panose="020B0604020202020204" pitchFamily="34" charset="0"/>
              <a:buChar char="•"/>
            </a:pPr>
            <a:r>
              <a:rPr lang="en-GB" sz="2400" dirty="0">
                <a:latin typeface="Arial Rounded MT Bold" panose="020F0704030504030204" pitchFamily="34" charset="0"/>
              </a:rPr>
              <a:t>Co-production builds upon a range of similar approaches such as consultation, engagement and co-design. </a:t>
            </a:r>
            <a:endParaRPr lang="en-GB" sz="2400" dirty="0" smtClean="0">
              <a:latin typeface="Arial Rounded MT Bold" panose="020F0704030504030204" pitchFamily="34" charset="0"/>
            </a:endParaRPr>
          </a:p>
          <a:p>
            <a:pPr fontAlgn="base"/>
            <a:endParaRPr lang="en-GB" sz="2400" dirty="0" smtClean="0">
              <a:latin typeface="Arial Rounded MT Bold" panose="020F0704030504030204" pitchFamily="34" charset="0"/>
            </a:endParaRPr>
          </a:p>
          <a:p>
            <a:pPr marL="342900" indent="-342900" fontAlgn="base">
              <a:buFont typeface="Arial" panose="020B0604020202020204" pitchFamily="34" charset="0"/>
              <a:buChar char="•"/>
            </a:pPr>
            <a:r>
              <a:rPr lang="en-GB" sz="2400" dirty="0" smtClean="0">
                <a:latin typeface="Arial Rounded MT Bold" panose="020F0704030504030204" pitchFamily="34" charset="0"/>
              </a:rPr>
              <a:t>This ladder shows the difference between these </a:t>
            </a:r>
            <a:r>
              <a:rPr lang="en-GB" sz="2400" dirty="0">
                <a:latin typeface="Arial Rounded MT Bold" panose="020F0704030504030204" pitchFamily="34" charset="0"/>
              </a:rPr>
              <a:t>related, but </a:t>
            </a:r>
            <a:r>
              <a:rPr lang="en-GB" sz="2400" dirty="0" smtClean="0">
                <a:latin typeface="Arial Rounded MT Bold" panose="020F0704030504030204" pitchFamily="34" charset="0"/>
              </a:rPr>
              <a:t>different approaches.</a:t>
            </a:r>
            <a:endParaRPr lang="en-GB" sz="2400" dirty="0">
              <a:latin typeface="Arial Rounded MT Bold" panose="020F0704030504030204" pitchFamily="34" charset="0"/>
            </a:endParaRPr>
          </a:p>
        </p:txBody>
      </p:sp>
      <p:pic>
        <p:nvPicPr>
          <p:cNvPr id="3" name="Picture 2"/>
          <p:cNvPicPr>
            <a:picLocks noChangeAspect="1"/>
          </p:cNvPicPr>
          <p:nvPr/>
        </p:nvPicPr>
        <p:blipFill>
          <a:blip r:embed="rId2"/>
          <a:stretch>
            <a:fillRect/>
          </a:stretch>
        </p:blipFill>
        <p:spPr>
          <a:xfrm>
            <a:off x="5948875" y="1154079"/>
            <a:ext cx="5715000" cy="5553075"/>
          </a:xfrm>
          <a:prstGeom prst="rect">
            <a:avLst/>
          </a:prstGeom>
        </p:spPr>
      </p:pic>
      <p:sp>
        <p:nvSpPr>
          <p:cNvPr id="5" name="Rectangle 4"/>
          <p:cNvSpPr/>
          <p:nvPr/>
        </p:nvSpPr>
        <p:spPr>
          <a:xfrm>
            <a:off x="8934798" y="6445544"/>
            <a:ext cx="2847110" cy="307777"/>
          </a:xfrm>
          <a:prstGeom prst="rect">
            <a:avLst/>
          </a:prstGeom>
        </p:spPr>
        <p:txBody>
          <a:bodyPr wrap="square">
            <a:spAutoFit/>
          </a:bodyPr>
          <a:lstStyle/>
          <a:p>
            <a:r>
              <a:rPr lang="en-GB" sz="1400" dirty="0" smtClean="0">
                <a:hlinkClick r:id="rId3"/>
              </a:rPr>
              <a:t>TLAP Co-production Ladder</a:t>
            </a:r>
            <a:r>
              <a:rPr lang="en-GB" sz="1400" dirty="0" smtClean="0"/>
              <a:t>/</a:t>
            </a:r>
            <a:endParaRPr lang="en-GB" sz="1400" dirty="0"/>
          </a:p>
        </p:txBody>
      </p:sp>
      <p:sp>
        <p:nvSpPr>
          <p:cNvPr id="6" name="TextBox 5"/>
          <p:cNvSpPr txBox="1"/>
          <p:nvPr/>
        </p:nvSpPr>
        <p:spPr>
          <a:xfrm>
            <a:off x="1192605" y="783259"/>
            <a:ext cx="4035848" cy="523220"/>
          </a:xfrm>
          <a:prstGeom prst="rect">
            <a:avLst/>
          </a:prstGeom>
          <a:noFill/>
        </p:spPr>
        <p:txBody>
          <a:bodyPr wrap="none" rtlCol="0">
            <a:spAutoFit/>
          </a:bodyPr>
          <a:lstStyle/>
          <a:p>
            <a:r>
              <a:rPr lang="en-GB" sz="2800" dirty="0" smtClean="0">
                <a:solidFill>
                  <a:schemeClr val="bg1"/>
                </a:solidFill>
                <a:latin typeface="Arial Rounded MT Bold" panose="020F0704030504030204" pitchFamily="34" charset="0"/>
              </a:rPr>
              <a:t>Co-Production Ladder</a:t>
            </a:r>
            <a:endParaRPr lang="en-GB" sz="28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2830572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2927" y="348480"/>
            <a:ext cx="7033492" cy="6740307"/>
          </a:xfrm>
          <a:prstGeom prst="rect">
            <a:avLst/>
          </a:prstGeom>
        </p:spPr>
        <p:txBody>
          <a:bodyPr wrap="square">
            <a:spAutoFit/>
          </a:bodyPr>
          <a:lstStyle/>
          <a:p>
            <a:pPr marL="342900" indent="-342900">
              <a:buFont typeface="Arial" panose="020B0604020202020204" pitchFamily="34" charset="0"/>
              <a:buChar char="•"/>
            </a:pPr>
            <a:r>
              <a:rPr lang="en-GB" sz="2400" dirty="0">
                <a:latin typeface="Arial Rounded MT Bold" panose="020F0704030504030204" pitchFamily="34" charset="0"/>
              </a:rPr>
              <a:t>Consultation, engagement and co-design encourage people to input by </a:t>
            </a:r>
            <a:r>
              <a:rPr lang="en-GB" sz="2400" b="1" dirty="0">
                <a:solidFill>
                  <a:schemeClr val="accent1">
                    <a:lumMod val="75000"/>
                  </a:schemeClr>
                </a:solidFill>
                <a:latin typeface="Arial Rounded MT Bold" panose="020F0704030504030204" pitchFamily="34" charset="0"/>
              </a:rPr>
              <a:t>asking for their ideas, experience and </a:t>
            </a:r>
            <a:r>
              <a:rPr lang="en-GB" sz="2400" b="1" dirty="0" smtClean="0">
                <a:solidFill>
                  <a:schemeClr val="accent1">
                    <a:lumMod val="75000"/>
                  </a:schemeClr>
                </a:solidFill>
                <a:latin typeface="Arial Rounded MT Bold" panose="020F0704030504030204" pitchFamily="34" charset="0"/>
              </a:rPr>
              <a:t>opinions. </a:t>
            </a:r>
            <a:r>
              <a:rPr lang="en-GB" sz="2400" dirty="0" smtClean="0">
                <a:latin typeface="Arial Rounded MT Bold" panose="020F0704030504030204" pitchFamily="34" charset="0"/>
              </a:rPr>
              <a:t>Service </a:t>
            </a:r>
            <a:r>
              <a:rPr lang="en-GB" sz="2400" dirty="0">
                <a:latin typeface="Arial Rounded MT Bold" panose="020F0704030504030204" pitchFamily="34" charset="0"/>
              </a:rPr>
              <a:t>users are involved in the designing of the service, but this does not lead to their delivering of it - actually making it happen.</a:t>
            </a:r>
          </a:p>
          <a:p>
            <a:endParaRPr lang="en-GB" sz="2400" dirty="0" smtClean="0">
              <a:solidFill>
                <a:srgbClr val="444444"/>
              </a:solidFill>
              <a:latin typeface="Arial Rounded MT Bold" panose="020F0704030504030204" pitchFamily="34" charset="0"/>
            </a:endParaRPr>
          </a:p>
          <a:p>
            <a:pPr marL="342900" indent="-342900">
              <a:buFont typeface="Arial" panose="020B0604020202020204" pitchFamily="34" charset="0"/>
              <a:buChar char="•"/>
            </a:pPr>
            <a:r>
              <a:rPr lang="en-GB" sz="2400" dirty="0">
                <a:latin typeface="Arial Rounded MT Bold" panose="020F0704030504030204" pitchFamily="34" charset="0"/>
              </a:rPr>
              <a:t>Co-production is different because it also needs people's </a:t>
            </a:r>
            <a:r>
              <a:rPr lang="en-GB" sz="2400" b="1" dirty="0">
                <a:solidFill>
                  <a:schemeClr val="accent1">
                    <a:lumMod val="75000"/>
                  </a:schemeClr>
                </a:solidFill>
                <a:latin typeface="Arial Rounded MT Bold" panose="020F0704030504030204" pitchFamily="34" charset="0"/>
              </a:rPr>
              <a:t>actions</a:t>
            </a:r>
            <a:r>
              <a:rPr lang="en-GB" sz="2400" dirty="0" smtClean="0">
                <a:solidFill>
                  <a:srgbClr val="444444"/>
                </a:solidFill>
                <a:latin typeface="Arial Rounded MT Bold" panose="020F0704030504030204" pitchFamily="34" charset="0"/>
              </a:rPr>
              <a:t>.</a:t>
            </a:r>
          </a:p>
          <a:p>
            <a:endParaRPr lang="en-GB" sz="2400" dirty="0">
              <a:solidFill>
                <a:srgbClr val="444444"/>
              </a:solidFill>
              <a:latin typeface="Arial Rounded MT Bold" panose="020F0704030504030204" pitchFamily="34" charset="0"/>
            </a:endParaRPr>
          </a:p>
          <a:p>
            <a:pPr marL="342900" indent="-342900">
              <a:buFont typeface="Arial" panose="020B0604020202020204" pitchFamily="34" charset="0"/>
              <a:buChar char="•"/>
            </a:pPr>
            <a:r>
              <a:rPr lang="en-GB" sz="2400" dirty="0">
                <a:latin typeface="Arial Rounded MT Bold" panose="020F0704030504030204" pitchFamily="34" charset="0"/>
              </a:rPr>
              <a:t>Co-production means that </a:t>
            </a:r>
            <a:r>
              <a:rPr lang="en-GB" sz="2400" b="1" dirty="0">
                <a:solidFill>
                  <a:schemeClr val="accent1">
                    <a:lumMod val="75000"/>
                  </a:schemeClr>
                </a:solidFill>
                <a:latin typeface="Arial Rounded MT Bold" panose="020F0704030504030204" pitchFamily="34" charset="0"/>
              </a:rPr>
              <a:t>power</a:t>
            </a:r>
            <a:r>
              <a:rPr lang="en-GB" sz="2400" dirty="0">
                <a:latin typeface="Arial Rounded MT Bold" panose="020F0704030504030204" pitchFamily="34" charset="0"/>
              </a:rPr>
              <a:t> is shared more </a:t>
            </a:r>
            <a:r>
              <a:rPr lang="en-GB" sz="2400" b="1" dirty="0">
                <a:solidFill>
                  <a:schemeClr val="accent1">
                    <a:lumMod val="75000"/>
                  </a:schemeClr>
                </a:solidFill>
                <a:latin typeface="Arial Rounded MT Bold" panose="020F0704030504030204" pitchFamily="34" charset="0"/>
              </a:rPr>
              <a:t>equally</a:t>
            </a:r>
            <a:r>
              <a:rPr lang="en-GB" sz="2400" dirty="0">
                <a:latin typeface="Arial Rounded MT Bold" panose="020F0704030504030204" pitchFamily="34" charset="0"/>
              </a:rPr>
              <a:t> between those who use services and those who provide them. </a:t>
            </a:r>
            <a:endParaRPr lang="en-GB" sz="2400" dirty="0" smtClean="0">
              <a:latin typeface="Arial Rounded MT Bold" panose="020F0704030504030204" pitchFamily="34" charset="0"/>
            </a:endParaRPr>
          </a:p>
          <a:p>
            <a:pPr marL="285750" indent="-285750">
              <a:buFont typeface="Wingdings" panose="05000000000000000000" pitchFamily="2" charset="2"/>
              <a:buChar char="§"/>
            </a:pPr>
            <a:endParaRPr lang="en-GB" sz="2400" b="1" dirty="0">
              <a:solidFill>
                <a:schemeClr val="accent1">
                  <a:lumMod val="75000"/>
                </a:schemeClr>
              </a:solidFill>
              <a:latin typeface="Arial Rounded MT Bold" panose="020F0704030504030204" pitchFamily="34" charset="0"/>
            </a:endParaRPr>
          </a:p>
          <a:p>
            <a:pPr algn="ctr"/>
            <a:r>
              <a:rPr lang="en-GB" sz="2400" b="1" dirty="0" smtClean="0">
                <a:solidFill>
                  <a:schemeClr val="accent1">
                    <a:lumMod val="75000"/>
                  </a:schemeClr>
                </a:solidFill>
                <a:latin typeface="Arial Rounded MT Bold" panose="020F0704030504030204" pitchFamily="34" charset="0"/>
              </a:rPr>
              <a:t>Everyone's </a:t>
            </a:r>
            <a:r>
              <a:rPr lang="en-GB" sz="2400" b="1" dirty="0">
                <a:solidFill>
                  <a:schemeClr val="accent1">
                    <a:lumMod val="75000"/>
                  </a:schemeClr>
                </a:solidFill>
                <a:latin typeface="Arial Rounded MT Bold" panose="020F0704030504030204" pitchFamily="34" charset="0"/>
              </a:rPr>
              <a:t>skills and personal resources are put to </a:t>
            </a:r>
            <a:r>
              <a:rPr lang="en-GB" sz="2400" b="1" dirty="0" smtClean="0">
                <a:solidFill>
                  <a:schemeClr val="accent1">
                    <a:lumMod val="75000"/>
                  </a:schemeClr>
                </a:solidFill>
                <a:latin typeface="Arial Rounded MT Bold" panose="020F0704030504030204" pitchFamily="34" charset="0"/>
              </a:rPr>
              <a:t>use</a:t>
            </a:r>
            <a:endParaRPr lang="en-GB" sz="2400" dirty="0">
              <a:latin typeface="Arial Rounded MT Bold" panose="020F0704030504030204" pitchFamily="34" charset="0"/>
            </a:endParaRPr>
          </a:p>
          <a:p>
            <a:pPr marL="285750" indent="-285750">
              <a:buFont typeface="Wingdings" panose="05000000000000000000" pitchFamily="2" charset="2"/>
              <a:buChar char="§"/>
            </a:pPr>
            <a:endParaRPr lang="en-GB" sz="2400" dirty="0" smtClean="0">
              <a:latin typeface="Arial Rounded MT Bold" panose="020F0704030504030204" pitchFamily="34" charset="0"/>
            </a:endParaRPr>
          </a:p>
          <a:p>
            <a:pPr marL="285750" indent="-285750">
              <a:buFont typeface="Wingdings" panose="05000000000000000000" pitchFamily="2" charset="2"/>
              <a:buChar char="§"/>
            </a:pPr>
            <a:endParaRPr lang="en-GB" sz="2400" dirty="0">
              <a:latin typeface="Arial Rounded MT Bold" panose="020F070403050403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28333"/>
          <a:stretch/>
        </p:blipFill>
        <p:spPr>
          <a:xfrm rot="5400000">
            <a:off x="7398468" y="1637964"/>
            <a:ext cx="5150162" cy="3487898"/>
          </a:xfrm>
          <a:prstGeom prst="rect">
            <a:avLst/>
          </a:prstGeom>
          <a:effectLst>
            <a:softEdge rad="127000"/>
          </a:effectLst>
        </p:spPr>
      </p:pic>
    </p:spTree>
    <p:extLst>
      <p:ext uri="{BB962C8B-B14F-4D97-AF65-F5344CB8AC3E}">
        <p14:creationId xmlns:p14="http://schemas.microsoft.com/office/powerpoint/2010/main" val="118480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8F8F8"/>
              </a:clrFrom>
              <a:clrTo>
                <a:srgbClr val="F8F8F8">
                  <a:alpha val="0"/>
                </a:srgbClr>
              </a:clrTo>
            </a:clrChange>
            <a:extLst>
              <a:ext uri="{28A0092B-C50C-407E-A947-70E740481C1C}">
                <a14:useLocalDpi xmlns:a14="http://schemas.microsoft.com/office/drawing/2010/main" val="0"/>
              </a:ext>
            </a:extLst>
          </a:blip>
          <a:stretch>
            <a:fillRect/>
          </a:stretch>
        </p:blipFill>
        <p:spPr>
          <a:xfrm>
            <a:off x="2317910" y="639872"/>
            <a:ext cx="8082649" cy="5359148"/>
          </a:xfrm>
          <a:prstGeom prst="rect">
            <a:avLst/>
          </a:prstGeom>
        </p:spPr>
      </p:pic>
      <p:sp>
        <p:nvSpPr>
          <p:cNvPr id="2" name="Rectangle 1"/>
          <p:cNvSpPr/>
          <p:nvPr/>
        </p:nvSpPr>
        <p:spPr>
          <a:xfrm>
            <a:off x="4089399" y="1749785"/>
            <a:ext cx="5190835" cy="3139321"/>
          </a:xfrm>
          <a:prstGeom prst="rect">
            <a:avLst/>
          </a:prstGeom>
        </p:spPr>
        <p:txBody>
          <a:bodyPr wrap="square">
            <a:spAutoFit/>
          </a:bodyPr>
          <a:lstStyle/>
          <a:p>
            <a:pPr algn="ctr"/>
            <a:r>
              <a:rPr lang="en-GB" sz="2200" dirty="0">
                <a:latin typeface="Arial Rounded MT Bold" panose="020F0704030504030204" pitchFamily="34" charset="0"/>
              </a:rPr>
              <a:t>Co-production means delivering public services in an equal and reciprocal relationship between professionals, people using services, their families and their neighbours. Where activities are co-produced in this way, both services and neighbourhoods become far more effective agents of change.</a:t>
            </a:r>
          </a:p>
        </p:txBody>
      </p:sp>
      <p:sp>
        <p:nvSpPr>
          <p:cNvPr id="4" name="Rectangle 3"/>
          <p:cNvSpPr/>
          <p:nvPr/>
        </p:nvSpPr>
        <p:spPr>
          <a:xfrm>
            <a:off x="8677563" y="6285030"/>
            <a:ext cx="2951018" cy="369332"/>
          </a:xfrm>
          <a:prstGeom prst="rect">
            <a:avLst/>
          </a:prstGeom>
        </p:spPr>
        <p:txBody>
          <a:bodyPr wrap="square">
            <a:spAutoFit/>
          </a:bodyPr>
          <a:lstStyle/>
          <a:p>
            <a:r>
              <a:rPr lang="en-GB" dirty="0" smtClean="0">
                <a:latin typeface="Arial Rounded MT Bold" panose="020F0704030504030204" pitchFamily="34" charset="0"/>
              </a:rPr>
              <a:t>Boyle </a:t>
            </a:r>
            <a:r>
              <a:rPr lang="en-GB" dirty="0">
                <a:latin typeface="Arial Rounded MT Bold" panose="020F0704030504030204" pitchFamily="34" charset="0"/>
              </a:rPr>
              <a:t>and </a:t>
            </a:r>
            <a:r>
              <a:rPr lang="en-GB" dirty="0" smtClean="0">
                <a:latin typeface="Arial Rounded MT Bold" panose="020F0704030504030204" pitchFamily="34" charset="0"/>
              </a:rPr>
              <a:t>Harris (2009)</a:t>
            </a:r>
            <a:endParaRPr lang="en-GB" dirty="0">
              <a:latin typeface="Arial Rounded MT Bold" panose="020F0704030504030204" pitchFamily="34" charset="0"/>
            </a:endParaRPr>
          </a:p>
        </p:txBody>
      </p:sp>
    </p:spTree>
    <p:extLst>
      <p:ext uri="{BB962C8B-B14F-4D97-AF65-F5344CB8AC3E}">
        <p14:creationId xmlns:p14="http://schemas.microsoft.com/office/powerpoint/2010/main" val="567023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6771" t="12740" r="17276" b="9184"/>
          <a:stretch/>
        </p:blipFill>
        <p:spPr>
          <a:xfrm>
            <a:off x="0" y="0"/>
            <a:ext cx="12191999" cy="6858000"/>
          </a:xfrm>
          <a:prstGeom prst="rect">
            <a:avLst/>
          </a:prstGeom>
        </p:spPr>
      </p:pic>
    </p:spTree>
    <p:extLst>
      <p:ext uri="{BB962C8B-B14F-4D97-AF65-F5344CB8AC3E}">
        <p14:creationId xmlns:p14="http://schemas.microsoft.com/office/powerpoint/2010/main" val="712888726"/>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emplate>Badge</Template>
  <TotalTime>1649</TotalTime>
  <Words>1966</Words>
  <Application>Microsoft Office PowerPoint</Application>
  <PresentationFormat>Widescreen</PresentationFormat>
  <Paragraphs>237</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Arial Rounded MT Bold</vt:lpstr>
      <vt:lpstr>Gill Sans MT</vt:lpstr>
      <vt:lpstr>Impact</vt:lpstr>
      <vt:lpstr>Wingdings</vt:lpstr>
      <vt:lpstr>Badge</vt:lpstr>
      <vt:lpstr>Co-production</vt:lpstr>
      <vt:lpstr>Learning Outcomes</vt:lpstr>
      <vt:lpstr>PowerPoint Presentation</vt:lpstr>
      <vt:lpstr>Co-Production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Co-Production</vt:lpstr>
      <vt:lpstr>PowerPoint Presentation</vt:lpstr>
      <vt:lpstr>PowerPoint Presentation</vt:lpstr>
      <vt:lpstr>PowerPoint Presentation</vt:lpstr>
      <vt:lpstr>PowerPoint Presentation</vt:lpstr>
    </vt:vector>
  </TitlesOfParts>
  <Company>Somerset Partnership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Co-production</dc:title>
  <dc:creator>Strange Emily (Somerset Partnership)</dc:creator>
  <cp:lastModifiedBy>Strange Emily (Somerset Partnership)</cp:lastModifiedBy>
  <cp:revision>115</cp:revision>
  <dcterms:created xsi:type="dcterms:W3CDTF">2020-10-21T09:38:43Z</dcterms:created>
  <dcterms:modified xsi:type="dcterms:W3CDTF">2020-12-11T11:33:41Z</dcterms:modified>
</cp:coreProperties>
</file>