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7" r:id="rId2"/>
    <p:sldId id="342" r:id="rId3"/>
    <p:sldId id="371" r:id="rId4"/>
    <p:sldId id="381" r:id="rId5"/>
    <p:sldId id="386" r:id="rId6"/>
    <p:sldId id="345" r:id="rId7"/>
    <p:sldId id="304" r:id="rId8"/>
    <p:sldId id="350" r:id="rId9"/>
    <p:sldId id="351" r:id="rId10"/>
    <p:sldId id="384" r:id="rId11"/>
    <p:sldId id="370" r:id="rId12"/>
    <p:sldId id="385" r:id="rId13"/>
    <p:sldId id="379" r:id="rId14"/>
    <p:sldId id="308" r:id="rId15"/>
    <p:sldId id="383" r:id="rId16"/>
    <p:sldId id="377" r:id="rId17"/>
  </p:sldIdLst>
  <p:sldSz cx="9144000" cy="6858000" type="screen4x3"/>
  <p:notesSz cx="6888163" cy="100203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7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75" autoAdjust="0"/>
  </p:normalViewPr>
  <p:slideViewPr>
    <p:cSldViewPr>
      <p:cViewPr varScale="1">
        <p:scale>
          <a:sx n="80" d="100"/>
          <a:sy n="80" d="100"/>
        </p:scale>
        <p:origin x="1047" y="48"/>
      </p:cViewPr>
      <p:guideLst>
        <p:guide orient="horz" pos="1071"/>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CD325B-7605-42F0-853E-77E4200901EC}" type="doc">
      <dgm:prSet loTypeId="urn:microsoft.com/office/officeart/2005/8/layout/venn1" loCatId="relationship" qsTypeId="urn:microsoft.com/office/officeart/2005/8/quickstyle/simple1" qsCatId="simple" csTypeId="urn:microsoft.com/office/officeart/2005/8/colors/accent1_2" csCatId="accent1"/>
      <dgm:spPr/>
    </dgm:pt>
    <dgm:pt modelId="{1B9F9F49-6D77-4D36-9332-7800FB6B77D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Skill. How to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Do it</a:t>
          </a:r>
        </a:p>
      </dgm:t>
    </dgm:pt>
    <dgm:pt modelId="{42A6F112-F7AC-457F-BA16-9E7CD618536A}" type="parTrans" cxnId="{FE76630D-3B94-4AC6-AD96-445E28ADC529}">
      <dgm:prSet/>
      <dgm:spPr/>
      <dgm:t>
        <a:bodyPr/>
        <a:lstStyle/>
        <a:p>
          <a:endParaRPr lang="en-GB"/>
        </a:p>
      </dgm:t>
    </dgm:pt>
    <dgm:pt modelId="{71D328CE-1A2F-41C1-A866-EE32C63C303E}" type="sibTrans" cxnId="{FE76630D-3B94-4AC6-AD96-445E28ADC529}">
      <dgm:prSet/>
      <dgm:spPr/>
      <dgm:t>
        <a:bodyPr/>
        <a:lstStyle/>
        <a:p>
          <a:endParaRPr lang="en-GB"/>
        </a:p>
      </dgm:t>
    </dgm:pt>
    <dgm:pt modelId="{7645EB13-C2C6-4B41-9770-78812720B9B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a:ln>
                <a:noFill/>
              </a:ln>
              <a:solidFill>
                <a:schemeClr val="tx1"/>
              </a:solidFill>
              <a:effectLst/>
              <a:latin typeface="Arial" panose="020B0604020202020204" pitchFamily="34" charset="0"/>
              <a:cs typeface="Arial" panose="020B0604020202020204" pitchFamily="34" charset="0"/>
            </a:rPr>
            <a:t>Attitude. Want 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a:ln>
                <a:noFill/>
              </a:ln>
              <a:solidFill>
                <a:schemeClr val="tx1"/>
              </a:solidFill>
              <a:effectLst/>
              <a:latin typeface="Arial" panose="020B0604020202020204" pitchFamily="34" charset="0"/>
              <a:cs typeface="Arial" panose="020B0604020202020204" pitchFamily="34" charset="0"/>
            </a:rPr>
            <a:t> do it</a:t>
          </a:r>
        </a:p>
      </dgm:t>
    </dgm:pt>
    <dgm:pt modelId="{B90DFC12-31DF-4D94-AC6C-81C963B9A540}" type="parTrans" cxnId="{79E15F34-D0D9-4D87-B022-63194DA6E47C}">
      <dgm:prSet/>
      <dgm:spPr/>
      <dgm:t>
        <a:bodyPr/>
        <a:lstStyle/>
        <a:p>
          <a:endParaRPr lang="en-GB"/>
        </a:p>
      </dgm:t>
    </dgm:pt>
    <dgm:pt modelId="{C091EFBA-1D1D-46E7-A5E1-D2865C11553B}" type="sibTrans" cxnId="{79E15F34-D0D9-4D87-B022-63194DA6E47C}">
      <dgm:prSet/>
      <dgm:spPr/>
      <dgm:t>
        <a:bodyPr/>
        <a:lstStyle/>
        <a:p>
          <a:endParaRPr lang="en-GB"/>
        </a:p>
      </dgm:t>
    </dgm:pt>
    <dgm:pt modelId="{5FB6541C-A2E4-4733-9666-B23FB4F974C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Knowledge.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What to do</a:t>
          </a:r>
        </a:p>
      </dgm:t>
    </dgm:pt>
    <dgm:pt modelId="{279EEA8A-8910-4A6A-8A2B-0A097BB9BD99}" type="parTrans" cxnId="{DEF9400F-A6FF-4FD7-8727-FBE2FF88526D}">
      <dgm:prSet/>
      <dgm:spPr/>
      <dgm:t>
        <a:bodyPr/>
        <a:lstStyle/>
        <a:p>
          <a:endParaRPr lang="en-GB"/>
        </a:p>
      </dgm:t>
    </dgm:pt>
    <dgm:pt modelId="{919215A5-0573-480B-956A-6A9F6160BB25}" type="sibTrans" cxnId="{DEF9400F-A6FF-4FD7-8727-FBE2FF88526D}">
      <dgm:prSet/>
      <dgm:spPr/>
      <dgm:t>
        <a:bodyPr/>
        <a:lstStyle/>
        <a:p>
          <a:endParaRPr lang="en-GB"/>
        </a:p>
      </dgm:t>
    </dgm:pt>
    <dgm:pt modelId="{056BEF3B-6CC4-4174-9509-2CA95F28030E}" type="pres">
      <dgm:prSet presAssocID="{A7CD325B-7605-42F0-853E-77E4200901EC}" presName="compositeShape" presStyleCnt="0">
        <dgm:presLayoutVars>
          <dgm:chMax val="7"/>
          <dgm:dir/>
          <dgm:resizeHandles val="exact"/>
        </dgm:presLayoutVars>
      </dgm:prSet>
      <dgm:spPr/>
    </dgm:pt>
    <dgm:pt modelId="{A4E8B393-6D06-4BB1-8B75-EA805454705A}" type="pres">
      <dgm:prSet presAssocID="{1B9F9F49-6D77-4D36-9332-7800FB6B77D1}" presName="circ1" presStyleLbl="vennNode1" presStyleIdx="0" presStyleCnt="3"/>
      <dgm:spPr/>
    </dgm:pt>
    <dgm:pt modelId="{D4619649-0E8B-46B3-B38A-8EC02ABFAA65}" type="pres">
      <dgm:prSet presAssocID="{1B9F9F49-6D77-4D36-9332-7800FB6B77D1}" presName="circ1Tx" presStyleLbl="revTx" presStyleIdx="0" presStyleCnt="0">
        <dgm:presLayoutVars>
          <dgm:chMax val="0"/>
          <dgm:chPref val="0"/>
          <dgm:bulletEnabled val="1"/>
        </dgm:presLayoutVars>
      </dgm:prSet>
      <dgm:spPr/>
    </dgm:pt>
    <dgm:pt modelId="{295A7EB7-0B57-448A-8FEB-5257E1DBC49D}" type="pres">
      <dgm:prSet presAssocID="{7645EB13-C2C6-4B41-9770-78812720B9B7}" presName="circ2" presStyleLbl="vennNode1" presStyleIdx="1" presStyleCnt="3"/>
      <dgm:spPr/>
    </dgm:pt>
    <dgm:pt modelId="{22B1DDCC-1DBA-43DB-AAF4-BFD7020D8CEF}" type="pres">
      <dgm:prSet presAssocID="{7645EB13-C2C6-4B41-9770-78812720B9B7}" presName="circ2Tx" presStyleLbl="revTx" presStyleIdx="0" presStyleCnt="0">
        <dgm:presLayoutVars>
          <dgm:chMax val="0"/>
          <dgm:chPref val="0"/>
          <dgm:bulletEnabled val="1"/>
        </dgm:presLayoutVars>
      </dgm:prSet>
      <dgm:spPr/>
    </dgm:pt>
    <dgm:pt modelId="{A20DA84E-3B39-472F-B0A3-DE21C59747ED}" type="pres">
      <dgm:prSet presAssocID="{5FB6541C-A2E4-4733-9666-B23FB4F974C3}" presName="circ3" presStyleLbl="vennNode1" presStyleIdx="2" presStyleCnt="3"/>
      <dgm:spPr/>
    </dgm:pt>
    <dgm:pt modelId="{3B07441F-E12B-4B39-B435-B86E500A31F7}" type="pres">
      <dgm:prSet presAssocID="{5FB6541C-A2E4-4733-9666-B23FB4F974C3}" presName="circ3Tx" presStyleLbl="revTx" presStyleIdx="0" presStyleCnt="0">
        <dgm:presLayoutVars>
          <dgm:chMax val="0"/>
          <dgm:chPref val="0"/>
          <dgm:bulletEnabled val="1"/>
        </dgm:presLayoutVars>
      </dgm:prSet>
      <dgm:spPr/>
    </dgm:pt>
  </dgm:ptLst>
  <dgm:cxnLst>
    <dgm:cxn modelId="{FE76630D-3B94-4AC6-AD96-445E28ADC529}" srcId="{A7CD325B-7605-42F0-853E-77E4200901EC}" destId="{1B9F9F49-6D77-4D36-9332-7800FB6B77D1}" srcOrd="0" destOrd="0" parTransId="{42A6F112-F7AC-457F-BA16-9E7CD618536A}" sibTransId="{71D328CE-1A2F-41C1-A866-EE32C63C303E}"/>
    <dgm:cxn modelId="{DEF9400F-A6FF-4FD7-8727-FBE2FF88526D}" srcId="{A7CD325B-7605-42F0-853E-77E4200901EC}" destId="{5FB6541C-A2E4-4733-9666-B23FB4F974C3}" srcOrd="2" destOrd="0" parTransId="{279EEA8A-8910-4A6A-8A2B-0A097BB9BD99}" sibTransId="{919215A5-0573-480B-956A-6A9F6160BB25}"/>
    <dgm:cxn modelId="{480A762C-E36E-4B87-B893-0E39C29BB7CC}" type="presOf" srcId="{7645EB13-C2C6-4B41-9770-78812720B9B7}" destId="{295A7EB7-0B57-448A-8FEB-5257E1DBC49D}" srcOrd="0" destOrd="0" presId="urn:microsoft.com/office/officeart/2005/8/layout/venn1"/>
    <dgm:cxn modelId="{FCC73431-94E9-4812-8CE6-4BA7E5E2D8DA}" type="presOf" srcId="{A7CD325B-7605-42F0-853E-77E4200901EC}" destId="{056BEF3B-6CC4-4174-9509-2CA95F28030E}" srcOrd="0" destOrd="0" presId="urn:microsoft.com/office/officeart/2005/8/layout/venn1"/>
    <dgm:cxn modelId="{79E15F34-D0D9-4D87-B022-63194DA6E47C}" srcId="{A7CD325B-7605-42F0-853E-77E4200901EC}" destId="{7645EB13-C2C6-4B41-9770-78812720B9B7}" srcOrd="1" destOrd="0" parTransId="{B90DFC12-31DF-4D94-AC6C-81C963B9A540}" sibTransId="{C091EFBA-1D1D-46E7-A5E1-D2865C11553B}"/>
    <dgm:cxn modelId="{E03C873D-1230-4743-A0DB-5E0A82E96819}" type="presOf" srcId="{1B9F9F49-6D77-4D36-9332-7800FB6B77D1}" destId="{D4619649-0E8B-46B3-B38A-8EC02ABFAA65}" srcOrd="1" destOrd="0" presId="urn:microsoft.com/office/officeart/2005/8/layout/venn1"/>
    <dgm:cxn modelId="{6E151A7C-DE64-4E9A-AB98-A7EA55EB5D07}" type="presOf" srcId="{5FB6541C-A2E4-4733-9666-B23FB4F974C3}" destId="{3B07441F-E12B-4B39-B435-B86E500A31F7}" srcOrd="1" destOrd="0" presId="urn:microsoft.com/office/officeart/2005/8/layout/venn1"/>
    <dgm:cxn modelId="{F51CD582-453A-4A7A-8187-37126B7E9866}" type="presOf" srcId="{5FB6541C-A2E4-4733-9666-B23FB4F974C3}" destId="{A20DA84E-3B39-472F-B0A3-DE21C59747ED}" srcOrd="0" destOrd="0" presId="urn:microsoft.com/office/officeart/2005/8/layout/venn1"/>
    <dgm:cxn modelId="{DD540D84-978A-4597-B90B-8CCBA1A937C0}" type="presOf" srcId="{7645EB13-C2C6-4B41-9770-78812720B9B7}" destId="{22B1DDCC-1DBA-43DB-AAF4-BFD7020D8CEF}" srcOrd="1" destOrd="0" presId="urn:microsoft.com/office/officeart/2005/8/layout/venn1"/>
    <dgm:cxn modelId="{4D2228A4-B591-43B0-B385-FD1D689B6EE1}" type="presOf" srcId="{1B9F9F49-6D77-4D36-9332-7800FB6B77D1}" destId="{A4E8B393-6D06-4BB1-8B75-EA805454705A}" srcOrd="0" destOrd="0" presId="urn:microsoft.com/office/officeart/2005/8/layout/venn1"/>
    <dgm:cxn modelId="{433B5AD6-2BBC-42E9-B18C-34C5D0AA61EC}" type="presParOf" srcId="{056BEF3B-6CC4-4174-9509-2CA95F28030E}" destId="{A4E8B393-6D06-4BB1-8B75-EA805454705A}" srcOrd="0" destOrd="0" presId="urn:microsoft.com/office/officeart/2005/8/layout/venn1"/>
    <dgm:cxn modelId="{1E4B6C69-92BB-4459-AF3D-2904E3EDA724}" type="presParOf" srcId="{056BEF3B-6CC4-4174-9509-2CA95F28030E}" destId="{D4619649-0E8B-46B3-B38A-8EC02ABFAA65}" srcOrd="1" destOrd="0" presId="urn:microsoft.com/office/officeart/2005/8/layout/venn1"/>
    <dgm:cxn modelId="{6676A0A6-1055-4ECE-A7A9-5709525FA949}" type="presParOf" srcId="{056BEF3B-6CC4-4174-9509-2CA95F28030E}" destId="{295A7EB7-0B57-448A-8FEB-5257E1DBC49D}" srcOrd="2" destOrd="0" presId="urn:microsoft.com/office/officeart/2005/8/layout/venn1"/>
    <dgm:cxn modelId="{F06F949E-E6DB-4779-9994-1AC8BF7C58C2}" type="presParOf" srcId="{056BEF3B-6CC4-4174-9509-2CA95F28030E}" destId="{22B1DDCC-1DBA-43DB-AAF4-BFD7020D8CEF}" srcOrd="3" destOrd="0" presId="urn:microsoft.com/office/officeart/2005/8/layout/venn1"/>
    <dgm:cxn modelId="{AA574FFE-7E0D-49BA-902B-079BAA3E6A7A}" type="presParOf" srcId="{056BEF3B-6CC4-4174-9509-2CA95F28030E}" destId="{A20DA84E-3B39-472F-B0A3-DE21C59747ED}" srcOrd="4" destOrd="0" presId="urn:microsoft.com/office/officeart/2005/8/layout/venn1"/>
    <dgm:cxn modelId="{98479BBD-D3AF-45EF-9E62-D88D509B0C40}" type="presParOf" srcId="{056BEF3B-6CC4-4174-9509-2CA95F28030E}" destId="{3B07441F-E12B-4B39-B435-B86E500A31F7}"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E8B393-6D06-4BB1-8B75-EA805454705A}">
      <dsp:nvSpPr>
        <dsp:cNvPr id="0" name=""/>
        <dsp:cNvSpPr/>
      </dsp:nvSpPr>
      <dsp:spPr>
        <a:xfrm>
          <a:off x="1725706" y="37607"/>
          <a:ext cx="1805171" cy="180517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Skill. How to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Do it</a:t>
          </a:r>
        </a:p>
      </dsp:txBody>
      <dsp:txXfrm>
        <a:off x="1966395" y="353512"/>
        <a:ext cx="1323792" cy="812327"/>
      </dsp:txXfrm>
    </dsp:sp>
    <dsp:sp modelId="{295A7EB7-0B57-448A-8FEB-5257E1DBC49D}">
      <dsp:nvSpPr>
        <dsp:cNvPr id="0" name=""/>
        <dsp:cNvSpPr/>
      </dsp:nvSpPr>
      <dsp:spPr>
        <a:xfrm>
          <a:off x="2377072" y="1165839"/>
          <a:ext cx="1805171" cy="180517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kern="1200" cap="none" normalizeH="0" baseline="0">
              <a:ln>
                <a:noFill/>
              </a:ln>
              <a:solidFill>
                <a:schemeClr val="tx1"/>
              </a:solidFill>
              <a:effectLst/>
              <a:latin typeface="Arial" panose="020B0604020202020204" pitchFamily="34" charset="0"/>
              <a:cs typeface="Arial" panose="020B0604020202020204" pitchFamily="34" charset="0"/>
            </a:rPr>
            <a:t>Attitude. Want 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kern="1200" cap="none" normalizeH="0" baseline="0">
              <a:ln>
                <a:noFill/>
              </a:ln>
              <a:solidFill>
                <a:schemeClr val="tx1"/>
              </a:solidFill>
              <a:effectLst/>
              <a:latin typeface="Arial" panose="020B0604020202020204" pitchFamily="34" charset="0"/>
              <a:cs typeface="Arial" panose="020B0604020202020204" pitchFamily="34" charset="0"/>
            </a:rPr>
            <a:t> do it</a:t>
          </a:r>
        </a:p>
      </dsp:txBody>
      <dsp:txXfrm>
        <a:off x="2929153" y="1632175"/>
        <a:ext cx="1083102" cy="992844"/>
      </dsp:txXfrm>
    </dsp:sp>
    <dsp:sp modelId="{A20DA84E-3B39-472F-B0A3-DE21C59747ED}">
      <dsp:nvSpPr>
        <dsp:cNvPr id="0" name=""/>
        <dsp:cNvSpPr/>
      </dsp:nvSpPr>
      <dsp:spPr>
        <a:xfrm>
          <a:off x="1074340" y="1165839"/>
          <a:ext cx="1805171" cy="180517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Knowledge.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What to do</a:t>
          </a:r>
        </a:p>
      </dsp:txBody>
      <dsp:txXfrm>
        <a:off x="1244327" y="1632175"/>
        <a:ext cx="1083102" cy="99284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a:defRPr sz="1300"/>
            </a:lvl1pPr>
          </a:lstStyle>
          <a:p>
            <a:pPr>
              <a:defRPr/>
            </a:pPr>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6616" tIns="48308" rIns="96616" bIns="48308" rtlCol="0"/>
          <a:lstStyle>
            <a:lvl1pPr algn="r">
              <a:defRPr sz="1300" smtClean="0"/>
            </a:lvl1pPr>
          </a:lstStyle>
          <a:p>
            <a:pPr>
              <a:defRPr/>
            </a:pPr>
            <a:fld id="{B34FC769-9877-4B7A-A7A1-BDD67F94A5AB}" type="datetimeFigureOut">
              <a:rPr lang="en-US"/>
              <a:pPr>
                <a:defRPr/>
              </a:pPr>
              <a:t>2/23/2021</a:t>
            </a:fld>
            <a:endParaRPr lang="en-GB"/>
          </a:p>
        </p:txBody>
      </p:sp>
      <p:sp>
        <p:nvSpPr>
          <p:cNvPr id="4" name="Footer Placeholder 3"/>
          <p:cNvSpPr>
            <a:spLocks noGrp="1"/>
          </p:cNvSpPr>
          <p:nvPr>
            <p:ph type="ftr" sz="quarter" idx="2"/>
          </p:nvPr>
        </p:nvSpPr>
        <p:spPr>
          <a:xfrm>
            <a:off x="0" y="9517063"/>
            <a:ext cx="2984500" cy="501650"/>
          </a:xfrm>
          <a:prstGeom prst="rect">
            <a:avLst/>
          </a:prstGeom>
        </p:spPr>
        <p:txBody>
          <a:bodyPr vert="horz" lIns="96616" tIns="48308" rIns="96616" bIns="48308"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6616" tIns="48308" rIns="96616" bIns="48308" rtlCol="0" anchor="b"/>
          <a:lstStyle>
            <a:lvl1pPr algn="r">
              <a:defRPr sz="1300" smtClean="0"/>
            </a:lvl1pPr>
          </a:lstStyle>
          <a:p>
            <a:pPr>
              <a:defRPr/>
            </a:pPr>
            <a:fld id="{200A56D9-0423-4FF7-8AA3-958A7A36BA3F}" type="slidenum">
              <a:rPr lang="en-GB"/>
              <a:pPr>
                <a:defRPr/>
              </a:pPr>
              <a:t>‹#›</a:t>
            </a:fld>
            <a:endParaRPr lang="en-GB"/>
          </a:p>
        </p:txBody>
      </p:sp>
    </p:spTree>
    <p:extLst>
      <p:ext uri="{BB962C8B-B14F-4D97-AF65-F5344CB8AC3E}">
        <p14:creationId xmlns:p14="http://schemas.microsoft.com/office/powerpoint/2010/main" val="1532924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cs typeface="+mn-cs"/>
              </a:defRPr>
            </a:lvl1pPr>
          </a:lstStyle>
          <a:p>
            <a:pPr>
              <a:defRPr/>
            </a:pPr>
            <a:fld id="{C15C3BE8-C476-441C-9643-49F8D217B681}" type="datetimeFigureOut">
              <a:rPr lang="en-US"/>
              <a:pPr>
                <a:defRPr/>
              </a:pPr>
              <a:t>2/23/2021</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GB" noProof="0"/>
          </a:p>
        </p:txBody>
      </p:sp>
      <p:sp>
        <p:nvSpPr>
          <p:cNvPr id="5" name="Notes Placeholder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cs typeface="+mn-cs"/>
              </a:defRPr>
            </a:lvl1pPr>
          </a:lstStyle>
          <a:p>
            <a:pPr>
              <a:defRPr/>
            </a:pPr>
            <a:fld id="{9AA6B6CB-155C-4A66-82EC-9CA2EABE57B9}" type="slidenum">
              <a:rPr lang="en-GB"/>
              <a:pPr>
                <a:defRPr/>
              </a:pPr>
              <a:t>‹#›</a:t>
            </a:fld>
            <a:endParaRPr lang="en-GB"/>
          </a:p>
        </p:txBody>
      </p:sp>
    </p:spTree>
    <p:extLst>
      <p:ext uri="{BB962C8B-B14F-4D97-AF65-F5344CB8AC3E}">
        <p14:creationId xmlns:p14="http://schemas.microsoft.com/office/powerpoint/2010/main" val="2582728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DBB11-9E37-4B3E-A83E-F34AAE29040F}" type="slidenum">
              <a:rPr lang="en-GB">
                <a:cs typeface="Arial" charset="0"/>
              </a:rPr>
              <a:pPr fontAlgn="base">
                <a:spcBef>
                  <a:spcPct val="0"/>
                </a:spcBef>
                <a:spcAft>
                  <a:spcPct val="0"/>
                </a:spcAft>
                <a:defRPr/>
              </a:pPr>
              <a:t>1</a:t>
            </a:fld>
            <a:endParaRPr lang="en-GB" dirty="0">
              <a:cs typeface="Arial" charset="0"/>
            </a:endParaRPr>
          </a:p>
        </p:txBody>
      </p:sp>
    </p:spTree>
    <p:extLst>
      <p:ext uri="{BB962C8B-B14F-4D97-AF65-F5344CB8AC3E}">
        <p14:creationId xmlns:p14="http://schemas.microsoft.com/office/powerpoint/2010/main" val="243281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others who are always negative with empathy, why? Because what is going on is inside they have a struggle with the positives and negatives so ignore the negatives and project them outside or look for them outside!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11</a:t>
            </a:fld>
            <a:endParaRPr lang="en-GB"/>
          </a:p>
        </p:txBody>
      </p:sp>
    </p:spTree>
    <p:extLst>
      <p:ext uri="{BB962C8B-B14F-4D97-AF65-F5344CB8AC3E}">
        <p14:creationId xmlns:p14="http://schemas.microsoft.com/office/powerpoint/2010/main" val="389382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Roger bannister, my story swimming and sub 3 hour marathon – modelling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13</a:t>
            </a:fld>
            <a:endParaRPr lang="en-GB"/>
          </a:p>
        </p:txBody>
      </p:sp>
    </p:spTree>
    <p:extLst>
      <p:ext uri="{BB962C8B-B14F-4D97-AF65-F5344CB8AC3E}">
        <p14:creationId xmlns:p14="http://schemas.microsoft.com/office/powerpoint/2010/main" val="1013278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dirty="0"/>
              <a:t>54321 Decide/do </a:t>
            </a:r>
          </a:p>
        </p:txBody>
      </p:sp>
      <p:sp>
        <p:nvSpPr>
          <p:cNvPr id="4" name="Slide Number Placeholder 3"/>
          <p:cNvSpPr>
            <a:spLocks noGrp="1"/>
          </p:cNvSpPr>
          <p:nvPr>
            <p:ph type="sldNum" sz="quarter" idx="5"/>
          </p:nvPr>
        </p:nvSpPr>
        <p:spPr/>
        <p:txBody>
          <a:bodyPr/>
          <a:lstStyle/>
          <a:p>
            <a:pPr>
              <a:defRPr/>
            </a:pPr>
            <a:fld id="{F7654BE5-7825-4627-BD35-366FD279151A}" type="slidenum">
              <a:rPr lang="en-GB" smtClean="0"/>
              <a:pPr>
                <a:defRPr/>
              </a:pPr>
              <a:t>14</a:t>
            </a:fld>
            <a:endParaRPr lang="en-GB"/>
          </a:p>
        </p:txBody>
      </p:sp>
    </p:spTree>
    <p:extLst>
      <p:ext uri="{BB962C8B-B14F-4D97-AF65-F5344CB8AC3E}">
        <p14:creationId xmlns:p14="http://schemas.microsoft.com/office/powerpoint/2010/main" val="1332830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String demo/</a:t>
            </a:r>
            <a:r>
              <a:rPr lang="en-US"/>
              <a:t>sway test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16</a:t>
            </a:fld>
            <a:endParaRPr lang="en-GB"/>
          </a:p>
        </p:txBody>
      </p:sp>
    </p:spTree>
    <p:extLst>
      <p:ext uri="{BB962C8B-B14F-4D97-AF65-F5344CB8AC3E}">
        <p14:creationId xmlns:p14="http://schemas.microsoft.com/office/powerpoint/2010/main" val="3666924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2</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On these masterclasses as we all learn in different ways there will be spoken words from me, written words on the ppt, pictures, quotes and for those that are very visual </a:t>
            </a:r>
            <a:r>
              <a:rPr lang="en-US" dirty="0" err="1"/>
              <a:t>youtube</a:t>
            </a:r>
            <a:r>
              <a:rPr lang="en-US" dirty="0"/>
              <a:t> clips to watch. The key to learning however is doing and teaching – 54321 DD</a:t>
            </a:r>
          </a:p>
          <a:p>
            <a:pPr eaLnBrk="1" hangingPunct="1">
              <a:spcBef>
                <a:spcPct val="0"/>
              </a:spcBef>
            </a:pPr>
            <a:r>
              <a:rPr lang="en-US" b="0" dirty="0"/>
              <a:t>Based on latest neuroscience research in particular Dr Jo </a:t>
            </a:r>
            <a:r>
              <a:rPr lang="en-US" b="0" dirty="0" err="1"/>
              <a:t>Dispenza</a:t>
            </a:r>
            <a:r>
              <a:rPr lang="en-US" b="0" dirty="0"/>
              <a:t>, Dr Bradley Nelson and modelling – 140 marathons etc. </a:t>
            </a:r>
          </a:p>
        </p:txBody>
      </p:sp>
    </p:spTree>
    <p:extLst>
      <p:ext uri="{BB962C8B-B14F-4D97-AF65-F5344CB8AC3E}">
        <p14:creationId xmlns:p14="http://schemas.microsoft.com/office/powerpoint/2010/main" val="3984374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3</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Insecure thoughts lead to a feeling of insecurity which leads to more other insecure thoughts/feeling and we tell ourselves ‘I am insecure’. Our thoughts are the language of the brain and is very past focused – we are programmed in the past and can change that by starting to change our thoughts which will change our biochemistry, feelings, mood/attitude, what you do and inevitably our results – this is exciting! New thoughts = new choices/decisions = new </a:t>
            </a:r>
            <a:r>
              <a:rPr lang="en-US" dirty="0" err="1"/>
              <a:t>behaviours</a:t>
            </a:r>
            <a:r>
              <a:rPr lang="en-US" dirty="0"/>
              <a:t> = new experiences = new feelings = new state of being = new outcome! Unfortunately we get addicted to negative feelings/thoughts (anger/fear/rage </a:t>
            </a:r>
            <a:r>
              <a:rPr lang="en-US" dirty="0" err="1"/>
              <a:t>etc</a:t>
            </a:r>
            <a:r>
              <a:rPr lang="en-US" dirty="0"/>
              <a:t> – its borne out in research.</a:t>
            </a:r>
          </a:p>
          <a:p>
            <a:pPr eaLnBrk="1" hangingPunct="1">
              <a:spcBef>
                <a:spcPct val="0"/>
              </a:spcBef>
            </a:pPr>
            <a:r>
              <a:rPr lang="en-US" dirty="0"/>
              <a:t>You can not be resilient, successful, confident or assertive without ‘thinking’ as a resilient, successful, confident or assertive person would.  </a:t>
            </a:r>
          </a:p>
        </p:txBody>
      </p:sp>
    </p:spTree>
    <p:extLst>
      <p:ext uri="{BB962C8B-B14F-4D97-AF65-F5344CB8AC3E}">
        <p14:creationId xmlns:p14="http://schemas.microsoft.com/office/powerpoint/2010/main" val="3398425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Write down one or two disempowering thoughts such as a time you’ve recently been frustrated, disappointed, angry guilty, regretful, overwhelmed etc. Now STOP – Stop/Sit down, think, Observe, Plan – be detailed about the disempowering thought, observe how it feels, now replace it with the opposite positive thought and write it on the right and then focus on it and observe how it feels. </a:t>
            </a:r>
            <a:endParaRPr lang="en-GB" dirty="0"/>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5</a:t>
            </a:fld>
            <a:endParaRPr lang="en-GB"/>
          </a:p>
        </p:txBody>
      </p:sp>
    </p:spTree>
    <p:extLst>
      <p:ext uri="{BB962C8B-B14F-4D97-AF65-F5344CB8AC3E}">
        <p14:creationId xmlns:p14="http://schemas.microsoft.com/office/powerpoint/2010/main" val="31511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Link attitude – to vision of success (doctor story). Listen to how you talk to yourself you are listening – if you say you can’t you are absolutely right – won’t try, if you say you can, you stretch that comfort zone and who knows the result – this is exciting! Kids in a tree. </a:t>
            </a:r>
          </a:p>
          <a:p>
            <a:r>
              <a:rPr lang="en-GB" dirty="0"/>
              <a:t>90% of todays thoughts are the same as yesterday and </a:t>
            </a:r>
            <a:r>
              <a:rPr lang="en-GB" dirty="0" err="1"/>
              <a:t>neauroscience</a:t>
            </a:r>
            <a:r>
              <a:rPr lang="en-GB" dirty="0"/>
              <a:t> tells is 50% of thoughts from the past are not true – we stay attached to them because its comfortable whereas change, any change is uncomfortable. Taking control of our thoughts and bringing more empowering thoughts/feelings into our life within 4 days releases 50% more healing chemicals into your body and within 60 days it starts lengthening your life. Change your thoughts – change your personality – change your personal reality. </a:t>
            </a:r>
          </a:p>
          <a:p>
            <a:r>
              <a:rPr lang="en-GB" dirty="0"/>
              <a:t>A lady was diagnosed with cancer and given 6 months to live and died 6 months later, then the doctors realised they had muddled up the records and there was nothing wrong with this lady but she ‘believed’ – there are numerous stories of the opposite</a:t>
            </a:r>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6</a:t>
            </a:fld>
            <a:endParaRPr lang="en-GB"/>
          </a:p>
        </p:txBody>
      </p:sp>
    </p:spTree>
    <p:extLst>
      <p:ext uri="{BB962C8B-B14F-4D97-AF65-F5344CB8AC3E}">
        <p14:creationId xmlns:p14="http://schemas.microsoft.com/office/powerpoint/2010/main" val="2483211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7</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7</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7</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r>
              <a:rPr lang="en-US" dirty="0"/>
              <a:t>Choose 5 and use them for the next 7 days then review how you feel </a:t>
            </a:r>
          </a:p>
        </p:txBody>
      </p:sp>
    </p:spTree>
    <p:extLst>
      <p:ext uri="{BB962C8B-B14F-4D97-AF65-F5344CB8AC3E}">
        <p14:creationId xmlns:p14="http://schemas.microsoft.com/office/powerpoint/2010/main" val="871289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8</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8</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8</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endParaRPr lang="en-US"/>
          </a:p>
        </p:txBody>
      </p:sp>
    </p:spTree>
    <p:extLst>
      <p:ext uri="{BB962C8B-B14F-4D97-AF65-F5344CB8AC3E}">
        <p14:creationId xmlns:p14="http://schemas.microsoft.com/office/powerpoint/2010/main" val="1784288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9</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9</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9</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r>
              <a:rPr lang="en-US" dirty="0"/>
              <a:t>With the 5 statements delegates have chosen choose one of them and for the next minute focus on it, visualize it, feel it – get rid of any distractions for the next minute. </a:t>
            </a:r>
          </a:p>
          <a:p>
            <a:pPr eaLnBrk="1" hangingPunct="1"/>
            <a:r>
              <a:rPr lang="en-US" dirty="0"/>
              <a:t>The next slide we will see why this is so important</a:t>
            </a:r>
          </a:p>
        </p:txBody>
      </p:sp>
    </p:spTree>
    <p:extLst>
      <p:ext uri="{BB962C8B-B14F-4D97-AF65-F5344CB8AC3E}">
        <p14:creationId xmlns:p14="http://schemas.microsoft.com/office/powerpoint/2010/main" val="4267008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images of how water </a:t>
            </a:r>
            <a:r>
              <a:rPr lang="en-US" dirty="0" err="1"/>
              <a:t>cystalises</a:t>
            </a:r>
            <a:r>
              <a:rPr lang="en-US" dirty="0"/>
              <a:t> differently depending on what it is exposed to, we human beings are 70% water so what impact does positive words and images have on us?? Talk about the power of words – kids in a tree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10</a:t>
            </a:fld>
            <a:endParaRPr lang="en-GB"/>
          </a:p>
        </p:txBody>
      </p:sp>
    </p:spTree>
    <p:extLst>
      <p:ext uri="{BB962C8B-B14F-4D97-AF65-F5344CB8AC3E}">
        <p14:creationId xmlns:p14="http://schemas.microsoft.com/office/powerpoint/2010/main" val="3902544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1272563-A52E-41EA-9EA4-EF544A31FDDC}" type="datetimeFigureOut">
              <a:rPr lang="en-US"/>
              <a:pPr>
                <a:defRPr/>
              </a:pPr>
              <a:t>2/23/2021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58F201-3084-4394-8416-198D03FDA5D3}"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61BE41-5520-4511-9022-2EE6E3024C64}" type="datetimeFigureOut">
              <a:rPr lang="en-US"/>
              <a:pPr>
                <a:defRPr/>
              </a:pPr>
              <a:t>2/23/2021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CB139CF-1197-4FDA-BA90-B56F28FD1C7F}"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73B5F1-3F3F-4DDF-874B-D46756F88A25}" type="datetimeFigureOut">
              <a:rPr lang="en-US"/>
              <a:pPr>
                <a:defRPr/>
              </a:pPr>
              <a:t>2/23/2021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4BCA93-BF32-444F-AE37-9D897A3CD813}"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531362-5ED1-4476-BA6E-B23CBE5B6428}" type="datetimeFigureOut">
              <a:rPr lang="en-US"/>
              <a:pPr>
                <a:defRPr/>
              </a:pPr>
              <a:t>2/23/2021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181AC8-3AAD-4DCE-8CA2-1B35A2862C69}"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B7BEC3-0875-4594-AB3A-5F9698243E53}" type="datetimeFigureOut">
              <a:rPr lang="en-US"/>
              <a:pPr>
                <a:defRPr/>
              </a:pPr>
              <a:t>2/23/2021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D6378F-F400-4F58-BC28-7D918B150E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3F6D0BC-696A-47CF-9DAB-96AC15BB5FFC}" type="datetimeFigureOut">
              <a:rPr lang="en-US"/>
              <a:pPr>
                <a:defRPr/>
              </a:pPr>
              <a:t>2/23/2021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1E32085-EC40-498C-A16C-374C3305C3A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94A7549-61DF-492C-8F26-19F2B1991DC0}" type="datetimeFigureOut">
              <a:rPr lang="en-US"/>
              <a:pPr>
                <a:defRPr/>
              </a:pPr>
              <a:t>2/23/2021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199C74-7E6C-4EC2-AECF-5EBB9668506B}"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740808-C20D-47F4-AF8D-5358BE675D4F}" type="datetimeFigureOut">
              <a:rPr lang="en-US"/>
              <a:pPr>
                <a:defRPr/>
              </a:pPr>
              <a:t>2/23/2021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5A08882-56A1-4805-9B4B-B1B69FE4582C}"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38183-6ADE-48F1-9224-6302457899FD}" type="datetimeFigureOut">
              <a:rPr lang="en-US"/>
              <a:pPr>
                <a:defRPr/>
              </a:pPr>
              <a:t>2/23/2021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2FF2841-E415-4681-8CDE-981F9976707A}"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8593EA-A3F5-4CD8-BF7A-9DBFFFEC5666}" type="datetimeFigureOut">
              <a:rPr lang="en-US"/>
              <a:pPr>
                <a:defRPr/>
              </a:pPr>
              <a:t>2/23/2021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DDFF112-77AA-47BA-B420-3427790D9E5B}"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5D68BF-FAB1-408C-B4E7-67368D62464E}" type="datetimeFigureOut">
              <a:rPr lang="en-US"/>
              <a:pPr>
                <a:defRPr/>
              </a:pPr>
              <a:t>2/23/2021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AE2F9C-3A58-4ABA-A34E-A01101C4C0A0}"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E253FD-428C-4DD8-A243-1333149B89CB}" type="datetimeFigureOut">
              <a:rPr lang="en-US"/>
              <a:pPr>
                <a:defRPr/>
              </a:pPr>
              <a:t>2/23/2021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D7F32E-1DDF-47F9-BC65-D51BD56F08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ur02.safelinks.protection.outlook.com/?url=https%3A%2F%2Fignitepd.thinkific.com%2Fcourses%2Frock-solid-resilience%3Ffbclid%3DIwAR1dt6Mw_cw8EqDPPJA3bpynSEVhFxwfMWBZpPKO1IZq04ZvxHHc0ty8KRc&amp;data=02%7C01%7C%7C9f2bb0b5f70d4f12c69708d86c2c7235%7C84df9e7fe9f640afb435aaaaaaaaaaaa%7C1%7C0%7C637378285429425970&amp;sdata=A5NC7TNwC3nnmfJg5v2ew7rRhAbLm2qTyUx5L8r%2B6jE%3D&amp;reserved=0" TargetMode="External"/><Relationship Id="rId2" Type="http://schemas.openxmlformats.org/officeDocument/2006/relationships/hyperlink" Target="https://eur02.safelinks.protection.outlook.com/?url=https%3A%2F%2Fwww.facebook.com%2Fgroups%2F216645969611627%2F%3Fref%3Dshare&amp;data=02%7C01%7C%7C9f2bb0b5f70d4f12c69708d86c2c7235%7C84df9e7fe9f640afb435aaaaaaaaaaaa%7C1%7C0%7C637378285429415973&amp;sdata=OUd%2FJQAaEfvMVmMAIgvJ65qfx1iv3HIYyTwusNHbhig%3D&amp;reserved=0" TargetMode="External"/><Relationship Id="rId1" Type="http://schemas.openxmlformats.org/officeDocument/2006/relationships/slideLayout" Target="../slideLayouts/slideLayout2.xml"/><Relationship Id="rId4" Type="http://schemas.openxmlformats.org/officeDocument/2006/relationships/hyperlink" Target="mailto:bernard.genge@gmail.co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hEStIACmjN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youtube.com/watch?v=-3rGflix2q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17463" y="0"/>
            <a:ext cx="9178926" cy="68580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sz="4400" b="1" dirty="0">
                <a:solidFill>
                  <a:srgbClr val="FFFFFF"/>
                </a:solidFill>
                <a:cs typeface="Arial" charset="0"/>
              </a:rPr>
              <a:t>Developing a resilient mindset </a:t>
            </a:r>
          </a:p>
          <a:p>
            <a:pPr algn="ctr"/>
            <a:r>
              <a:rPr lang="en-US" sz="3200" b="1" dirty="0">
                <a:solidFill>
                  <a:srgbClr val="FFFFFF"/>
                </a:solidFill>
                <a:cs typeface="Arial" charset="0"/>
              </a:rPr>
              <a:t>With</a:t>
            </a:r>
          </a:p>
          <a:p>
            <a:pPr algn="ctr"/>
            <a:r>
              <a:rPr lang="en-US" sz="3200" b="1" dirty="0">
                <a:solidFill>
                  <a:srgbClr val="FFFFFF"/>
                </a:solidFill>
                <a:cs typeface="Arial" charset="0"/>
              </a:rPr>
              <a:t>Bernard Genge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Effect of Words on Water - Samson Life">
            <a:extLst>
              <a:ext uri="{FF2B5EF4-FFF2-40B4-BE49-F238E27FC236}">
                <a16:creationId xmlns:a16="http://schemas.microsoft.com/office/drawing/2014/main" id="{89ED142F-81E3-4011-B6E2-F3E7B0ADB6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5" y="260648"/>
            <a:ext cx="8424936" cy="6336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216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adventuresinlifeandlearning.files.wordpress.com/2015/01/attitude-lad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0" y="0"/>
            <a:ext cx="9136610" cy="67413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28513791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350 Sticky Coloured DOTS 13mm Labels DOTS Round Circles SELF Adhesive  Assorted Colours: Amazon.co.uk: Kitchen &amp; Home">
            <a:extLst>
              <a:ext uri="{FF2B5EF4-FFF2-40B4-BE49-F238E27FC236}">
                <a16:creationId xmlns:a16="http://schemas.microsoft.com/office/drawing/2014/main" id="{0097FBC1-7299-4F0E-932B-3969D71469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949" y="-13781"/>
            <a:ext cx="1790700" cy="25527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821469B-AC0B-47C2-A117-283101D579AC}"/>
              </a:ext>
            </a:extLst>
          </p:cNvPr>
          <p:cNvSpPr txBox="1"/>
          <p:nvPr/>
        </p:nvSpPr>
        <p:spPr>
          <a:xfrm>
            <a:off x="2644912" y="75538"/>
            <a:ext cx="6264696" cy="2246769"/>
          </a:xfrm>
          <a:prstGeom prst="rect">
            <a:avLst/>
          </a:prstGeom>
          <a:noFill/>
        </p:spPr>
        <p:txBody>
          <a:bodyPr wrap="square" rtlCol="0">
            <a:spAutoFit/>
          </a:bodyPr>
          <a:lstStyle/>
          <a:p>
            <a:r>
              <a:rPr lang="en-US" sz="2000" dirty="0"/>
              <a:t>Spot your dots</a:t>
            </a:r>
          </a:p>
          <a:p>
            <a:r>
              <a:rPr lang="en-US" sz="2000" dirty="0"/>
              <a:t>This is what you do:</a:t>
            </a:r>
          </a:p>
          <a:p>
            <a:pPr marL="457200" indent="-457200">
              <a:buFont typeface="+mj-lt"/>
              <a:buAutoNum type="arabicPeriod"/>
            </a:pPr>
            <a:r>
              <a:rPr lang="en-US" sz="2000" dirty="0"/>
              <a:t>Stick a load of these dots around your house and workplace (if you are allowed)</a:t>
            </a:r>
          </a:p>
          <a:p>
            <a:pPr marL="457200" indent="-457200">
              <a:buFont typeface="+mj-lt"/>
              <a:buAutoNum type="arabicPeriod"/>
            </a:pPr>
            <a:r>
              <a:rPr lang="en-US" sz="2000" dirty="0"/>
              <a:t>Make three lists: 1 – Three happy memories; 2 – Three people you love or who love you; 3 – Three things that could make you happy in the future</a:t>
            </a:r>
            <a:endParaRPr lang="en-GB" sz="2000" dirty="0"/>
          </a:p>
        </p:txBody>
      </p:sp>
      <p:sp>
        <p:nvSpPr>
          <p:cNvPr id="3" name="TextBox 2">
            <a:extLst>
              <a:ext uri="{FF2B5EF4-FFF2-40B4-BE49-F238E27FC236}">
                <a16:creationId xmlns:a16="http://schemas.microsoft.com/office/drawing/2014/main" id="{D842C1A5-014D-4BFF-A7F6-17CA7937EEFA}"/>
              </a:ext>
            </a:extLst>
          </p:cNvPr>
          <p:cNvSpPr txBox="1"/>
          <p:nvPr/>
        </p:nvSpPr>
        <p:spPr>
          <a:xfrm>
            <a:off x="251519" y="2459504"/>
            <a:ext cx="8640961" cy="1938992"/>
          </a:xfrm>
          <a:prstGeom prst="rect">
            <a:avLst/>
          </a:prstGeom>
          <a:noFill/>
        </p:spPr>
        <p:txBody>
          <a:bodyPr wrap="square" rtlCol="0">
            <a:spAutoFit/>
          </a:bodyPr>
          <a:lstStyle/>
          <a:p>
            <a:pPr marL="457200" indent="-457200">
              <a:buAutoNum type="arabicPeriod" startAt="3"/>
            </a:pPr>
            <a:r>
              <a:rPr lang="en-US" sz="2000" dirty="0"/>
              <a:t>Implant everything on your list in your mind so you can recall each    memory (use your senses), imaging been with each of those 	special people and imagine those future events happening.  </a:t>
            </a:r>
          </a:p>
          <a:p>
            <a:pPr marL="457200" indent="-457200">
              <a:buAutoNum type="arabicPeriod" startAt="3"/>
            </a:pPr>
            <a:r>
              <a:rPr lang="en-US" sz="2000" dirty="0"/>
              <a:t>When you see a dot think of an item on your list. The more you do this the bigger the impact it will have.</a:t>
            </a:r>
          </a:p>
          <a:p>
            <a:pPr marL="457200" indent="-457200">
              <a:buAutoNum type="arabicPeriod" startAt="3"/>
            </a:pPr>
            <a:r>
              <a:rPr lang="en-US" sz="2000" dirty="0"/>
              <a:t>Make this into a habit so strong positive thoughts are part of every day.</a:t>
            </a:r>
            <a:endParaRPr lang="en-GB" sz="2000" dirty="0"/>
          </a:p>
        </p:txBody>
      </p:sp>
      <p:pic>
        <p:nvPicPr>
          <p:cNvPr id="1028" name="Picture 4" descr="Forming Positive Habits in Your Personal &amp; Professional Life | Perfect  Search">
            <a:extLst>
              <a:ext uri="{FF2B5EF4-FFF2-40B4-BE49-F238E27FC236}">
                <a16:creationId xmlns:a16="http://schemas.microsoft.com/office/drawing/2014/main" id="{D06922FD-6A21-4383-B213-78F5BB9D92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4398496"/>
            <a:ext cx="7272808" cy="2856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9206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30-day challenge </a:t>
            </a:r>
            <a:endParaRPr lang="en-US" sz="2400" dirty="0">
              <a:solidFill>
                <a:schemeClr val="bg1"/>
              </a:solidFill>
              <a:cs typeface="Arial" charset="0"/>
            </a:endParaRPr>
          </a:p>
        </p:txBody>
      </p:sp>
      <p:pic>
        <p:nvPicPr>
          <p:cNvPr id="1026" name="Picture 2" descr="S.T.O.P.: Stop, Think, Observe, Plan">
            <a:extLst>
              <a:ext uri="{FF2B5EF4-FFF2-40B4-BE49-F238E27FC236}">
                <a16:creationId xmlns:a16="http://schemas.microsoft.com/office/drawing/2014/main" id="{B30AA81B-236B-4066-8CD8-38D335F48D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124744"/>
            <a:ext cx="2736304" cy="21526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ow To Build Resilience That's (Almost) Bulletproof | ShineSheets |  Positive self affirmations, Positive affirmations quotes, Self love  affirmations">
            <a:extLst>
              <a:ext uri="{FF2B5EF4-FFF2-40B4-BE49-F238E27FC236}">
                <a16:creationId xmlns:a16="http://schemas.microsoft.com/office/drawing/2014/main" id="{C7C84F4A-D211-4EAB-A4EF-7D78260E9E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85815" y="775479"/>
            <a:ext cx="5040560" cy="602128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DailyOM #Affirmation #Quotes #Strong #Determined #Resilient | Affirmation  quotes, Healing affirmations, Strong quotes">
            <a:extLst>
              <a:ext uri="{FF2B5EF4-FFF2-40B4-BE49-F238E27FC236}">
                <a16:creationId xmlns:a16="http://schemas.microsoft.com/office/drawing/2014/main" id="{DBCF05DE-69F2-457E-A57B-D8097F603D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3847356"/>
            <a:ext cx="3168352" cy="2949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796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Action plan</a:t>
            </a:r>
            <a:endParaRPr lang="en-US" sz="2400" dirty="0">
              <a:solidFill>
                <a:schemeClr val="bg1"/>
              </a:solidFill>
              <a:cs typeface="Arial" charset="0"/>
            </a:endParaRPr>
          </a:p>
        </p:txBody>
      </p:sp>
      <p:sp>
        <p:nvSpPr>
          <p:cNvPr id="75781" name="Rectangle 5"/>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75782" name="Rectangle 6"/>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2" name="TextBox 1"/>
          <p:cNvSpPr txBox="1"/>
          <p:nvPr/>
        </p:nvSpPr>
        <p:spPr>
          <a:xfrm>
            <a:off x="179513" y="782110"/>
            <a:ext cx="8964488" cy="5632311"/>
          </a:xfrm>
          <a:prstGeom prst="rect">
            <a:avLst/>
          </a:prstGeom>
          <a:noFill/>
        </p:spPr>
        <p:txBody>
          <a:bodyPr wrap="square" rtlCol="0">
            <a:spAutoFit/>
          </a:bodyPr>
          <a:lstStyle/>
          <a:p>
            <a:r>
              <a:rPr lang="en-GB" sz="3600" dirty="0"/>
              <a:t>As a result of todays masterclass what will you:</a:t>
            </a:r>
          </a:p>
          <a:p>
            <a:endParaRPr lang="en-GB" sz="3600" dirty="0"/>
          </a:p>
          <a:p>
            <a:r>
              <a:rPr lang="en-GB" sz="3600" dirty="0"/>
              <a:t>START DOING</a:t>
            </a:r>
          </a:p>
          <a:p>
            <a:endParaRPr lang="en-GB" sz="3600" dirty="0"/>
          </a:p>
          <a:p>
            <a:r>
              <a:rPr lang="en-GB" sz="3600" dirty="0"/>
              <a:t>STOP DOING</a:t>
            </a:r>
          </a:p>
          <a:p>
            <a:endParaRPr lang="en-GB" sz="3600" dirty="0"/>
          </a:p>
          <a:p>
            <a:r>
              <a:rPr lang="en-GB" sz="3600" dirty="0"/>
              <a:t>CONTINUE DOING</a:t>
            </a:r>
          </a:p>
          <a:p>
            <a:endParaRPr lang="en-GB" sz="3600" dirty="0"/>
          </a:p>
          <a:p>
            <a:r>
              <a:rPr lang="en-GB" sz="3600" dirty="0"/>
              <a:t>54321 DD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B7BB-730F-4D06-8C62-1672EAB762DD}"/>
              </a:ext>
            </a:extLst>
          </p:cNvPr>
          <p:cNvSpPr>
            <a:spLocks noGrp="1"/>
          </p:cNvSpPr>
          <p:nvPr>
            <p:ph type="title"/>
          </p:nvPr>
        </p:nvSpPr>
        <p:spPr/>
        <p:txBody>
          <a:bodyPr/>
          <a:lstStyle/>
          <a:p>
            <a:r>
              <a:rPr lang="en-GB" dirty="0"/>
              <a:t>Further opportunities </a:t>
            </a:r>
          </a:p>
        </p:txBody>
      </p:sp>
      <p:sp>
        <p:nvSpPr>
          <p:cNvPr id="3" name="Content Placeholder 2">
            <a:extLst>
              <a:ext uri="{FF2B5EF4-FFF2-40B4-BE49-F238E27FC236}">
                <a16:creationId xmlns:a16="http://schemas.microsoft.com/office/drawing/2014/main" id="{CE8CCB76-727B-43DD-A2E5-153C40C2D8B7}"/>
              </a:ext>
            </a:extLst>
          </p:cNvPr>
          <p:cNvSpPr>
            <a:spLocks noGrp="1"/>
          </p:cNvSpPr>
          <p:nvPr>
            <p:ph idx="1"/>
          </p:nvPr>
        </p:nvSpPr>
        <p:spPr>
          <a:xfrm>
            <a:off x="457200" y="1166018"/>
            <a:ext cx="8229600" cy="4525963"/>
          </a:xfrm>
        </p:spPr>
        <p:txBody>
          <a:bodyPr/>
          <a:lstStyle/>
          <a:p>
            <a:pPr marL="0" indent="0">
              <a:buNone/>
            </a:pPr>
            <a:r>
              <a:rPr lang="en-GB" sz="2400" b="1" i="0" dirty="0">
                <a:solidFill>
                  <a:srgbClr val="050505"/>
                </a:solidFill>
                <a:effectLst/>
                <a:latin typeface="Segoe UI Historic" panose="020B0502040204020203" pitchFamily="34" charset="0"/>
              </a:rPr>
              <a:t>Personal Resilience </a:t>
            </a:r>
            <a:r>
              <a:rPr lang="en-GB" sz="2400" b="1" i="0" dirty="0" err="1">
                <a:solidFill>
                  <a:srgbClr val="050505"/>
                </a:solidFill>
                <a:effectLst/>
                <a:latin typeface="Segoe UI Historic" panose="020B0502040204020203" pitchFamily="34" charset="0"/>
              </a:rPr>
              <a:t>facebook</a:t>
            </a:r>
            <a:r>
              <a:rPr lang="en-GB" sz="2400" b="1" i="0" dirty="0">
                <a:solidFill>
                  <a:srgbClr val="050505"/>
                </a:solidFill>
                <a:effectLst/>
                <a:latin typeface="Segoe UI Historic" panose="020B0502040204020203" pitchFamily="34" charset="0"/>
              </a:rPr>
              <a:t> group.</a:t>
            </a:r>
          </a:p>
          <a:p>
            <a:pPr marL="0" indent="0">
              <a:buNone/>
            </a:pPr>
            <a:r>
              <a:rPr lang="en-GB" sz="2400" b="1" i="0" dirty="0">
                <a:solidFill>
                  <a:srgbClr val="050505"/>
                </a:solidFill>
                <a:effectLst/>
                <a:latin typeface="Segoe UI Historic" panose="020B0502040204020203" pitchFamily="34" charset="0"/>
              </a:rPr>
              <a:t>Ignite: Find Your Passion, Live Your Purpose &amp; Re-Write Your Future</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2"/>
              </a:rPr>
              <a:t>https://www.facebook.com/groups/216645969611627/?ref=share</a:t>
            </a:r>
            <a:endParaRPr lang="en-GB" sz="1800" dirty="0">
              <a:effectLst/>
              <a:latin typeface="Calibri" panose="020F0502020204030204" pitchFamily="34" charset="0"/>
              <a:ea typeface="Calibri" panose="020F0502020204030204" pitchFamily="34" charset="0"/>
            </a:endParaRPr>
          </a:p>
          <a:p>
            <a:pPr marL="0" indent="0">
              <a:buNone/>
            </a:pPr>
            <a:endParaRPr lang="en-GB" sz="2400" b="1" dirty="0">
              <a:solidFill>
                <a:srgbClr val="050505"/>
              </a:solidFill>
              <a:latin typeface="Segoe UI Historic" panose="020B0502040204020203" pitchFamily="34" charset="0"/>
            </a:endParaRPr>
          </a:p>
          <a:p>
            <a:pPr marL="0" indent="0">
              <a:buNone/>
            </a:pPr>
            <a:r>
              <a:rPr lang="en-GB" sz="2400" b="1" dirty="0">
                <a:solidFill>
                  <a:srgbClr val="050505"/>
                </a:solidFill>
                <a:latin typeface="Segoe UI Historic" panose="020B0502040204020203" pitchFamily="34" charset="0"/>
              </a:rPr>
              <a:t>Personal resilience online programme; </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3"/>
              </a:rPr>
              <a:t>https://ignitepd.thinkific.com/courses/rock-solid-resilience?fbclid=IwAR1dt6Mw_cw8EqDPPJA3bpynSEVhFxwfMWBZpPKO1IZq04ZvxHHc0ty8KRc</a:t>
            </a:r>
            <a:endParaRPr lang="en-GB" b="1" dirty="0">
              <a:solidFill>
                <a:srgbClr val="050505"/>
              </a:solidFill>
              <a:latin typeface="Segoe UI Historic" panose="020B0502040204020203" pitchFamily="34" charset="0"/>
            </a:endParaRPr>
          </a:p>
          <a:p>
            <a:pPr marL="0" indent="0" algn="ctr">
              <a:buNone/>
            </a:pPr>
            <a:r>
              <a:rPr lang="en-GB" b="1" dirty="0">
                <a:solidFill>
                  <a:srgbClr val="050505"/>
                </a:solidFill>
                <a:latin typeface="Segoe UI Historic" panose="020B0502040204020203" pitchFamily="34" charset="0"/>
                <a:hlinkClick r:id="rId4"/>
              </a:rPr>
              <a:t>bernard.genge@gmail.com</a:t>
            </a:r>
            <a:r>
              <a:rPr lang="en-GB" b="1" dirty="0">
                <a:solidFill>
                  <a:srgbClr val="050505"/>
                </a:solidFill>
                <a:latin typeface="Segoe UI Historic" panose="020B0502040204020203" pitchFamily="34" charset="0"/>
              </a:rPr>
              <a:t> </a:t>
            </a:r>
            <a:endParaRPr lang="en-GB" dirty="0"/>
          </a:p>
        </p:txBody>
      </p:sp>
    </p:spTree>
    <p:extLst>
      <p:ext uri="{BB962C8B-B14F-4D97-AF65-F5344CB8AC3E}">
        <p14:creationId xmlns:p14="http://schemas.microsoft.com/office/powerpoint/2010/main" val="228365706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107504" y="794034"/>
            <a:ext cx="8856984" cy="4525963"/>
          </a:xfrm>
        </p:spPr>
        <p:txBody>
          <a:bodyPr/>
          <a:lstStyle/>
          <a:p>
            <a:pPr marL="0" indent="0">
              <a:lnSpc>
                <a:spcPct val="107000"/>
              </a:lnSpc>
              <a:spcAft>
                <a:spcPts val="800"/>
              </a:spcAft>
              <a:buNone/>
            </a:pPr>
            <a:r>
              <a:rPr lang="en-US" sz="36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https://www.youtube.com/watch?v=hEStIACmjNE</a:t>
            </a: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36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https://www.youtube.com/watch?v=-3rGflix2q8</a:t>
            </a: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Both videos are by Tony Robbins about the power of beliefs and he also talks about a 7-day challenge.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dirty="0"/>
          </a:p>
        </p:txBody>
      </p:sp>
      <p:sp>
        <p:nvSpPr>
          <p:cNvPr id="5" name="Rectangle 4">
            <a:extLst>
              <a:ext uri="{FF2B5EF4-FFF2-40B4-BE49-F238E27FC236}">
                <a16:creationId xmlns:a16="http://schemas.microsoft.com/office/drawing/2014/main" id="{88B90588-D03B-45EB-A0B9-D45CF8AB054A}"/>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23290693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Aims and desired outcomes </a:t>
            </a:r>
          </a:p>
        </p:txBody>
      </p:sp>
      <p:sp>
        <p:nvSpPr>
          <p:cNvPr id="2" name="TextBox 1"/>
          <p:cNvSpPr txBox="1"/>
          <p:nvPr/>
        </p:nvSpPr>
        <p:spPr>
          <a:xfrm>
            <a:off x="611560" y="1268760"/>
            <a:ext cx="8237243" cy="5667642"/>
          </a:xfrm>
          <a:prstGeom prst="rect">
            <a:avLst/>
          </a:prstGeom>
          <a:noFill/>
        </p:spPr>
        <p:txBody>
          <a:bodyPr wrap="square" rtlCol="0">
            <a:spAutoFit/>
          </a:bodyPr>
          <a:lstStyle/>
          <a:p>
            <a:pPr algn="ctr"/>
            <a:r>
              <a:rPr lang="en-GB" altLang="en-US" sz="2800" dirty="0">
                <a:latin typeface="Arial" panose="020B0604020202020204" pitchFamily="34" charset="0"/>
              </a:rPr>
              <a:t>Aims – To know how to control your thoughts and mindset so you can develop resilient, confident and empowering beliefs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Outcomes – With practice to automatically ‘think’ like a confident, resilient person to handle the challenges life throws at you.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As we go through this masterclass decide what you will START, STOP &amp; CONTINUE doing</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54321 DD </a:t>
            </a:r>
          </a:p>
          <a:p>
            <a:pPr>
              <a:lnSpc>
                <a:spcPct val="150000"/>
              </a:lnSpc>
            </a:pPr>
            <a:endParaRPr lang="en-GB" sz="2000" dirty="0">
              <a:solidFill>
                <a:schemeClr val="accent1">
                  <a:lumMod val="75000"/>
                </a:schemeClr>
              </a:solidFill>
            </a:endParaRPr>
          </a:p>
        </p:txBody>
      </p:sp>
    </p:spTree>
    <p:extLst>
      <p:ext uri="{BB962C8B-B14F-4D97-AF65-F5344CB8AC3E}">
        <p14:creationId xmlns:p14="http://schemas.microsoft.com/office/powerpoint/2010/main" val="190528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Set scene</a:t>
            </a:r>
          </a:p>
        </p:txBody>
      </p:sp>
      <p:sp>
        <p:nvSpPr>
          <p:cNvPr id="2" name="TextBox 1"/>
          <p:cNvSpPr txBox="1"/>
          <p:nvPr/>
        </p:nvSpPr>
        <p:spPr>
          <a:xfrm>
            <a:off x="53752" y="836712"/>
            <a:ext cx="9036496" cy="6740307"/>
          </a:xfrm>
          <a:prstGeom prst="rect">
            <a:avLst/>
          </a:prstGeom>
          <a:noFill/>
        </p:spPr>
        <p:txBody>
          <a:bodyPr wrap="square" rtlCol="0">
            <a:spAutoFit/>
          </a:bodyPr>
          <a:lstStyle/>
          <a:p>
            <a:r>
              <a:rPr lang="en-GB" sz="2400" dirty="0"/>
              <a:t>Often resilience is seen as being really tough and bouncing back easily from traumatic or difficult situations. But what is the true meaning of a resilient mindset? Resilience is the ability to navigate life, adapting to change, learning through adversity and understanding your feelings and emotional responses to situations.</a:t>
            </a:r>
          </a:p>
          <a:p>
            <a:endParaRPr lang="en-GB" sz="2400" dirty="0"/>
          </a:p>
          <a:p>
            <a:r>
              <a:rPr lang="en-GB" sz="2400" dirty="0"/>
              <a:t>Resilience is an evolving way of being and takes personal understanding and awareness.</a:t>
            </a:r>
          </a:p>
          <a:p>
            <a:endParaRPr lang="en-GB" sz="2400" dirty="0"/>
          </a:p>
          <a:p>
            <a:r>
              <a:rPr lang="en-GB" sz="2400" dirty="0"/>
              <a:t>Resilient people don’t wallow or dwell on failures – they acknowledge the situation, learn from their mistakes and move on. Resilience doesn’t mean being tough – you can be resilient and still show emotion. The characteristics of resilience refer to your capacity to deal with discomfort and adversity and are traits that enrich your life. </a:t>
            </a:r>
          </a:p>
          <a:p>
            <a:br>
              <a:rPr lang="en-GB" sz="2400" dirty="0"/>
            </a:br>
            <a:endParaRPr lang="en-GB" sz="2400" dirty="0"/>
          </a:p>
        </p:txBody>
      </p:sp>
    </p:spTree>
    <p:extLst>
      <p:ext uri="{BB962C8B-B14F-4D97-AF65-F5344CB8AC3E}">
        <p14:creationId xmlns:p14="http://schemas.microsoft.com/office/powerpoint/2010/main" val="355751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ower of Belief - Don't Let Your Beliefs Limit You">
            <a:extLst>
              <a:ext uri="{FF2B5EF4-FFF2-40B4-BE49-F238E27FC236}">
                <a16:creationId xmlns:a16="http://schemas.microsoft.com/office/drawing/2014/main" id="{0B581364-416F-4351-A1FB-B48557F126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5112568" cy="504056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Build a Positive Mindset - Life Lived Fearless | Mindset quotes positive,  Mindset quotes, Negativity quotes">
            <a:extLst>
              <a:ext uri="{FF2B5EF4-FFF2-40B4-BE49-F238E27FC236}">
                <a16:creationId xmlns:a16="http://schemas.microsoft.com/office/drawing/2014/main" id="{A736D19E-CD42-4D79-9AC3-7EAABF00B0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476672"/>
            <a:ext cx="3384376" cy="26193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ook” was bad. “Yeh” wasn't great. “Hey” is annoying. But I've really had  it with people who answer questions with “So.” – Paddy's World">
            <a:extLst>
              <a:ext uri="{FF2B5EF4-FFF2-40B4-BE49-F238E27FC236}">
                <a16:creationId xmlns:a16="http://schemas.microsoft.com/office/drawing/2014/main" id="{18259B68-D799-4F5A-8654-C6C10DD454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869160"/>
            <a:ext cx="2409825" cy="18954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hange Your Mindset. Change Your Game. | Mortgage Master Pro">
            <a:extLst>
              <a:ext uri="{FF2B5EF4-FFF2-40B4-BE49-F238E27FC236}">
                <a16:creationId xmlns:a16="http://schemas.microsoft.com/office/drawing/2014/main" id="{E782CB05-901C-48B7-AE19-826AF80A026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0032" y="3501008"/>
            <a:ext cx="3672408"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13387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9E3CB164-602B-4AD1-A2C5-B1A282AA4123}"/>
              </a:ext>
            </a:extLst>
          </p:cNvPr>
          <p:cNvGraphicFramePr>
            <a:graphicFrameLocks noGrp="1"/>
          </p:cNvGraphicFramePr>
          <p:nvPr>
            <p:ph idx="1"/>
          </p:nvPr>
        </p:nvGraphicFramePr>
        <p:xfrm>
          <a:off x="457200" y="1600200"/>
          <a:ext cx="8229600" cy="48514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260501453"/>
                    </a:ext>
                  </a:extLst>
                </a:gridCol>
                <a:gridCol w="4114800">
                  <a:extLst>
                    <a:ext uri="{9D8B030D-6E8A-4147-A177-3AD203B41FA5}">
                      <a16:colId xmlns:a16="http://schemas.microsoft.com/office/drawing/2014/main" val="127682630"/>
                    </a:ext>
                  </a:extLst>
                </a:gridCol>
              </a:tblGrid>
              <a:tr h="370840">
                <a:tc>
                  <a:txBody>
                    <a:bodyPr/>
                    <a:lstStyle/>
                    <a:p>
                      <a:r>
                        <a:rPr lang="en-GB" dirty="0"/>
                        <a:t>DISEMPOWERING THOUGHTS</a:t>
                      </a:r>
                    </a:p>
                  </a:txBody>
                  <a:tcPr/>
                </a:tc>
                <a:tc>
                  <a:txBody>
                    <a:bodyPr/>
                    <a:lstStyle/>
                    <a:p>
                      <a:r>
                        <a:rPr lang="en-GB" dirty="0"/>
                        <a:t>EMPOWERING THOUGHTS </a:t>
                      </a:r>
                    </a:p>
                  </a:txBody>
                  <a:tcPr/>
                </a:tc>
                <a:extLst>
                  <a:ext uri="{0D108BD9-81ED-4DB2-BD59-A6C34878D82A}">
                    <a16:rowId xmlns:a16="http://schemas.microsoft.com/office/drawing/2014/main" val="1594489237"/>
                  </a:ext>
                </a:extLst>
              </a:tr>
              <a:tr h="370840">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dirty="0"/>
                    </a:p>
                  </a:txBody>
                  <a:tcPr/>
                </a:tc>
                <a:extLst>
                  <a:ext uri="{0D108BD9-81ED-4DB2-BD59-A6C34878D82A}">
                    <a16:rowId xmlns:a16="http://schemas.microsoft.com/office/drawing/2014/main" val="2342406788"/>
                  </a:ext>
                </a:extLst>
              </a:tr>
            </a:tbl>
          </a:graphicData>
        </a:graphic>
      </p:graphicFrame>
      <p:sp>
        <p:nvSpPr>
          <p:cNvPr id="5" name="Rectangle 4">
            <a:extLst>
              <a:ext uri="{FF2B5EF4-FFF2-40B4-BE49-F238E27FC236}">
                <a16:creationId xmlns:a16="http://schemas.microsoft.com/office/drawing/2014/main" id="{7F745B7D-5442-46BE-B249-089396F7295F}"/>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Empowering and disempowering thoughts/beliefs</a:t>
            </a:r>
            <a:endParaRPr lang="en-US" sz="2400" dirty="0">
              <a:solidFill>
                <a:schemeClr val="bg1"/>
              </a:solidFill>
              <a:cs typeface="Arial" charset="0"/>
            </a:endParaRPr>
          </a:p>
        </p:txBody>
      </p:sp>
      <p:pic>
        <p:nvPicPr>
          <p:cNvPr id="4" name="Picture 2" descr="S.T.O.P.: Stop, Think, Observe, Plan">
            <a:extLst>
              <a:ext uri="{FF2B5EF4-FFF2-40B4-BE49-F238E27FC236}">
                <a16:creationId xmlns:a16="http://schemas.microsoft.com/office/drawing/2014/main" id="{001DF2FD-51D5-4325-A817-C84CA94B62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4437112"/>
            <a:ext cx="2736304"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11387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THINKING LIKE A RESILIENT PERSON</a:t>
            </a:r>
            <a:endParaRPr lang="en-US" sz="2400" dirty="0">
              <a:solidFill>
                <a:schemeClr val="bg1"/>
              </a:solidFill>
              <a:cs typeface="Arial" charset="0"/>
            </a:endParaRPr>
          </a:p>
        </p:txBody>
      </p:sp>
      <p:graphicFrame>
        <p:nvGraphicFramePr>
          <p:cNvPr id="2" name="Diagram 1"/>
          <p:cNvGraphicFramePr/>
          <p:nvPr>
            <p:extLst>
              <p:ext uri="{D42A27DB-BD31-4B8C-83A1-F6EECF244321}">
                <p14:modId xmlns:p14="http://schemas.microsoft.com/office/powerpoint/2010/main" val="1301610688"/>
              </p:ext>
            </p:extLst>
          </p:nvPr>
        </p:nvGraphicFramePr>
        <p:xfrm>
          <a:off x="-108519" y="780421"/>
          <a:ext cx="5256584" cy="30086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37" name="TextBox 7"/>
          <p:cNvSpPr txBox="1">
            <a:spLocks noChangeArrowheads="1"/>
          </p:cNvSpPr>
          <p:nvPr/>
        </p:nvSpPr>
        <p:spPr bwMode="auto">
          <a:xfrm>
            <a:off x="31267" y="774700"/>
            <a:ext cx="1543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800" dirty="0">
                <a:latin typeface="Arial" panose="020B0604020202020204" pitchFamily="34" charset="0"/>
              </a:rPr>
              <a:t>Success</a:t>
            </a:r>
          </a:p>
        </p:txBody>
      </p:sp>
      <p:sp>
        <p:nvSpPr>
          <p:cNvPr id="12" name="Text Box 10">
            <a:extLst>
              <a:ext uri="{FF2B5EF4-FFF2-40B4-BE49-F238E27FC236}">
                <a16:creationId xmlns:a16="http://schemas.microsoft.com/office/drawing/2014/main" id="{BE3ABCA9-43E6-48D4-985D-27B3DF93D3F5}"/>
              </a:ext>
            </a:extLst>
          </p:cNvPr>
          <p:cNvSpPr txBox="1">
            <a:spLocks noChangeArrowheads="1"/>
          </p:cNvSpPr>
          <p:nvPr/>
        </p:nvSpPr>
        <p:spPr bwMode="auto">
          <a:xfrm>
            <a:off x="4013618" y="2612017"/>
            <a:ext cx="31686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1800" dirty="0">
                <a:latin typeface="Arial" panose="020B0604020202020204" pitchFamily="34" charset="0"/>
              </a:rPr>
              <a:t>Our success is determined by …….. </a:t>
            </a:r>
          </a:p>
        </p:txBody>
      </p:sp>
      <p:sp>
        <p:nvSpPr>
          <p:cNvPr id="13" name="AutoShape 9">
            <a:extLst>
              <a:ext uri="{FF2B5EF4-FFF2-40B4-BE49-F238E27FC236}">
                <a16:creationId xmlns:a16="http://schemas.microsoft.com/office/drawing/2014/main" id="{B4DD8410-8278-4062-B912-A4C3F9989C97}"/>
              </a:ext>
            </a:extLst>
          </p:cNvPr>
          <p:cNvSpPr>
            <a:spLocks noChangeArrowheads="1"/>
          </p:cNvSpPr>
          <p:nvPr/>
        </p:nvSpPr>
        <p:spPr bwMode="auto">
          <a:xfrm rot="7794826">
            <a:off x="3276352" y="3862929"/>
            <a:ext cx="1727200" cy="431800"/>
          </a:xfrm>
          <a:prstGeom prst="curvedDownArrow">
            <a:avLst>
              <a:gd name="adj1" fmla="val 31981"/>
              <a:gd name="adj2" fmla="val 112130"/>
              <a:gd name="adj3" fmla="val 74236"/>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Arial" panose="020B0604020202020204" pitchFamily="34" charset="0"/>
            </a:endParaRPr>
          </a:p>
        </p:txBody>
      </p:sp>
      <p:sp>
        <p:nvSpPr>
          <p:cNvPr id="14" name="Text Box 15">
            <a:extLst>
              <a:ext uri="{FF2B5EF4-FFF2-40B4-BE49-F238E27FC236}">
                <a16:creationId xmlns:a16="http://schemas.microsoft.com/office/drawing/2014/main" id="{5ABDD8BE-5755-41CC-981B-D8FC038F8DBA}"/>
              </a:ext>
            </a:extLst>
          </p:cNvPr>
          <p:cNvSpPr txBox="1">
            <a:spLocks noChangeArrowheads="1"/>
          </p:cNvSpPr>
          <p:nvPr/>
        </p:nvSpPr>
        <p:spPr bwMode="auto">
          <a:xfrm>
            <a:off x="-324310" y="4564818"/>
            <a:ext cx="396034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1800" dirty="0">
                <a:latin typeface="Arial" panose="020B0604020202020204" pitchFamily="34" charset="0"/>
              </a:rPr>
              <a:t>What we do, which in turn is determined by …..</a:t>
            </a:r>
          </a:p>
        </p:txBody>
      </p:sp>
      <p:sp>
        <p:nvSpPr>
          <p:cNvPr id="9" name="AutoShape 4">
            <a:extLst>
              <a:ext uri="{FF2B5EF4-FFF2-40B4-BE49-F238E27FC236}">
                <a16:creationId xmlns:a16="http://schemas.microsoft.com/office/drawing/2014/main" id="{1EF55FFB-B789-4316-82AE-C2E3115EC0CC}"/>
              </a:ext>
            </a:extLst>
          </p:cNvPr>
          <p:cNvSpPr>
            <a:spLocks noChangeArrowheads="1"/>
          </p:cNvSpPr>
          <p:nvPr/>
        </p:nvSpPr>
        <p:spPr bwMode="auto">
          <a:xfrm rot="639222">
            <a:off x="2389866" y="5383929"/>
            <a:ext cx="1727200" cy="431800"/>
          </a:xfrm>
          <a:prstGeom prst="curvedDownArrow">
            <a:avLst>
              <a:gd name="adj1" fmla="val 31981"/>
              <a:gd name="adj2" fmla="val 112130"/>
              <a:gd name="adj3" fmla="val 74236"/>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Arial" panose="020B0604020202020204" pitchFamily="34" charset="0"/>
            </a:endParaRPr>
          </a:p>
        </p:txBody>
      </p:sp>
      <p:sp>
        <p:nvSpPr>
          <p:cNvPr id="10" name="Text Box 14">
            <a:extLst>
              <a:ext uri="{FF2B5EF4-FFF2-40B4-BE49-F238E27FC236}">
                <a16:creationId xmlns:a16="http://schemas.microsoft.com/office/drawing/2014/main" id="{FB0F680A-3B3A-4E62-9CF7-307F39B9305B}"/>
              </a:ext>
            </a:extLst>
          </p:cNvPr>
          <p:cNvSpPr txBox="1">
            <a:spLocks noChangeArrowheads="1"/>
          </p:cNvSpPr>
          <p:nvPr/>
        </p:nvSpPr>
        <p:spPr bwMode="auto">
          <a:xfrm>
            <a:off x="3131840" y="5900484"/>
            <a:ext cx="266429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1800" dirty="0">
                <a:latin typeface="Arial" panose="020B0604020202020204" pitchFamily="34" charset="0"/>
              </a:rPr>
              <a:t>Our attitude, but what moulds our attitude?</a:t>
            </a:r>
          </a:p>
        </p:txBody>
      </p:sp>
      <p:sp>
        <p:nvSpPr>
          <p:cNvPr id="11" name="AutoShape 5">
            <a:extLst>
              <a:ext uri="{FF2B5EF4-FFF2-40B4-BE49-F238E27FC236}">
                <a16:creationId xmlns:a16="http://schemas.microsoft.com/office/drawing/2014/main" id="{01515141-FA76-4F98-9B8E-902F4BCC4146}"/>
              </a:ext>
            </a:extLst>
          </p:cNvPr>
          <p:cNvSpPr>
            <a:spLocks noChangeArrowheads="1"/>
          </p:cNvSpPr>
          <p:nvPr/>
        </p:nvSpPr>
        <p:spPr bwMode="auto">
          <a:xfrm rot="-2126395">
            <a:off x="5401281" y="5123096"/>
            <a:ext cx="1727200" cy="431800"/>
          </a:xfrm>
          <a:prstGeom prst="curvedDownArrow">
            <a:avLst>
              <a:gd name="adj1" fmla="val 31981"/>
              <a:gd name="adj2" fmla="val 112130"/>
              <a:gd name="adj3" fmla="val 74236"/>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Arial" panose="020B0604020202020204" pitchFamily="34" charset="0"/>
            </a:endParaRPr>
          </a:p>
        </p:txBody>
      </p:sp>
      <p:sp>
        <p:nvSpPr>
          <p:cNvPr id="15" name="Text Box 12">
            <a:extLst>
              <a:ext uri="{FF2B5EF4-FFF2-40B4-BE49-F238E27FC236}">
                <a16:creationId xmlns:a16="http://schemas.microsoft.com/office/drawing/2014/main" id="{ED9130E4-CC51-445E-BF16-6F7D5F37A02E}"/>
              </a:ext>
            </a:extLst>
          </p:cNvPr>
          <p:cNvSpPr txBox="1">
            <a:spLocks noChangeArrowheads="1"/>
          </p:cNvSpPr>
          <p:nvPr/>
        </p:nvSpPr>
        <p:spPr bwMode="auto">
          <a:xfrm>
            <a:off x="6588224" y="5117644"/>
            <a:ext cx="255577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1800" dirty="0">
                <a:latin typeface="Arial" panose="020B0604020202020204" pitchFamily="34" charset="0"/>
              </a:rPr>
              <a:t>Our thoughts/mindset, but how do we shape them? </a:t>
            </a:r>
          </a:p>
        </p:txBody>
      </p:sp>
      <p:sp>
        <p:nvSpPr>
          <p:cNvPr id="16" name="Text Box 12">
            <a:extLst>
              <a:ext uri="{FF2B5EF4-FFF2-40B4-BE49-F238E27FC236}">
                <a16:creationId xmlns:a16="http://schemas.microsoft.com/office/drawing/2014/main" id="{8F5DEF7B-9C1E-473B-8524-82E74943DB15}"/>
              </a:ext>
            </a:extLst>
          </p:cNvPr>
          <p:cNvSpPr txBox="1">
            <a:spLocks noChangeArrowheads="1"/>
          </p:cNvSpPr>
          <p:nvPr/>
        </p:nvSpPr>
        <p:spPr bwMode="auto">
          <a:xfrm>
            <a:off x="6773176" y="3878069"/>
            <a:ext cx="237648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1800" dirty="0">
                <a:latin typeface="Arial" panose="020B0604020202020204" pitchFamily="34" charset="0"/>
              </a:rPr>
              <a:t>Visualisation</a:t>
            </a:r>
          </a:p>
          <a:p>
            <a:pPr algn="ctr" eaLnBrk="1" hangingPunct="1">
              <a:spcBef>
                <a:spcPct val="50000"/>
              </a:spcBef>
              <a:buFontTx/>
              <a:buNone/>
            </a:pPr>
            <a:r>
              <a:rPr lang="en-GB" altLang="en-US" sz="1800" dirty="0">
                <a:latin typeface="Arial" panose="020B0604020202020204" pitchFamily="34" charset="0"/>
              </a:rPr>
              <a:t>Positive self-talk</a:t>
            </a:r>
          </a:p>
        </p:txBody>
      </p:sp>
      <p:sp>
        <p:nvSpPr>
          <p:cNvPr id="17" name="AutoShape 6">
            <a:extLst>
              <a:ext uri="{FF2B5EF4-FFF2-40B4-BE49-F238E27FC236}">
                <a16:creationId xmlns:a16="http://schemas.microsoft.com/office/drawing/2014/main" id="{6AB71A4A-9E2B-478D-ADA0-51E34AB8D706}"/>
              </a:ext>
            </a:extLst>
          </p:cNvPr>
          <p:cNvSpPr>
            <a:spLocks noChangeArrowheads="1"/>
          </p:cNvSpPr>
          <p:nvPr/>
        </p:nvSpPr>
        <p:spPr bwMode="auto">
          <a:xfrm rot="15963510">
            <a:off x="7002511" y="2805088"/>
            <a:ext cx="1727200" cy="431800"/>
          </a:xfrm>
          <a:prstGeom prst="curvedDownArrow">
            <a:avLst>
              <a:gd name="adj1" fmla="val 31981"/>
              <a:gd name="adj2" fmla="val 112130"/>
              <a:gd name="adj3" fmla="val 74236"/>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Arial" panose="020B0604020202020204" pitchFamily="34" charset="0"/>
            </a:endParaRPr>
          </a:p>
        </p:txBody>
      </p:sp>
      <p:sp>
        <p:nvSpPr>
          <p:cNvPr id="18" name="Text Box 11">
            <a:extLst>
              <a:ext uri="{FF2B5EF4-FFF2-40B4-BE49-F238E27FC236}">
                <a16:creationId xmlns:a16="http://schemas.microsoft.com/office/drawing/2014/main" id="{85C2BBCC-9A2B-4A17-99F8-9E391004A6D4}"/>
              </a:ext>
            </a:extLst>
          </p:cNvPr>
          <p:cNvSpPr txBox="1">
            <a:spLocks noChangeArrowheads="1"/>
          </p:cNvSpPr>
          <p:nvPr/>
        </p:nvSpPr>
        <p:spPr bwMode="auto">
          <a:xfrm>
            <a:off x="7119977" y="1915990"/>
            <a:ext cx="20875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1800" dirty="0">
                <a:latin typeface="Arial" panose="020B0604020202020204" pitchFamily="34" charset="0"/>
              </a:rPr>
              <a:t>Belief</a:t>
            </a:r>
          </a:p>
        </p:txBody>
      </p:sp>
      <p:cxnSp>
        <p:nvCxnSpPr>
          <p:cNvPr id="6" name="Straight Arrow Connector 5"/>
          <p:cNvCxnSpPr/>
          <p:nvPr/>
        </p:nvCxnSpPr>
        <p:spPr>
          <a:xfrm>
            <a:off x="1518952" y="1213361"/>
            <a:ext cx="1819935" cy="1261136"/>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B170DBC-4A32-4D7F-AD8B-57EA7CD97D8C}"/>
              </a:ext>
            </a:extLst>
          </p:cNvPr>
          <p:cNvCxnSpPr>
            <a:cxnSpLocks/>
          </p:cNvCxnSpPr>
          <p:nvPr/>
        </p:nvCxnSpPr>
        <p:spPr>
          <a:xfrm flipV="1">
            <a:off x="3636031" y="3277910"/>
            <a:ext cx="3955328" cy="2004710"/>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217595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1037" grpId="0"/>
      <p:bldP spid="12" grpId="0"/>
      <p:bldP spid="13" grpId="0" animBg="1"/>
      <p:bldP spid="14" grpId="0"/>
      <p:bldP spid="9" grpId="0" animBg="1"/>
      <p:bldP spid="10" grpId="0"/>
      <p:bldP spid="11" grpId="0" animBg="1"/>
      <p:bldP spid="15" grpId="0"/>
      <p:bldP spid="16" grpId="0"/>
      <p:bldP spid="17" grpId="0" animBg="1"/>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Positive self-talk affirmations – choose at least 5</a:t>
            </a:r>
            <a:endParaRPr lang="en-US" sz="2400" dirty="0">
              <a:solidFill>
                <a:schemeClr val="bg1"/>
              </a:solidFill>
              <a:cs typeface="Arial" charset="0"/>
            </a:endParaRPr>
          </a:p>
        </p:txBody>
      </p:sp>
      <p:sp>
        <p:nvSpPr>
          <p:cNvPr id="4" name="Content Placeholder 2"/>
          <p:cNvSpPr txBox="1">
            <a:spLocks/>
          </p:cNvSpPr>
          <p:nvPr/>
        </p:nvSpPr>
        <p:spPr>
          <a:xfrm>
            <a:off x="169068" y="765175"/>
            <a:ext cx="8651403" cy="593725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altLang="en-US" sz="2000" dirty="0"/>
              <a:t>I choose to be in a good mood                                           </a:t>
            </a:r>
          </a:p>
          <a:p>
            <a:r>
              <a:rPr lang="en-GB" altLang="en-US" sz="2000" dirty="0"/>
              <a:t>I choose to have a positive attitude                                   </a:t>
            </a:r>
          </a:p>
          <a:p>
            <a:r>
              <a:rPr lang="en-GB" altLang="en-US" sz="2000" dirty="0"/>
              <a:t>I forgive myself for not being perfect</a:t>
            </a:r>
          </a:p>
          <a:p>
            <a:r>
              <a:rPr lang="en-GB" altLang="en-US" sz="2000" dirty="0"/>
              <a:t>I make the best of every situation</a:t>
            </a:r>
          </a:p>
          <a:p>
            <a:r>
              <a:rPr lang="en-GB" altLang="en-US" sz="2000" dirty="0"/>
              <a:t>I have control over my thoughts and feelings</a:t>
            </a:r>
          </a:p>
          <a:p>
            <a:r>
              <a:rPr lang="en-GB" altLang="en-US" sz="2000" dirty="0"/>
              <a:t>I treat others with respect</a:t>
            </a:r>
          </a:p>
          <a:p>
            <a:r>
              <a:rPr lang="en-GB" altLang="en-US" sz="2000" dirty="0"/>
              <a:t>I practice patience and understanding with others and myself</a:t>
            </a:r>
          </a:p>
          <a:p>
            <a:r>
              <a:rPr lang="en-GB" altLang="en-US" sz="2000" dirty="0"/>
              <a:t>I choose to smile and enjoy life to the fullest</a:t>
            </a:r>
          </a:p>
          <a:p>
            <a:r>
              <a:rPr lang="en-GB" altLang="en-US" sz="2000" dirty="0"/>
              <a:t>I eat well, exercise, and get plenty of rest to help balance my life</a:t>
            </a:r>
          </a:p>
          <a:p>
            <a:r>
              <a:rPr lang="en-GB" altLang="en-US" sz="2000" dirty="0"/>
              <a:t>I have huge inner strength</a:t>
            </a:r>
          </a:p>
          <a:p>
            <a:r>
              <a:rPr lang="en-GB" altLang="en-US" sz="2000" dirty="0"/>
              <a:t>I am resourceful and resilient</a:t>
            </a:r>
          </a:p>
          <a:p>
            <a:r>
              <a:rPr lang="en-GB" altLang="en-US" sz="2000" dirty="0"/>
              <a:t>My life is full of unlimited possibilities </a:t>
            </a:r>
          </a:p>
          <a:p>
            <a:r>
              <a:rPr lang="en-GB" altLang="en-US" sz="2000" dirty="0"/>
              <a:t>I learn from every situation in life and grow stronger as a result</a:t>
            </a:r>
          </a:p>
          <a:p>
            <a:r>
              <a:rPr lang="en-GB" altLang="en-US" sz="2000" dirty="0"/>
              <a:t>I choose a vital and authentic life</a:t>
            </a:r>
          </a:p>
          <a:p>
            <a:r>
              <a:rPr lang="en-GB" altLang="en-US" sz="2000" dirty="0"/>
              <a:t>I immediately bounce back from any set-backs in life</a:t>
            </a:r>
          </a:p>
          <a:p>
            <a:endParaRPr lang="en-GB" alt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fade">
                                      <p:cBhvr>
                                        <p:cTn id="25" dur="500"/>
                                        <p:tgtEl>
                                          <p:spTgt spid="4">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fade">
                                      <p:cBhvr>
                                        <p:cTn id="30" dur="500"/>
                                        <p:tgtEl>
                                          <p:spTgt spid="4">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fade">
                                      <p:cBhvr>
                                        <p:cTn id="35" dur="500"/>
                                        <p:tgtEl>
                                          <p:spTgt spid="4">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
                                            <p:txEl>
                                              <p:pRg st="7" end="7"/>
                                            </p:txEl>
                                          </p:spTgt>
                                        </p:tgtEl>
                                        <p:attrNameLst>
                                          <p:attrName>style.visibility</p:attrName>
                                        </p:attrNameLst>
                                      </p:cBhvr>
                                      <p:to>
                                        <p:strVal val="visible"/>
                                      </p:to>
                                    </p:set>
                                    <p:animEffect transition="in" filter="fade">
                                      <p:cBhvr>
                                        <p:cTn id="40" dur="500"/>
                                        <p:tgtEl>
                                          <p:spTgt spid="4">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
                                            <p:txEl>
                                              <p:pRg st="8" end="8"/>
                                            </p:txEl>
                                          </p:spTgt>
                                        </p:tgtEl>
                                        <p:attrNameLst>
                                          <p:attrName>style.visibility</p:attrName>
                                        </p:attrNameLst>
                                      </p:cBhvr>
                                      <p:to>
                                        <p:strVal val="visible"/>
                                      </p:to>
                                    </p:set>
                                    <p:animEffect transition="in" filter="fade">
                                      <p:cBhvr>
                                        <p:cTn id="45" dur="500"/>
                                        <p:tgtEl>
                                          <p:spTgt spid="4">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4">
                                            <p:txEl>
                                              <p:pRg st="9" end="9"/>
                                            </p:txEl>
                                          </p:spTgt>
                                        </p:tgtEl>
                                        <p:attrNameLst>
                                          <p:attrName>style.visibility</p:attrName>
                                        </p:attrNameLst>
                                      </p:cBhvr>
                                      <p:to>
                                        <p:strVal val="visible"/>
                                      </p:to>
                                    </p:set>
                                    <p:animEffect transition="in" filter="fade">
                                      <p:cBhvr>
                                        <p:cTn id="50" dur="500"/>
                                        <p:tgtEl>
                                          <p:spTgt spid="4">
                                            <p:txEl>
                                              <p:pRg st="9" end="9"/>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4">
                                            <p:txEl>
                                              <p:pRg st="10" end="10"/>
                                            </p:txEl>
                                          </p:spTgt>
                                        </p:tgtEl>
                                        <p:attrNameLst>
                                          <p:attrName>style.visibility</p:attrName>
                                        </p:attrNameLst>
                                      </p:cBhvr>
                                      <p:to>
                                        <p:strVal val="visible"/>
                                      </p:to>
                                    </p:set>
                                    <p:animEffect transition="in" filter="fade">
                                      <p:cBhvr>
                                        <p:cTn id="55" dur="500"/>
                                        <p:tgtEl>
                                          <p:spTgt spid="4">
                                            <p:txEl>
                                              <p:pRg st="10" end="1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4">
                                            <p:txEl>
                                              <p:pRg st="11" end="11"/>
                                            </p:txEl>
                                          </p:spTgt>
                                        </p:tgtEl>
                                        <p:attrNameLst>
                                          <p:attrName>style.visibility</p:attrName>
                                        </p:attrNameLst>
                                      </p:cBhvr>
                                      <p:to>
                                        <p:strVal val="visible"/>
                                      </p:to>
                                    </p:set>
                                    <p:animEffect transition="in" filter="fade">
                                      <p:cBhvr>
                                        <p:cTn id="60" dur="500"/>
                                        <p:tgtEl>
                                          <p:spTgt spid="4">
                                            <p:txEl>
                                              <p:pRg st="11" end="1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4">
                                            <p:txEl>
                                              <p:pRg st="12" end="12"/>
                                            </p:txEl>
                                          </p:spTgt>
                                        </p:tgtEl>
                                        <p:attrNameLst>
                                          <p:attrName>style.visibility</p:attrName>
                                        </p:attrNameLst>
                                      </p:cBhvr>
                                      <p:to>
                                        <p:strVal val="visible"/>
                                      </p:to>
                                    </p:set>
                                    <p:animEffect transition="in" filter="fade">
                                      <p:cBhvr>
                                        <p:cTn id="65" dur="500"/>
                                        <p:tgtEl>
                                          <p:spTgt spid="4">
                                            <p:txEl>
                                              <p:pRg st="12" end="12"/>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4">
                                            <p:txEl>
                                              <p:pRg st="13" end="13"/>
                                            </p:txEl>
                                          </p:spTgt>
                                        </p:tgtEl>
                                        <p:attrNameLst>
                                          <p:attrName>style.visibility</p:attrName>
                                        </p:attrNameLst>
                                      </p:cBhvr>
                                      <p:to>
                                        <p:strVal val="visible"/>
                                      </p:to>
                                    </p:set>
                                    <p:animEffect transition="in" filter="fade">
                                      <p:cBhvr>
                                        <p:cTn id="70" dur="500"/>
                                        <p:tgtEl>
                                          <p:spTgt spid="4">
                                            <p:txEl>
                                              <p:pRg st="13" end="13"/>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4">
                                            <p:txEl>
                                              <p:pRg st="14" end="14"/>
                                            </p:txEl>
                                          </p:spTgt>
                                        </p:tgtEl>
                                        <p:attrNameLst>
                                          <p:attrName>style.visibility</p:attrName>
                                        </p:attrNameLst>
                                      </p:cBhvr>
                                      <p:to>
                                        <p:strVal val="visible"/>
                                      </p:to>
                                    </p:set>
                                    <p:animEffect transition="in" filter="fade">
                                      <p:cBhvr>
                                        <p:cTn id="75"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Positive self-talk affirmations – choose at least 5</a:t>
            </a:r>
            <a:endParaRPr lang="en-US" sz="2400" dirty="0">
              <a:solidFill>
                <a:schemeClr val="bg1"/>
              </a:solidFill>
              <a:cs typeface="Arial" charset="0"/>
            </a:endParaRPr>
          </a:p>
        </p:txBody>
      </p:sp>
      <p:sp>
        <p:nvSpPr>
          <p:cNvPr id="5" name="Content Placeholder 2"/>
          <p:cNvSpPr txBox="1">
            <a:spLocks/>
          </p:cNvSpPr>
          <p:nvPr/>
        </p:nvSpPr>
        <p:spPr>
          <a:xfrm>
            <a:off x="84534" y="836712"/>
            <a:ext cx="8974931" cy="6688823"/>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altLang="en-US" sz="2000" dirty="0"/>
              <a:t>I am extremely proud of all that I have achieved, and I am determined to fulfil my dreams, hopes and desires. </a:t>
            </a:r>
          </a:p>
          <a:p>
            <a:r>
              <a:rPr lang="en-GB" altLang="en-US" sz="2000" dirty="0"/>
              <a:t>I choose to live my life positively, and reject all negative thoughts, self-judgement and criticism.</a:t>
            </a:r>
          </a:p>
          <a:p>
            <a:r>
              <a:rPr lang="en-GB" altLang="en-US" sz="2000" dirty="0"/>
              <a:t>I deserve the best that life can provide and I will fulfil my dreams</a:t>
            </a:r>
          </a:p>
          <a:p>
            <a:r>
              <a:rPr lang="en-GB" altLang="en-US" sz="2000" dirty="0"/>
              <a:t>I reject all that is negative and damaging in my life, and embrace all that is positive, kind and strength building</a:t>
            </a:r>
          </a:p>
          <a:p>
            <a:r>
              <a:rPr lang="en-GB" altLang="en-US" sz="2000" dirty="0"/>
              <a:t>I choose to be strong, positive and resilient today, and reject all that is destructive and self-harming.</a:t>
            </a:r>
          </a:p>
          <a:p>
            <a:r>
              <a:rPr lang="en-GB" altLang="en-US" sz="2000" dirty="0"/>
              <a:t>I will fulfil my dreams, hopes and desires, and eradicate all self-doubt, fear and criticism.</a:t>
            </a:r>
          </a:p>
          <a:p>
            <a:r>
              <a:rPr lang="en-GB" altLang="en-US" sz="2000" dirty="0"/>
              <a:t>No matter how difficult or challenging today may become, I will always remain calm, positive and in control at all times.</a:t>
            </a:r>
          </a:p>
          <a:p>
            <a:r>
              <a:rPr lang="en-GB" altLang="en-US" sz="2000" dirty="0"/>
              <a:t>I am strong against negative life circumstances</a:t>
            </a:r>
          </a:p>
          <a:p>
            <a:r>
              <a:rPr lang="en-GB" altLang="en-US" sz="2000" dirty="0"/>
              <a:t>I can face anything that confronts me</a:t>
            </a:r>
          </a:p>
          <a:p>
            <a:r>
              <a:rPr lang="en-GB" altLang="en-US" sz="2000" dirty="0"/>
              <a:t>I face life head-on			</a:t>
            </a:r>
          </a:p>
          <a:p>
            <a:r>
              <a:rPr lang="en-GB" altLang="en-US" sz="2000" dirty="0"/>
              <a:t>I have willpower</a:t>
            </a:r>
          </a:p>
          <a:p>
            <a:endParaRPr lang="en-GB" altLang="en-US" sz="2000" dirty="0"/>
          </a:p>
        </p:txBody>
      </p:sp>
    </p:spTree>
    <p:extLst>
      <p:ext uri="{BB962C8B-B14F-4D97-AF65-F5344CB8AC3E}">
        <p14:creationId xmlns:p14="http://schemas.microsoft.com/office/powerpoint/2010/main" val="33101711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Positive self-talk affirmations – choose at least 5</a:t>
            </a:r>
            <a:endParaRPr lang="en-US" sz="2400" dirty="0">
              <a:solidFill>
                <a:schemeClr val="bg1"/>
              </a:solidFill>
              <a:cs typeface="Arial" charset="0"/>
            </a:endParaRPr>
          </a:p>
        </p:txBody>
      </p:sp>
      <p:sp>
        <p:nvSpPr>
          <p:cNvPr id="6" name="Content Placeholder 2"/>
          <p:cNvSpPr txBox="1">
            <a:spLocks/>
          </p:cNvSpPr>
          <p:nvPr/>
        </p:nvSpPr>
        <p:spPr>
          <a:xfrm>
            <a:off x="179512" y="836712"/>
            <a:ext cx="9144000" cy="4525963"/>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altLang="en-US" sz="2000" dirty="0"/>
              <a:t>I am in control of my life</a:t>
            </a:r>
          </a:p>
          <a:p>
            <a:r>
              <a:rPr lang="en-GB" altLang="en-US" sz="2000" dirty="0"/>
              <a:t>I use my inner strength in necessary situations</a:t>
            </a:r>
          </a:p>
          <a:p>
            <a:r>
              <a:rPr lang="en-GB" altLang="en-US" sz="2000" dirty="0"/>
              <a:t>I have insurmountable amounts of inner strength </a:t>
            </a:r>
          </a:p>
          <a:p>
            <a:r>
              <a:rPr lang="en-GB" altLang="en-US" sz="2000" dirty="0"/>
              <a:t>I practice building my personal resilience continually</a:t>
            </a:r>
          </a:p>
          <a:p>
            <a:r>
              <a:rPr lang="en-GB" altLang="en-US" sz="2000" dirty="0"/>
              <a:t>I am naturally strong</a:t>
            </a:r>
          </a:p>
          <a:p>
            <a:r>
              <a:rPr lang="en-GB" altLang="en-US" sz="2000" dirty="0"/>
              <a:t>I stand up to anything</a:t>
            </a:r>
          </a:p>
          <a:p>
            <a:r>
              <a:rPr lang="en-GB" altLang="en-US" sz="2000" dirty="0"/>
              <a:t>I am bold and brave</a:t>
            </a:r>
          </a:p>
          <a:p>
            <a:r>
              <a:rPr lang="en-GB" altLang="en-US" sz="2000" dirty="0"/>
              <a:t>I have full confidence in myself</a:t>
            </a:r>
          </a:p>
          <a:p>
            <a:r>
              <a:rPr lang="en-GB" altLang="en-US" sz="2000" dirty="0"/>
              <a:t>I am resilient and strong</a:t>
            </a:r>
          </a:p>
          <a:p>
            <a:r>
              <a:rPr lang="en-GB" altLang="en-US" sz="2000" dirty="0"/>
              <a:t>I believe in myself</a:t>
            </a:r>
          </a:p>
          <a:p>
            <a:endParaRPr lang="en-GB" altLang="en-US" sz="2000" dirty="0"/>
          </a:p>
          <a:p>
            <a:pPr marL="0" indent="0">
              <a:buNone/>
            </a:pPr>
            <a:r>
              <a:rPr lang="en-GB" altLang="en-US" sz="2000" dirty="0"/>
              <a:t>At the end of each day record three positive/good things that have happened during the day. At the end of each week/month review the list to get a sense of all the good things. </a:t>
            </a:r>
          </a:p>
          <a:p>
            <a:pPr marL="0" indent="0">
              <a:buNone/>
            </a:pPr>
            <a:endParaRPr lang="en-GB" altLang="en-US" sz="2000" dirty="0"/>
          </a:p>
          <a:p>
            <a:pPr marL="0" indent="0">
              <a:buNone/>
            </a:pPr>
            <a:r>
              <a:rPr lang="en-GB" altLang="en-US" sz="2000" dirty="0"/>
              <a:t>Try issuing a </a:t>
            </a:r>
            <a:r>
              <a:rPr lang="en-GB" altLang="en-US" sz="2000" b="1" dirty="0"/>
              <a:t>‘STOP’ </a:t>
            </a:r>
            <a:r>
              <a:rPr lang="en-GB" altLang="en-US" sz="2000" dirty="0"/>
              <a:t>command when you experience a negative thought or use a ‘cue’ such as an elastic band</a:t>
            </a:r>
          </a:p>
          <a:p>
            <a:endParaRPr lang="en-GB" altLang="en-US" dirty="0"/>
          </a:p>
          <a:p>
            <a:endParaRPr lang="en-GB" altLang="en-US" dirty="0"/>
          </a:p>
        </p:txBody>
      </p:sp>
    </p:spTree>
    <p:extLst>
      <p:ext uri="{BB962C8B-B14F-4D97-AF65-F5344CB8AC3E}">
        <p14:creationId xmlns:p14="http://schemas.microsoft.com/office/powerpoint/2010/main" val="8971904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fade">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fade">
                                      <p:cBhvr>
                                        <p:cTn id="25" dur="500"/>
                                        <p:tgtEl>
                                          <p:spTgt spid="6">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6">
                                            <p:txEl>
                                              <p:pRg st="6" end="6"/>
                                            </p:txEl>
                                          </p:spTgt>
                                        </p:tgtEl>
                                        <p:attrNameLst>
                                          <p:attrName>style.visibility</p:attrName>
                                        </p:attrNameLst>
                                      </p:cBhvr>
                                      <p:to>
                                        <p:strVal val="visible"/>
                                      </p:to>
                                    </p:set>
                                    <p:animEffect transition="in" filter="fade">
                                      <p:cBhvr>
                                        <p:cTn id="34" dur="500"/>
                                        <p:tgtEl>
                                          <p:spTgt spid="6">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animEffect transition="in" filter="fade">
                                      <p:cBhvr>
                                        <p:cTn id="43" dur="500"/>
                                        <p:tgtEl>
                                          <p:spTgt spid="6">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11" end="11"/>
                                            </p:txEl>
                                          </p:spTgt>
                                        </p:tgtEl>
                                        <p:attrNameLst>
                                          <p:attrName>style.visibility</p:attrName>
                                        </p:attrNameLst>
                                      </p:cBhvr>
                                      <p:to>
                                        <p:strVal val="visible"/>
                                      </p:to>
                                    </p:set>
                                    <p:animEffect transition="in" filter="fade">
                                      <p:cBhvr>
                                        <p:cTn id="52" dur="500"/>
                                        <p:tgtEl>
                                          <p:spTgt spid="6">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1687</Words>
  <Application>Microsoft Office PowerPoint</Application>
  <PresentationFormat>On-screen Show (4:3)</PresentationFormat>
  <Paragraphs>159</Paragraphs>
  <Slides>16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Segoe UI Historic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opportunities </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Shaun Byrne</dc:creator>
  <cp:lastModifiedBy>Bernard Genge</cp:lastModifiedBy>
  <cp:revision>173</cp:revision>
  <dcterms:created xsi:type="dcterms:W3CDTF">2011-03-16T20:26:35Z</dcterms:created>
  <dcterms:modified xsi:type="dcterms:W3CDTF">2021-02-23T10:40:03Z</dcterms:modified>
</cp:coreProperties>
</file>