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7" r:id="rId2"/>
    <p:sldId id="342" r:id="rId3"/>
    <p:sldId id="371" r:id="rId4"/>
    <p:sldId id="481" r:id="rId5"/>
    <p:sldId id="479" r:id="rId6"/>
    <p:sldId id="343" r:id="rId7"/>
    <p:sldId id="480" r:id="rId8"/>
    <p:sldId id="474" r:id="rId9"/>
    <p:sldId id="475" r:id="rId10"/>
    <p:sldId id="476" r:id="rId11"/>
    <p:sldId id="477" r:id="rId12"/>
    <p:sldId id="339" r:id="rId13"/>
    <p:sldId id="376" r:id="rId14"/>
    <p:sldId id="478" r:id="rId15"/>
    <p:sldId id="482" r:id="rId16"/>
    <p:sldId id="379" r:id="rId17"/>
    <p:sldId id="308" r:id="rId18"/>
    <p:sldId id="380" r:id="rId19"/>
    <p:sldId id="377" r:id="rId20"/>
  </p:sldIdLst>
  <p:sldSz cx="9144000" cy="6858000" type="screen4x3"/>
  <p:notesSz cx="6888163" cy="100203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07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77" autoAdjust="0"/>
  </p:normalViewPr>
  <p:slideViewPr>
    <p:cSldViewPr>
      <p:cViewPr varScale="1">
        <p:scale>
          <a:sx n="81" d="100"/>
          <a:sy n="81" d="100"/>
        </p:scale>
        <p:origin x="1017" y="45"/>
      </p:cViewPr>
      <p:guideLst>
        <p:guide orient="horz" pos="1071"/>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6616" tIns="48308" rIns="96616" bIns="48308" rtlCol="0"/>
          <a:lstStyle>
            <a:lvl1pPr algn="l">
              <a:defRPr sz="1300"/>
            </a:lvl1pPr>
          </a:lstStyle>
          <a:p>
            <a:pPr>
              <a:defRPr/>
            </a:pPr>
            <a:endParaRPr lang="en-GB"/>
          </a:p>
        </p:txBody>
      </p:sp>
      <p:sp>
        <p:nvSpPr>
          <p:cNvPr id="3" name="Date Placeholder 2"/>
          <p:cNvSpPr>
            <a:spLocks noGrp="1"/>
          </p:cNvSpPr>
          <p:nvPr>
            <p:ph type="dt" sz="quarter" idx="1"/>
          </p:nvPr>
        </p:nvSpPr>
        <p:spPr>
          <a:xfrm>
            <a:off x="3902075" y="0"/>
            <a:ext cx="2984500" cy="501650"/>
          </a:xfrm>
          <a:prstGeom prst="rect">
            <a:avLst/>
          </a:prstGeom>
        </p:spPr>
        <p:txBody>
          <a:bodyPr vert="horz" lIns="96616" tIns="48308" rIns="96616" bIns="48308" rtlCol="0"/>
          <a:lstStyle>
            <a:lvl1pPr algn="r">
              <a:defRPr sz="1300" smtClean="0"/>
            </a:lvl1pPr>
          </a:lstStyle>
          <a:p>
            <a:pPr>
              <a:defRPr/>
            </a:pPr>
            <a:fld id="{B34FC769-9877-4B7A-A7A1-BDD67F94A5AB}" type="datetimeFigureOut">
              <a:rPr lang="en-US"/>
              <a:pPr>
                <a:defRPr/>
              </a:pPr>
              <a:t>1/27/2021</a:t>
            </a:fld>
            <a:endParaRPr lang="en-GB"/>
          </a:p>
        </p:txBody>
      </p:sp>
      <p:sp>
        <p:nvSpPr>
          <p:cNvPr id="4" name="Footer Placeholder 3"/>
          <p:cNvSpPr>
            <a:spLocks noGrp="1"/>
          </p:cNvSpPr>
          <p:nvPr>
            <p:ph type="ftr" sz="quarter" idx="2"/>
          </p:nvPr>
        </p:nvSpPr>
        <p:spPr>
          <a:xfrm>
            <a:off x="0" y="9517063"/>
            <a:ext cx="2984500" cy="501650"/>
          </a:xfrm>
          <a:prstGeom prst="rect">
            <a:avLst/>
          </a:prstGeom>
        </p:spPr>
        <p:txBody>
          <a:bodyPr vert="horz" lIns="96616" tIns="48308" rIns="96616" bIns="48308" rtlCol="0" anchor="b"/>
          <a:lstStyle>
            <a:lvl1pPr algn="l">
              <a:defRPr sz="1300"/>
            </a:lvl1pPr>
          </a:lstStyle>
          <a:p>
            <a:pPr>
              <a:defRPr/>
            </a:pPr>
            <a:endParaRPr lang="en-GB"/>
          </a:p>
        </p:txBody>
      </p:sp>
      <p:sp>
        <p:nvSpPr>
          <p:cNvPr id="5" name="Slide Number Placeholder 4"/>
          <p:cNvSpPr>
            <a:spLocks noGrp="1"/>
          </p:cNvSpPr>
          <p:nvPr>
            <p:ph type="sldNum" sz="quarter" idx="3"/>
          </p:nvPr>
        </p:nvSpPr>
        <p:spPr>
          <a:xfrm>
            <a:off x="3902075" y="9517063"/>
            <a:ext cx="2984500" cy="501650"/>
          </a:xfrm>
          <a:prstGeom prst="rect">
            <a:avLst/>
          </a:prstGeom>
        </p:spPr>
        <p:txBody>
          <a:bodyPr vert="horz" lIns="96616" tIns="48308" rIns="96616" bIns="48308" rtlCol="0" anchor="b"/>
          <a:lstStyle>
            <a:lvl1pPr algn="r">
              <a:defRPr sz="1300" smtClean="0"/>
            </a:lvl1pPr>
          </a:lstStyle>
          <a:p>
            <a:pPr>
              <a:defRPr/>
            </a:pPr>
            <a:fld id="{200A56D9-0423-4FF7-8AA3-958A7A36BA3F}" type="slidenum">
              <a:rPr lang="en-GB"/>
              <a:pPr>
                <a:defRPr/>
              </a:pPr>
              <a:t>‹#›</a:t>
            </a:fld>
            <a:endParaRPr lang="en-GB"/>
          </a:p>
        </p:txBody>
      </p:sp>
    </p:spTree>
    <p:extLst>
      <p:ext uri="{BB962C8B-B14F-4D97-AF65-F5344CB8AC3E}">
        <p14:creationId xmlns:p14="http://schemas.microsoft.com/office/powerpoint/2010/main" val="1532924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6616" tIns="48308" rIns="96616" bIns="48308" rtlCol="0"/>
          <a:lstStyle>
            <a:lvl1pPr algn="l" fontAlgn="auto">
              <a:spcBef>
                <a:spcPts val="0"/>
              </a:spcBef>
              <a:spcAft>
                <a:spcPts val="0"/>
              </a:spcAft>
              <a:defRPr sz="1300">
                <a:latin typeface="+mn-lt"/>
                <a:cs typeface="+mn-cs"/>
              </a:defRPr>
            </a:lvl1pPr>
          </a:lstStyle>
          <a:p>
            <a:pPr>
              <a:defRPr/>
            </a:pPr>
            <a:endParaRPr lang="en-GB"/>
          </a:p>
        </p:txBody>
      </p:sp>
      <p:sp>
        <p:nvSpPr>
          <p:cNvPr id="3" name="Date Placeholder 2"/>
          <p:cNvSpPr>
            <a:spLocks noGrp="1"/>
          </p:cNvSpPr>
          <p:nvPr>
            <p:ph type="dt" idx="1"/>
          </p:nvPr>
        </p:nvSpPr>
        <p:spPr>
          <a:xfrm>
            <a:off x="3902075" y="0"/>
            <a:ext cx="2984500" cy="501650"/>
          </a:xfrm>
          <a:prstGeom prst="rect">
            <a:avLst/>
          </a:prstGeom>
        </p:spPr>
        <p:txBody>
          <a:bodyPr vert="horz" lIns="96616" tIns="48308" rIns="96616" bIns="48308" rtlCol="0"/>
          <a:lstStyle>
            <a:lvl1pPr algn="r" fontAlgn="auto">
              <a:spcBef>
                <a:spcPts val="0"/>
              </a:spcBef>
              <a:spcAft>
                <a:spcPts val="0"/>
              </a:spcAft>
              <a:defRPr sz="1300">
                <a:latin typeface="+mn-lt"/>
                <a:cs typeface="+mn-cs"/>
              </a:defRPr>
            </a:lvl1pPr>
          </a:lstStyle>
          <a:p>
            <a:pPr>
              <a:defRPr/>
            </a:pPr>
            <a:fld id="{C15C3BE8-C476-441C-9643-49F8D217B681}" type="datetimeFigureOut">
              <a:rPr lang="en-US"/>
              <a:pPr>
                <a:defRPr/>
              </a:pPr>
              <a:t>1/27/2021</a:t>
            </a:fld>
            <a:endParaRPr lang="en-GB"/>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pPr lvl="0"/>
            <a:endParaRPr lang="en-GB" noProof="0"/>
          </a:p>
        </p:txBody>
      </p:sp>
      <p:sp>
        <p:nvSpPr>
          <p:cNvPr id="5" name="Notes Placeholder 4"/>
          <p:cNvSpPr>
            <a:spLocks noGrp="1"/>
          </p:cNvSpPr>
          <p:nvPr>
            <p:ph type="body" sz="quarter" idx="3"/>
          </p:nvPr>
        </p:nvSpPr>
        <p:spPr>
          <a:xfrm>
            <a:off x="688975" y="4759325"/>
            <a:ext cx="5510213" cy="4510088"/>
          </a:xfrm>
          <a:prstGeom prst="rect">
            <a:avLst/>
          </a:prstGeom>
        </p:spPr>
        <p:txBody>
          <a:bodyPr vert="horz" lIns="96616" tIns="48308" rIns="96616" bIns="4830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517063"/>
            <a:ext cx="2984500" cy="501650"/>
          </a:xfrm>
          <a:prstGeom prst="rect">
            <a:avLst/>
          </a:prstGeom>
        </p:spPr>
        <p:txBody>
          <a:bodyPr vert="horz" lIns="96616" tIns="48308" rIns="96616" bIns="48308" rtlCol="0" anchor="b"/>
          <a:lstStyle>
            <a:lvl1pPr algn="l" fontAlgn="auto">
              <a:spcBef>
                <a:spcPts val="0"/>
              </a:spcBef>
              <a:spcAft>
                <a:spcPts val="0"/>
              </a:spcAft>
              <a:defRPr sz="13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902075" y="9517063"/>
            <a:ext cx="2984500" cy="501650"/>
          </a:xfrm>
          <a:prstGeom prst="rect">
            <a:avLst/>
          </a:prstGeom>
        </p:spPr>
        <p:txBody>
          <a:bodyPr vert="horz" lIns="96616" tIns="48308" rIns="96616" bIns="48308" rtlCol="0" anchor="b"/>
          <a:lstStyle>
            <a:lvl1pPr algn="r" fontAlgn="auto">
              <a:spcBef>
                <a:spcPts val="0"/>
              </a:spcBef>
              <a:spcAft>
                <a:spcPts val="0"/>
              </a:spcAft>
              <a:defRPr sz="1300">
                <a:latin typeface="+mn-lt"/>
                <a:cs typeface="+mn-cs"/>
              </a:defRPr>
            </a:lvl1pPr>
          </a:lstStyle>
          <a:p>
            <a:pPr>
              <a:defRPr/>
            </a:pPr>
            <a:fld id="{9AA6B6CB-155C-4A66-82EC-9CA2EABE57B9}" type="slidenum">
              <a:rPr lang="en-GB"/>
              <a:pPr>
                <a:defRPr/>
              </a:pPr>
              <a:t>‹#›</a:t>
            </a:fld>
            <a:endParaRPr lang="en-GB"/>
          </a:p>
        </p:txBody>
      </p:sp>
    </p:spTree>
    <p:extLst>
      <p:ext uri="{BB962C8B-B14F-4D97-AF65-F5344CB8AC3E}">
        <p14:creationId xmlns:p14="http://schemas.microsoft.com/office/powerpoint/2010/main" val="25827289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4DBB11-9E37-4B3E-A83E-F34AAE29040F}" type="slidenum">
              <a:rPr lang="en-GB">
                <a:cs typeface="Arial" charset="0"/>
              </a:rPr>
              <a:pPr fontAlgn="base">
                <a:spcBef>
                  <a:spcPct val="0"/>
                </a:spcBef>
                <a:spcAft>
                  <a:spcPct val="0"/>
                </a:spcAft>
                <a:defRPr/>
              </a:pPr>
              <a:t>1</a:t>
            </a:fld>
            <a:endParaRPr lang="en-GB" dirty="0">
              <a:cs typeface="Arial" charset="0"/>
            </a:endParaRPr>
          </a:p>
        </p:txBody>
      </p:sp>
    </p:spTree>
    <p:extLst>
      <p:ext uri="{BB962C8B-B14F-4D97-AF65-F5344CB8AC3E}">
        <p14:creationId xmlns:p14="http://schemas.microsoft.com/office/powerpoint/2010/main" val="2432811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11</a:t>
            </a:fld>
            <a:endParaRPr lang="en-GB"/>
          </a:p>
        </p:txBody>
      </p:sp>
    </p:spTree>
    <p:extLst>
      <p:ext uri="{BB962C8B-B14F-4D97-AF65-F5344CB8AC3E}">
        <p14:creationId xmlns:p14="http://schemas.microsoft.com/office/powerpoint/2010/main" val="2202727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9953C31-7A57-4B73-A911-E4B5D779E4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2C332D29-70EF-4A0C-ACE2-6B0B7F0211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27652" name="Slide Number Placeholder 3">
            <a:extLst>
              <a:ext uri="{FF2B5EF4-FFF2-40B4-BE49-F238E27FC236}">
                <a16:creationId xmlns:a16="http://schemas.microsoft.com/office/drawing/2014/main" id="{43D8C82F-B61A-4D2F-AD95-6FA1E0A21B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054E2A-7DEA-4325-A406-0D2FE1E9D8EB}" type="slidenum">
              <a:rPr lang="en-GB" altLang="en-US"/>
              <a:pPr>
                <a:spcBef>
                  <a:spcPct val="0"/>
                </a:spcBef>
              </a:pPr>
              <a:t>12</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AA6B6CB-155C-4A66-82EC-9CA2EABE57B9}" type="slidenum">
              <a:rPr lang="en-GB" smtClean="0"/>
              <a:pPr>
                <a:defRPr/>
              </a:pPr>
              <a:t>13</a:t>
            </a:fld>
            <a:endParaRPr lang="en-GB"/>
          </a:p>
        </p:txBody>
      </p:sp>
    </p:spTree>
    <p:extLst>
      <p:ext uri="{BB962C8B-B14F-4D97-AF65-F5344CB8AC3E}">
        <p14:creationId xmlns:p14="http://schemas.microsoft.com/office/powerpoint/2010/main" val="845694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We looked at he people you need to consider in your network, next we look at the 7 types you </a:t>
            </a:r>
            <a:r>
              <a:rPr lang="en-GB"/>
              <a:t>can’t help. </a:t>
            </a:r>
            <a:endParaRPr lang="en-GB" dirty="0"/>
          </a:p>
        </p:txBody>
      </p:sp>
      <p:sp>
        <p:nvSpPr>
          <p:cNvPr id="4" name="Slide Number Placeholder 3"/>
          <p:cNvSpPr>
            <a:spLocks noGrp="1"/>
          </p:cNvSpPr>
          <p:nvPr>
            <p:ph type="sldNum" sz="quarter" idx="10"/>
          </p:nvPr>
        </p:nvSpPr>
        <p:spPr/>
        <p:txBody>
          <a:bodyPr/>
          <a:lstStyle/>
          <a:p>
            <a:pPr>
              <a:defRPr/>
            </a:pPr>
            <a:fld id="{9AA6B6CB-155C-4A66-82EC-9CA2EABE57B9}" type="slidenum">
              <a:rPr lang="en-GB" smtClean="0"/>
              <a:pPr>
                <a:defRPr/>
              </a:pPr>
              <a:t>14</a:t>
            </a:fld>
            <a:endParaRPr lang="en-GB"/>
          </a:p>
        </p:txBody>
      </p:sp>
    </p:spTree>
    <p:extLst>
      <p:ext uri="{BB962C8B-B14F-4D97-AF65-F5344CB8AC3E}">
        <p14:creationId xmlns:p14="http://schemas.microsoft.com/office/powerpoint/2010/main" val="837765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6mins 31 - 7 types of people you can’t help. </a:t>
            </a:r>
            <a:r>
              <a:rPr lang="en-GB" b="0" i="0" dirty="0">
                <a:solidFill>
                  <a:srgbClr val="030303"/>
                </a:solidFill>
                <a:effectLst/>
                <a:latin typeface="Roboto"/>
              </a:rPr>
              <a:t>Do you have a toxic friend or a toxic family member in your life? Do you try to change them because you think you see the good in them they can’t see in themselves? Trying to help someone who can’t even help themselves can feel a lot like taking one step forward and ten steps back. Some toxic people just don’t change, especially if they don’t want to and it’s not your job to help them get better. So, here are the most common and most problematic types of people you cannot help. </a:t>
            </a:r>
            <a:br>
              <a:rPr lang="en-GB" dirty="0"/>
            </a:br>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15</a:t>
            </a:fld>
            <a:endParaRPr lang="en-GB"/>
          </a:p>
        </p:txBody>
      </p:sp>
    </p:spTree>
    <p:extLst>
      <p:ext uri="{BB962C8B-B14F-4D97-AF65-F5344CB8AC3E}">
        <p14:creationId xmlns:p14="http://schemas.microsoft.com/office/powerpoint/2010/main" val="1115390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a:t>54321 decide/do</a:t>
            </a:r>
            <a:endParaRPr lang="en-GB" dirty="0"/>
          </a:p>
        </p:txBody>
      </p:sp>
      <p:sp>
        <p:nvSpPr>
          <p:cNvPr id="4" name="Slide Number Placeholder 3"/>
          <p:cNvSpPr>
            <a:spLocks noGrp="1"/>
          </p:cNvSpPr>
          <p:nvPr>
            <p:ph type="sldNum" sz="quarter" idx="5"/>
          </p:nvPr>
        </p:nvSpPr>
        <p:spPr/>
        <p:txBody>
          <a:bodyPr/>
          <a:lstStyle/>
          <a:p>
            <a:pPr>
              <a:defRPr/>
            </a:pPr>
            <a:fld id="{F7654BE5-7825-4627-BD35-366FD279151A}" type="slidenum">
              <a:rPr lang="en-GB" smtClean="0"/>
              <a:pPr>
                <a:defRPr/>
              </a:pPr>
              <a:t>17</a:t>
            </a:fld>
            <a:endParaRPr lang="en-GB"/>
          </a:p>
        </p:txBody>
      </p:sp>
    </p:spTree>
    <p:extLst>
      <p:ext uri="{BB962C8B-B14F-4D97-AF65-F5344CB8AC3E}">
        <p14:creationId xmlns:p14="http://schemas.microsoft.com/office/powerpoint/2010/main" val="1332830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she refers to the US the principles equally apply to us in the UK </a:t>
            </a:r>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19</a:t>
            </a:fld>
            <a:endParaRPr lang="en-GB"/>
          </a:p>
        </p:txBody>
      </p:sp>
    </p:spTree>
    <p:extLst>
      <p:ext uri="{BB962C8B-B14F-4D97-AF65-F5344CB8AC3E}">
        <p14:creationId xmlns:p14="http://schemas.microsoft.com/office/powerpoint/2010/main" val="3313220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05E981-0FBB-45BE-908C-12A4D2F574E4}" type="slidenum">
              <a:rPr lang="en-GB">
                <a:cs typeface="Arial" charset="0"/>
              </a:rPr>
              <a:pPr fontAlgn="base">
                <a:spcBef>
                  <a:spcPct val="0"/>
                </a:spcBef>
                <a:spcAft>
                  <a:spcPct val="0"/>
                </a:spcAft>
                <a:defRPr/>
              </a:pPr>
              <a:t>2</a:t>
            </a:fld>
            <a:endParaRPr lang="en-GB">
              <a:cs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On these masterclasses as we all learn in different ways there will be spoken words from me, written words on the ppt, pictures, quotes and for those that are very visual </a:t>
            </a:r>
            <a:r>
              <a:rPr lang="en-US" dirty="0" err="1"/>
              <a:t>youtube</a:t>
            </a:r>
            <a:r>
              <a:rPr lang="en-US" dirty="0"/>
              <a:t> clips to watch afterward. </a:t>
            </a:r>
            <a:r>
              <a:rPr lang="en-US"/>
              <a:t>The key to learning however is doing and teaching – 54321 DD</a:t>
            </a:r>
          </a:p>
          <a:p>
            <a:pPr eaLnBrk="1" hangingPunct="1">
              <a:spcBef>
                <a:spcPct val="0"/>
              </a:spcBef>
            </a:pPr>
            <a:endParaRPr lang="en-US" dirty="0"/>
          </a:p>
        </p:txBody>
      </p:sp>
    </p:spTree>
    <p:extLst>
      <p:ext uri="{BB962C8B-B14F-4D97-AF65-F5344CB8AC3E}">
        <p14:creationId xmlns:p14="http://schemas.microsoft.com/office/powerpoint/2010/main" val="344028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05E981-0FBB-45BE-908C-12A4D2F574E4}" type="slidenum">
              <a:rPr lang="en-GB">
                <a:cs typeface="Arial" charset="0"/>
              </a:rPr>
              <a:pPr fontAlgn="base">
                <a:spcBef>
                  <a:spcPct val="0"/>
                </a:spcBef>
                <a:spcAft>
                  <a:spcPct val="0"/>
                </a:spcAft>
                <a:defRPr/>
              </a:pPr>
              <a:t>3</a:t>
            </a:fld>
            <a:endParaRPr lang="en-GB">
              <a:cs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l"/>
            <a:r>
              <a:rPr lang="en-US" b="0" i="0" dirty="0">
                <a:solidFill>
                  <a:srgbClr val="111111"/>
                </a:solidFill>
                <a:effectLst/>
                <a:latin typeface="Helvetica" panose="020B0604020202020204" pitchFamily="34" charset="0"/>
              </a:rPr>
              <a:t>A social support network is made up of friends, family and peers. Social support is different from a support group, which is generally a structured meeting run by a lay leader or mental health professional.</a:t>
            </a:r>
          </a:p>
          <a:p>
            <a:pPr algn="l"/>
            <a:r>
              <a:rPr lang="en-US" b="0" i="0" dirty="0">
                <a:solidFill>
                  <a:srgbClr val="111111"/>
                </a:solidFill>
                <a:effectLst/>
                <a:latin typeface="Helvetica" panose="020B0604020202020204" pitchFamily="34" charset="0"/>
              </a:rPr>
              <a:t>Although both support groups and support networks can play an important role in times of stress, a social support network is something you can develop when you're not under stress. It provides the comfort of knowing that your friends are there for you if you need them.</a:t>
            </a:r>
          </a:p>
          <a:p>
            <a:pPr algn="l"/>
            <a:r>
              <a:rPr lang="en-US" b="0" i="0" dirty="0">
                <a:solidFill>
                  <a:srgbClr val="111111"/>
                </a:solidFill>
                <a:effectLst/>
                <a:latin typeface="Helvetica" panose="020B0604020202020204" pitchFamily="34" charset="0"/>
              </a:rPr>
              <a:t>You don't need to formalize your support network. A coffee break with a friend at work, a quick chat with a </a:t>
            </a:r>
            <a:r>
              <a:rPr lang="en-US" b="0" i="0" dirty="0" err="1">
                <a:solidFill>
                  <a:srgbClr val="111111"/>
                </a:solidFill>
                <a:effectLst/>
                <a:latin typeface="Helvetica" panose="020B0604020202020204" pitchFamily="34" charset="0"/>
              </a:rPr>
              <a:t>neighbour</a:t>
            </a:r>
            <a:r>
              <a:rPr lang="en-US" b="0" i="0" dirty="0">
                <a:solidFill>
                  <a:srgbClr val="111111"/>
                </a:solidFill>
                <a:effectLst/>
                <a:latin typeface="Helvetica" panose="020B0604020202020204" pitchFamily="34" charset="0"/>
              </a:rPr>
              <a:t>, a phone call to your sibling, or volunteer work are all ways to develop and foster lasting relationships with others.</a:t>
            </a:r>
          </a:p>
          <a:p>
            <a:pPr eaLnBrk="1" hangingPunct="1">
              <a:spcBef>
                <a:spcPct val="0"/>
              </a:spcBef>
            </a:pPr>
            <a:endParaRPr lang="en-US" dirty="0"/>
          </a:p>
        </p:txBody>
      </p:sp>
    </p:spTree>
    <p:extLst>
      <p:ext uri="{BB962C8B-B14F-4D97-AF65-F5344CB8AC3E}">
        <p14:creationId xmlns:p14="http://schemas.microsoft.com/office/powerpoint/2010/main" val="3398425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UNHCR – The UN refugee Agency. Lets be proactive not reactive with this</a:t>
            </a:r>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4</a:t>
            </a:fld>
            <a:endParaRPr lang="en-GB"/>
          </a:p>
        </p:txBody>
      </p:sp>
    </p:spTree>
    <p:extLst>
      <p:ext uri="{BB962C8B-B14F-4D97-AF65-F5344CB8AC3E}">
        <p14:creationId xmlns:p14="http://schemas.microsoft.com/office/powerpoint/2010/main" val="1404031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6</a:t>
            </a:fld>
            <a:endParaRPr lang="en-GB"/>
          </a:p>
        </p:txBody>
      </p:sp>
    </p:spTree>
    <p:extLst>
      <p:ext uri="{BB962C8B-B14F-4D97-AF65-F5344CB8AC3E}">
        <p14:creationId xmlns:p14="http://schemas.microsoft.com/office/powerpoint/2010/main" val="3458469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of times when you might have needed any of these, who did you call on? </a:t>
            </a:r>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7</a:t>
            </a:fld>
            <a:endParaRPr lang="en-GB"/>
          </a:p>
        </p:txBody>
      </p:sp>
    </p:spTree>
    <p:extLst>
      <p:ext uri="{BB962C8B-B14F-4D97-AF65-F5344CB8AC3E}">
        <p14:creationId xmlns:p14="http://schemas.microsoft.com/office/powerpoint/2010/main" val="14682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point of sharing this is to reiterate the importance of having a support network, it is classified above as the first and foundational step.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Psychologists and other emotional and mental health professionals often talk about the importance of having a strong social support network. Research has also demonstrated the link between social relationships and many different aspects of health and wellness.</a:t>
            </a:r>
            <a:r>
              <a:rPr lang="en-GB" sz="1800" baseline="30000" dirty="0">
                <a:solidFill>
                  <a:srgbClr val="000000"/>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dirty="0"/>
              <a:t>Its classed now as one of the most important aspects with PTSD – none of us know when we could suffer from this. </a:t>
            </a:r>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8</a:t>
            </a:fld>
            <a:endParaRPr lang="en-GB"/>
          </a:p>
        </p:txBody>
      </p:sp>
    </p:spTree>
    <p:extLst>
      <p:ext uri="{BB962C8B-B14F-4D97-AF65-F5344CB8AC3E}">
        <p14:creationId xmlns:p14="http://schemas.microsoft.com/office/powerpoint/2010/main" val="497270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9</a:t>
            </a:fld>
            <a:endParaRPr lang="en-GB"/>
          </a:p>
        </p:txBody>
      </p:sp>
    </p:spTree>
    <p:extLst>
      <p:ext uri="{BB962C8B-B14F-4D97-AF65-F5344CB8AC3E}">
        <p14:creationId xmlns:p14="http://schemas.microsoft.com/office/powerpoint/2010/main" val="2148534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111111"/>
                </a:solidFill>
                <a:effectLst/>
                <a:latin typeface="Helvetica" panose="020B0604020202020204" pitchFamily="34" charset="0"/>
              </a:rPr>
              <a:t>When thinking about who to invite and how to get started in addition to friends, family and work colleagues you might consider </a:t>
            </a:r>
          </a:p>
          <a:p>
            <a:pPr algn="l">
              <a:buFont typeface="Arial" panose="020B0604020202020204" pitchFamily="34" charset="0"/>
              <a:buNone/>
            </a:pPr>
            <a:r>
              <a:rPr lang="en-US" b="0" i="0" dirty="0">
                <a:solidFill>
                  <a:srgbClr val="111111"/>
                </a:solidFill>
                <a:effectLst/>
                <a:latin typeface="Helvetica" panose="020B0604020202020204" pitchFamily="34" charset="0"/>
              </a:rPr>
              <a:t>Volunteering. Pick a cause that's important to you and get involved. You're sure to meet others who share similar interests and values.</a:t>
            </a:r>
          </a:p>
          <a:p>
            <a:pPr algn="l">
              <a:buFont typeface="Arial" panose="020B0604020202020204" pitchFamily="34" charset="0"/>
              <a:buNone/>
            </a:pPr>
            <a:r>
              <a:rPr lang="en-US" b="0" i="0" dirty="0">
                <a:solidFill>
                  <a:srgbClr val="111111"/>
                </a:solidFill>
                <a:effectLst/>
                <a:latin typeface="Helvetica" panose="020B0604020202020204" pitchFamily="34" charset="0"/>
              </a:rPr>
              <a:t>Join a gym or fitness group. Incorporating physical fitness into your day is an important part of a healthy lifestyle. You can make friends while you exercise. Look at gyms in your area or check a local community center.</a:t>
            </a:r>
          </a:p>
          <a:p>
            <a:pPr algn="l">
              <a:buFont typeface="Arial" panose="020B0604020202020204" pitchFamily="34" charset="0"/>
              <a:buNone/>
            </a:pPr>
            <a:r>
              <a:rPr lang="en-US" b="0" i="0" dirty="0">
                <a:solidFill>
                  <a:srgbClr val="111111"/>
                </a:solidFill>
                <a:effectLst/>
                <a:latin typeface="Helvetica" panose="020B0604020202020204" pitchFamily="34" charset="0"/>
              </a:rPr>
              <a:t>Take a class. A local college or community education course puts you in contact with others who share similar hobbies or pursuits.</a:t>
            </a:r>
          </a:p>
          <a:p>
            <a:pPr algn="l">
              <a:buFont typeface="Arial" panose="020B0604020202020204" pitchFamily="34" charset="0"/>
              <a:buNone/>
            </a:pPr>
            <a:r>
              <a:rPr lang="en-US" b="0" i="0" dirty="0">
                <a:solidFill>
                  <a:srgbClr val="111111"/>
                </a:solidFill>
                <a:effectLst/>
                <a:latin typeface="Helvetica" panose="020B0604020202020204" pitchFamily="34" charset="0"/>
              </a:rPr>
              <a:t>Look online. Social networking sites can help you stay connected with friends and family. Many good sites exist for people going through stressful times, such as chronic illness, loss of a loved one, a new baby, divorce and other life changes. Be sure to stick to reputable sites, and be cautious about arranging in-person meetings.</a:t>
            </a:r>
          </a:p>
          <a:p>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10</a:t>
            </a:fld>
            <a:endParaRPr lang="en-GB"/>
          </a:p>
        </p:txBody>
      </p:sp>
    </p:spTree>
    <p:extLst>
      <p:ext uri="{BB962C8B-B14F-4D97-AF65-F5344CB8AC3E}">
        <p14:creationId xmlns:p14="http://schemas.microsoft.com/office/powerpoint/2010/main" val="1760606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1272563-A52E-41EA-9EA4-EF544A31FDDC}" type="datetimeFigureOut">
              <a:rPr lang="en-US"/>
              <a:pPr>
                <a:defRPr/>
              </a:pPr>
              <a:t>1/27/2021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658F201-3084-4394-8416-198D03FDA5D3}" type="slidenum">
              <a:rPr lang="en-GB"/>
              <a:pPr>
                <a:defRPr/>
              </a:pPr>
              <a:t>‹#›</a:t>
            </a:fld>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F61BE41-5520-4511-9022-2EE6E3024C64}" type="datetimeFigureOut">
              <a:rPr lang="en-US"/>
              <a:pPr>
                <a:defRPr/>
              </a:pPr>
              <a:t>1/27/2021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CB139CF-1197-4FDA-BA90-B56F28FD1C7F}" type="slidenum">
              <a:rPr lang="en-GB"/>
              <a:pPr>
                <a:defRPr/>
              </a:pPr>
              <a:t>‹#›</a:t>
            </a:fld>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B73B5F1-3F3F-4DDF-874B-D46756F88A25}" type="datetimeFigureOut">
              <a:rPr lang="en-US"/>
              <a:pPr>
                <a:defRPr/>
              </a:pPr>
              <a:t>1/27/2021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B4BCA93-BF32-444F-AE37-9D897A3CD813}" type="slidenum">
              <a:rPr lang="en-GB"/>
              <a:pPr>
                <a:defRPr/>
              </a:pPr>
              <a:t>‹#›</a:t>
            </a:fld>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4531362-5ED1-4476-BA6E-B23CBE5B6428}" type="datetimeFigureOut">
              <a:rPr lang="en-US"/>
              <a:pPr>
                <a:defRPr/>
              </a:pPr>
              <a:t>1/27/2021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B181AC8-3AAD-4DCE-8CA2-1B35A2862C69}" type="slidenum">
              <a:rPr lang="en-GB"/>
              <a:pPr>
                <a:defRPr/>
              </a:pPr>
              <a:t>‹#›</a:t>
            </a:fld>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9B7BEC3-0875-4594-AB3A-5F9698243E53}" type="datetimeFigureOut">
              <a:rPr lang="en-US"/>
              <a:pPr>
                <a:defRPr/>
              </a:pPr>
              <a:t>1/27/2021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BD6378F-F400-4F58-BC28-7D918B150E68}" type="slidenum">
              <a:rPr lang="en-GB"/>
              <a:pPr>
                <a:defRPr/>
              </a:pPr>
              <a:t>‹#›</a:t>
            </a:fld>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3F6D0BC-696A-47CF-9DAB-96AC15BB5FFC}" type="datetimeFigureOut">
              <a:rPr lang="en-US"/>
              <a:pPr>
                <a:defRPr/>
              </a:pPr>
              <a:t>1/27/2021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1E32085-EC40-498C-A16C-374C3305C3A8}" type="slidenum">
              <a:rPr lang="en-GB"/>
              <a:pPr>
                <a:defRPr/>
              </a:pPr>
              <a:t>‹#›</a:t>
            </a:fld>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94A7549-61DF-492C-8F26-19F2B1991DC0}" type="datetimeFigureOut">
              <a:rPr lang="en-US"/>
              <a:pPr>
                <a:defRPr/>
              </a:pPr>
              <a:t>1/27/2021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1C199C74-7E6C-4EC2-AECF-5EBB9668506B}" type="slidenum">
              <a:rPr lang="en-GB"/>
              <a:pPr>
                <a:defRPr/>
              </a:pPr>
              <a:t>‹#›</a:t>
            </a:fld>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62740808-C20D-47F4-AF8D-5358BE675D4F}" type="datetimeFigureOut">
              <a:rPr lang="en-US"/>
              <a:pPr>
                <a:defRPr/>
              </a:pPr>
              <a:t>1/27/2021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5A08882-56A1-4805-9B4B-B1B69FE4582C}" type="slidenum">
              <a:rPr lang="en-GB"/>
              <a:pPr>
                <a:defRPr/>
              </a:pPr>
              <a:t>‹#›</a:t>
            </a:fld>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0138183-6ADE-48F1-9224-6302457899FD}" type="datetimeFigureOut">
              <a:rPr lang="en-US"/>
              <a:pPr>
                <a:defRPr/>
              </a:pPr>
              <a:t>1/27/2021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2FF2841-E415-4681-8CDE-981F9976707A}" type="slidenum">
              <a:rPr lang="en-GB"/>
              <a:pPr>
                <a:defRPr/>
              </a:pPr>
              <a:t>‹#›</a:t>
            </a:fld>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8593EA-A3F5-4CD8-BF7A-9DBFFFEC5666}" type="datetimeFigureOut">
              <a:rPr lang="en-US"/>
              <a:pPr>
                <a:defRPr/>
              </a:pPr>
              <a:t>1/27/2021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DDFF112-77AA-47BA-B420-3427790D9E5B}" type="slidenum">
              <a:rPr lang="en-GB"/>
              <a:pPr>
                <a:defRPr/>
              </a:pPr>
              <a:t>‹#›</a:t>
            </a:fld>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E5D68BF-FAB1-408C-B4E7-67368D62464E}" type="datetimeFigureOut">
              <a:rPr lang="en-US"/>
              <a:pPr>
                <a:defRPr/>
              </a:pPr>
              <a:t>1/27/2021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4AE2F9C-3A58-4ABA-A34E-A01101C4C0A0}" type="slidenum">
              <a:rPr lang="en-GB"/>
              <a:pPr>
                <a:defRPr/>
              </a:pPr>
              <a:t>‹#›</a:t>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6E253FD-428C-4DD8-A243-1333149B89CB}" type="datetimeFigureOut">
              <a:rPr lang="en-US"/>
              <a:pPr>
                <a:defRPr/>
              </a:pPr>
              <a:t>1/27/2021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1D7F32E-1DDF-47F9-BC65-D51BD56F089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ur02.safelinks.protection.outlook.com/?url=https%3A%2F%2Fignitepd.thinkific.com%2Fcourses%2Frock-solid-resilience%3Ffbclid%3DIwAR1dt6Mw_cw8EqDPPJA3bpynSEVhFxwfMWBZpPKO1IZq04ZvxHHc0ty8KRc&amp;data=02%7C01%7C%7C9f2bb0b5f70d4f12c69708d86c2c7235%7C84df9e7fe9f640afb435aaaaaaaaaaaa%7C1%7C0%7C637378285429425970&amp;sdata=A5NC7TNwC3nnmfJg5v2ew7rRhAbLm2qTyUx5L8r%2B6jE%3D&amp;reserved=0" TargetMode="External"/><Relationship Id="rId2" Type="http://schemas.openxmlformats.org/officeDocument/2006/relationships/hyperlink" Target="https://eur02.safelinks.protection.outlook.com/?url=https%3A%2F%2Fwww.facebook.com%2Fgroups%2F216645969611627%2F%3Fref%3Dshare&amp;data=02%7C01%7C%7C9f2bb0b5f70d4f12c69708d86c2c7235%7C84df9e7fe9f640afb435aaaaaaaaaaaa%7C1%7C0%7C637378285429415973&amp;sdata=OUd%2FJQAaEfvMVmMAIgvJ65qfx1iv3HIYyTwusNHbhig%3D&amp;reserved=0" TargetMode="External"/><Relationship Id="rId1" Type="http://schemas.openxmlformats.org/officeDocument/2006/relationships/slideLayout" Target="../slideLayouts/slideLayout2.xml"/><Relationship Id="rId4" Type="http://schemas.openxmlformats.org/officeDocument/2006/relationships/hyperlink" Target="mailto:bernard.genge@gmail.co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WZvUppaDfN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youtube.com/redirect?v=WZvUppaDfNs&amp;redir_token=QUFFLUhqa1hVSWdsemR4RENLdTVHSGplWE9RVWFIVTJrd3xBQ3Jtc0tuTTFySlJyemxCeThTRFVWWHJzM2NwQVVMNFVjYV80V3YxbnhoUDJDV2wwSXQzUXRlOHdITGRJWHhTNWVZVEtEeWo2NVVlZTJ6UE1sUUhNc1JhdGwxbUVwOGN5ZE9QeFNXem9nYTZjRk1ETGhBN3piSQ%3D%3D&amp;event=video_description&amp;q=http%3A%2F%2Fccare.stanford.edu%2F" TargetMode="External"/><Relationship Id="rId4" Type="http://schemas.openxmlformats.org/officeDocument/2006/relationships/hyperlink" Target="https://www.youtube.com/redirect?v=WZvUppaDfNs&amp;redir_token=QUFFLUhqa2ZDbGg1a0NSNURzRER5bkdPT1p4dFJMWGVvZ3xBQ3Jtc0tuZ21GRl92Q0tONW80X3l2VDVIMjJmTXlYemFrYlNUeExRQ0x6Ymd1VUZRY2lXSkkxVHdxRDNZNVNDQmRsUTRIMkM2Y2xEWnk4cjdMU1N2NmJmc2ZVeksyNXVPMHVGUE82b2hmZDQzTWZET2pKaGRRYw%3D%3D&amp;event=video_description&amp;q=http%3A%2F%2Femmaseppala.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17463" y="0"/>
            <a:ext cx="9178926" cy="685800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r>
              <a:rPr lang="en-US" sz="4400" b="1" dirty="0">
                <a:solidFill>
                  <a:srgbClr val="FFFFFF"/>
                </a:solidFill>
                <a:cs typeface="Arial" charset="0"/>
              </a:rPr>
              <a:t>Building your own support network  </a:t>
            </a:r>
          </a:p>
          <a:p>
            <a:pPr algn="ctr"/>
            <a:r>
              <a:rPr lang="en-US" sz="3200" b="1" dirty="0">
                <a:solidFill>
                  <a:srgbClr val="FFFFFF"/>
                </a:solidFill>
                <a:cs typeface="Arial" charset="0"/>
              </a:rPr>
              <a:t>With</a:t>
            </a:r>
          </a:p>
          <a:p>
            <a:pPr algn="ctr"/>
            <a:r>
              <a:rPr lang="en-US" sz="3200" b="1" dirty="0">
                <a:solidFill>
                  <a:srgbClr val="FFFFFF"/>
                </a:solidFill>
                <a:cs typeface="Arial" charset="0"/>
              </a:rPr>
              <a:t>Bernard Genge</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200" b="1" dirty="0">
                <a:solidFill>
                  <a:srgbClr val="FFFFFF"/>
                </a:solidFill>
                <a:cs typeface="Arial" charset="0"/>
              </a:rPr>
              <a:t>Social support and social integration = social health  </a:t>
            </a:r>
          </a:p>
        </p:txBody>
      </p:sp>
      <p:sp>
        <p:nvSpPr>
          <p:cNvPr id="5" name="Content Placeholder 2"/>
          <p:cNvSpPr>
            <a:spLocks noGrp="1"/>
          </p:cNvSpPr>
          <p:nvPr>
            <p:ph idx="1"/>
          </p:nvPr>
        </p:nvSpPr>
        <p:spPr>
          <a:xfrm>
            <a:off x="0" y="836712"/>
            <a:ext cx="9157379" cy="1441450"/>
          </a:xfrm>
        </p:spPr>
        <p:txBody>
          <a:bodyPr/>
          <a:lstStyle/>
          <a:p>
            <a:pPr marL="0" indent="0">
              <a:buNone/>
            </a:pPr>
            <a:r>
              <a:rPr lang="en-GB" sz="2400" dirty="0"/>
              <a:t>Social support refers to the psychological and material resources provided by a social network to help individuals cope with challenging times. Such social support may come in different forms. Sometimes it might involve helping a person with various daily tasks when they are ill or offering financial assistance when they are in need. In other situations, it could involve giving advice to a friend when they are facing a difficult situation. And sometimes it simply involves providing empathy or a friendly ear.</a:t>
            </a:r>
          </a:p>
          <a:p>
            <a:endParaRPr lang="en-GB" sz="2400" dirty="0"/>
          </a:p>
          <a:p>
            <a:pPr marL="0" indent="0">
              <a:buNone/>
            </a:pPr>
            <a:r>
              <a:rPr lang="en-GB" sz="2400" dirty="0"/>
              <a:t>Social integration is being part of a family, a partnership, a social activity, or some other type of community. Experts suggest that being integrated into such social relationships confers a protective benefit against maladaptive behaviours and damaging health consequences.</a:t>
            </a:r>
          </a:p>
          <a:p>
            <a:pPr marL="0" indent="0">
              <a:buNone/>
            </a:pPr>
            <a:endParaRPr lang="en-GB" sz="2400" dirty="0"/>
          </a:p>
          <a:p>
            <a:pPr marL="0" indent="0">
              <a:buNone/>
            </a:pPr>
            <a:r>
              <a:rPr lang="en-GB" sz="2400" dirty="0"/>
              <a:t>Could your network evolve into an integrated group with a purpose? </a:t>
            </a:r>
          </a:p>
          <a:p>
            <a:pPr marL="0" indent="0">
              <a:buNone/>
            </a:pPr>
            <a:endParaRPr lang="en-GB" dirty="0"/>
          </a:p>
          <a:p>
            <a:pPr marL="0" indent="0">
              <a:buNone/>
            </a:pPr>
            <a:endParaRPr lang="en-GB" dirty="0"/>
          </a:p>
          <a:p>
            <a:pPr marL="0" indent="0">
              <a:buNone/>
            </a:pPr>
            <a:endParaRPr lang="en-GB" sz="2400" dirty="0"/>
          </a:p>
        </p:txBody>
      </p:sp>
    </p:spTree>
    <p:extLst>
      <p:ext uri="{BB962C8B-B14F-4D97-AF65-F5344CB8AC3E}">
        <p14:creationId xmlns:p14="http://schemas.microsoft.com/office/powerpoint/2010/main" val="212532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200" b="1" dirty="0">
                <a:solidFill>
                  <a:srgbClr val="FFFFFF"/>
                </a:solidFill>
                <a:cs typeface="Arial" charset="0"/>
              </a:rPr>
              <a:t>The 6 people you might want to find  </a:t>
            </a:r>
          </a:p>
        </p:txBody>
      </p:sp>
      <p:sp>
        <p:nvSpPr>
          <p:cNvPr id="5" name="Content Placeholder 2"/>
          <p:cNvSpPr>
            <a:spLocks noGrp="1"/>
          </p:cNvSpPr>
          <p:nvPr>
            <p:ph idx="1"/>
          </p:nvPr>
        </p:nvSpPr>
        <p:spPr>
          <a:xfrm>
            <a:off x="0" y="836712"/>
            <a:ext cx="9157379" cy="1441450"/>
          </a:xfrm>
        </p:spPr>
        <p:txBody>
          <a:bodyPr/>
          <a:lstStyle/>
          <a:p>
            <a:pPr>
              <a:buFont typeface="+mj-lt"/>
              <a:buAutoNum type="arabicPeriod"/>
            </a:pPr>
            <a:r>
              <a:rPr lang="en-GB" sz="1600" dirty="0"/>
              <a:t>The Instigator: Someone who pushes you, who makes you think, motivates you to get up and go, and try and make things happen. You want to keep this person energised, and enthusiastic. This is the voice of inspiration. </a:t>
            </a:r>
          </a:p>
          <a:p>
            <a:pPr>
              <a:buFont typeface="+mj-lt"/>
              <a:buAutoNum type="arabicPeriod"/>
            </a:pPr>
            <a:r>
              <a:rPr lang="en-GB" sz="1600" dirty="0"/>
              <a:t>The Cheerleader: This person is a huge fan, a strong supporter, and an evangelist for you and your work. Do what you can to make this person rewarded, to keep them engaged. This is the voice of motivation. </a:t>
            </a:r>
          </a:p>
          <a:p>
            <a:pPr>
              <a:buFont typeface="+mj-lt"/>
              <a:buAutoNum type="arabicPeriod"/>
            </a:pPr>
            <a:r>
              <a:rPr lang="en-GB" sz="1600" dirty="0"/>
              <a:t>The Doubter: This is the devil’s advocate, who asks the hard questions and sees problems before they arise. You need this person’s perspective. They are looking out for you and want you to be as safe as you are successful. This is the voice of reason. </a:t>
            </a:r>
          </a:p>
          <a:p>
            <a:pPr>
              <a:buFont typeface="+mj-lt"/>
              <a:buAutoNum type="arabicPeriod"/>
            </a:pPr>
            <a:r>
              <a:rPr lang="en-GB" sz="1600" dirty="0"/>
              <a:t>The Taskmaster: This is the loud and belligerent voice that demands you gets things done. This person is the steward of momentum, making sure deadlines are met and goals are reached. This is the voice of progress.</a:t>
            </a:r>
          </a:p>
          <a:p>
            <a:pPr>
              <a:buFont typeface="+mj-lt"/>
              <a:buAutoNum type="arabicPeriod"/>
            </a:pPr>
            <a:r>
              <a:rPr lang="en-GB" sz="1600" dirty="0"/>
              <a:t>The Connector: This person can help you find new avenues and new allies. This person breaks through roadblocks into finds ways to make magic happen. You need this person to reach people and places you can’t. This is the voice of cooperation and community. </a:t>
            </a:r>
          </a:p>
          <a:p>
            <a:pPr>
              <a:buFont typeface="+mj-lt"/>
              <a:buAutoNum type="arabicPeriod"/>
            </a:pPr>
            <a:r>
              <a:rPr lang="en-GB" sz="1600" dirty="0"/>
              <a:t>The Example: This is your mentor, you hero, your North Star. This is the person who you seek to emulate. This is your guiding entity, someone whose presence acts as a constant reminder that you, too, can do amazing things. You want to make this person proud. This is the voice of true authority.</a:t>
            </a:r>
          </a:p>
          <a:p>
            <a:pPr marL="0" indent="0">
              <a:buNone/>
            </a:pPr>
            <a:endParaRPr lang="en-GB" sz="1600" dirty="0"/>
          </a:p>
          <a:p>
            <a:pPr marL="0" indent="0">
              <a:buNone/>
            </a:pPr>
            <a:r>
              <a:rPr lang="en-GB" sz="1600" dirty="0"/>
              <a:t>Could you get all these in your support network? Is this something you could discuss with your network? You could even agree which roles each of you will take on with each other? Could they be rotated? </a:t>
            </a:r>
          </a:p>
          <a:p>
            <a:pPr marL="0" indent="0">
              <a:buNone/>
            </a:pPr>
            <a:endParaRPr lang="en-GB" dirty="0"/>
          </a:p>
          <a:p>
            <a:pPr marL="0" indent="0">
              <a:buNone/>
            </a:pPr>
            <a:endParaRPr lang="en-GB" dirty="0"/>
          </a:p>
          <a:p>
            <a:pPr marL="0" indent="0">
              <a:buNone/>
            </a:pPr>
            <a:endParaRPr lang="en-GB" sz="2400" dirty="0"/>
          </a:p>
        </p:txBody>
      </p:sp>
    </p:spTree>
    <p:extLst>
      <p:ext uri="{BB962C8B-B14F-4D97-AF65-F5344CB8AC3E}">
        <p14:creationId xmlns:p14="http://schemas.microsoft.com/office/powerpoint/2010/main" val="173198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765568-FA34-4C5C-BA6C-50C95AF906DC}"/>
              </a:ext>
            </a:extLst>
          </p:cNvPr>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b="1" dirty="0">
                <a:solidFill>
                  <a:srgbClr val="FFFFFF"/>
                </a:solidFill>
                <a:cs typeface="Arial" charset="0"/>
              </a:rPr>
              <a:t>Questions to consider</a:t>
            </a:r>
          </a:p>
        </p:txBody>
      </p:sp>
      <p:sp>
        <p:nvSpPr>
          <p:cNvPr id="3" name="TextBox 2">
            <a:extLst>
              <a:ext uri="{FF2B5EF4-FFF2-40B4-BE49-F238E27FC236}">
                <a16:creationId xmlns:a16="http://schemas.microsoft.com/office/drawing/2014/main" id="{F92B39D2-A8FB-48DF-8798-C2932B3FFA2F}"/>
              </a:ext>
            </a:extLst>
          </p:cNvPr>
          <p:cNvSpPr txBox="1"/>
          <p:nvPr/>
        </p:nvSpPr>
        <p:spPr>
          <a:xfrm>
            <a:off x="179513" y="1124744"/>
            <a:ext cx="8712968" cy="369332"/>
          </a:xfrm>
          <a:prstGeom prst="rect">
            <a:avLst/>
          </a:prstGeom>
          <a:noFill/>
        </p:spPr>
        <p:txBody>
          <a:bodyPr wrap="square" rtlCol="0">
            <a:spAutoFit/>
          </a:bodyPr>
          <a:lstStyle/>
          <a:p>
            <a:endParaRPr lang="en-GB" dirty="0"/>
          </a:p>
        </p:txBody>
      </p:sp>
      <p:sp>
        <p:nvSpPr>
          <p:cNvPr id="4" name="TextBox 3">
            <a:extLst>
              <a:ext uri="{FF2B5EF4-FFF2-40B4-BE49-F238E27FC236}">
                <a16:creationId xmlns:a16="http://schemas.microsoft.com/office/drawing/2014/main" id="{372FA34F-4789-4FFB-A6B7-B08BCDCFDB6C}"/>
              </a:ext>
            </a:extLst>
          </p:cNvPr>
          <p:cNvSpPr txBox="1"/>
          <p:nvPr/>
        </p:nvSpPr>
        <p:spPr>
          <a:xfrm>
            <a:off x="683568" y="1115972"/>
            <a:ext cx="7488832" cy="5155899"/>
          </a:xfrm>
          <a:prstGeom prst="rect">
            <a:avLst/>
          </a:prstGeom>
          <a:noFill/>
        </p:spPr>
        <p:txBody>
          <a:bodyPr wrap="square" rtlCol="0">
            <a:spAutoFit/>
          </a:bodyPr>
          <a:lstStyle/>
          <a:p>
            <a:pPr>
              <a:lnSpc>
                <a:spcPct val="115000"/>
              </a:lnSpc>
            </a:pPr>
            <a:r>
              <a:rPr lang="en-GB" sz="3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What will be the purpose of </a:t>
            </a:r>
            <a:r>
              <a:rPr lang="en-GB" sz="3200" dirty="0">
                <a:solidFill>
                  <a:srgbClr val="222222"/>
                </a:solidFill>
                <a:latin typeface="Calibri" panose="020F0502020204030204" pitchFamily="34" charset="0"/>
                <a:ea typeface="Calibri" panose="020F0502020204030204" pitchFamily="34" charset="0"/>
                <a:cs typeface="Calibri" panose="020F0502020204030204" pitchFamily="34" charset="0"/>
              </a:rPr>
              <a:t>my</a:t>
            </a:r>
            <a:r>
              <a:rPr lang="en-GB" sz="3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network?</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3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3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Who will </a:t>
            </a:r>
            <a:r>
              <a:rPr lang="en-GB" sz="3200" dirty="0">
                <a:solidFill>
                  <a:srgbClr val="222222"/>
                </a:solidFill>
                <a:latin typeface="Calibri" panose="020F0502020204030204" pitchFamily="34" charset="0"/>
                <a:ea typeface="Calibri" panose="020F0502020204030204" pitchFamily="34" charset="0"/>
                <a:cs typeface="Calibri" panose="020F0502020204030204" pitchFamily="34" charset="0"/>
              </a:rPr>
              <a:t>I</a:t>
            </a:r>
            <a:r>
              <a:rPr lang="en-GB" sz="3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invite?</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3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3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How will </a:t>
            </a:r>
            <a:r>
              <a:rPr lang="en-GB" sz="3200" dirty="0">
                <a:solidFill>
                  <a:srgbClr val="222222"/>
                </a:solidFill>
                <a:latin typeface="Calibri" panose="020F0502020204030204" pitchFamily="34" charset="0"/>
                <a:ea typeface="Calibri" panose="020F0502020204030204" pitchFamily="34" charset="0"/>
                <a:cs typeface="Calibri" panose="020F0502020204030204" pitchFamily="34" charset="0"/>
              </a:rPr>
              <a:t>I</a:t>
            </a:r>
            <a:r>
              <a:rPr lang="en-GB" sz="3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do it and how often (even if its not a formal group)?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3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3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What will </a:t>
            </a:r>
            <a:r>
              <a:rPr lang="en-GB" sz="3200" dirty="0">
                <a:solidFill>
                  <a:srgbClr val="222222"/>
                </a:solidFill>
                <a:latin typeface="Calibri" panose="020F0502020204030204" pitchFamily="34" charset="0"/>
                <a:ea typeface="Calibri" panose="020F0502020204030204" pitchFamily="34" charset="0"/>
                <a:cs typeface="Calibri" panose="020F0502020204030204" pitchFamily="34" charset="0"/>
              </a:rPr>
              <a:t>I</a:t>
            </a:r>
            <a:r>
              <a:rPr lang="en-GB" sz="3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do to keep it alive and interesting?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en-US" sz="3600" dirty="0">
                <a:solidFill>
                  <a:schemeClr val="bg1"/>
                </a:solidFill>
                <a:cs typeface="Arial" charset="0"/>
              </a:rPr>
              <a:t>Summary   </a:t>
            </a:r>
          </a:p>
        </p:txBody>
      </p:sp>
      <p:sp>
        <p:nvSpPr>
          <p:cNvPr id="2" name="TextBox 1">
            <a:extLst>
              <a:ext uri="{FF2B5EF4-FFF2-40B4-BE49-F238E27FC236}">
                <a16:creationId xmlns:a16="http://schemas.microsoft.com/office/drawing/2014/main" id="{FC5ACCE1-43A0-41B8-A498-CB3891C5B67A}"/>
              </a:ext>
            </a:extLst>
          </p:cNvPr>
          <p:cNvSpPr txBox="1"/>
          <p:nvPr/>
        </p:nvSpPr>
        <p:spPr>
          <a:xfrm>
            <a:off x="251520" y="765175"/>
            <a:ext cx="8640960" cy="830997"/>
          </a:xfrm>
          <a:prstGeom prst="rect">
            <a:avLst/>
          </a:prstGeom>
          <a:noFill/>
        </p:spPr>
        <p:txBody>
          <a:bodyPr wrap="square" rtlCol="0">
            <a:spAutoFit/>
          </a:bodyPr>
          <a:lstStyle/>
          <a:p>
            <a:endParaRPr lang="en-GB" sz="2400" dirty="0"/>
          </a:p>
          <a:p>
            <a:endParaRPr lang="en-GB" sz="2400" dirty="0"/>
          </a:p>
        </p:txBody>
      </p:sp>
      <p:sp>
        <p:nvSpPr>
          <p:cNvPr id="3" name="TextBox 2">
            <a:extLst>
              <a:ext uri="{FF2B5EF4-FFF2-40B4-BE49-F238E27FC236}">
                <a16:creationId xmlns:a16="http://schemas.microsoft.com/office/drawing/2014/main" id="{CA443991-601A-47C7-A905-9DDCD7B19E30}"/>
              </a:ext>
            </a:extLst>
          </p:cNvPr>
          <p:cNvSpPr txBox="1"/>
          <p:nvPr/>
        </p:nvSpPr>
        <p:spPr>
          <a:xfrm>
            <a:off x="107504" y="783580"/>
            <a:ext cx="9036496" cy="923330"/>
          </a:xfrm>
          <a:prstGeom prst="rect">
            <a:avLst/>
          </a:prstGeom>
          <a:noFill/>
        </p:spPr>
        <p:txBody>
          <a:bodyPr wrap="square" rtlCol="0">
            <a:spAutoFit/>
          </a:bodyPr>
          <a:lstStyle/>
          <a:p>
            <a:pPr algn="l"/>
            <a:endParaRPr lang="en-US" b="0" i="0" dirty="0">
              <a:solidFill>
                <a:srgbClr val="29335C"/>
              </a:solidFill>
              <a:effectLst/>
              <a:latin typeface="Roboto-Regular"/>
            </a:endParaRPr>
          </a:p>
          <a:p>
            <a:br>
              <a:rPr lang="en-US" dirty="0"/>
            </a:br>
            <a:endParaRPr lang="en-GB" dirty="0"/>
          </a:p>
        </p:txBody>
      </p:sp>
      <p:sp>
        <p:nvSpPr>
          <p:cNvPr id="5" name="TextBox 4">
            <a:extLst>
              <a:ext uri="{FF2B5EF4-FFF2-40B4-BE49-F238E27FC236}">
                <a16:creationId xmlns:a16="http://schemas.microsoft.com/office/drawing/2014/main" id="{B362A2C4-F567-4111-994F-725D5AD795C7}"/>
              </a:ext>
            </a:extLst>
          </p:cNvPr>
          <p:cNvSpPr txBox="1"/>
          <p:nvPr/>
        </p:nvSpPr>
        <p:spPr>
          <a:xfrm>
            <a:off x="0" y="783580"/>
            <a:ext cx="9036496" cy="5601533"/>
          </a:xfrm>
          <a:prstGeom prst="rect">
            <a:avLst/>
          </a:prstGeom>
          <a:noFill/>
        </p:spPr>
        <p:txBody>
          <a:bodyPr wrap="square" rtlCol="0">
            <a:spAutoFit/>
          </a:bodyPr>
          <a:lstStyle/>
          <a:p>
            <a:r>
              <a:rPr lang="en-US" sz="2000" b="1" dirty="0"/>
              <a:t>Give and take: The foundation of social networks</a:t>
            </a:r>
          </a:p>
          <a:p>
            <a:endParaRPr lang="en-US" sz="2000" dirty="0"/>
          </a:p>
          <a:p>
            <a:r>
              <a:rPr lang="en-US" sz="2000" dirty="0"/>
              <a:t>A successful relationship is a two-way street that requires your active participation. Here are some suggestions for nurturing your support network relationships:</a:t>
            </a:r>
          </a:p>
          <a:p>
            <a:endParaRPr lang="en-US" sz="2000" dirty="0"/>
          </a:p>
          <a:p>
            <a:pPr marL="285750" indent="-285750">
              <a:buFont typeface="Arial" panose="020B0604020202020204" pitchFamily="34" charset="0"/>
              <a:buChar char="•"/>
            </a:pPr>
            <a:r>
              <a:rPr lang="en-US" sz="2000" b="1" dirty="0"/>
              <a:t>Stay in touch.</a:t>
            </a:r>
            <a:r>
              <a:rPr lang="en-US" sz="2000" dirty="0"/>
              <a:t> Answering phone calls, returning emails and reciprocating invitations let people know you care.</a:t>
            </a:r>
          </a:p>
          <a:p>
            <a:pPr marL="285750" indent="-285750">
              <a:buFont typeface="Arial" panose="020B0604020202020204" pitchFamily="34" charset="0"/>
              <a:buChar char="•"/>
            </a:pPr>
            <a:r>
              <a:rPr lang="en-US" sz="2000" b="1" dirty="0"/>
              <a:t>Don't compete.</a:t>
            </a:r>
            <a:r>
              <a:rPr lang="en-US" sz="2000" dirty="0"/>
              <a:t> Be happy instead of jealous when your friends succeed.</a:t>
            </a:r>
          </a:p>
          <a:p>
            <a:pPr marL="285750" indent="-285750">
              <a:buFont typeface="Arial" panose="020B0604020202020204" pitchFamily="34" charset="0"/>
              <a:buChar char="•"/>
            </a:pPr>
            <a:r>
              <a:rPr lang="en-US" sz="2000" b="1" dirty="0"/>
              <a:t>Be a good listener.</a:t>
            </a:r>
            <a:r>
              <a:rPr lang="en-US" sz="2000" dirty="0"/>
              <a:t> Listen when your friends are speaking. Find out what's important to them.</a:t>
            </a:r>
          </a:p>
          <a:p>
            <a:pPr marL="285750" indent="-285750">
              <a:buFont typeface="Arial" panose="020B0604020202020204" pitchFamily="34" charset="0"/>
              <a:buChar char="•"/>
            </a:pPr>
            <a:r>
              <a:rPr lang="en-US" sz="2000" b="1" dirty="0"/>
              <a:t>Don't overdo it.</a:t>
            </a:r>
            <a:r>
              <a:rPr lang="en-US" sz="2000" dirty="0"/>
              <a:t> Be careful not to overwhelm friends and family with phone calls and emails. Save those high-demand times for when you really need them.</a:t>
            </a:r>
          </a:p>
          <a:p>
            <a:pPr marL="285750" indent="-285750">
              <a:buFont typeface="Arial" panose="020B0604020202020204" pitchFamily="34" charset="0"/>
              <a:buChar char="•"/>
            </a:pPr>
            <a:r>
              <a:rPr lang="en-US" sz="2000" b="1" dirty="0"/>
              <a:t>Appreciate your friends and family.</a:t>
            </a:r>
            <a:r>
              <a:rPr lang="en-US" sz="2000" dirty="0"/>
              <a:t> Take time to say thank you and express how important they are to you.</a:t>
            </a:r>
          </a:p>
          <a:p>
            <a:pPr marL="285750" indent="-285750">
              <a:buFont typeface="Arial" panose="020B0604020202020204" pitchFamily="34" charset="0"/>
              <a:buChar char="•"/>
            </a:pPr>
            <a:r>
              <a:rPr lang="en-US" sz="2000" b="1" dirty="0"/>
              <a:t>Give back.</a:t>
            </a:r>
            <a:r>
              <a:rPr lang="en-US" sz="2000" dirty="0"/>
              <a:t> Be available for family and friends when they need support.</a:t>
            </a:r>
          </a:p>
          <a:p>
            <a:pPr>
              <a:spcAft>
                <a:spcPts val="800"/>
              </a:spcAft>
            </a:pPr>
            <a:endParaRPr lang="en-GB" dirty="0">
              <a:latin typeface="+mn-lt"/>
            </a:endParaRPr>
          </a:p>
        </p:txBody>
      </p:sp>
    </p:spTree>
    <p:extLst>
      <p:ext uri="{BB962C8B-B14F-4D97-AF65-F5344CB8AC3E}">
        <p14:creationId xmlns:p14="http://schemas.microsoft.com/office/powerpoint/2010/main" val="1367425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en-US" sz="3600" dirty="0">
                <a:solidFill>
                  <a:schemeClr val="bg1"/>
                </a:solidFill>
                <a:cs typeface="Arial" charset="0"/>
              </a:rPr>
              <a:t>Summary   </a:t>
            </a:r>
          </a:p>
        </p:txBody>
      </p:sp>
      <p:sp>
        <p:nvSpPr>
          <p:cNvPr id="2" name="TextBox 1">
            <a:extLst>
              <a:ext uri="{FF2B5EF4-FFF2-40B4-BE49-F238E27FC236}">
                <a16:creationId xmlns:a16="http://schemas.microsoft.com/office/drawing/2014/main" id="{FC5ACCE1-43A0-41B8-A498-CB3891C5B67A}"/>
              </a:ext>
            </a:extLst>
          </p:cNvPr>
          <p:cNvSpPr txBox="1"/>
          <p:nvPr/>
        </p:nvSpPr>
        <p:spPr>
          <a:xfrm>
            <a:off x="251520" y="765175"/>
            <a:ext cx="8640960" cy="830997"/>
          </a:xfrm>
          <a:prstGeom prst="rect">
            <a:avLst/>
          </a:prstGeom>
          <a:noFill/>
        </p:spPr>
        <p:txBody>
          <a:bodyPr wrap="square" rtlCol="0">
            <a:spAutoFit/>
          </a:bodyPr>
          <a:lstStyle/>
          <a:p>
            <a:endParaRPr lang="en-GB" sz="2400" dirty="0"/>
          </a:p>
          <a:p>
            <a:endParaRPr lang="en-GB" sz="2400" dirty="0"/>
          </a:p>
        </p:txBody>
      </p:sp>
      <p:sp>
        <p:nvSpPr>
          <p:cNvPr id="3" name="TextBox 2">
            <a:extLst>
              <a:ext uri="{FF2B5EF4-FFF2-40B4-BE49-F238E27FC236}">
                <a16:creationId xmlns:a16="http://schemas.microsoft.com/office/drawing/2014/main" id="{CA443991-601A-47C7-A905-9DDCD7B19E30}"/>
              </a:ext>
            </a:extLst>
          </p:cNvPr>
          <p:cNvSpPr txBox="1"/>
          <p:nvPr/>
        </p:nvSpPr>
        <p:spPr>
          <a:xfrm>
            <a:off x="107504" y="783580"/>
            <a:ext cx="9036496" cy="923330"/>
          </a:xfrm>
          <a:prstGeom prst="rect">
            <a:avLst/>
          </a:prstGeom>
          <a:noFill/>
        </p:spPr>
        <p:txBody>
          <a:bodyPr wrap="square" rtlCol="0">
            <a:spAutoFit/>
          </a:bodyPr>
          <a:lstStyle/>
          <a:p>
            <a:pPr algn="l"/>
            <a:endParaRPr lang="en-US" b="0" i="0" dirty="0">
              <a:solidFill>
                <a:srgbClr val="29335C"/>
              </a:solidFill>
              <a:effectLst/>
              <a:latin typeface="Roboto-Regular"/>
            </a:endParaRPr>
          </a:p>
          <a:p>
            <a:br>
              <a:rPr lang="en-US" dirty="0"/>
            </a:br>
            <a:endParaRPr lang="en-GB" dirty="0"/>
          </a:p>
        </p:txBody>
      </p:sp>
      <p:sp>
        <p:nvSpPr>
          <p:cNvPr id="5" name="TextBox 4">
            <a:extLst>
              <a:ext uri="{FF2B5EF4-FFF2-40B4-BE49-F238E27FC236}">
                <a16:creationId xmlns:a16="http://schemas.microsoft.com/office/drawing/2014/main" id="{B362A2C4-F567-4111-994F-725D5AD795C7}"/>
              </a:ext>
            </a:extLst>
          </p:cNvPr>
          <p:cNvSpPr txBox="1"/>
          <p:nvPr/>
        </p:nvSpPr>
        <p:spPr>
          <a:xfrm>
            <a:off x="0" y="783580"/>
            <a:ext cx="9036496" cy="6278642"/>
          </a:xfrm>
          <a:prstGeom prst="rect">
            <a:avLst/>
          </a:prstGeom>
          <a:noFill/>
        </p:spPr>
        <p:txBody>
          <a:bodyPr wrap="square" rtlCol="0">
            <a:spAutoFit/>
          </a:bodyPr>
          <a:lstStyle/>
          <a:p>
            <a:r>
              <a:rPr lang="en-US" sz="2400" b="1" dirty="0"/>
              <a:t>The bottom line</a:t>
            </a:r>
          </a:p>
          <a:p>
            <a:endParaRPr lang="en-US" sz="2400" dirty="0"/>
          </a:p>
          <a:p>
            <a:r>
              <a:rPr lang="en-US" sz="2400" dirty="0"/>
              <a:t>Remember that a goal of building your social support network is to reduce your stress level, not add to it. Watch for situations that seem to drain your energy. For example, avoid spending too much time with someone who is constantly negative and critical. Similarly, steer clear of people involved in unhealthy behaviors, such as alcohol or substance abuse – unless of course you are emotionally prepared to help and have the expertise.</a:t>
            </a:r>
          </a:p>
          <a:p>
            <a:endParaRPr lang="en-US" sz="2400" dirty="0"/>
          </a:p>
          <a:p>
            <a:r>
              <a:rPr lang="en-US" sz="2400" dirty="0"/>
              <a:t>Taking the time to build a social support network is a wise investment, not only in your mental well-being but also in your physical health and longevity. Start making more friends or improving the relationships you already have. Whether you're the one getting the support or the one giving out the encouragement, you'll reap rewards.</a:t>
            </a:r>
          </a:p>
          <a:p>
            <a:pPr>
              <a:spcAft>
                <a:spcPts val="800"/>
              </a:spcAft>
            </a:pPr>
            <a:endParaRPr lang="en-GB" dirty="0">
              <a:latin typeface="+mn-lt"/>
            </a:endParaRPr>
          </a:p>
        </p:txBody>
      </p:sp>
    </p:spTree>
    <p:extLst>
      <p:ext uri="{BB962C8B-B14F-4D97-AF65-F5344CB8AC3E}">
        <p14:creationId xmlns:p14="http://schemas.microsoft.com/office/powerpoint/2010/main" val="502135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 Types of People You Can't Help">
            <a:hlinkClick r:id="" action="ppaction://media"/>
            <a:extLst>
              <a:ext uri="{FF2B5EF4-FFF2-40B4-BE49-F238E27FC236}">
                <a16:creationId xmlns:a16="http://schemas.microsoft.com/office/drawing/2014/main" id="{844E6F11-CB15-4F21-AE6D-93536F88C3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88640"/>
            <a:ext cx="9144000" cy="6192688"/>
          </a:xfrm>
          <a:prstGeom prst="rect">
            <a:avLst/>
          </a:prstGeom>
        </p:spPr>
      </p:pic>
    </p:spTree>
    <p:extLst>
      <p:ext uri="{BB962C8B-B14F-4D97-AF65-F5344CB8AC3E}">
        <p14:creationId xmlns:p14="http://schemas.microsoft.com/office/powerpoint/2010/main" val="1336343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01D048-75BF-4D6D-8E93-3C666F37DBB9}"/>
              </a:ext>
            </a:extLst>
          </p:cNvPr>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GB" sz="3600" dirty="0">
                <a:solidFill>
                  <a:schemeClr val="bg1"/>
                </a:solidFill>
                <a:latin typeface="Arial" charset="0"/>
                <a:cs typeface="Arial" charset="0"/>
              </a:rPr>
              <a:t> 30-day challenge </a:t>
            </a:r>
            <a:endParaRPr lang="en-US" sz="3600" dirty="0">
              <a:solidFill>
                <a:schemeClr val="bg1"/>
              </a:solidFill>
              <a:cs typeface="Arial" charset="0"/>
            </a:endParaRPr>
          </a:p>
        </p:txBody>
      </p:sp>
      <p:pic>
        <p:nvPicPr>
          <p:cNvPr id="4" name="Picture 2" descr="S.T.O.P.: Stop, Think, Observe, Plan">
            <a:extLst>
              <a:ext uri="{FF2B5EF4-FFF2-40B4-BE49-F238E27FC236}">
                <a16:creationId xmlns:a16="http://schemas.microsoft.com/office/drawing/2014/main" id="{99AA2B2E-68D8-4BF8-8092-807F3789D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52736"/>
            <a:ext cx="3456384" cy="288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A7F93D-A0D7-4B87-8D2B-D204FE0E1131}"/>
              </a:ext>
            </a:extLst>
          </p:cNvPr>
          <p:cNvSpPr txBox="1"/>
          <p:nvPr/>
        </p:nvSpPr>
        <p:spPr>
          <a:xfrm>
            <a:off x="3995936" y="1196752"/>
            <a:ext cx="5148064" cy="2554545"/>
          </a:xfrm>
          <a:prstGeom prst="rect">
            <a:avLst/>
          </a:prstGeom>
          <a:noFill/>
        </p:spPr>
        <p:txBody>
          <a:bodyPr wrap="square" rtlCol="0">
            <a:spAutoFit/>
          </a:bodyPr>
          <a:lstStyle/>
          <a:p>
            <a:r>
              <a:rPr lang="en-GB" sz="3200" dirty="0"/>
              <a:t>Discuss with three people the benefits of mutual support and ask their views regarding being part of your network. </a:t>
            </a:r>
          </a:p>
        </p:txBody>
      </p:sp>
      <p:sp>
        <p:nvSpPr>
          <p:cNvPr id="6" name="TextBox 5">
            <a:extLst>
              <a:ext uri="{FF2B5EF4-FFF2-40B4-BE49-F238E27FC236}">
                <a16:creationId xmlns:a16="http://schemas.microsoft.com/office/drawing/2014/main" id="{EBBA783E-E97F-4281-A5AB-578802538E01}"/>
              </a:ext>
            </a:extLst>
          </p:cNvPr>
          <p:cNvSpPr txBox="1"/>
          <p:nvPr/>
        </p:nvSpPr>
        <p:spPr>
          <a:xfrm>
            <a:off x="395536" y="4364633"/>
            <a:ext cx="8136904" cy="2062103"/>
          </a:xfrm>
          <a:prstGeom prst="rect">
            <a:avLst/>
          </a:prstGeom>
          <a:noFill/>
        </p:spPr>
        <p:txBody>
          <a:bodyPr wrap="square" rtlCol="0">
            <a:spAutoFit/>
          </a:bodyPr>
          <a:lstStyle/>
          <a:p>
            <a:r>
              <a:rPr lang="en-GB" sz="3200" dirty="0"/>
              <a:t>Develop a plan to build over the next 6 – 12 months  a network that includes an instigator, cheerleader, doubter, taskmaster, connector and an example.  </a:t>
            </a:r>
          </a:p>
        </p:txBody>
      </p:sp>
    </p:spTree>
    <p:extLst>
      <p:ext uri="{BB962C8B-B14F-4D97-AF65-F5344CB8AC3E}">
        <p14:creationId xmlns:p14="http://schemas.microsoft.com/office/powerpoint/2010/main" val="1391796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GB" sz="3600" dirty="0">
                <a:solidFill>
                  <a:schemeClr val="bg1"/>
                </a:solidFill>
                <a:latin typeface="Arial" charset="0"/>
                <a:cs typeface="Arial" charset="0"/>
              </a:rPr>
              <a:t> Action plan</a:t>
            </a:r>
            <a:endParaRPr lang="en-US" sz="3600" dirty="0">
              <a:solidFill>
                <a:schemeClr val="bg1"/>
              </a:solidFill>
              <a:cs typeface="Arial" charset="0"/>
            </a:endParaRPr>
          </a:p>
        </p:txBody>
      </p:sp>
      <p:sp>
        <p:nvSpPr>
          <p:cNvPr id="75781"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en-US"/>
          </a:p>
        </p:txBody>
      </p:sp>
      <p:sp>
        <p:nvSpPr>
          <p:cNvPr id="75782" name="Rectangle 6"/>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en-US"/>
          </a:p>
        </p:txBody>
      </p:sp>
      <p:sp>
        <p:nvSpPr>
          <p:cNvPr id="2" name="TextBox 1"/>
          <p:cNvSpPr txBox="1"/>
          <p:nvPr/>
        </p:nvSpPr>
        <p:spPr>
          <a:xfrm>
            <a:off x="89756" y="1484784"/>
            <a:ext cx="8964488" cy="4524315"/>
          </a:xfrm>
          <a:prstGeom prst="rect">
            <a:avLst/>
          </a:prstGeom>
          <a:noFill/>
        </p:spPr>
        <p:txBody>
          <a:bodyPr wrap="square" rtlCol="0">
            <a:spAutoFit/>
          </a:bodyPr>
          <a:lstStyle/>
          <a:p>
            <a:r>
              <a:rPr lang="en-GB" sz="3600" dirty="0"/>
              <a:t>As a result of todays masterclass what will you:</a:t>
            </a:r>
          </a:p>
          <a:p>
            <a:endParaRPr lang="en-GB" sz="3600" dirty="0"/>
          </a:p>
          <a:p>
            <a:r>
              <a:rPr lang="en-GB" sz="3600" dirty="0"/>
              <a:t>START DOING</a:t>
            </a:r>
          </a:p>
          <a:p>
            <a:endParaRPr lang="en-GB" sz="3600" dirty="0"/>
          </a:p>
          <a:p>
            <a:r>
              <a:rPr lang="en-GB" sz="3600" dirty="0"/>
              <a:t>STOP DOING</a:t>
            </a:r>
          </a:p>
          <a:p>
            <a:endParaRPr lang="en-GB" sz="3600" dirty="0"/>
          </a:p>
          <a:p>
            <a:r>
              <a:rPr lang="en-GB" sz="3600" dirty="0"/>
              <a:t>CONTINUE DOING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BB7BB-730F-4D06-8C62-1672EAB762DD}"/>
              </a:ext>
            </a:extLst>
          </p:cNvPr>
          <p:cNvSpPr>
            <a:spLocks noGrp="1"/>
          </p:cNvSpPr>
          <p:nvPr>
            <p:ph type="title"/>
          </p:nvPr>
        </p:nvSpPr>
        <p:spPr/>
        <p:txBody>
          <a:bodyPr/>
          <a:lstStyle/>
          <a:p>
            <a:r>
              <a:rPr lang="en-GB" dirty="0"/>
              <a:t>Further opportunities </a:t>
            </a:r>
          </a:p>
        </p:txBody>
      </p:sp>
      <p:sp>
        <p:nvSpPr>
          <p:cNvPr id="3" name="Content Placeholder 2">
            <a:extLst>
              <a:ext uri="{FF2B5EF4-FFF2-40B4-BE49-F238E27FC236}">
                <a16:creationId xmlns:a16="http://schemas.microsoft.com/office/drawing/2014/main" id="{CE8CCB76-727B-43DD-A2E5-153C40C2D8B7}"/>
              </a:ext>
            </a:extLst>
          </p:cNvPr>
          <p:cNvSpPr>
            <a:spLocks noGrp="1"/>
          </p:cNvSpPr>
          <p:nvPr>
            <p:ph idx="1"/>
          </p:nvPr>
        </p:nvSpPr>
        <p:spPr>
          <a:xfrm>
            <a:off x="457200" y="1166018"/>
            <a:ext cx="8229600" cy="4525963"/>
          </a:xfrm>
        </p:spPr>
        <p:txBody>
          <a:bodyPr/>
          <a:lstStyle/>
          <a:p>
            <a:pPr marL="0" indent="0">
              <a:buNone/>
            </a:pPr>
            <a:r>
              <a:rPr lang="en-GB" sz="2400" b="1" i="0" dirty="0">
                <a:solidFill>
                  <a:srgbClr val="050505"/>
                </a:solidFill>
                <a:effectLst/>
                <a:latin typeface="Segoe UI Historic" panose="020B0502040204020203" pitchFamily="34" charset="0"/>
              </a:rPr>
              <a:t>Personal Resilience </a:t>
            </a:r>
            <a:r>
              <a:rPr lang="en-GB" sz="2400" b="1" i="0" dirty="0" err="1">
                <a:solidFill>
                  <a:srgbClr val="050505"/>
                </a:solidFill>
                <a:effectLst/>
                <a:latin typeface="Segoe UI Historic" panose="020B0502040204020203" pitchFamily="34" charset="0"/>
              </a:rPr>
              <a:t>facebook</a:t>
            </a:r>
            <a:r>
              <a:rPr lang="en-GB" sz="2400" b="1" i="0" dirty="0">
                <a:solidFill>
                  <a:srgbClr val="050505"/>
                </a:solidFill>
                <a:effectLst/>
                <a:latin typeface="Segoe UI Historic" panose="020B0502040204020203" pitchFamily="34" charset="0"/>
              </a:rPr>
              <a:t> group.</a:t>
            </a:r>
          </a:p>
          <a:p>
            <a:pPr marL="0" indent="0">
              <a:buNone/>
            </a:pPr>
            <a:r>
              <a:rPr lang="en-GB" sz="2400" b="1" i="0" dirty="0">
                <a:solidFill>
                  <a:srgbClr val="050505"/>
                </a:solidFill>
                <a:effectLst/>
                <a:latin typeface="Segoe UI Historic" panose="020B0502040204020203" pitchFamily="34" charset="0"/>
              </a:rPr>
              <a:t>Ignite: Find Your Passion, Live Your Purpose &amp; Re-Write Your Future</a:t>
            </a:r>
          </a:p>
          <a:p>
            <a:pPr marL="0" indent="0">
              <a:buNone/>
            </a:pPr>
            <a:r>
              <a:rPr lang="en-GB" sz="1800" u="sng" dirty="0">
                <a:solidFill>
                  <a:srgbClr val="0000FF"/>
                </a:solidFill>
                <a:effectLst/>
                <a:latin typeface="Calibri" panose="020F0502020204030204" pitchFamily="34" charset="0"/>
                <a:ea typeface="Times New Roman" panose="02020603050405020304" pitchFamily="18" charset="0"/>
                <a:hlinkClick r:id="rId2"/>
              </a:rPr>
              <a:t>https://www.facebook.com/groups/216645969611627/?ref=share</a:t>
            </a:r>
            <a:endParaRPr lang="en-GB" sz="1800" dirty="0">
              <a:effectLst/>
              <a:latin typeface="Calibri" panose="020F0502020204030204" pitchFamily="34" charset="0"/>
              <a:ea typeface="Calibri" panose="020F0502020204030204" pitchFamily="34" charset="0"/>
            </a:endParaRPr>
          </a:p>
          <a:p>
            <a:pPr marL="0" indent="0">
              <a:buNone/>
            </a:pPr>
            <a:endParaRPr lang="en-GB" sz="2400" b="1" dirty="0">
              <a:solidFill>
                <a:srgbClr val="050505"/>
              </a:solidFill>
              <a:latin typeface="Segoe UI Historic" panose="020B0502040204020203" pitchFamily="34" charset="0"/>
            </a:endParaRPr>
          </a:p>
          <a:p>
            <a:pPr marL="0" indent="0">
              <a:buNone/>
            </a:pPr>
            <a:r>
              <a:rPr lang="en-GB" sz="2400" b="1" dirty="0">
                <a:solidFill>
                  <a:srgbClr val="050505"/>
                </a:solidFill>
                <a:latin typeface="Segoe UI Historic" panose="020B0502040204020203" pitchFamily="34" charset="0"/>
              </a:rPr>
              <a:t>Personal resilience online programme; </a:t>
            </a:r>
          </a:p>
          <a:p>
            <a:pPr marL="0" indent="0">
              <a:buNone/>
            </a:pPr>
            <a:r>
              <a:rPr lang="en-GB" sz="1800" u="sng" dirty="0">
                <a:solidFill>
                  <a:srgbClr val="0000FF"/>
                </a:solidFill>
                <a:effectLst/>
                <a:latin typeface="Calibri" panose="020F0502020204030204" pitchFamily="34" charset="0"/>
                <a:ea typeface="Times New Roman" panose="02020603050405020304" pitchFamily="18" charset="0"/>
                <a:hlinkClick r:id="rId3"/>
              </a:rPr>
              <a:t>https://ignitepd.thinkific.com/courses/rock-solid-resilience?fbclid=IwAR1dt6Mw_cw8EqDPPJA3bpynSEVhFxwfMWBZpPKO1IZq04ZvxHHc0ty8KRc</a:t>
            </a:r>
            <a:endParaRPr lang="en-GB" b="1" dirty="0">
              <a:solidFill>
                <a:srgbClr val="050505"/>
              </a:solidFill>
              <a:latin typeface="Segoe UI Historic" panose="020B0502040204020203" pitchFamily="34" charset="0"/>
            </a:endParaRPr>
          </a:p>
          <a:p>
            <a:pPr marL="0" indent="0" algn="ctr">
              <a:buNone/>
            </a:pPr>
            <a:r>
              <a:rPr lang="en-GB" b="1" dirty="0">
                <a:solidFill>
                  <a:srgbClr val="050505"/>
                </a:solidFill>
                <a:latin typeface="Segoe UI Historic" panose="020B0502040204020203" pitchFamily="34" charset="0"/>
                <a:hlinkClick r:id="rId4"/>
              </a:rPr>
              <a:t>bernard.genge@gmail.com</a:t>
            </a:r>
            <a:r>
              <a:rPr lang="en-GB" b="1" dirty="0">
                <a:solidFill>
                  <a:srgbClr val="050505"/>
                </a:solidFill>
                <a:latin typeface="Segoe UI Historic" panose="020B0502040204020203" pitchFamily="34" charset="0"/>
              </a:rPr>
              <a:t> </a:t>
            </a:r>
            <a:endParaRPr lang="en-GB" dirty="0"/>
          </a:p>
        </p:txBody>
      </p:sp>
    </p:spTree>
    <p:extLst>
      <p:ext uri="{BB962C8B-B14F-4D97-AF65-F5344CB8AC3E}">
        <p14:creationId xmlns:p14="http://schemas.microsoft.com/office/powerpoint/2010/main" val="228365706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B90588-D03B-45EB-A0B9-D45CF8AB054A}"/>
              </a:ext>
            </a:extLst>
          </p:cNvPr>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GB" sz="3600" dirty="0">
                <a:solidFill>
                  <a:schemeClr val="bg1"/>
                </a:solidFill>
                <a:latin typeface="Arial" charset="0"/>
                <a:cs typeface="Arial" charset="0"/>
              </a:rPr>
              <a:t> Further information/watching</a:t>
            </a:r>
            <a:endParaRPr lang="en-US" sz="3600" dirty="0">
              <a:solidFill>
                <a:schemeClr val="bg1"/>
              </a:solidFill>
              <a:cs typeface="Arial" charset="0"/>
            </a:endParaRPr>
          </a:p>
        </p:txBody>
      </p:sp>
      <p:sp>
        <p:nvSpPr>
          <p:cNvPr id="2" name="Content Placeholder 1">
            <a:extLst>
              <a:ext uri="{FF2B5EF4-FFF2-40B4-BE49-F238E27FC236}">
                <a16:creationId xmlns:a16="http://schemas.microsoft.com/office/drawing/2014/main" id="{CD50B1A3-D612-4836-B61A-B1FA9FBEB1D4}"/>
              </a:ext>
            </a:extLst>
          </p:cNvPr>
          <p:cNvSpPr>
            <a:spLocks noGrp="1"/>
          </p:cNvSpPr>
          <p:nvPr>
            <p:ph idx="1"/>
          </p:nvPr>
        </p:nvSpPr>
        <p:spPr>
          <a:xfrm>
            <a:off x="179512" y="908720"/>
            <a:ext cx="8784976" cy="5217443"/>
          </a:xfrm>
        </p:spPr>
        <p:txBody>
          <a:bodyPr/>
          <a:lstStyle/>
          <a:p>
            <a:pPr marL="0" indent="0">
              <a:buNone/>
            </a:pPr>
            <a:r>
              <a:rPr lang="en-GB" dirty="0">
                <a:hlinkClick r:id="rId3"/>
              </a:rPr>
              <a:t>https://www.youtube.com/watch?v=WZvUppaDfNs</a:t>
            </a:r>
            <a:endParaRPr lang="en-GB" dirty="0"/>
          </a:p>
          <a:p>
            <a:pPr marL="0" indent="0">
              <a:buNone/>
            </a:pPr>
            <a:endParaRPr lang="en-GB" dirty="0"/>
          </a:p>
          <a:p>
            <a:pPr marL="0" indent="0" algn="l">
              <a:buNone/>
            </a:pPr>
            <a:r>
              <a:rPr lang="en-US" sz="2000" b="0" i="0" dirty="0">
                <a:solidFill>
                  <a:srgbClr val="000000"/>
                </a:solidFill>
                <a:effectLst/>
                <a:latin typeface="Roboto"/>
              </a:rPr>
              <a:t>Emma </a:t>
            </a:r>
            <a:r>
              <a:rPr lang="en-US" sz="2000" b="0" i="0" dirty="0" err="1">
                <a:solidFill>
                  <a:srgbClr val="000000"/>
                </a:solidFill>
                <a:effectLst/>
                <a:latin typeface="Roboto"/>
              </a:rPr>
              <a:t>Seppälä</a:t>
            </a:r>
            <a:r>
              <a:rPr lang="en-US" sz="2000" b="0" i="0" dirty="0">
                <a:solidFill>
                  <a:srgbClr val="000000"/>
                </a:solidFill>
                <a:effectLst/>
                <a:latin typeface="Roboto"/>
              </a:rPr>
              <a:t>, Ph.D. is a Science Journalist &amp; Author (</a:t>
            </a:r>
            <a:r>
              <a:rPr lang="en-US" sz="2000" b="0" i="0" dirty="0">
                <a:solidFill>
                  <a:srgbClr val="000000"/>
                </a:solidFill>
                <a:effectLst/>
                <a:latin typeface="Roboto"/>
                <a:hlinkClick r:id="rId4"/>
              </a:rPr>
              <a:t>http://emmaseppala.com</a:t>
            </a:r>
            <a:r>
              <a:rPr lang="en-US" sz="2000" b="0" i="0" dirty="0">
                <a:solidFill>
                  <a:srgbClr val="000000"/>
                </a:solidFill>
                <a:effectLst/>
                <a:latin typeface="Roboto"/>
              </a:rPr>
              <a:t>) and the Associate Director of the Center for Compassion and Altruism Research and Education at Stanford University (</a:t>
            </a:r>
            <a:r>
              <a:rPr lang="en-US" sz="2000" b="0" i="0" dirty="0">
                <a:solidFill>
                  <a:srgbClr val="000000"/>
                </a:solidFill>
                <a:effectLst/>
                <a:latin typeface="Roboto"/>
                <a:hlinkClick r:id="rId5"/>
              </a:rPr>
              <a:t>http://ccare.stanford.edu/</a:t>
            </a:r>
            <a:r>
              <a:rPr lang="en-US" sz="2000" b="0" i="0" dirty="0">
                <a:solidFill>
                  <a:srgbClr val="000000"/>
                </a:solidFill>
                <a:effectLst/>
                <a:latin typeface="Roboto"/>
              </a:rPr>
              <a:t>) Emma </a:t>
            </a:r>
            <a:r>
              <a:rPr lang="en-US" sz="2000" b="0" i="0" dirty="0" err="1">
                <a:solidFill>
                  <a:srgbClr val="000000"/>
                </a:solidFill>
                <a:effectLst/>
                <a:latin typeface="Roboto"/>
              </a:rPr>
              <a:t>Seppälä's</a:t>
            </a:r>
            <a:r>
              <a:rPr lang="en-US" sz="2000" b="0" i="0" dirty="0">
                <a:solidFill>
                  <a:srgbClr val="000000"/>
                </a:solidFill>
                <a:effectLst/>
                <a:latin typeface="Roboto"/>
              </a:rPr>
              <a:t> areas of expertise are health psychology, well-being, and resilience. She conducts research, writes and speaks about the science of happiness, social connection, and compassion. Her research investigating the effects of yoga- and meditation-based interventions for combat veterans returning from Iraq and Afghanistan with trauma was featured in the documentary Free the Mind. Emma's research has been cited in numerous television and news outlets including ABC News and The New York Times as well as books such as Congressman Tim Ryan's Mindful Nation. Emma often gives talks on the psychology of health and well-being to academic, corporate, and governmental institutions including places such as Google, the National Science Foundation, and a US Congressional Hearing. </a:t>
            </a:r>
            <a:br>
              <a:rPr lang="en-US" dirty="0">
                <a:effectLst/>
              </a:rPr>
            </a:br>
            <a:endParaRPr lang="en-GB" dirty="0"/>
          </a:p>
        </p:txBody>
      </p:sp>
    </p:spTree>
    <p:extLst>
      <p:ext uri="{BB962C8B-B14F-4D97-AF65-F5344CB8AC3E}">
        <p14:creationId xmlns:p14="http://schemas.microsoft.com/office/powerpoint/2010/main" val="2329069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Aims &amp; desired outcomes</a:t>
            </a:r>
          </a:p>
        </p:txBody>
      </p:sp>
      <p:sp>
        <p:nvSpPr>
          <p:cNvPr id="2" name="TextBox 1"/>
          <p:cNvSpPr txBox="1"/>
          <p:nvPr/>
        </p:nvSpPr>
        <p:spPr>
          <a:xfrm>
            <a:off x="79173" y="955738"/>
            <a:ext cx="9036496" cy="4801314"/>
          </a:xfrm>
          <a:prstGeom prst="rect">
            <a:avLst/>
          </a:prstGeom>
          <a:noFill/>
        </p:spPr>
        <p:txBody>
          <a:bodyPr wrap="square" rtlCol="0">
            <a:spAutoFit/>
          </a:bodyPr>
          <a:lstStyle/>
          <a:p>
            <a:pPr algn="ctr"/>
            <a:r>
              <a:rPr lang="en-GB" altLang="en-US" sz="3200" dirty="0">
                <a:latin typeface="Arial" panose="020B0604020202020204" pitchFamily="34" charset="0"/>
              </a:rPr>
              <a:t>Aims – To prioritise the building of a two-way support network</a:t>
            </a:r>
          </a:p>
          <a:p>
            <a:pPr algn="ctr"/>
            <a:endParaRPr lang="en-GB" altLang="en-US" sz="3200" dirty="0">
              <a:latin typeface="Arial" panose="020B0604020202020204" pitchFamily="34" charset="0"/>
            </a:endParaRPr>
          </a:p>
          <a:p>
            <a:pPr algn="ctr"/>
            <a:r>
              <a:rPr lang="en-GB" altLang="en-US" sz="3200" dirty="0">
                <a:latin typeface="Arial" panose="020B0604020202020204" pitchFamily="34" charset="0"/>
              </a:rPr>
              <a:t>Outcomes – To have a support network in place so when the challenging times happen there is mutual support available </a:t>
            </a:r>
          </a:p>
          <a:p>
            <a:pPr algn="ctr"/>
            <a:endParaRPr lang="en-GB" altLang="en-US" sz="3200" dirty="0">
              <a:latin typeface="Arial" panose="020B0604020202020204" pitchFamily="34" charset="0"/>
            </a:endParaRPr>
          </a:p>
          <a:p>
            <a:pPr algn="ctr"/>
            <a:r>
              <a:rPr lang="en-GB" altLang="en-US" sz="3200" dirty="0">
                <a:latin typeface="Arial" panose="020B0604020202020204" pitchFamily="34" charset="0"/>
              </a:rPr>
              <a:t>As we go through this masterclass decide what you will START, STOP &amp; CONTINUE doing </a:t>
            </a: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Set scene</a:t>
            </a:r>
          </a:p>
        </p:txBody>
      </p:sp>
      <p:sp>
        <p:nvSpPr>
          <p:cNvPr id="10" name="Rectangle 5">
            <a:extLst>
              <a:ext uri="{FF2B5EF4-FFF2-40B4-BE49-F238E27FC236}">
                <a16:creationId xmlns:a16="http://schemas.microsoft.com/office/drawing/2014/main" id="{315A67B0-97B6-49DB-8709-3C5CF1652BBA}"/>
              </a:ext>
            </a:extLst>
          </p:cNvPr>
          <p:cNvSpPr>
            <a:spLocks noChangeArrowheads="1"/>
          </p:cNvSpPr>
          <p:nvPr/>
        </p:nvSpPr>
        <p:spPr bwMode="auto">
          <a:xfrm>
            <a:off x="0" y="234888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22222"/>
                </a:solidFill>
                <a:effectLst/>
                <a:latin typeface="Rubik"/>
              </a:rPr>
              <a:t>﻿</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E71CD4CD-DA1C-4376-83F8-FE7CF222E091}"/>
              </a:ext>
            </a:extLst>
          </p:cNvPr>
          <p:cNvSpPr txBox="1"/>
          <p:nvPr/>
        </p:nvSpPr>
        <p:spPr>
          <a:xfrm>
            <a:off x="359532" y="908720"/>
            <a:ext cx="8424936" cy="646331"/>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endParaRPr lang="en-GB" dirty="0"/>
          </a:p>
        </p:txBody>
      </p:sp>
      <p:sp>
        <p:nvSpPr>
          <p:cNvPr id="3" name="TextBox 2">
            <a:extLst>
              <a:ext uri="{FF2B5EF4-FFF2-40B4-BE49-F238E27FC236}">
                <a16:creationId xmlns:a16="http://schemas.microsoft.com/office/drawing/2014/main" id="{06A0D9A1-D166-482C-80DE-E27B631405FB}"/>
              </a:ext>
            </a:extLst>
          </p:cNvPr>
          <p:cNvSpPr txBox="1"/>
          <p:nvPr/>
        </p:nvSpPr>
        <p:spPr>
          <a:xfrm>
            <a:off x="342836" y="791083"/>
            <a:ext cx="8424935" cy="6088590"/>
          </a:xfrm>
          <a:prstGeom prst="rect">
            <a:avLst/>
          </a:prstGeom>
          <a:noFill/>
        </p:spPr>
        <p:txBody>
          <a:bodyPr wrap="square" rtlCol="0">
            <a:spAutoFit/>
          </a:bodyPr>
          <a:lstStyle/>
          <a:p>
            <a:pPr>
              <a:lnSpc>
                <a:spcPct val="115000"/>
              </a:lnSpc>
            </a:pPr>
            <a:r>
              <a:rPr lang="en-GB" sz="2000" dirty="0">
                <a:effectLst/>
                <a:latin typeface="Calibri" panose="020F0502020204030204" pitchFamily="34" charset="0"/>
                <a:ea typeface="Calibri" panose="020F0502020204030204" pitchFamily="34" charset="0"/>
                <a:cs typeface="Calibri" panose="020F0502020204030204" pitchFamily="34" charset="0"/>
              </a:rPr>
              <a:t>Although building our own support network can play an important role in times of stress, it is something you can develop when you're not under stress. It provides the comfort of knowing that your friends are there for you if you need them, and you can be there for them when they need it. You don't need to formalise your support network, an informal one will do nicely.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000" dirty="0">
                <a:effectLst/>
                <a:latin typeface="Calibri" panose="020F0502020204030204" pitchFamily="34" charset="0"/>
                <a:ea typeface="Calibri" panose="020F0502020204030204" pitchFamily="34" charset="0"/>
                <a:cs typeface="Calibri" panose="020F0502020204030204" pitchFamily="34"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000" dirty="0">
                <a:effectLst/>
                <a:latin typeface="Calibri" panose="020F0502020204030204" pitchFamily="34" charset="0"/>
                <a:ea typeface="Calibri" panose="020F0502020204030204" pitchFamily="34" charset="0"/>
                <a:cs typeface="Calibri" panose="020F0502020204030204" pitchFamily="34" charset="0"/>
              </a:rPr>
              <a:t>Whether you are chasing big goals, making changes in your life or just want peace of mind, we can’t do it all alone. Are there people you know on a similar journey to you?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000" dirty="0">
                <a:effectLst/>
                <a:latin typeface="Calibri" panose="020F0502020204030204" pitchFamily="34" charset="0"/>
                <a:ea typeface="Calibri" panose="020F0502020204030204" pitchFamily="34" charset="0"/>
                <a:cs typeface="Calibri" panose="020F0502020204030204" pitchFamily="34"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000" dirty="0">
                <a:effectLst/>
                <a:latin typeface="Calibri" panose="020F0502020204030204" pitchFamily="34" charset="0"/>
                <a:ea typeface="Calibri" panose="020F0502020204030204" pitchFamily="34" charset="0"/>
                <a:cs typeface="Calibri" panose="020F0502020204030204" pitchFamily="34" charset="0"/>
              </a:rPr>
              <a:t>When you are proactive you are bold and brave, so think about who you want as your mentors and who you can provide support to, but be patient as you build your network you want the right people in it. Think about social events, even online ones, and give more than you seek to receive, what goes around comes around. Reach out to old friends. With modern technology it has become easier to fix regular online group chat’s so distance does not need to prevent this.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751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peer support worth it? | Thrive Worldwide">
            <a:extLst>
              <a:ext uri="{FF2B5EF4-FFF2-40B4-BE49-F238E27FC236}">
                <a16:creationId xmlns:a16="http://schemas.microsoft.com/office/drawing/2014/main" id="{767C5580-D6E8-4780-B551-4F177CED9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8496944"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29505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ephen Covey: Understanding the Journey toward Interdependence” – Pastoral  Counseling, Video 10 - YouTube">
            <a:extLst>
              <a:ext uri="{FF2B5EF4-FFF2-40B4-BE49-F238E27FC236}">
                <a16:creationId xmlns:a16="http://schemas.microsoft.com/office/drawing/2014/main" id="{D484F39E-87E6-49C4-A53F-2B2C1196E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3" y="404664"/>
            <a:ext cx="8064896"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6644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b="1" dirty="0">
                <a:solidFill>
                  <a:srgbClr val="FFFFFF"/>
                </a:solidFill>
                <a:cs typeface="Arial" charset="0"/>
              </a:rPr>
              <a:t>The benefits of a support network</a:t>
            </a:r>
          </a:p>
        </p:txBody>
      </p:sp>
      <p:sp>
        <p:nvSpPr>
          <p:cNvPr id="5" name="Content Placeholder 2"/>
          <p:cNvSpPr>
            <a:spLocks noGrp="1"/>
          </p:cNvSpPr>
          <p:nvPr>
            <p:ph idx="1"/>
          </p:nvPr>
        </p:nvSpPr>
        <p:spPr>
          <a:xfrm>
            <a:off x="0" y="836712"/>
            <a:ext cx="9157379" cy="1441450"/>
          </a:xfrm>
        </p:spPr>
        <p:txBody>
          <a:bodyPr/>
          <a:lstStyle/>
          <a:p>
            <a:r>
              <a:rPr lang="en-GB" dirty="0"/>
              <a:t>A forum for bouncing ideas </a:t>
            </a:r>
          </a:p>
          <a:p>
            <a:r>
              <a:rPr lang="en-GB" dirty="0"/>
              <a:t>Mutual accountability</a:t>
            </a:r>
          </a:p>
          <a:p>
            <a:r>
              <a:rPr lang="en-GB" dirty="0"/>
              <a:t>Helps build self-confidence and self-esteem</a:t>
            </a:r>
          </a:p>
          <a:p>
            <a:r>
              <a:rPr lang="en-GB" dirty="0"/>
              <a:t>Provide each other helpful ideas and suggestions. </a:t>
            </a:r>
          </a:p>
          <a:p>
            <a:r>
              <a:rPr lang="en-GB" dirty="0"/>
              <a:t>A massive benefit is the positive impact for emotional/mental wellbeing – proven to have a long-term positive impact. </a:t>
            </a:r>
          </a:p>
          <a:p>
            <a:r>
              <a:rPr lang="en-GB" dirty="0"/>
              <a:t>An invisible safety net. </a:t>
            </a:r>
          </a:p>
          <a:p>
            <a:r>
              <a:rPr lang="en-GB" dirty="0"/>
              <a:t>People with a support network have lower blood pressure and a lower risk of cardiovascular disease </a:t>
            </a:r>
          </a:p>
          <a:p>
            <a:r>
              <a:rPr lang="en-GB" dirty="0"/>
              <a:t>Can help promote healthy lifestyle choices </a:t>
            </a:r>
          </a:p>
          <a:p>
            <a:pPr marL="0" indent="0">
              <a:buNone/>
            </a:pPr>
            <a:endParaRPr lang="en-GB" dirty="0"/>
          </a:p>
          <a:p>
            <a:pPr marL="0" indent="0">
              <a:buNone/>
            </a:pPr>
            <a:endParaRPr lang="en-GB" dirty="0"/>
          </a:p>
          <a:p>
            <a:pPr marL="0" indent="0">
              <a:buNone/>
            </a:pP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3038B6-885E-4989-90DC-DC705B2159FC}"/>
              </a:ext>
            </a:extLst>
          </p:cNvPr>
          <p:cNvSpPr txBox="1"/>
          <p:nvPr/>
        </p:nvSpPr>
        <p:spPr>
          <a:xfrm>
            <a:off x="611560" y="1412776"/>
            <a:ext cx="8136904" cy="5016758"/>
          </a:xfrm>
          <a:prstGeom prst="rect">
            <a:avLst/>
          </a:prstGeom>
          <a:noFill/>
        </p:spPr>
        <p:txBody>
          <a:bodyPr wrap="square" rtlCol="0">
            <a:spAutoFit/>
          </a:bodyPr>
          <a:lstStyle/>
          <a:p>
            <a:pPr marL="571500" indent="-571500">
              <a:buFont typeface="Arial" panose="020B0604020202020204" pitchFamily="34" charset="0"/>
              <a:buChar char="•"/>
            </a:pPr>
            <a:r>
              <a:rPr lang="en-GB" sz="4000" dirty="0"/>
              <a:t>Emotional – e.g. to be listened to</a:t>
            </a:r>
          </a:p>
          <a:p>
            <a:pPr marL="571500" indent="-571500">
              <a:buFont typeface="Arial" panose="020B0604020202020204" pitchFamily="34" charset="0"/>
              <a:buChar char="•"/>
            </a:pPr>
            <a:r>
              <a:rPr lang="en-GB" sz="4000" dirty="0"/>
              <a:t>Tangible – e.g. financial assistance</a:t>
            </a:r>
          </a:p>
          <a:p>
            <a:pPr marL="571500" indent="-571500">
              <a:buFont typeface="Arial" panose="020B0604020202020204" pitchFamily="34" charset="0"/>
              <a:buChar char="•"/>
            </a:pPr>
            <a:r>
              <a:rPr lang="en-GB" sz="4000" dirty="0"/>
              <a:t>Informational – e.g. advice</a:t>
            </a:r>
          </a:p>
          <a:p>
            <a:pPr marL="571500" indent="-571500">
              <a:buFont typeface="Arial" panose="020B0604020202020204" pitchFamily="34" charset="0"/>
              <a:buChar char="•"/>
            </a:pPr>
            <a:r>
              <a:rPr lang="en-GB" sz="4000" dirty="0"/>
              <a:t>Companionship e.g. sense of belonging</a:t>
            </a:r>
          </a:p>
          <a:p>
            <a:pPr marL="571500" indent="-571500">
              <a:buFont typeface="Arial" panose="020B0604020202020204" pitchFamily="34" charset="0"/>
              <a:buChar char="•"/>
            </a:pPr>
            <a:r>
              <a:rPr lang="en-GB" sz="4000" dirty="0"/>
              <a:t>Intangible-  e.g. personal advice </a:t>
            </a:r>
          </a:p>
        </p:txBody>
      </p:sp>
      <p:sp>
        <p:nvSpPr>
          <p:cNvPr id="3" name="Rectangle 2">
            <a:extLst>
              <a:ext uri="{FF2B5EF4-FFF2-40B4-BE49-F238E27FC236}">
                <a16:creationId xmlns:a16="http://schemas.microsoft.com/office/drawing/2014/main" id="{B8477892-A383-4A96-90A5-957975C0A69D}"/>
              </a:ext>
            </a:extLst>
          </p:cNvPr>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b="1" dirty="0">
                <a:solidFill>
                  <a:srgbClr val="FFFFFF"/>
                </a:solidFill>
                <a:cs typeface="Arial" charset="0"/>
              </a:rPr>
              <a:t>What sort of support might you need?</a:t>
            </a:r>
          </a:p>
        </p:txBody>
      </p:sp>
    </p:spTree>
    <p:extLst>
      <p:ext uri="{BB962C8B-B14F-4D97-AF65-F5344CB8AC3E}">
        <p14:creationId xmlns:p14="http://schemas.microsoft.com/office/powerpoint/2010/main" val="3798821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b="1" dirty="0">
                <a:solidFill>
                  <a:srgbClr val="FFFFFF"/>
                </a:solidFill>
                <a:cs typeface="Arial" charset="0"/>
              </a:rPr>
              <a:t>How it can help us with trauma </a:t>
            </a:r>
          </a:p>
        </p:txBody>
      </p:sp>
      <p:sp>
        <p:nvSpPr>
          <p:cNvPr id="5" name="Content Placeholder 2"/>
          <p:cNvSpPr>
            <a:spLocks noGrp="1"/>
          </p:cNvSpPr>
          <p:nvPr>
            <p:ph idx="1"/>
          </p:nvPr>
        </p:nvSpPr>
        <p:spPr>
          <a:xfrm>
            <a:off x="0" y="836712"/>
            <a:ext cx="9157379" cy="1441450"/>
          </a:xfrm>
        </p:spPr>
        <p:txBody>
          <a:bodyPr/>
          <a:lstStyle/>
          <a:p>
            <a:pPr marL="0" indent="0">
              <a:buNone/>
            </a:pPr>
            <a:r>
              <a:rPr lang="en-GB" sz="2400" dirty="0"/>
              <a:t>The 6 R’s to trauma healing namely:</a:t>
            </a:r>
          </a:p>
          <a:p>
            <a:pPr lvl="0"/>
            <a:r>
              <a:rPr lang="en-GB" sz="2400" dirty="0"/>
              <a:t>Relate – have a support network in place because as you go through the process of ‘healing’ you will need support around you. </a:t>
            </a:r>
          </a:p>
          <a:p>
            <a:pPr lvl="0"/>
            <a:r>
              <a:rPr lang="en-GB" sz="2400" dirty="0"/>
              <a:t>Resources – such as visualising yourself being strong, resourceful and proactive, using positive self-talk, being highly self-aware, decisive, proactive </a:t>
            </a:r>
          </a:p>
          <a:p>
            <a:pPr lvl="0"/>
            <a:r>
              <a:rPr lang="en-GB" sz="2400" dirty="0"/>
              <a:t>Reprogramming – this is where you use something like EMDR (Eye Movement Desensitisation and Reprocessing), EFT etc.  </a:t>
            </a:r>
          </a:p>
          <a:p>
            <a:pPr lvl="0"/>
            <a:r>
              <a:rPr lang="en-GB" sz="2400" dirty="0"/>
              <a:t>Repatterning – which is remodelling or redesigning a new more empowering thought, belief, emotion and behaviour. </a:t>
            </a:r>
          </a:p>
          <a:p>
            <a:pPr lvl="0"/>
            <a:r>
              <a:rPr lang="en-GB" sz="2400" dirty="0"/>
              <a:t>Reflecting – which is of course reflecting on the experience, meaning making and meaning sharing. </a:t>
            </a:r>
          </a:p>
          <a:p>
            <a:pPr lvl="0"/>
            <a:r>
              <a:rPr lang="en-GB" sz="2400" dirty="0"/>
              <a:t>Resilience – this is the post traumatic growth phase where we grow, develop and use our renewed confidence to support and help others. </a:t>
            </a:r>
          </a:p>
          <a:p>
            <a:pPr marL="0" indent="0">
              <a:buNone/>
            </a:pPr>
            <a:endParaRPr lang="en-GB" dirty="0"/>
          </a:p>
          <a:p>
            <a:pPr marL="0" indent="0">
              <a:buNone/>
            </a:pPr>
            <a:endParaRPr lang="en-GB" dirty="0"/>
          </a:p>
          <a:p>
            <a:pPr marL="0" indent="0">
              <a:buNone/>
            </a:pPr>
            <a:endParaRPr lang="en-GB" sz="2400" dirty="0"/>
          </a:p>
        </p:txBody>
      </p:sp>
    </p:spTree>
    <p:extLst>
      <p:ext uri="{BB962C8B-B14F-4D97-AF65-F5344CB8AC3E}">
        <p14:creationId xmlns:p14="http://schemas.microsoft.com/office/powerpoint/2010/main" val="318592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b="1" dirty="0">
                <a:solidFill>
                  <a:srgbClr val="FFFFFF"/>
                </a:solidFill>
                <a:cs typeface="Arial" charset="0"/>
              </a:rPr>
              <a:t>What are the effects of poor social support? </a:t>
            </a:r>
          </a:p>
        </p:txBody>
      </p:sp>
      <p:sp>
        <p:nvSpPr>
          <p:cNvPr id="5" name="Content Placeholder 2"/>
          <p:cNvSpPr>
            <a:spLocks noGrp="1"/>
          </p:cNvSpPr>
          <p:nvPr>
            <p:ph idx="1"/>
          </p:nvPr>
        </p:nvSpPr>
        <p:spPr>
          <a:xfrm>
            <a:off x="0" y="836712"/>
            <a:ext cx="9157379" cy="1441450"/>
          </a:xfrm>
        </p:spPr>
        <p:txBody>
          <a:bodyPr/>
          <a:lstStyle/>
          <a:p>
            <a:r>
              <a:rPr lang="en-GB" dirty="0"/>
              <a:t>Depression</a:t>
            </a:r>
          </a:p>
          <a:p>
            <a:r>
              <a:rPr lang="en-GB" dirty="0"/>
              <a:t>Suicide</a:t>
            </a:r>
          </a:p>
          <a:p>
            <a:r>
              <a:rPr lang="en-GB" dirty="0"/>
              <a:t>Alcohol use</a:t>
            </a:r>
          </a:p>
          <a:p>
            <a:r>
              <a:rPr lang="en-GB" dirty="0"/>
              <a:t>Cardiovascular disease</a:t>
            </a:r>
          </a:p>
          <a:p>
            <a:r>
              <a:rPr lang="en-GB" dirty="0"/>
              <a:t>Altered brain function </a:t>
            </a:r>
          </a:p>
          <a:p>
            <a:pPr marL="0" indent="0">
              <a:buNone/>
            </a:pPr>
            <a:endParaRPr lang="en-GB" dirty="0"/>
          </a:p>
          <a:p>
            <a:pPr marL="0" indent="0">
              <a:buNone/>
            </a:pPr>
            <a:r>
              <a:rPr lang="en-GB" dirty="0"/>
              <a:t>In one study of middle-aged men over a seven-year period, those with strong social and emotional support were less likely to die than those who lacked such relationships.</a:t>
            </a:r>
          </a:p>
          <a:p>
            <a:pPr marL="0" indent="0">
              <a:buNone/>
            </a:pPr>
            <a:endParaRPr lang="en-GB" dirty="0"/>
          </a:p>
          <a:p>
            <a:pPr marL="0" indent="0">
              <a:buNone/>
            </a:pPr>
            <a:endParaRPr lang="en-GB" sz="2400" dirty="0"/>
          </a:p>
        </p:txBody>
      </p:sp>
    </p:spTree>
    <p:extLst>
      <p:ext uri="{BB962C8B-B14F-4D97-AF65-F5344CB8AC3E}">
        <p14:creationId xmlns:p14="http://schemas.microsoft.com/office/powerpoint/2010/main" val="233232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3405</TotalTime>
  <Words>2421</Words>
  <Application>Microsoft Office PowerPoint</Application>
  <PresentationFormat>On-screen Show (4:3)</PresentationFormat>
  <Paragraphs>152</Paragraphs>
  <Slides>19</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Helvetica</vt:lpstr>
      <vt:lpstr>Roboto</vt:lpstr>
      <vt:lpstr>Roboto-Regular</vt:lpstr>
      <vt:lpstr>Rubik</vt:lpstr>
      <vt:lpstr>Segoe UI Historic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opportunities </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Shaun Byrne</dc:creator>
  <cp:lastModifiedBy>Bernard Genge</cp:lastModifiedBy>
  <cp:revision>202</cp:revision>
  <dcterms:created xsi:type="dcterms:W3CDTF">2011-03-16T20:26:35Z</dcterms:created>
  <dcterms:modified xsi:type="dcterms:W3CDTF">2021-01-27T15:49:47Z</dcterms:modified>
</cp:coreProperties>
</file>