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7" r:id="rId2"/>
    <p:sldId id="342" r:id="rId3"/>
    <p:sldId id="371" r:id="rId4"/>
    <p:sldId id="489" r:id="rId5"/>
    <p:sldId id="358" r:id="rId6"/>
    <p:sldId id="493" r:id="rId7"/>
    <p:sldId id="495" r:id="rId8"/>
    <p:sldId id="496" r:id="rId9"/>
    <p:sldId id="484" r:id="rId10"/>
    <p:sldId id="485" r:id="rId11"/>
    <p:sldId id="486" r:id="rId12"/>
    <p:sldId id="376" r:id="rId13"/>
    <p:sldId id="490" r:id="rId14"/>
    <p:sldId id="491" r:id="rId15"/>
    <p:sldId id="492" r:id="rId16"/>
    <p:sldId id="379" r:id="rId17"/>
    <p:sldId id="308" r:id="rId18"/>
    <p:sldId id="380" r:id="rId19"/>
    <p:sldId id="377" r:id="rId20"/>
  </p:sldIdLst>
  <p:sldSz cx="9144000" cy="6858000" type="screen4x3"/>
  <p:notesSz cx="6888163" cy="100203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07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077" autoAdjust="0"/>
  </p:normalViewPr>
  <p:slideViewPr>
    <p:cSldViewPr>
      <p:cViewPr varScale="1">
        <p:scale>
          <a:sx n="64" d="100"/>
          <a:sy n="64" d="100"/>
        </p:scale>
        <p:origin x="1566" y="66"/>
      </p:cViewPr>
      <p:guideLst>
        <p:guide orient="horz" pos="1071"/>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a:defRPr sz="1300"/>
            </a:lvl1pPr>
          </a:lstStyle>
          <a:p>
            <a:pPr>
              <a:defRPr/>
            </a:pPr>
            <a:endParaRPr lang="en-GB"/>
          </a:p>
        </p:txBody>
      </p:sp>
      <p:sp>
        <p:nvSpPr>
          <p:cNvPr id="3" name="Date Placeholder 2"/>
          <p:cNvSpPr>
            <a:spLocks noGrp="1"/>
          </p:cNvSpPr>
          <p:nvPr>
            <p:ph type="dt" sz="quarter" idx="1"/>
          </p:nvPr>
        </p:nvSpPr>
        <p:spPr>
          <a:xfrm>
            <a:off x="3902075" y="0"/>
            <a:ext cx="2984500" cy="501650"/>
          </a:xfrm>
          <a:prstGeom prst="rect">
            <a:avLst/>
          </a:prstGeom>
        </p:spPr>
        <p:txBody>
          <a:bodyPr vert="horz" lIns="96616" tIns="48308" rIns="96616" bIns="48308" rtlCol="0"/>
          <a:lstStyle>
            <a:lvl1pPr algn="r">
              <a:defRPr sz="1300" smtClean="0"/>
            </a:lvl1pPr>
          </a:lstStyle>
          <a:p>
            <a:pPr>
              <a:defRPr/>
            </a:pPr>
            <a:fld id="{B34FC769-9877-4B7A-A7A1-BDD67F94A5AB}" type="datetimeFigureOut">
              <a:rPr lang="en-US"/>
              <a:pPr>
                <a:defRPr/>
              </a:pPr>
              <a:t>6/18/2021</a:t>
            </a:fld>
            <a:endParaRPr lang="en-GB"/>
          </a:p>
        </p:txBody>
      </p:sp>
      <p:sp>
        <p:nvSpPr>
          <p:cNvPr id="4" name="Footer Placeholder 3"/>
          <p:cNvSpPr>
            <a:spLocks noGrp="1"/>
          </p:cNvSpPr>
          <p:nvPr>
            <p:ph type="ftr" sz="quarter" idx="2"/>
          </p:nvPr>
        </p:nvSpPr>
        <p:spPr>
          <a:xfrm>
            <a:off x="0" y="9517063"/>
            <a:ext cx="2984500" cy="501650"/>
          </a:xfrm>
          <a:prstGeom prst="rect">
            <a:avLst/>
          </a:prstGeom>
        </p:spPr>
        <p:txBody>
          <a:bodyPr vert="horz" lIns="96616" tIns="48308" rIns="96616" bIns="48308" rtlCol="0" anchor="b"/>
          <a:lstStyle>
            <a:lvl1pPr algn="l">
              <a:defRPr sz="1300"/>
            </a:lvl1pPr>
          </a:lstStyle>
          <a:p>
            <a:pPr>
              <a:defRPr/>
            </a:pPr>
            <a:endParaRPr lang="en-GB"/>
          </a:p>
        </p:txBody>
      </p:sp>
      <p:sp>
        <p:nvSpPr>
          <p:cNvPr id="5" name="Slide Number Placeholder 4"/>
          <p:cNvSpPr>
            <a:spLocks noGrp="1"/>
          </p:cNvSpPr>
          <p:nvPr>
            <p:ph type="sldNum" sz="quarter" idx="3"/>
          </p:nvPr>
        </p:nvSpPr>
        <p:spPr>
          <a:xfrm>
            <a:off x="3902075" y="9517063"/>
            <a:ext cx="2984500" cy="501650"/>
          </a:xfrm>
          <a:prstGeom prst="rect">
            <a:avLst/>
          </a:prstGeom>
        </p:spPr>
        <p:txBody>
          <a:bodyPr vert="horz" lIns="96616" tIns="48308" rIns="96616" bIns="48308" rtlCol="0" anchor="b"/>
          <a:lstStyle>
            <a:lvl1pPr algn="r">
              <a:defRPr sz="1300" smtClean="0"/>
            </a:lvl1pPr>
          </a:lstStyle>
          <a:p>
            <a:pPr>
              <a:defRPr/>
            </a:pPr>
            <a:fld id="{200A56D9-0423-4FF7-8AA3-958A7A36BA3F}" type="slidenum">
              <a:rPr lang="en-GB"/>
              <a:pPr>
                <a:defRPr/>
              </a:pPr>
              <a:t>‹#›</a:t>
            </a:fld>
            <a:endParaRPr lang="en-GB"/>
          </a:p>
        </p:txBody>
      </p:sp>
    </p:spTree>
    <p:extLst>
      <p:ext uri="{BB962C8B-B14F-4D97-AF65-F5344CB8AC3E}">
        <p14:creationId xmlns:p14="http://schemas.microsoft.com/office/powerpoint/2010/main" val="1532924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fontAlgn="auto">
              <a:spcBef>
                <a:spcPts val="0"/>
              </a:spcBef>
              <a:spcAft>
                <a:spcPts val="0"/>
              </a:spcAft>
              <a:defRPr sz="1300">
                <a:latin typeface="+mn-lt"/>
                <a:cs typeface="+mn-cs"/>
              </a:defRPr>
            </a:lvl1pPr>
          </a:lstStyle>
          <a:p>
            <a:pPr>
              <a:defRPr/>
            </a:pPr>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6616" tIns="48308" rIns="96616" bIns="48308" rtlCol="0"/>
          <a:lstStyle>
            <a:lvl1pPr algn="r" fontAlgn="auto">
              <a:spcBef>
                <a:spcPts val="0"/>
              </a:spcBef>
              <a:spcAft>
                <a:spcPts val="0"/>
              </a:spcAft>
              <a:defRPr sz="1300">
                <a:latin typeface="+mn-lt"/>
                <a:cs typeface="+mn-cs"/>
              </a:defRPr>
            </a:lvl1pPr>
          </a:lstStyle>
          <a:p>
            <a:pPr>
              <a:defRPr/>
            </a:pPr>
            <a:fld id="{C15C3BE8-C476-441C-9643-49F8D217B681}" type="datetimeFigureOut">
              <a:rPr lang="en-US"/>
              <a:pPr>
                <a:defRPr/>
              </a:pPr>
              <a:t>6/18/2021</a:t>
            </a:fld>
            <a:endParaRPr lang="en-GB"/>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pPr lvl="0"/>
            <a:endParaRPr lang="en-GB" noProof="0"/>
          </a:p>
        </p:txBody>
      </p:sp>
      <p:sp>
        <p:nvSpPr>
          <p:cNvPr id="5" name="Notes Placeholder 4"/>
          <p:cNvSpPr>
            <a:spLocks noGrp="1"/>
          </p:cNvSpPr>
          <p:nvPr>
            <p:ph type="body" sz="quarter" idx="3"/>
          </p:nvPr>
        </p:nvSpPr>
        <p:spPr>
          <a:xfrm>
            <a:off x="688975" y="4759325"/>
            <a:ext cx="5510213" cy="4510088"/>
          </a:xfrm>
          <a:prstGeom prst="rect">
            <a:avLst/>
          </a:prstGeom>
        </p:spPr>
        <p:txBody>
          <a:bodyPr vert="horz" lIns="96616" tIns="48308" rIns="96616" bIns="4830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517063"/>
            <a:ext cx="2984500" cy="501650"/>
          </a:xfrm>
          <a:prstGeom prst="rect">
            <a:avLst/>
          </a:prstGeom>
        </p:spPr>
        <p:txBody>
          <a:bodyPr vert="horz" lIns="96616" tIns="48308" rIns="96616" bIns="48308" rtlCol="0" anchor="b"/>
          <a:lstStyle>
            <a:lvl1pPr algn="l" fontAlgn="auto">
              <a:spcBef>
                <a:spcPts val="0"/>
              </a:spcBef>
              <a:spcAft>
                <a:spcPts val="0"/>
              </a:spcAft>
              <a:defRPr sz="13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6616" tIns="48308" rIns="96616" bIns="48308" rtlCol="0" anchor="b"/>
          <a:lstStyle>
            <a:lvl1pPr algn="r" fontAlgn="auto">
              <a:spcBef>
                <a:spcPts val="0"/>
              </a:spcBef>
              <a:spcAft>
                <a:spcPts val="0"/>
              </a:spcAft>
              <a:defRPr sz="1300">
                <a:latin typeface="+mn-lt"/>
                <a:cs typeface="+mn-cs"/>
              </a:defRPr>
            </a:lvl1pPr>
          </a:lstStyle>
          <a:p>
            <a:pPr>
              <a:defRPr/>
            </a:pPr>
            <a:fld id="{9AA6B6CB-155C-4A66-82EC-9CA2EABE57B9}" type="slidenum">
              <a:rPr lang="en-GB"/>
              <a:pPr>
                <a:defRPr/>
              </a:pPr>
              <a:t>‹#›</a:t>
            </a:fld>
            <a:endParaRPr lang="en-GB"/>
          </a:p>
        </p:txBody>
      </p:sp>
    </p:spTree>
    <p:extLst>
      <p:ext uri="{BB962C8B-B14F-4D97-AF65-F5344CB8AC3E}">
        <p14:creationId xmlns:p14="http://schemas.microsoft.com/office/powerpoint/2010/main" val="25827289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4DBB11-9E37-4B3E-A83E-F34AAE29040F}" type="slidenum">
              <a:rPr lang="en-GB">
                <a:cs typeface="Arial" charset="0"/>
              </a:rPr>
              <a:pPr fontAlgn="base">
                <a:spcBef>
                  <a:spcPct val="0"/>
                </a:spcBef>
                <a:spcAft>
                  <a:spcPct val="0"/>
                </a:spcAft>
                <a:defRPr/>
              </a:pPr>
              <a:t>1</a:t>
            </a:fld>
            <a:endParaRPr lang="en-GB" dirty="0">
              <a:cs typeface="Arial" charset="0"/>
            </a:endParaRPr>
          </a:p>
        </p:txBody>
      </p:sp>
    </p:spTree>
    <p:extLst>
      <p:ext uri="{BB962C8B-B14F-4D97-AF65-F5344CB8AC3E}">
        <p14:creationId xmlns:p14="http://schemas.microsoft.com/office/powerpoint/2010/main" val="2432811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endParaRPr lang="en-GB" dirty="0"/>
          </a:p>
        </p:txBody>
      </p:sp>
      <p:sp>
        <p:nvSpPr>
          <p:cNvPr id="4" name="Slide Number Placeholder 3"/>
          <p:cNvSpPr>
            <a:spLocks noGrp="1"/>
          </p:cNvSpPr>
          <p:nvPr>
            <p:ph type="sldNum" sz="quarter" idx="10"/>
          </p:nvPr>
        </p:nvSpPr>
        <p:spPr/>
        <p:txBody>
          <a:bodyPr/>
          <a:lstStyle/>
          <a:p>
            <a:pPr>
              <a:defRPr/>
            </a:pPr>
            <a:fld id="{9AA6B6CB-155C-4A66-82EC-9CA2EABE57B9}" type="slidenum">
              <a:rPr lang="en-GB" smtClean="0"/>
              <a:pPr>
                <a:defRPr/>
              </a:pPr>
              <a:t>12</a:t>
            </a:fld>
            <a:endParaRPr lang="en-GB"/>
          </a:p>
        </p:txBody>
      </p:sp>
    </p:spTree>
    <p:extLst>
      <p:ext uri="{BB962C8B-B14F-4D97-AF65-F5344CB8AC3E}">
        <p14:creationId xmlns:p14="http://schemas.microsoft.com/office/powerpoint/2010/main" val="8456943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Remember the Pareto principle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also known as the 80/20 Rule. So with your list of 10 things the Pareto principle says 2 of those will deliver greater results that the other 8 combined, so know what that 20% is and do them first.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13</a:t>
            </a:fld>
            <a:endParaRPr lang="en-GB"/>
          </a:p>
        </p:txBody>
      </p:sp>
    </p:spTree>
    <p:extLst>
      <p:ext uri="{BB962C8B-B14F-4D97-AF65-F5344CB8AC3E}">
        <p14:creationId xmlns:p14="http://schemas.microsoft.com/office/powerpoint/2010/main" val="3559768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Visual management have your vision board next to this. You need your vision, mission, roles and goals.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15</a:t>
            </a:fld>
            <a:endParaRPr lang="en-GB"/>
          </a:p>
        </p:txBody>
      </p:sp>
    </p:spTree>
    <p:extLst>
      <p:ext uri="{BB962C8B-B14F-4D97-AF65-F5344CB8AC3E}">
        <p14:creationId xmlns:p14="http://schemas.microsoft.com/office/powerpoint/2010/main" val="1344898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a:t>54321 decide/do</a:t>
            </a:r>
            <a:endParaRPr lang="en-GB" dirty="0"/>
          </a:p>
        </p:txBody>
      </p:sp>
      <p:sp>
        <p:nvSpPr>
          <p:cNvPr id="4" name="Slide Number Placeholder 3"/>
          <p:cNvSpPr>
            <a:spLocks noGrp="1"/>
          </p:cNvSpPr>
          <p:nvPr>
            <p:ph type="sldNum" sz="quarter" idx="5"/>
          </p:nvPr>
        </p:nvSpPr>
        <p:spPr/>
        <p:txBody>
          <a:bodyPr/>
          <a:lstStyle/>
          <a:p>
            <a:pPr>
              <a:defRPr/>
            </a:pPr>
            <a:fld id="{F7654BE5-7825-4627-BD35-366FD279151A}" type="slidenum">
              <a:rPr lang="en-GB" smtClean="0"/>
              <a:pPr>
                <a:defRPr/>
              </a:pPr>
              <a:t>17</a:t>
            </a:fld>
            <a:endParaRPr lang="en-GB"/>
          </a:p>
        </p:txBody>
      </p:sp>
    </p:spTree>
    <p:extLst>
      <p:ext uri="{BB962C8B-B14F-4D97-AF65-F5344CB8AC3E}">
        <p14:creationId xmlns:p14="http://schemas.microsoft.com/office/powerpoint/2010/main" val="1332830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19</a:t>
            </a:fld>
            <a:endParaRPr lang="en-GB"/>
          </a:p>
        </p:txBody>
      </p:sp>
    </p:spTree>
    <p:extLst>
      <p:ext uri="{BB962C8B-B14F-4D97-AF65-F5344CB8AC3E}">
        <p14:creationId xmlns:p14="http://schemas.microsoft.com/office/powerpoint/2010/main" val="3313220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2</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dirty="0"/>
              <a:t>On these masterclasses as we all learn in different ways there will be spoken words from me, written words on the ppt, pictures, quotes and for those that are very visual </a:t>
            </a:r>
            <a:r>
              <a:rPr lang="en-US" dirty="0" err="1"/>
              <a:t>youtube</a:t>
            </a:r>
            <a:r>
              <a:rPr lang="en-US" dirty="0"/>
              <a:t> clips to watch afterward. </a:t>
            </a:r>
            <a:r>
              <a:rPr lang="en-US"/>
              <a:t>The key to learning however is doing and teaching – 54321 DD</a:t>
            </a:r>
          </a:p>
          <a:p>
            <a:pPr eaLnBrk="1" hangingPunct="1">
              <a:spcBef>
                <a:spcPct val="0"/>
              </a:spcBef>
            </a:pPr>
            <a:r>
              <a:rPr lang="en-US"/>
              <a:t> </a:t>
            </a:r>
            <a:endParaRPr lang="en-US" dirty="0"/>
          </a:p>
        </p:txBody>
      </p:sp>
    </p:spTree>
    <p:extLst>
      <p:ext uri="{BB962C8B-B14F-4D97-AF65-F5344CB8AC3E}">
        <p14:creationId xmlns:p14="http://schemas.microsoft.com/office/powerpoint/2010/main" val="3440280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3</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Tree>
    <p:extLst>
      <p:ext uri="{BB962C8B-B14F-4D97-AF65-F5344CB8AC3E}">
        <p14:creationId xmlns:p14="http://schemas.microsoft.com/office/powerpoint/2010/main" val="3398425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A6B6CB-155C-4A66-82EC-9CA2EABE57B9}" type="slidenum">
              <a:rPr lang="en-GB" smtClean="0"/>
              <a:pPr>
                <a:defRPr/>
              </a:pPr>
              <a:t>5</a:t>
            </a:fld>
            <a:endParaRPr lang="en-GB"/>
          </a:p>
        </p:txBody>
      </p:sp>
    </p:spTree>
    <p:extLst>
      <p:ext uri="{BB962C8B-B14F-4D97-AF65-F5344CB8AC3E}">
        <p14:creationId xmlns:p14="http://schemas.microsoft.com/office/powerpoint/2010/main" val="4119302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Self awareness is a good starting point and maybe do an activity record to see how you spend your time now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6</a:t>
            </a:fld>
            <a:endParaRPr lang="en-GB"/>
          </a:p>
        </p:txBody>
      </p:sp>
    </p:spTree>
    <p:extLst>
      <p:ext uri="{BB962C8B-B14F-4D97-AF65-F5344CB8AC3E}">
        <p14:creationId xmlns:p14="http://schemas.microsoft.com/office/powerpoint/2010/main" val="15615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lgn="l">
              <a:buFont typeface="+mj-lt"/>
              <a:buAutoNum type="arabicPeriod"/>
            </a:pPr>
            <a:r>
              <a:rPr lang="en-US" sz="1200" b="0" i="0" dirty="0">
                <a:solidFill>
                  <a:srgbClr val="222222"/>
                </a:solidFill>
                <a:effectLst/>
                <a:latin typeface="arial" panose="020B0604020202020204" pitchFamily="34" charset="0"/>
              </a:rPr>
              <a:t>Review your vision, mission, roles and longer-term goals then m</a:t>
            </a:r>
            <a:r>
              <a:rPr lang="en-US" sz="1200" i="0" dirty="0">
                <a:solidFill>
                  <a:srgbClr val="222222"/>
                </a:solidFill>
                <a:effectLst/>
                <a:latin typeface="arial" panose="020B0604020202020204" pitchFamily="34" charset="0"/>
              </a:rPr>
              <a:t>ake </a:t>
            </a:r>
            <a:r>
              <a:rPr lang="en-US" sz="1200" dirty="0">
                <a:solidFill>
                  <a:srgbClr val="222222"/>
                </a:solidFill>
                <a:latin typeface="arial" panose="020B0604020202020204" pitchFamily="34" charset="0"/>
              </a:rPr>
              <a:t>a d</a:t>
            </a:r>
            <a:r>
              <a:rPr lang="en-US" sz="1200" i="0" dirty="0">
                <a:solidFill>
                  <a:srgbClr val="222222"/>
                </a:solidFill>
                <a:effectLst/>
                <a:latin typeface="arial" panose="020B0604020202020204" pitchFamily="34" charset="0"/>
              </a:rPr>
              <a:t>etailed </a:t>
            </a:r>
            <a:r>
              <a:rPr lang="en-US" sz="1200" dirty="0">
                <a:solidFill>
                  <a:srgbClr val="222222"/>
                </a:solidFill>
                <a:latin typeface="arial" panose="020B0604020202020204" pitchFamily="34" charset="0"/>
              </a:rPr>
              <a:t>l</a:t>
            </a:r>
            <a:r>
              <a:rPr lang="en-US" sz="1200" i="0" dirty="0">
                <a:solidFill>
                  <a:srgbClr val="222222"/>
                </a:solidFill>
                <a:effectLst/>
                <a:latin typeface="arial" panose="020B0604020202020204" pitchFamily="34" charset="0"/>
              </a:rPr>
              <a:t>ist of every little thing you need and want to get done this week that will take you one small incremental step towards achieving your longer-term goals and vision</a:t>
            </a:r>
          </a:p>
          <a:p>
            <a:pPr marL="228600" indent="-228600" algn="l">
              <a:buFont typeface="+mj-lt"/>
              <a:buAutoNum type="arabicPlain" startAt="3"/>
            </a:pPr>
            <a:r>
              <a:rPr lang="en-US" sz="1200" dirty="0">
                <a:solidFill>
                  <a:srgbClr val="222222"/>
                </a:solidFill>
                <a:latin typeface="arial" panose="020B0604020202020204" pitchFamily="34" charset="0"/>
              </a:rPr>
              <a:t>Know exactly what you will do to make sure you achieve those priorities and actions for this week</a:t>
            </a:r>
          </a:p>
          <a:p>
            <a:pPr marL="228600" indent="-228600" algn="l">
              <a:buFont typeface="+mj-lt"/>
              <a:buAutoNum type="arabicPlain" startAt="3"/>
            </a:pPr>
            <a:r>
              <a:rPr lang="en-US" sz="1200" dirty="0">
                <a:solidFill>
                  <a:srgbClr val="222222"/>
                </a:solidFill>
                <a:latin typeface="arial" panose="020B0604020202020204" pitchFamily="34" charset="0"/>
              </a:rPr>
              <a:t>Taking it out of your head and into your heart deepens your commitment to it </a:t>
            </a:r>
          </a:p>
          <a:p>
            <a:pPr marL="342900" indent="-342900" algn="l">
              <a:buFont typeface="+mj-lt"/>
              <a:buAutoNum type="arabicPeriod"/>
            </a:pPr>
            <a:endParaRPr lang="en-US" sz="1200" i="0" dirty="0">
              <a:solidFill>
                <a:srgbClr val="222222"/>
              </a:solidFill>
              <a:effectLst/>
              <a:latin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7</a:t>
            </a:fld>
            <a:endParaRPr lang="en-GB"/>
          </a:p>
        </p:txBody>
      </p:sp>
    </p:spTree>
    <p:extLst>
      <p:ext uri="{BB962C8B-B14F-4D97-AF65-F5344CB8AC3E}">
        <p14:creationId xmlns:p14="http://schemas.microsoft.com/office/powerpoint/2010/main" val="2771896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Remind delegates of the two hand analogy – one hand is your values, the other what you do, when they meet this is integrity. </a:t>
            </a:r>
            <a:endParaRPr lang="en-GB" dirty="0"/>
          </a:p>
        </p:txBody>
      </p:sp>
      <p:sp>
        <p:nvSpPr>
          <p:cNvPr id="4" name="Slide Number Placeholder 3"/>
          <p:cNvSpPr>
            <a:spLocks noGrp="1"/>
          </p:cNvSpPr>
          <p:nvPr>
            <p:ph type="sldNum" sz="quarter" idx="10"/>
          </p:nvPr>
        </p:nvSpPr>
        <p:spPr/>
        <p:txBody>
          <a:bodyPr/>
          <a:lstStyle/>
          <a:p>
            <a:pPr>
              <a:defRPr/>
            </a:pPr>
            <a:fld id="{9AA6B6CB-155C-4A66-82EC-9CA2EABE57B9}" type="slidenum">
              <a:rPr lang="en-GB" smtClean="0"/>
              <a:pPr>
                <a:defRPr/>
              </a:pPr>
              <a:t>9</a:t>
            </a:fld>
            <a:endParaRPr lang="en-GB"/>
          </a:p>
        </p:txBody>
      </p:sp>
    </p:spTree>
    <p:extLst>
      <p:ext uri="{BB962C8B-B14F-4D97-AF65-F5344CB8AC3E}">
        <p14:creationId xmlns:p14="http://schemas.microsoft.com/office/powerpoint/2010/main" val="42648442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AA6B6CB-155C-4A66-82EC-9CA2EABE57B9}" type="slidenum">
              <a:rPr lang="en-GB" smtClean="0"/>
              <a:pPr>
                <a:defRPr/>
              </a:pPr>
              <a:t>10</a:t>
            </a:fld>
            <a:endParaRPr lang="en-GB"/>
          </a:p>
        </p:txBody>
      </p:sp>
    </p:spTree>
    <p:extLst>
      <p:ext uri="{BB962C8B-B14F-4D97-AF65-F5344CB8AC3E}">
        <p14:creationId xmlns:p14="http://schemas.microsoft.com/office/powerpoint/2010/main" val="4174629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AA6B6CB-155C-4A66-82EC-9CA2EABE57B9}" type="slidenum">
              <a:rPr lang="en-GB" smtClean="0"/>
              <a:pPr>
                <a:defRPr/>
              </a:pPr>
              <a:t>11</a:t>
            </a:fld>
            <a:endParaRPr lang="en-GB"/>
          </a:p>
        </p:txBody>
      </p:sp>
    </p:spTree>
    <p:extLst>
      <p:ext uri="{BB962C8B-B14F-4D97-AF65-F5344CB8AC3E}">
        <p14:creationId xmlns:p14="http://schemas.microsoft.com/office/powerpoint/2010/main" val="3229162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1272563-A52E-41EA-9EA4-EF544A31FDDC}" type="datetimeFigureOut">
              <a:rPr lang="en-US"/>
              <a:pPr>
                <a:defRPr/>
              </a:pPr>
              <a:t>6/18/2021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658F201-3084-4394-8416-198D03FDA5D3}" type="slidenum">
              <a:rPr lang="en-GB"/>
              <a:pPr>
                <a:defRPr/>
              </a:pPr>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DF61BE41-5520-4511-9022-2EE6E3024C64}" type="datetimeFigureOut">
              <a:rPr lang="en-US"/>
              <a:pPr>
                <a:defRPr/>
              </a:pPr>
              <a:t>6/18/2021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CB139CF-1197-4FDA-BA90-B56F28FD1C7F}" type="slidenum">
              <a:rPr lang="en-GB"/>
              <a:pPr>
                <a:defRPr/>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B73B5F1-3F3F-4DDF-874B-D46756F88A25}" type="datetimeFigureOut">
              <a:rPr lang="en-US"/>
              <a:pPr>
                <a:defRPr/>
              </a:pPr>
              <a:t>6/18/2021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B4BCA93-BF32-444F-AE37-9D897A3CD813}" type="slidenum">
              <a:rPr lang="en-GB"/>
              <a:pPr>
                <a:defRPr/>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4531362-5ED1-4476-BA6E-B23CBE5B6428}" type="datetimeFigureOut">
              <a:rPr lang="en-US"/>
              <a:pPr>
                <a:defRPr/>
              </a:pPr>
              <a:t>6/18/2021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B181AC8-3AAD-4DCE-8CA2-1B35A2862C69}" type="slidenum">
              <a:rPr lang="en-GB"/>
              <a:pPr>
                <a:defRPr/>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9B7BEC3-0875-4594-AB3A-5F9698243E53}" type="datetimeFigureOut">
              <a:rPr lang="en-US"/>
              <a:pPr>
                <a:defRPr/>
              </a:pPr>
              <a:t>6/18/2021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BD6378F-F400-4F58-BC28-7D918B150E68}" type="slidenum">
              <a:rPr lang="en-GB"/>
              <a:pPr>
                <a:defRPr/>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E3F6D0BC-696A-47CF-9DAB-96AC15BB5FFC}" type="datetimeFigureOut">
              <a:rPr lang="en-US"/>
              <a:pPr>
                <a:defRPr/>
              </a:pPr>
              <a:t>6/18/2021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1E32085-EC40-498C-A16C-374C3305C3A8}" type="slidenum">
              <a:rPr lang="en-GB"/>
              <a:pPr>
                <a:defRPr/>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794A7549-61DF-492C-8F26-19F2B1991DC0}" type="datetimeFigureOut">
              <a:rPr lang="en-US"/>
              <a:pPr>
                <a:defRPr/>
              </a:pPr>
              <a:t>6/18/2021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C199C74-7E6C-4EC2-AECF-5EBB9668506B}" type="slidenum">
              <a:rPr lang="en-GB"/>
              <a:pPr>
                <a:defRPr/>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2740808-C20D-47F4-AF8D-5358BE675D4F}" type="datetimeFigureOut">
              <a:rPr lang="en-US"/>
              <a:pPr>
                <a:defRPr/>
              </a:pPr>
              <a:t>6/18/2021</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5A08882-56A1-4805-9B4B-B1B69FE4582C}" type="slidenum">
              <a:rPr lang="en-GB"/>
              <a:pPr>
                <a:defRPr/>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138183-6ADE-48F1-9224-6302457899FD}" type="datetimeFigureOut">
              <a:rPr lang="en-US"/>
              <a:pPr>
                <a:defRPr/>
              </a:pPr>
              <a:t>6/18/2021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2FF2841-E415-4681-8CDE-981F9976707A}" type="slidenum">
              <a:rPr lang="en-GB"/>
              <a:pPr>
                <a:defRPr/>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B8593EA-A3F5-4CD8-BF7A-9DBFFFEC5666}" type="datetimeFigureOut">
              <a:rPr lang="en-US"/>
              <a:pPr>
                <a:defRPr/>
              </a:pPr>
              <a:t>6/18/2021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DDFF112-77AA-47BA-B420-3427790D9E5B}" type="slidenum">
              <a:rPr lang="en-GB"/>
              <a:pPr>
                <a:defRPr/>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E5D68BF-FAB1-408C-B4E7-67368D62464E}" type="datetimeFigureOut">
              <a:rPr lang="en-US"/>
              <a:pPr>
                <a:defRPr/>
              </a:pPr>
              <a:t>6/18/2021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4AE2F9C-3A58-4ABA-A34E-A01101C4C0A0}" type="slidenum">
              <a:rPr lang="en-GB"/>
              <a:pPr>
                <a:defRPr/>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6E253FD-428C-4DD8-A243-1333149B89CB}" type="datetimeFigureOut">
              <a:rPr lang="en-US"/>
              <a:pPr>
                <a:defRPr/>
              </a:pPr>
              <a:t>6/18/2021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1D7F32E-1DDF-47F9-BC65-D51BD56F089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bernard.genge@gmail.com" TargetMode="External"/><Relationship Id="rId2" Type="http://schemas.openxmlformats.org/officeDocument/2006/relationships/hyperlink" Target="https://eur02.safelinks.protection.outlook.com/?url=https%3A%2F%2Fwww.facebook.com%2Fgroups%2F216645969611627%2F%3Fref%3Dshare&amp;data=02%7C01%7C%7C9f2bb0b5f70d4f12c69708d86c2c7235%7C84df9e7fe9f640afb435aaaaaaaaaaaa%7C1%7C0%7C637378285429415973&amp;sdata=OUd%2FJQAaEfvMVmMAIgvJ65qfx1iv3HIYyTwusNHbhig%3D&amp;reserved=0"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7yMh2QNRc_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youtube.com/watch?v=aBi8M3DehQ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p:nvPr/>
        </p:nvSpPr>
        <p:spPr>
          <a:xfrm>
            <a:off x="-17463" y="0"/>
            <a:ext cx="9178926" cy="685800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sz="4000" dirty="0">
                <a:latin typeface="Calibri" panose="020F0502020204030204" pitchFamily="34" charset="0"/>
                <a:ea typeface="Times New Roman" panose="02020603050405020304" pitchFamily="18" charset="0"/>
                <a:cs typeface="Times New Roman" panose="02020603050405020304" pitchFamily="18" charset="0"/>
              </a:rPr>
              <a:t>Weekly planning</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 to achieve your goals and in turn your personal vision</a:t>
            </a:r>
            <a:endParaRPr lang="en-GB" sz="40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US" sz="4400" b="1" dirty="0">
                <a:solidFill>
                  <a:srgbClr val="FFFFFF"/>
                </a:solidFill>
                <a:cs typeface="Arial" charset="0"/>
              </a:rPr>
              <a:t>  </a:t>
            </a:r>
          </a:p>
          <a:p>
            <a:pPr algn="ctr"/>
            <a:r>
              <a:rPr lang="en-US" sz="3200" b="1" dirty="0">
                <a:solidFill>
                  <a:srgbClr val="FFFFFF"/>
                </a:solidFill>
                <a:cs typeface="Arial" charset="0"/>
              </a:rPr>
              <a:t>With</a:t>
            </a:r>
          </a:p>
          <a:p>
            <a:pPr algn="ctr"/>
            <a:r>
              <a:rPr lang="en-US" sz="3200" b="1" dirty="0">
                <a:solidFill>
                  <a:srgbClr val="FFFFFF"/>
                </a:solidFill>
                <a:cs typeface="Arial" charset="0"/>
              </a:rPr>
              <a:t>Bernard Genge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3600" dirty="0">
                <a:solidFill>
                  <a:schemeClr val="bg1"/>
                </a:solidFill>
                <a:cs typeface="Arial" charset="0"/>
              </a:rPr>
              <a:t>Commitment </a:t>
            </a:r>
          </a:p>
        </p:txBody>
      </p:sp>
      <p:sp>
        <p:nvSpPr>
          <p:cNvPr id="2" name="TextBox 1">
            <a:extLst>
              <a:ext uri="{FF2B5EF4-FFF2-40B4-BE49-F238E27FC236}">
                <a16:creationId xmlns:a16="http://schemas.microsoft.com/office/drawing/2014/main" id="{FC5ACCE1-43A0-41B8-A498-CB3891C5B67A}"/>
              </a:ext>
            </a:extLst>
          </p:cNvPr>
          <p:cNvSpPr txBox="1"/>
          <p:nvPr/>
        </p:nvSpPr>
        <p:spPr>
          <a:xfrm>
            <a:off x="251520" y="765175"/>
            <a:ext cx="8640960" cy="830997"/>
          </a:xfrm>
          <a:prstGeom prst="rect">
            <a:avLst/>
          </a:prstGeom>
          <a:noFill/>
        </p:spPr>
        <p:txBody>
          <a:bodyPr wrap="square" rtlCol="0">
            <a:spAutoFit/>
          </a:bodyPr>
          <a:lstStyle/>
          <a:p>
            <a:endParaRPr lang="en-GB" sz="2400" dirty="0"/>
          </a:p>
          <a:p>
            <a:endParaRPr lang="en-GB" sz="2400" dirty="0"/>
          </a:p>
        </p:txBody>
      </p:sp>
      <p:sp>
        <p:nvSpPr>
          <p:cNvPr id="3" name="TextBox 2">
            <a:extLst>
              <a:ext uri="{FF2B5EF4-FFF2-40B4-BE49-F238E27FC236}">
                <a16:creationId xmlns:a16="http://schemas.microsoft.com/office/drawing/2014/main" id="{CA443991-601A-47C7-A905-9DDCD7B19E30}"/>
              </a:ext>
            </a:extLst>
          </p:cNvPr>
          <p:cNvSpPr txBox="1"/>
          <p:nvPr/>
        </p:nvSpPr>
        <p:spPr>
          <a:xfrm>
            <a:off x="5831632" y="1414224"/>
            <a:ext cx="3312368" cy="4893647"/>
          </a:xfrm>
          <a:prstGeom prst="rect">
            <a:avLst/>
          </a:prstGeom>
          <a:noFill/>
        </p:spPr>
        <p:txBody>
          <a:bodyPr wrap="square" rtlCol="0">
            <a:spAutoFit/>
          </a:bodyPr>
          <a:lstStyle/>
          <a:p>
            <a:r>
              <a:rPr lang="en-US" sz="2400" dirty="0"/>
              <a:t>A true commitment is the meeting between what is already true, and what wants to become real. It is the commitment to becoming who you aspire to </a:t>
            </a:r>
            <a:r>
              <a:rPr lang="en-US" sz="2400" b="1" i="1" dirty="0"/>
              <a:t>BE</a:t>
            </a:r>
            <a:r>
              <a:rPr lang="en-US" sz="2400" dirty="0"/>
              <a:t>. And it is one that we must make, if we are to manifest the purpose for which we have been born.</a:t>
            </a:r>
            <a:endParaRPr lang="en-US" sz="2400" i="0" dirty="0">
              <a:effectLst/>
              <a:latin typeface="Arial" panose="020B0604020202020204" pitchFamily="34" charset="0"/>
              <a:cs typeface="Arial" panose="020B0604020202020204" pitchFamily="34" charset="0"/>
            </a:endParaRPr>
          </a:p>
        </p:txBody>
      </p:sp>
      <p:pic>
        <p:nvPicPr>
          <p:cNvPr id="3074" name="Picture 2" descr="Do You Have a Fear of Commitment? Or Are You Over-Committed? | Psychology  Today">
            <a:extLst>
              <a:ext uri="{FF2B5EF4-FFF2-40B4-BE49-F238E27FC236}">
                <a16:creationId xmlns:a16="http://schemas.microsoft.com/office/drawing/2014/main" id="{ED8BAB2F-FEF6-441E-87CA-AAF7053976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80728"/>
            <a:ext cx="5364088" cy="5760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25130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443991-601A-47C7-A905-9DDCD7B19E30}"/>
              </a:ext>
            </a:extLst>
          </p:cNvPr>
          <p:cNvSpPr txBox="1"/>
          <p:nvPr/>
        </p:nvSpPr>
        <p:spPr>
          <a:xfrm>
            <a:off x="5580112" y="980728"/>
            <a:ext cx="3096344" cy="5324535"/>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Focus is so important  because it is the gateway to all thinking: perception, memory, learning, reasoning, problem solving, and decision making. Without good focus, all aspects of your ability to think will suffer. Here's a simple reality: if you can't focus effectively, you can't think effectively.</a:t>
            </a:r>
          </a:p>
          <a:p>
            <a:endParaRPr lang="en-US" sz="2000" i="0" dirty="0">
              <a:effectLst/>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Get rid of distractions and focus, but not just focus, generate pin-point focus. </a:t>
            </a:r>
            <a:endParaRPr lang="en-US" sz="2000" i="0" dirty="0">
              <a:effectLst/>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C04BA706-7C6B-4D1D-848A-AFD145CF46E5}"/>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3600" dirty="0">
                <a:solidFill>
                  <a:schemeClr val="bg1"/>
                </a:solidFill>
                <a:cs typeface="Arial" charset="0"/>
              </a:rPr>
              <a:t>Focus</a:t>
            </a:r>
          </a:p>
        </p:txBody>
      </p:sp>
      <p:pic>
        <p:nvPicPr>
          <p:cNvPr id="4098" name="Picture 2" descr="A fantastic analogy for the power of focus is racing cars. When - IdleHearts">
            <a:extLst>
              <a:ext uri="{FF2B5EF4-FFF2-40B4-BE49-F238E27FC236}">
                <a16:creationId xmlns:a16="http://schemas.microsoft.com/office/drawing/2014/main" id="{9D25707A-0798-483A-B9D3-1650991FBE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980728"/>
            <a:ext cx="5112990" cy="5400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076174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434"/>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3600" dirty="0">
                <a:solidFill>
                  <a:schemeClr val="bg1"/>
                </a:solidFill>
                <a:cs typeface="Arial" charset="0"/>
              </a:rPr>
              <a:t>Evaluate your success </a:t>
            </a:r>
          </a:p>
        </p:txBody>
      </p:sp>
      <p:sp>
        <p:nvSpPr>
          <p:cNvPr id="2" name="TextBox 1">
            <a:extLst>
              <a:ext uri="{FF2B5EF4-FFF2-40B4-BE49-F238E27FC236}">
                <a16:creationId xmlns:a16="http://schemas.microsoft.com/office/drawing/2014/main" id="{FC5ACCE1-43A0-41B8-A498-CB3891C5B67A}"/>
              </a:ext>
            </a:extLst>
          </p:cNvPr>
          <p:cNvSpPr txBox="1"/>
          <p:nvPr/>
        </p:nvSpPr>
        <p:spPr>
          <a:xfrm>
            <a:off x="251520" y="765175"/>
            <a:ext cx="8640960" cy="830997"/>
          </a:xfrm>
          <a:prstGeom prst="rect">
            <a:avLst/>
          </a:prstGeom>
          <a:noFill/>
        </p:spPr>
        <p:txBody>
          <a:bodyPr wrap="square" rtlCol="0">
            <a:spAutoFit/>
          </a:bodyPr>
          <a:lstStyle/>
          <a:p>
            <a:endParaRPr lang="en-GB" sz="2400" dirty="0"/>
          </a:p>
          <a:p>
            <a:endParaRPr lang="en-GB" sz="2400" dirty="0"/>
          </a:p>
        </p:txBody>
      </p:sp>
      <p:sp>
        <p:nvSpPr>
          <p:cNvPr id="3" name="TextBox 2">
            <a:extLst>
              <a:ext uri="{FF2B5EF4-FFF2-40B4-BE49-F238E27FC236}">
                <a16:creationId xmlns:a16="http://schemas.microsoft.com/office/drawing/2014/main" id="{CA443991-601A-47C7-A905-9DDCD7B19E30}"/>
              </a:ext>
            </a:extLst>
          </p:cNvPr>
          <p:cNvSpPr txBox="1"/>
          <p:nvPr/>
        </p:nvSpPr>
        <p:spPr>
          <a:xfrm>
            <a:off x="3779912" y="765175"/>
            <a:ext cx="5472608" cy="6186309"/>
          </a:xfrm>
          <a:prstGeom prst="rect">
            <a:avLst/>
          </a:prstGeom>
          <a:noFill/>
        </p:spPr>
        <p:txBody>
          <a:bodyPr wrap="square" rtlCol="0">
            <a:spAutoFit/>
          </a:bodyPr>
          <a:lstStyle/>
          <a:p>
            <a:pPr algn="l"/>
            <a:r>
              <a:rPr lang="en-US" dirty="0">
                <a:solidFill>
                  <a:srgbClr val="222222"/>
                </a:solidFill>
                <a:latin typeface="arial" panose="020B0604020202020204" pitchFamily="34" charset="0"/>
              </a:rPr>
              <a:t>Review</a:t>
            </a:r>
            <a:r>
              <a:rPr lang="en-US" i="0" dirty="0">
                <a:solidFill>
                  <a:srgbClr val="222222"/>
                </a:solidFill>
                <a:effectLst/>
                <a:latin typeface="arial" panose="020B0604020202020204" pitchFamily="34" charset="0"/>
              </a:rPr>
              <a:t> your vision, mission, roles and values. Highly motivated people often focus too much on execution without spending enough time to think about “am I doing what is really most important to me”</a:t>
            </a:r>
          </a:p>
          <a:p>
            <a:pPr algn="l"/>
            <a:endParaRPr lang="en-US" i="0" dirty="0">
              <a:solidFill>
                <a:srgbClr val="222222"/>
              </a:solidFill>
              <a:effectLst/>
              <a:latin typeface="arial" panose="020B0604020202020204" pitchFamily="34" charset="0"/>
            </a:endParaRPr>
          </a:p>
          <a:p>
            <a:pPr algn="l"/>
            <a:r>
              <a:rPr lang="en-US" i="0" dirty="0">
                <a:solidFill>
                  <a:srgbClr val="222222"/>
                </a:solidFill>
                <a:effectLst/>
                <a:latin typeface="arial" panose="020B0604020202020204" pitchFamily="34" charset="0"/>
              </a:rPr>
              <a:t>Compare yourself only to yourself</a:t>
            </a:r>
          </a:p>
          <a:p>
            <a:pPr algn="l"/>
            <a:endParaRPr lang="en-US" i="0" dirty="0">
              <a:solidFill>
                <a:srgbClr val="222222"/>
              </a:solidFill>
              <a:effectLst/>
              <a:latin typeface="arial" panose="020B0604020202020204" pitchFamily="34" charset="0"/>
            </a:endParaRPr>
          </a:p>
          <a:p>
            <a:pPr algn="l"/>
            <a:r>
              <a:rPr lang="en-US" i="0" dirty="0">
                <a:solidFill>
                  <a:srgbClr val="222222"/>
                </a:solidFill>
                <a:effectLst/>
                <a:latin typeface="arial" panose="020B0604020202020204" pitchFamily="34" charset="0"/>
              </a:rPr>
              <a:t>Measure results not intention</a:t>
            </a:r>
          </a:p>
          <a:p>
            <a:pPr algn="l"/>
            <a:endParaRPr lang="en-US" i="0" dirty="0">
              <a:solidFill>
                <a:srgbClr val="222222"/>
              </a:solidFill>
              <a:effectLst/>
              <a:latin typeface="arial" panose="020B0604020202020204" pitchFamily="34" charset="0"/>
            </a:endParaRPr>
          </a:p>
          <a:p>
            <a:pPr algn="l"/>
            <a:r>
              <a:rPr lang="en-US" i="0" dirty="0">
                <a:solidFill>
                  <a:srgbClr val="222222"/>
                </a:solidFill>
                <a:effectLst/>
                <a:latin typeface="arial" panose="020B0604020202020204" pitchFamily="34" charset="0"/>
              </a:rPr>
              <a:t>Learn and </a:t>
            </a:r>
            <a:r>
              <a:rPr lang="en-US" dirty="0">
                <a:solidFill>
                  <a:srgbClr val="222222"/>
                </a:solidFill>
                <a:latin typeface="arial" panose="020B0604020202020204" pitchFamily="34" charset="0"/>
              </a:rPr>
              <a:t>make changes </a:t>
            </a:r>
          </a:p>
          <a:p>
            <a:pPr algn="l"/>
            <a:endParaRPr lang="en-US" i="0" dirty="0">
              <a:solidFill>
                <a:srgbClr val="222222"/>
              </a:solidFill>
              <a:effectLst/>
              <a:latin typeface="arial" panose="020B0604020202020204" pitchFamily="34" charset="0"/>
            </a:endParaRPr>
          </a:p>
          <a:p>
            <a:pPr algn="l"/>
            <a:r>
              <a:rPr lang="en-US" dirty="0">
                <a:solidFill>
                  <a:srgbClr val="222222"/>
                </a:solidFill>
                <a:latin typeface="arial" panose="020B0604020202020204" pitchFamily="34" charset="0"/>
              </a:rPr>
              <a:t>Let others know how you are doing – it will build accountability into your mind </a:t>
            </a:r>
          </a:p>
          <a:p>
            <a:pPr algn="l"/>
            <a:endParaRPr lang="en-US" i="0" dirty="0">
              <a:solidFill>
                <a:srgbClr val="222222"/>
              </a:solidFill>
              <a:effectLst/>
              <a:latin typeface="arial" panose="020B0604020202020204" pitchFamily="34" charset="0"/>
            </a:endParaRPr>
          </a:p>
          <a:p>
            <a:pPr algn="l"/>
            <a:r>
              <a:rPr lang="en-US" dirty="0">
                <a:solidFill>
                  <a:srgbClr val="222222"/>
                </a:solidFill>
                <a:latin typeface="arial" panose="020B0604020202020204" pitchFamily="34" charset="0"/>
              </a:rPr>
              <a:t>Do a monthly review </a:t>
            </a:r>
          </a:p>
          <a:p>
            <a:pPr algn="l"/>
            <a:endParaRPr lang="en-US" i="0" dirty="0">
              <a:solidFill>
                <a:srgbClr val="222222"/>
              </a:solidFill>
              <a:effectLst/>
              <a:latin typeface="arial" panose="020B0604020202020204" pitchFamily="34" charset="0"/>
            </a:endParaRPr>
          </a:p>
          <a:p>
            <a:pPr algn="l"/>
            <a:r>
              <a:rPr lang="en-US" i="0" dirty="0">
                <a:solidFill>
                  <a:srgbClr val="222222"/>
                </a:solidFill>
                <a:effectLst/>
                <a:latin typeface="arial" panose="020B0604020202020204" pitchFamily="34" charset="0"/>
              </a:rPr>
              <a:t>Tracking helps you stay focused on what's important to reaching your goal. It helps you identify potential obstacles and strategies for how to overcome them. It can help you set more realistic goals and stay positive along the way. </a:t>
            </a:r>
          </a:p>
        </p:txBody>
      </p:sp>
      <p:pic>
        <p:nvPicPr>
          <p:cNvPr id="5122" name="Picture 2" descr="how to evaluate success our center taking you forward inc marketing  analytics how to conduct a successful annual performance appraisal">
            <a:extLst>
              <a:ext uri="{FF2B5EF4-FFF2-40B4-BE49-F238E27FC236}">
                <a16:creationId xmlns:a16="http://schemas.microsoft.com/office/drawing/2014/main" id="{EEB9AFBB-11DF-4821-AF41-705958A0AD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760" y="2370550"/>
            <a:ext cx="3654152" cy="386104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03EF4ED-2307-48EB-8C71-3CFF26F6C422}"/>
              </a:ext>
            </a:extLst>
          </p:cNvPr>
          <p:cNvSpPr txBox="1"/>
          <p:nvPr/>
        </p:nvSpPr>
        <p:spPr>
          <a:xfrm>
            <a:off x="395536" y="1080188"/>
            <a:ext cx="2514150" cy="707886"/>
          </a:xfrm>
          <a:prstGeom prst="rect">
            <a:avLst/>
          </a:prstGeom>
          <a:noFill/>
        </p:spPr>
        <p:txBody>
          <a:bodyPr wrap="none" rtlCol="0">
            <a:spAutoFit/>
          </a:bodyPr>
          <a:lstStyle/>
          <a:p>
            <a:r>
              <a:rPr lang="en-GB" sz="4000" dirty="0"/>
              <a:t>Were you:</a:t>
            </a:r>
          </a:p>
        </p:txBody>
      </p:sp>
    </p:spTree>
    <p:extLst>
      <p:ext uri="{BB962C8B-B14F-4D97-AF65-F5344CB8AC3E}">
        <p14:creationId xmlns:p14="http://schemas.microsoft.com/office/powerpoint/2010/main" val="13674250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CFE89F-60BA-4BDE-A79A-3CF99ADCC001}"/>
              </a:ext>
            </a:extLst>
          </p:cNvPr>
          <p:cNvSpPr>
            <a:spLocks noGrp="1"/>
          </p:cNvSpPr>
          <p:nvPr>
            <p:ph idx="1"/>
          </p:nvPr>
        </p:nvSpPr>
        <p:spPr>
          <a:xfrm>
            <a:off x="0" y="733741"/>
            <a:ext cx="6156176" cy="4525963"/>
          </a:xfrm>
        </p:spPr>
        <p:txBody>
          <a:bodyPr/>
          <a:lstStyle/>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If you’ve seen the film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Schindlers</a:t>
            </a:r>
            <a:r>
              <a:rPr lang="en-GB" sz="1800" dirty="0">
                <a:effectLst/>
                <a:latin typeface="Calibri" panose="020F0502020204030204" pitchFamily="34" charset="0"/>
                <a:ea typeface="Calibri" panose="020F0502020204030204" pitchFamily="34" charset="0"/>
                <a:cs typeface="Times New Roman" panose="02020603050405020304" pitchFamily="18" charset="0"/>
              </a:rPr>
              <a:t> List, well Oskar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Shindler’s</a:t>
            </a:r>
            <a:r>
              <a:rPr lang="en-GB" sz="1800" dirty="0">
                <a:effectLst/>
                <a:latin typeface="Calibri" panose="020F0502020204030204" pitchFamily="34" charset="0"/>
                <a:ea typeface="Calibri" panose="020F0502020204030204" pitchFamily="34" charset="0"/>
                <a:cs typeface="Times New Roman" panose="02020603050405020304" pitchFamily="18" charset="0"/>
              </a:rPr>
              <a:t> list saved lives! We’ve all made lists, whether its for shopping, organising the kitchen, making a list of people we need to phone and the pure act of writing that list helps to force you to do it. It also helps us remember important information. So here are the steps:</a:t>
            </a:r>
          </a:p>
          <a:p>
            <a:pPr marL="342900" lvl="0" indent="-342900">
              <a:lnSpc>
                <a:spcPct val="107000"/>
              </a:lnSpc>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Choose a medium – writing it on paper or a whiteboard deepens commitment to it. You can use different colours for different tasks. </a:t>
            </a:r>
          </a:p>
          <a:p>
            <a:pPr marL="342900" lvl="0" indent="-342900">
              <a:lnSpc>
                <a:spcPct val="107000"/>
              </a:lnSpc>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How many lists do you need? Personal? Professional?  Project list etc? </a:t>
            </a:r>
          </a:p>
          <a:p>
            <a:pPr marL="342900" lvl="0" indent="-342900">
              <a:lnSpc>
                <a:spcPct val="107000"/>
              </a:lnSpc>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For daily lists try and keep it to a maximum of 10 important activities. </a:t>
            </a:r>
          </a:p>
          <a:p>
            <a:pPr marL="342900" lvl="0" indent="-342900">
              <a:lnSpc>
                <a:spcPct val="107000"/>
              </a:lnSpc>
              <a:buFont typeface="+mj-lt"/>
              <a:buAutoNum type="arabicPeriod"/>
            </a:pPr>
            <a:r>
              <a:rPr lang="en-GB"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Make the tasks specific not vague, so rather than ‘work on x project’ detail the exact tasks you’ll be doing, remember </a:t>
            </a:r>
            <a:r>
              <a:rPr lang="en-GB" sz="18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SMARTER </a:t>
            </a:r>
            <a:r>
              <a:rPr lang="en-GB"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when setting goals? You don’t need that depth of detail but do make the tasks specific and achievable for you.</a:t>
            </a:r>
          </a:p>
          <a:p>
            <a:pPr>
              <a:lnSpc>
                <a:spcPct val="107000"/>
              </a:lnSpc>
              <a:buFont typeface="+mj-lt"/>
              <a:buAutoNum type="arabicPeriod"/>
            </a:pPr>
            <a:r>
              <a:rPr lang="en-GB"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Make sure you include the information you need. If the task is ‘book that fitness session’ add the telephone number.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endParaRPr lang="en-GB" sz="2000" dirty="0"/>
          </a:p>
        </p:txBody>
      </p:sp>
      <p:sp>
        <p:nvSpPr>
          <p:cNvPr id="5" name="Rectangle 4">
            <a:extLst>
              <a:ext uri="{FF2B5EF4-FFF2-40B4-BE49-F238E27FC236}">
                <a16:creationId xmlns:a16="http://schemas.microsoft.com/office/drawing/2014/main" id="{C5FA2360-ABB5-4CA1-8080-FC550AEA4148}"/>
              </a:ext>
            </a:extLst>
          </p:cNvPr>
          <p:cNvSpPr/>
          <p:nvPr/>
        </p:nvSpPr>
        <p:spPr>
          <a:xfrm>
            <a:off x="0" y="-31434"/>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3600" dirty="0">
                <a:solidFill>
                  <a:schemeClr val="bg1"/>
                </a:solidFill>
                <a:cs typeface="Arial" charset="0"/>
              </a:rPr>
              <a:t>To-do lists </a:t>
            </a:r>
          </a:p>
        </p:txBody>
      </p:sp>
      <p:pic>
        <p:nvPicPr>
          <p:cNvPr id="1026" name="Picture 2" descr="La loi de Pareto: La règle des 80/20 (Gestion &amp;amp; Marketing ( nouvelle  édition ) t. 15) (French Edition) eBook: Delers, Antoine, 50Minutes,, Van  Steenkiste, Isabelle: Amazon.co.uk: Kindle Store">
            <a:extLst>
              <a:ext uri="{FF2B5EF4-FFF2-40B4-BE49-F238E27FC236}">
                <a16:creationId xmlns:a16="http://schemas.microsoft.com/office/drawing/2014/main" id="{C97F687F-4C3F-4235-87AD-61EF5157EB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8380" y="1498916"/>
            <a:ext cx="3190875"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0534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CFE89F-60BA-4BDE-A79A-3CF99ADCC001}"/>
              </a:ext>
            </a:extLst>
          </p:cNvPr>
          <p:cNvSpPr>
            <a:spLocks noGrp="1"/>
          </p:cNvSpPr>
          <p:nvPr>
            <p:ph idx="1"/>
          </p:nvPr>
        </p:nvSpPr>
        <p:spPr>
          <a:xfrm>
            <a:off x="323528" y="743087"/>
            <a:ext cx="8496944" cy="4525963"/>
          </a:xfrm>
        </p:spPr>
        <p:txBody>
          <a:bodyPr/>
          <a:lstStyle/>
          <a:p>
            <a:pPr marL="457200" lvl="0" indent="-457200">
              <a:lnSpc>
                <a:spcPct val="107000"/>
              </a:lnSpc>
              <a:buAutoNum type="arabicPeriod" startAt="8"/>
            </a:pP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Give a time slot for each task </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7000"/>
              </a:lnSpc>
              <a:buAutoNum type="arabicPeriod" startAt="8"/>
            </a:pP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Don’t be too rigid (it will cause you stress), be flexible if something else </a:t>
            </a:r>
            <a:r>
              <a:rPr lang="en-GB"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important</a:t>
            </a: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comes along and you need to deal with it, so be it. You are in control.</a:t>
            </a:r>
          </a:p>
          <a:p>
            <a:pPr marL="457200" lvl="0" indent="-457200">
              <a:lnSpc>
                <a:spcPct val="107000"/>
              </a:lnSpc>
              <a:buAutoNum type="arabicPeriod" startAt="8"/>
            </a:pP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Know how you will make yourself </a:t>
            </a:r>
            <a:r>
              <a:rPr lang="en-GB"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accountable</a:t>
            </a: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 tell someone else, if its digital can you share it with someone else. </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7000"/>
              </a:lnSpc>
              <a:buAutoNum type="arabicPeriod" startAt="8"/>
            </a:pP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Set a time </a:t>
            </a:r>
            <a:r>
              <a:rPr lang="en-GB"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every day </a:t>
            </a: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do this. Many people choose first thing in the morning when they get up or last thing in the evening. </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7000"/>
              </a:lnSpc>
              <a:buAutoNum type="arabicPeriod" startAt="8"/>
            </a:pPr>
            <a:r>
              <a:rPr lang="en-GB"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Celebrate</a:t>
            </a: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the small daily victories will give you the </a:t>
            </a:r>
            <a:r>
              <a:rPr lang="en-GB"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confidence</a:t>
            </a: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to make your to-do lists more bold and more rewarding. </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7000"/>
              </a:lnSpc>
              <a:buAutoNum type="arabicPeriod" startAt="8"/>
            </a:pP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We all know things that hang around too long don’t get done, so don’t let things slip – do them. </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7000"/>
              </a:lnSpc>
              <a:buAutoNum type="arabicPeriod" startAt="8"/>
            </a:pP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 in breaks and be kind to yourself – you are on a journey. You need self-discipline, but also pleasure, relaxation, family/friends and hobbies, and of course don’t forget things like exercise.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ctr">
              <a:lnSpc>
                <a:spcPct val="107000"/>
              </a:lnSpc>
              <a:spcAft>
                <a:spcPts val="800"/>
              </a:spcAft>
              <a:buNone/>
            </a:pP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Finally remember you need to dominate your list not allow it to dominate you, we will say it again, you are in control.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5FA2360-ABB5-4CA1-8080-FC550AEA4148}"/>
              </a:ext>
            </a:extLst>
          </p:cNvPr>
          <p:cNvSpPr/>
          <p:nvPr/>
        </p:nvSpPr>
        <p:spPr>
          <a:xfrm>
            <a:off x="0" y="-31434"/>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3600" dirty="0">
                <a:solidFill>
                  <a:schemeClr val="bg1"/>
                </a:solidFill>
                <a:cs typeface="Arial" charset="0"/>
              </a:rPr>
              <a:t>To-do lists </a:t>
            </a:r>
          </a:p>
        </p:txBody>
      </p:sp>
    </p:spTree>
    <p:extLst>
      <p:ext uri="{BB962C8B-B14F-4D97-AF65-F5344CB8AC3E}">
        <p14:creationId xmlns:p14="http://schemas.microsoft.com/office/powerpoint/2010/main" val="254509628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an A Daily/Weekly/Monthly To Do List Help You Get More Done?">
            <a:extLst>
              <a:ext uri="{FF2B5EF4-FFF2-40B4-BE49-F238E27FC236}">
                <a16:creationId xmlns:a16="http://schemas.microsoft.com/office/drawing/2014/main" id="{6F834EF5-2088-4AC3-B15F-11C6748F9D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ln>
            <a:noFill/>
          </a:ln>
        </p:spPr>
      </p:pic>
    </p:spTree>
    <p:extLst>
      <p:ext uri="{BB962C8B-B14F-4D97-AF65-F5344CB8AC3E}">
        <p14:creationId xmlns:p14="http://schemas.microsoft.com/office/powerpoint/2010/main" val="113967815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01D048-75BF-4D6D-8E93-3C666F37DBB9}"/>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3600" dirty="0">
                <a:solidFill>
                  <a:schemeClr val="bg1"/>
                </a:solidFill>
                <a:latin typeface="Arial" charset="0"/>
                <a:cs typeface="Arial" charset="0"/>
              </a:rPr>
              <a:t> 30-day challenge </a:t>
            </a:r>
            <a:endParaRPr lang="en-US" sz="3600" dirty="0">
              <a:solidFill>
                <a:schemeClr val="bg1"/>
              </a:solidFill>
              <a:cs typeface="Arial" charset="0"/>
            </a:endParaRPr>
          </a:p>
        </p:txBody>
      </p:sp>
      <p:pic>
        <p:nvPicPr>
          <p:cNvPr id="4" name="Picture 2" descr="S.T.O.P.: Stop, Think, Observe, Plan">
            <a:extLst>
              <a:ext uri="{FF2B5EF4-FFF2-40B4-BE49-F238E27FC236}">
                <a16:creationId xmlns:a16="http://schemas.microsoft.com/office/drawing/2014/main" id="{99AA2B2E-68D8-4BF8-8092-807F3789DC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052736"/>
            <a:ext cx="3456384" cy="288032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C1B492A-2165-4FC7-BB95-B508133106F9}"/>
              </a:ext>
            </a:extLst>
          </p:cNvPr>
          <p:cNvSpPr txBox="1"/>
          <p:nvPr/>
        </p:nvSpPr>
        <p:spPr>
          <a:xfrm>
            <a:off x="5148064" y="1052736"/>
            <a:ext cx="3168352" cy="1200329"/>
          </a:xfrm>
          <a:prstGeom prst="rect">
            <a:avLst/>
          </a:prstGeom>
          <a:noFill/>
        </p:spPr>
        <p:txBody>
          <a:bodyPr wrap="square" rtlCol="0">
            <a:spAutoFit/>
          </a:bodyPr>
          <a:lstStyle/>
          <a:p>
            <a:r>
              <a:rPr lang="en-GB" sz="2400" dirty="0"/>
              <a:t>Get a system in place for doing your weekly planning</a:t>
            </a:r>
          </a:p>
        </p:txBody>
      </p:sp>
      <p:sp>
        <p:nvSpPr>
          <p:cNvPr id="8" name="TextBox 7">
            <a:extLst>
              <a:ext uri="{FF2B5EF4-FFF2-40B4-BE49-F238E27FC236}">
                <a16:creationId xmlns:a16="http://schemas.microsoft.com/office/drawing/2014/main" id="{E603A9D1-5829-4012-A9B0-DC4012B70514}"/>
              </a:ext>
            </a:extLst>
          </p:cNvPr>
          <p:cNvSpPr txBox="1"/>
          <p:nvPr/>
        </p:nvSpPr>
        <p:spPr>
          <a:xfrm>
            <a:off x="5183618" y="2744714"/>
            <a:ext cx="3456384" cy="1938992"/>
          </a:xfrm>
          <a:prstGeom prst="rect">
            <a:avLst/>
          </a:prstGeom>
          <a:noFill/>
        </p:spPr>
        <p:txBody>
          <a:bodyPr wrap="square" rtlCol="0">
            <a:spAutoFit/>
          </a:bodyPr>
          <a:lstStyle/>
          <a:p>
            <a:r>
              <a:rPr lang="en-GB" sz="2400" dirty="0"/>
              <a:t>Prioritise personal integrity, commitment and focus and know how you will maintain that </a:t>
            </a:r>
          </a:p>
        </p:txBody>
      </p:sp>
      <p:pic>
        <p:nvPicPr>
          <p:cNvPr id="6146" name="Picture 2" descr="Analyze Like a Pro - Step 1 - Evaluate - 33 Sticks">
            <a:extLst>
              <a:ext uri="{FF2B5EF4-FFF2-40B4-BE49-F238E27FC236}">
                <a16:creationId xmlns:a16="http://schemas.microsoft.com/office/drawing/2014/main" id="{504125C7-7C8A-4FB9-8A96-057C9D2F35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2540" y="4995639"/>
            <a:ext cx="2819400" cy="161925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a:extLst>
              <a:ext uri="{FF2B5EF4-FFF2-40B4-BE49-F238E27FC236}">
                <a16:creationId xmlns:a16="http://schemas.microsoft.com/office/drawing/2014/main" id="{E9B5CE26-02B7-4275-94F0-139E5319F7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3998" y="4365104"/>
            <a:ext cx="2771858"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17961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3600" dirty="0">
                <a:solidFill>
                  <a:schemeClr val="bg1"/>
                </a:solidFill>
                <a:latin typeface="Arial" charset="0"/>
                <a:cs typeface="Arial" charset="0"/>
              </a:rPr>
              <a:t> Action plan</a:t>
            </a:r>
            <a:endParaRPr lang="en-US" sz="3600" dirty="0">
              <a:solidFill>
                <a:schemeClr val="bg1"/>
              </a:solidFill>
              <a:cs typeface="Arial" charset="0"/>
            </a:endParaRPr>
          </a:p>
        </p:txBody>
      </p:sp>
      <p:sp>
        <p:nvSpPr>
          <p:cNvPr id="75781" name="Rectangle 5"/>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75782" name="Rectangle 6"/>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2" name="TextBox 1"/>
          <p:cNvSpPr txBox="1"/>
          <p:nvPr/>
        </p:nvSpPr>
        <p:spPr>
          <a:xfrm>
            <a:off x="179512" y="1412776"/>
            <a:ext cx="8964488" cy="4524315"/>
          </a:xfrm>
          <a:prstGeom prst="rect">
            <a:avLst/>
          </a:prstGeom>
          <a:noFill/>
        </p:spPr>
        <p:txBody>
          <a:bodyPr wrap="square" rtlCol="0">
            <a:spAutoFit/>
          </a:bodyPr>
          <a:lstStyle/>
          <a:p>
            <a:r>
              <a:rPr lang="en-GB" sz="3600" dirty="0"/>
              <a:t>As a result of todays masterclass what will you:</a:t>
            </a:r>
          </a:p>
          <a:p>
            <a:endParaRPr lang="en-GB" sz="3600" dirty="0"/>
          </a:p>
          <a:p>
            <a:r>
              <a:rPr lang="en-GB" sz="3600" dirty="0"/>
              <a:t>START DOING</a:t>
            </a:r>
          </a:p>
          <a:p>
            <a:endParaRPr lang="en-GB" sz="3600" dirty="0"/>
          </a:p>
          <a:p>
            <a:r>
              <a:rPr lang="en-GB" sz="3600" dirty="0"/>
              <a:t>STOP DOING</a:t>
            </a:r>
          </a:p>
          <a:p>
            <a:endParaRPr lang="en-GB" sz="3600" dirty="0"/>
          </a:p>
          <a:p>
            <a:r>
              <a:rPr lang="en-GB" sz="3600" dirty="0"/>
              <a:t>CONTINUE DOING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BB7BB-730F-4D06-8C62-1672EAB762DD}"/>
              </a:ext>
            </a:extLst>
          </p:cNvPr>
          <p:cNvSpPr>
            <a:spLocks noGrp="1"/>
          </p:cNvSpPr>
          <p:nvPr>
            <p:ph type="title"/>
          </p:nvPr>
        </p:nvSpPr>
        <p:spPr/>
        <p:txBody>
          <a:bodyPr/>
          <a:lstStyle/>
          <a:p>
            <a:r>
              <a:rPr lang="en-GB" dirty="0"/>
              <a:t>Further opportunities </a:t>
            </a:r>
          </a:p>
        </p:txBody>
      </p:sp>
      <p:sp>
        <p:nvSpPr>
          <p:cNvPr id="3" name="Content Placeholder 2">
            <a:extLst>
              <a:ext uri="{FF2B5EF4-FFF2-40B4-BE49-F238E27FC236}">
                <a16:creationId xmlns:a16="http://schemas.microsoft.com/office/drawing/2014/main" id="{CE8CCB76-727B-43DD-A2E5-153C40C2D8B7}"/>
              </a:ext>
            </a:extLst>
          </p:cNvPr>
          <p:cNvSpPr>
            <a:spLocks noGrp="1"/>
          </p:cNvSpPr>
          <p:nvPr>
            <p:ph idx="1"/>
          </p:nvPr>
        </p:nvSpPr>
        <p:spPr>
          <a:xfrm>
            <a:off x="487934" y="2070795"/>
            <a:ext cx="8229600" cy="4525963"/>
          </a:xfrm>
        </p:spPr>
        <p:txBody>
          <a:bodyPr/>
          <a:lstStyle/>
          <a:p>
            <a:pPr marL="0" indent="0">
              <a:buNone/>
            </a:pPr>
            <a:r>
              <a:rPr lang="en-GB" sz="2400" b="1" i="0" dirty="0">
                <a:solidFill>
                  <a:srgbClr val="050505"/>
                </a:solidFill>
                <a:effectLst/>
                <a:latin typeface="Segoe UI Historic" panose="020B0502040204020203" pitchFamily="34" charset="0"/>
              </a:rPr>
              <a:t>Personal Resilience </a:t>
            </a:r>
            <a:r>
              <a:rPr lang="en-GB" sz="2400" b="1" i="0" dirty="0" err="1">
                <a:solidFill>
                  <a:srgbClr val="050505"/>
                </a:solidFill>
                <a:effectLst/>
                <a:latin typeface="Segoe UI Historic" panose="020B0502040204020203" pitchFamily="34" charset="0"/>
              </a:rPr>
              <a:t>facebook</a:t>
            </a:r>
            <a:r>
              <a:rPr lang="en-GB" sz="2400" b="1" i="0" dirty="0">
                <a:solidFill>
                  <a:srgbClr val="050505"/>
                </a:solidFill>
                <a:effectLst/>
                <a:latin typeface="Segoe UI Historic" panose="020B0502040204020203" pitchFamily="34" charset="0"/>
              </a:rPr>
              <a:t> group.</a:t>
            </a:r>
          </a:p>
          <a:p>
            <a:pPr marL="0" indent="0">
              <a:buNone/>
            </a:pPr>
            <a:r>
              <a:rPr lang="en-GB" sz="2400" b="1" i="0" dirty="0">
                <a:solidFill>
                  <a:srgbClr val="050505"/>
                </a:solidFill>
                <a:effectLst/>
                <a:latin typeface="Segoe UI Historic" panose="020B0502040204020203" pitchFamily="34" charset="0"/>
              </a:rPr>
              <a:t>Ignite: Find Your Passion, Live Your Purpose &amp; Re-Write Your Future</a:t>
            </a:r>
          </a:p>
          <a:p>
            <a:pPr marL="0" indent="0">
              <a:buNone/>
            </a:pPr>
            <a:r>
              <a:rPr lang="en-GB" sz="1800" u="sng" dirty="0">
                <a:solidFill>
                  <a:srgbClr val="0000FF"/>
                </a:solidFill>
                <a:latin typeface="Calibri" panose="020F0502020204030204" pitchFamily="34" charset="0"/>
                <a:ea typeface="Times New Roman" panose="02020603050405020304" pitchFamily="18" charset="0"/>
                <a:hlinkClick r:id="rId2"/>
              </a:rPr>
              <a:t>https://www.facebook.com/groups/216645969611627/?ref=share</a:t>
            </a:r>
            <a:endParaRPr lang="en-GB" sz="1800" dirty="0">
              <a:effectLst/>
              <a:latin typeface="Calibri" panose="020F0502020204030204" pitchFamily="34" charset="0"/>
              <a:ea typeface="Calibri" panose="020F0502020204030204" pitchFamily="34" charset="0"/>
            </a:endParaRPr>
          </a:p>
          <a:p>
            <a:pPr marL="0" indent="0">
              <a:buNone/>
            </a:pPr>
            <a:endParaRPr lang="en-GB" sz="2400" b="1" dirty="0">
              <a:solidFill>
                <a:srgbClr val="050505"/>
              </a:solidFill>
              <a:latin typeface="Segoe UI Historic" panose="020B0502040204020203" pitchFamily="34" charset="0"/>
            </a:endParaRPr>
          </a:p>
          <a:p>
            <a:pPr marL="0" indent="0" algn="ctr">
              <a:buNone/>
            </a:pPr>
            <a:r>
              <a:rPr lang="en-GB" b="1" dirty="0">
                <a:solidFill>
                  <a:srgbClr val="050505"/>
                </a:solidFill>
                <a:latin typeface="Segoe UI Historic" panose="020B0502040204020203" pitchFamily="34" charset="0"/>
                <a:hlinkClick r:id="rId3"/>
              </a:rPr>
              <a:t>bernard.genge@gmail.com</a:t>
            </a:r>
            <a:r>
              <a:rPr lang="en-GB" b="1" dirty="0">
                <a:solidFill>
                  <a:srgbClr val="050505"/>
                </a:solidFill>
                <a:latin typeface="Segoe UI Historic" panose="020B0502040204020203" pitchFamily="34" charset="0"/>
              </a:rPr>
              <a:t> </a:t>
            </a:r>
            <a:endParaRPr lang="en-GB" dirty="0"/>
          </a:p>
        </p:txBody>
      </p:sp>
    </p:spTree>
    <p:extLst>
      <p:ext uri="{BB962C8B-B14F-4D97-AF65-F5344CB8AC3E}">
        <p14:creationId xmlns:p14="http://schemas.microsoft.com/office/powerpoint/2010/main" val="228365706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8B90588-D03B-45EB-A0B9-D45CF8AB054A}"/>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3600" dirty="0">
                <a:solidFill>
                  <a:schemeClr val="bg1"/>
                </a:solidFill>
                <a:latin typeface="Arial" charset="0"/>
                <a:cs typeface="Arial" charset="0"/>
              </a:rPr>
              <a:t> Further information/watching</a:t>
            </a:r>
            <a:endParaRPr lang="en-US" sz="3600" dirty="0">
              <a:solidFill>
                <a:schemeClr val="bg1"/>
              </a:solidFill>
              <a:cs typeface="Arial" charset="0"/>
            </a:endParaRPr>
          </a:p>
        </p:txBody>
      </p:sp>
      <p:sp>
        <p:nvSpPr>
          <p:cNvPr id="2" name="Content Placeholder 1">
            <a:extLst>
              <a:ext uri="{FF2B5EF4-FFF2-40B4-BE49-F238E27FC236}">
                <a16:creationId xmlns:a16="http://schemas.microsoft.com/office/drawing/2014/main" id="{CD50B1A3-D612-4836-B61A-B1FA9FBEB1D4}"/>
              </a:ext>
            </a:extLst>
          </p:cNvPr>
          <p:cNvSpPr>
            <a:spLocks noGrp="1"/>
          </p:cNvSpPr>
          <p:nvPr>
            <p:ph idx="1"/>
          </p:nvPr>
        </p:nvSpPr>
        <p:spPr>
          <a:xfrm>
            <a:off x="179512" y="908720"/>
            <a:ext cx="8784976" cy="5217443"/>
          </a:xfrm>
        </p:spPr>
        <p:txBody>
          <a:bodyPr/>
          <a:lstStyle/>
          <a:p>
            <a:pPr marL="0" indent="0">
              <a:lnSpc>
                <a:spcPct val="107000"/>
              </a:lnSpc>
              <a:spcAft>
                <a:spcPts val="800"/>
              </a:spcAft>
              <a:buNone/>
            </a:pPr>
            <a:r>
              <a:rPr lang="en-GB" sz="2400" dirty="0">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https://www.youtube.com/watch?v=7yMh2QNRc_M</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600" b="0" i="0" dirty="0">
                <a:effectLst/>
              </a:rPr>
              <a:t>Weekly Planning- A Video from The 7 Habits of Highly Effective People  7 mins 11</a:t>
            </a:r>
            <a:endParaRPr lang="en-US" sz="1600" dirty="0"/>
          </a:p>
          <a:p>
            <a:pPr marL="0" indent="0">
              <a:lnSpc>
                <a:spcPct val="107000"/>
              </a:lnSpc>
              <a:spcAft>
                <a:spcPts val="800"/>
              </a:spcAft>
              <a:buNone/>
            </a:pPr>
            <a:r>
              <a:rPr lang="en-US" sz="1600" b="0" i="0" dirty="0">
                <a:solidFill>
                  <a:srgbClr val="030303"/>
                </a:solidFill>
                <a:effectLst/>
              </a:rPr>
              <a:t>To live a more balanced existence, you have to recognize that not doing everything that comes along is okay. There's no need to overextend yourself. All it takes is realizing that it's all right to say no when necessary and then focus on your highest priorities.  </a:t>
            </a:r>
            <a:endParaRPr lang="en-US" sz="1600" dirty="0"/>
          </a:p>
          <a:p>
            <a:pPr marL="0" indent="0">
              <a:lnSpc>
                <a:spcPct val="107000"/>
              </a:lnSpc>
              <a:spcAft>
                <a:spcPts val="800"/>
              </a:spcAft>
              <a:buNone/>
            </a:pPr>
            <a:r>
              <a:rPr lang="en-US" sz="1600" dirty="0"/>
              <a:t>In this video Dr Covey talks about quadrant 2 activities – these are things in life that are important but not necessarily urgent. Quadrant 1 things are the important/urgent things that are in effect crisis’s, and quadrant 3 are not important/not urgent things that distract us. </a:t>
            </a:r>
          </a:p>
          <a:p>
            <a:pPr marL="0" indent="0">
              <a:lnSpc>
                <a:spcPct val="107000"/>
              </a:lnSpc>
              <a:spcAft>
                <a:spcPts val="800"/>
              </a:spcAft>
              <a:buNone/>
            </a:pPr>
            <a:endParaRPr lang="en-US" sz="1600" dirty="0"/>
          </a:p>
          <a:p>
            <a:pPr marL="0" indent="0">
              <a:lnSpc>
                <a:spcPct val="107000"/>
              </a:lnSpc>
              <a:spcAft>
                <a:spcPts val="800"/>
              </a:spcAft>
              <a:buNone/>
            </a:pPr>
            <a:r>
              <a:rPr lang="en-US" sz="2400" b="0" i="0" dirty="0">
                <a:solidFill>
                  <a:srgbClr val="000000"/>
                </a:solidFill>
                <a:effectLst/>
                <a:hlinkClick r:id="rId4"/>
              </a:rPr>
              <a:t>https://www.youtube.com/watch?v=aBi8M3DehQ0</a:t>
            </a:r>
            <a:endParaRPr lang="en-US" sz="2400" b="0" i="0" dirty="0">
              <a:solidFill>
                <a:srgbClr val="000000"/>
              </a:solidFill>
              <a:effectLst/>
            </a:endParaRPr>
          </a:p>
          <a:p>
            <a:pPr marL="0" indent="0" algn="l">
              <a:buNone/>
            </a:pPr>
            <a:r>
              <a:rPr lang="en-US" sz="1600" b="0" i="0" dirty="0">
                <a:effectLst/>
              </a:rPr>
              <a:t>How Ben Franklin Structured His Day 8 mins 20 </a:t>
            </a:r>
          </a:p>
          <a:p>
            <a:pPr marL="0" indent="0" algn="l">
              <a:buNone/>
            </a:pPr>
            <a:endParaRPr lang="en-US" sz="1600" b="0" i="0" dirty="0">
              <a:effectLst/>
            </a:endParaRPr>
          </a:p>
          <a:p>
            <a:pPr marL="0" indent="0" algn="l">
              <a:buNone/>
            </a:pPr>
            <a:r>
              <a:rPr lang="en-US" sz="1600" b="0" i="0" dirty="0">
                <a:solidFill>
                  <a:srgbClr val="030303"/>
                </a:solidFill>
                <a:effectLst/>
              </a:rPr>
              <a:t>In his 1791 autobiography, Ben Franklin laid out his daily routine. Let's go through it, see what's useful, and also highlight what's missing.</a:t>
            </a:r>
            <a:br>
              <a:rPr lang="en-US" sz="1600" b="0" i="0" dirty="0">
                <a:solidFill>
                  <a:srgbClr val="000000"/>
                </a:solidFill>
                <a:effectLst/>
              </a:rPr>
            </a:br>
            <a:br>
              <a:rPr lang="en-US" sz="1600" b="0" i="0" dirty="0">
                <a:solidFill>
                  <a:srgbClr val="000000"/>
                </a:solidFill>
                <a:effectLst/>
              </a:rPr>
            </a:br>
            <a:br>
              <a:rPr lang="en-US" sz="1600" dirty="0"/>
            </a:br>
            <a:endParaRPr lang="en-US" sz="1600" b="0" i="0" dirty="0">
              <a:effectLst/>
            </a:endParaRPr>
          </a:p>
          <a:p>
            <a:pPr marL="0" indent="0">
              <a:lnSpc>
                <a:spcPct val="107000"/>
              </a:lnSpc>
              <a:spcAft>
                <a:spcPts val="800"/>
              </a:spcAft>
              <a:buNone/>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90693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dirty="0">
                <a:solidFill>
                  <a:srgbClr val="FFFFFF"/>
                </a:solidFill>
                <a:cs typeface="Arial" charset="0"/>
              </a:rPr>
              <a:t>Aims &amp; desired outcomes</a:t>
            </a:r>
          </a:p>
        </p:txBody>
      </p:sp>
      <p:sp>
        <p:nvSpPr>
          <p:cNvPr id="2" name="TextBox 1"/>
          <p:cNvSpPr txBox="1"/>
          <p:nvPr/>
        </p:nvSpPr>
        <p:spPr>
          <a:xfrm>
            <a:off x="95639" y="908720"/>
            <a:ext cx="9036496" cy="3970318"/>
          </a:xfrm>
          <a:prstGeom prst="rect">
            <a:avLst/>
          </a:prstGeom>
          <a:noFill/>
        </p:spPr>
        <p:txBody>
          <a:bodyPr wrap="square" rtlCol="0">
            <a:spAutoFit/>
          </a:bodyPr>
          <a:lstStyle/>
          <a:p>
            <a:pPr algn="ctr"/>
            <a:r>
              <a:rPr lang="en-GB" altLang="en-US" sz="2800" dirty="0">
                <a:latin typeface="Arial" panose="020B0604020202020204" pitchFamily="34" charset="0"/>
              </a:rPr>
              <a:t>Aims – To commit to weekly planning to take incremental steps towards your vision and then remain focused on a weekly basis and review progress. </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Outcomes – To generate the empowering habit of weekly progress towards your self chosen vision.  </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As we go through this masterclass decide what you will START, STOP &amp; CONTINUE doing </a:t>
            </a:r>
          </a:p>
        </p:txBody>
      </p:sp>
      <p:pic>
        <p:nvPicPr>
          <p:cNvPr id="1026" name="Picture 2" descr="How To Make A Mind Map | MindMapping.com">
            <a:extLst>
              <a:ext uri="{FF2B5EF4-FFF2-40B4-BE49-F238E27FC236}">
                <a16:creationId xmlns:a16="http://schemas.microsoft.com/office/drawing/2014/main" id="{CF7BC42E-FB95-44F5-88B9-338B65687D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5033826"/>
            <a:ext cx="3200400" cy="1428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dirty="0">
                <a:solidFill>
                  <a:srgbClr val="FFFFFF"/>
                </a:solidFill>
                <a:cs typeface="Arial" charset="0"/>
              </a:rPr>
              <a:t>Set scene</a:t>
            </a:r>
          </a:p>
        </p:txBody>
      </p:sp>
      <p:sp>
        <p:nvSpPr>
          <p:cNvPr id="10" name="Rectangle 5">
            <a:extLst>
              <a:ext uri="{FF2B5EF4-FFF2-40B4-BE49-F238E27FC236}">
                <a16:creationId xmlns:a16="http://schemas.microsoft.com/office/drawing/2014/main" id="{315A67B0-97B6-49DB-8709-3C5CF1652BBA}"/>
              </a:ext>
            </a:extLst>
          </p:cNvPr>
          <p:cNvSpPr>
            <a:spLocks noChangeArrowheads="1"/>
          </p:cNvSpPr>
          <p:nvPr/>
        </p:nvSpPr>
        <p:spPr bwMode="auto">
          <a:xfrm>
            <a:off x="0" y="234888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222222"/>
                </a:solidFill>
                <a:effectLst/>
                <a:latin typeface="Rubik"/>
              </a:rPr>
              <a:t>﻿</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 name="TextBox 1">
            <a:extLst>
              <a:ext uri="{FF2B5EF4-FFF2-40B4-BE49-F238E27FC236}">
                <a16:creationId xmlns:a16="http://schemas.microsoft.com/office/drawing/2014/main" id="{C3AAD72E-DF63-4969-A3B0-199E2833B598}"/>
              </a:ext>
            </a:extLst>
          </p:cNvPr>
          <p:cNvSpPr txBox="1"/>
          <p:nvPr/>
        </p:nvSpPr>
        <p:spPr>
          <a:xfrm>
            <a:off x="503548" y="908720"/>
            <a:ext cx="8136904" cy="5324535"/>
          </a:xfrm>
          <a:prstGeom prst="rect">
            <a:avLst/>
          </a:prstGeom>
          <a:noFill/>
        </p:spPr>
        <p:txBody>
          <a:bodyPr wrap="square" rtlCol="0">
            <a:spAutoFit/>
          </a:bodyPr>
          <a:lstStyle/>
          <a:p>
            <a:r>
              <a:rPr lang="en-US" sz="2000" b="0" i="0" dirty="0">
                <a:solidFill>
                  <a:srgbClr val="222222"/>
                </a:solidFill>
                <a:effectLst/>
                <a:latin typeface="arial" panose="020B0604020202020204" pitchFamily="34" charset="0"/>
              </a:rPr>
              <a:t>When you commit to weekly planning, where you evaluate your past weeks success, look at and regenerate your commitment to your vision and mission and quickly review your roles and then set an action plan for the next week that takes you in small incremental steps towards your dreams, magic will happen in your life. </a:t>
            </a:r>
          </a:p>
          <a:p>
            <a:endParaRPr lang="en-US" sz="2000" dirty="0">
              <a:solidFill>
                <a:srgbClr val="222222"/>
              </a:solidFill>
              <a:latin typeface="arial" panose="020B0604020202020204" pitchFamily="34" charset="0"/>
            </a:endParaRPr>
          </a:p>
          <a:p>
            <a:r>
              <a:rPr lang="en-US" sz="2000" dirty="0">
                <a:solidFill>
                  <a:srgbClr val="222222"/>
                </a:solidFill>
                <a:latin typeface="arial" panose="020B0604020202020204" pitchFamily="34" charset="0"/>
              </a:rPr>
              <a:t>In one or two years time when this is habitual to you, you’ll be just able to do it, but for now you’ll need massive amounts of self-discipline to do this every week then extraordinary focus to do what you commit to. </a:t>
            </a:r>
          </a:p>
          <a:p>
            <a:endParaRPr lang="en-US" sz="2000" dirty="0">
              <a:solidFill>
                <a:srgbClr val="222222"/>
              </a:solidFill>
              <a:latin typeface="arial" panose="020B0604020202020204" pitchFamily="34" charset="0"/>
            </a:endParaRPr>
          </a:p>
          <a:p>
            <a:r>
              <a:rPr lang="en-US" sz="2000" dirty="0">
                <a:solidFill>
                  <a:srgbClr val="222222"/>
                </a:solidFill>
                <a:latin typeface="arial" panose="020B0604020202020204" pitchFamily="34" charset="0"/>
              </a:rPr>
              <a:t>If you’ve chosen a personal value of commitment, integrity, focus or determination this is where its really put to the test. </a:t>
            </a:r>
          </a:p>
          <a:p>
            <a:endParaRPr lang="en-US" sz="2000" dirty="0">
              <a:solidFill>
                <a:srgbClr val="222222"/>
              </a:solidFill>
              <a:latin typeface="arial" panose="020B0604020202020204" pitchFamily="34" charset="0"/>
            </a:endParaRPr>
          </a:p>
          <a:p>
            <a:r>
              <a:rPr lang="en-US" sz="2000" dirty="0">
                <a:solidFill>
                  <a:srgbClr val="222222"/>
                </a:solidFill>
                <a:latin typeface="arial" panose="020B0604020202020204" pitchFamily="34" charset="0"/>
              </a:rPr>
              <a:t>Its where the rubber hits the road. </a:t>
            </a:r>
          </a:p>
          <a:p>
            <a:endParaRPr lang="en-US" sz="2000" dirty="0">
              <a:solidFill>
                <a:srgbClr val="222222"/>
              </a:solidFill>
              <a:latin typeface="arial" panose="020B0604020202020204" pitchFamily="34" charset="0"/>
            </a:endParaRPr>
          </a:p>
          <a:p>
            <a:r>
              <a:rPr lang="en-US" sz="2000" dirty="0">
                <a:solidFill>
                  <a:srgbClr val="222222"/>
                </a:solidFill>
                <a:latin typeface="arial" panose="020B0604020202020204" pitchFamily="34" charset="0"/>
              </a:rPr>
              <a:t>Is the commitment worthwhile? Reflect back to your </a:t>
            </a:r>
            <a:r>
              <a:rPr lang="en-US" sz="2000" dirty="0" err="1">
                <a:solidFill>
                  <a:srgbClr val="222222"/>
                </a:solidFill>
                <a:latin typeface="arial" panose="020B0604020202020204" pitchFamily="34" charset="0"/>
              </a:rPr>
              <a:t>visualisation</a:t>
            </a:r>
            <a:r>
              <a:rPr lang="en-US" sz="2000" dirty="0">
                <a:solidFill>
                  <a:srgbClr val="222222"/>
                </a:solidFill>
                <a:latin typeface="arial" panose="020B0604020202020204" pitchFamily="34" charset="0"/>
              </a:rPr>
              <a:t> of your 100</a:t>
            </a:r>
            <a:r>
              <a:rPr lang="en-US" sz="2000" baseline="30000" dirty="0">
                <a:solidFill>
                  <a:srgbClr val="222222"/>
                </a:solidFill>
                <a:latin typeface="arial" panose="020B0604020202020204" pitchFamily="34" charset="0"/>
              </a:rPr>
              <a:t>th</a:t>
            </a:r>
            <a:r>
              <a:rPr lang="en-US" sz="2000" dirty="0">
                <a:solidFill>
                  <a:srgbClr val="222222"/>
                </a:solidFill>
                <a:latin typeface="arial" panose="020B0604020202020204" pitchFamily="34" charset="0"/>
              </a:rPr>
              <a:t> birthday and the answer will be a resounding yes. </a:t>
            </a:r>
            <a:endParaRPr lang="en-GB" sz="2000" dirty="0"/>
          </a:p>
        </p:txBody>
      </p:sp>
    </p:spTree>
    <p:extLst>
      <p:ext uri="{BB962C8B-B14F-4D97-AF65-F5344CB8AC3E}">
        <p14:creationId xmlns:p14="http://schemas.microsoft.com/office/powerpoint/2010/main" val="355751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solidFill>
            <a:srgbClr val="5F6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3" name="Picture 72">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75" name="Freeform: Shape 74">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1026" name="Picture 2" descr="Close up of trio of Mallard ducklings, Anas platyrynchos, sleeping on wooden  plank in river, Water of Leith, Edinburgh. Scotland, UK Stock Photo - Alamy">
            <a:extLst>
              <a:ext uri="{FF2B5EF4-FFF2-40B4-BE49-F238E27FC236}">
                <a16:creationId xmlns:a16="http://schemas.microsoft.com/office/drawing/2014/main" id="{4B3D7A28-B42A-4F8F-A05A-1A491B41835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018313" y="1172028"/>
            <a:ext cx="5022555" cy="6361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02905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3200" dirty="0">
                <a:solidFill>
                  <a:schemeClr val="bg1"/>
                </a:solidFill>
                <a:latin typeface="Arial" charset="0"/>
                <a:cs typeface="Arial" charset="0"/>
              </a:rPr>
              <a:t> Linking goals to your vision and mission </a:t>
            </a:r>
            <a:endParaRPr lang="en-US" sz="3200" dirty="0">
              <a:solidFill>
                <a:schemeClr val="bg1"/>
              </a:solidFill>
              <a:cs typeface="Arial" charset="0"/>
            </a:endParaRPr>
          </a:p>
        </p:txBody>
      </p:sp>
      <p:sp>
        <p:nvSpPr>
          <p:cNvPr id="6" name="Rectangle 3"/>
          <p:cNvSpPr txBox="1">
            <a:spLocks noChangeArrowheads="1"/>
          </p:cNvSpPr>
          <p:nvPr/>
        </p:nvSpPr>
        <p:spPr>
          <a:xfrm>
            <a:off x="395288" y="1557338"/>
            <a:ext cx="8229600" cy="452596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endParaRPr lang="en-GB"/>
          </a:p>
          <a:p>
            <a:pPr>
              <a:buFontTx/>
              <a:buNone/>
            </a:pPr>
            <a:endParaRPr lang="en-GB"/>
          </a:p>
        </p:txBody>
      </p:sp>
      <p:sp>
        <p:nvSpPr>
          <p:cNvPr id="7" name="AutoShape 14"/>
          <p:cNvSpPr>
            <a:spLocks noChangeArrowheads="1"/>
          </p:cNvSpPr>
          <p:nvPr/>
        </p:nvSpPr>
        <p:spPr bwMode="auto">
          <a:xfrm>
            <a:off x="758825" y="2111416"/>
            <a:ext cx="863600" cy="1008063"/>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 name="AutoShape 18"/>
          <p:cNvSpPr>
            <a:spLocks noChangeArrowheads="1"/>
          </p:cNvSpPr>
          <p:nvPr/>
        </p:nvSpPr>
        <p:spPr bwMode="auto">
          <a:xfrm rot="4548182">
            <a:off x="1756570" y="3075781"/>
            <a:ext cx="2303462" cy="993775"/>
          </a:xfrm>
          <a:custGeom>
            <a:avLst/>
            <a:gdLst>
              <a:gd name="G0" fmla="+- 15778 0 0"/>
              <a:gd name="G1" fmla="+- 8858 0 0"/>
              <a:gd name="G2" fmla="+- 21600 0 8858"/>
              <a:gd name="G3" fmla="+- 10800 0 8858"/>
              <a:gd name="G4" fmla="+- 21600 0 15778"/>
              <a:gd name="G5" fmla="*/ G4 G3 10800"/>
              <a:gd name="G6" fmla="+- 21600 0 G5"/>
              <a:gd name="T0" fmla="*/ 15778 w 21600"/>
              <a:gd name="T1" fmla="*/ 0 h 21600"/>
              <a:gd name="T2" fmla="*/ 0 w 21600"/>
              <a:gd name="T3" fmla="*/ 10800 h 21600"/>
              <a:gd name="T4" fmla="*/ 15778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5778" y="0"/>
                </a:moveTo>
                <a:lnTo>
                  <a:pt x="15778" y="8858"/>
                </a:lnTo>
                <a:lnTo>
                  <a:pt x="3375" y="8858"/>
                </a:lnTo>
                <a:lnTo>
                  <a:pt x="3375" y="12742"/>
                </a:lnTo>
                <a:lnTo>
                  <a:pt x="15778" y="12742"/>
                </a:lnTo>
                <a:lnTo>
                  <a:pt x="15778" y="21600"/>
                </a:lnTo>
                <a:lnTo>
                  <a:pt x="21600" y="10800"/>
                </a:lnTo>
                <a:close/>
              </a:path>
              <a:path w="21600" h="21600">
                <a:moveTo>
                  <a:pt x="1350" y="8858"/>
                </a:moveTo>
                <a:lnTo>
                  <a:pt x="1350" y="12742"/>
                </a:lnTo>
                <a:lnTo>
                  <a:pt x="2700" y="12742"/>
                </a:lnTo>
                <a:lnTo>
                  <a:pt x="2700" y="8858"/>
                </a:lnTo>
                <a:close/>
              </a:path>
              <a:path w="21600" h="21600">
                <a:moveTo>
                  <a:pt x="0" y="8858"/>
                </a:moveTo>
                <a:lnTo>
                  <a:pt x="0" y="12742"/>
                </a:lnTo>
                <a:lnTo>
                  <a:pt x="675" y="12742"/>
                </a:lnTo>
                <a:lnTo>
                  <a:pt x="675" y="8858"/>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 name="Text Box 15"/>
          <p:cNvSpPr txBox="1">
            <a:spLocks noChangeArrowheads="1"/>
          </p:cNvSpPr>
          <p:nvPr/>
        </p:nvSpPr>
        <p:spPr bwMode="auto">
          <a:xfrm>
            <a:off x="1658665" y="2060575"/>
            <a:ext cx="166932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2800" dirty="0"/>
              <a:t>Evaluate</a:t>
            </a:r>
          </a:p>
        </p:txBody>
      </p:sp>
      <p:sp>
        <p:nvSpPr>
          <p:cNvPr id="10" name="AutoShape 16"/>
          <p:cNvSpPr>
            <a:spLocks noChangeArrowheads="1"/>
          </p:cNvSpPr>
          <p:nvPr/>
        </p:nvSpPr>
        <p:spPr bwMode="auto">
          <a:xfrm rot="10800000">
            <a:off x="3492500" y="1989138"/>
            <a:ext cx="1152525" cy="503237"/>
          </a:xfrm>
          <a:prstGeom prst="leftArrow">
            <a:avLst>
              <a:gd name="adj1" fmla="val 39435"/>
              <a:gd name="adj2" fmla="val 5772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 name="Text Box 4"/>
          <p:cNvSpPr txBox="1">
            <a:spLocks noChangeArrowheads="1"/>
          </p:cNvSpPr>
          <p:nvPr/>
        </p:nvSpPr>
        <p:spPr bwMode="auto">
          <a:xfrm>
            <a:off x="4643438" y="1989138"/>
            <a:ext cx="1871662"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2800" b="1" dirty="0"/>
              <a:t>VISION</a:t>
            </a:r>
          </a:p>
          <a:p>
            <a:pPr>
              <a:spcBef>
                <a:spcPct val="50000"/>
              </a:spcBef>
            </a:pPr>
            <a:r>
              <a:rPr lang="en-GB" sz="2800" b="1" dirty="0"/>
              <a:t>MISSION</a:t>
            </a:r>
          </a:p>
        </p:txBody>
      </p:sp>
      <p:sp>
        <p:nvSpPr>
          <p:cNvPr id="12" name="AutoShape 5"/>
          <p:cNvSpPr>
            <a:spLocks noChangeArrowheads="1"/>
          </p:cNvSpPr>
          <p:nvPr/>
        </p:nvSpPr>
        <p:spPr bwMode="auto">
          <a:xfrm rot="5400000">
            <a:off x="6876257" y="2348706"/>
            <a:ext cx="863600" cy="1008063"/>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 name="Text Box 6"/>
          <p:cNvSpPr txBox="1">
            <a:spLocks noChangeArrowheads="1"/>
          </p:cNvSpPr>
          <p:nvPr/>
        </p:nvSpPr>
        <p:spPr bwMode="auto">
          <a:xfrm>
            <a:off x="6804025" y="3500438"/>
            <a:ext cx="129698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dirty="0"/>
              <a:t>Roles</a:t>
            </a:r>
          </a:p>
        </p:txBody>
      </p:sp>
      <p:sp>
        <p:nvSpPr>
          <p:cNvPr id="14" name="AutoShape 7"/>
          <p:cNvSpPr>
            <a:spLocks noChangeArrowheads="1"/>
          </p:cNvSpPr>
          <p:nvPr/>
        </p:nvSpPr>
        <p:spPr bwMode="auto">
          <a:xfrm rot="10800000">
            <a:off x="6804025" y="4005263"/>
            <a:ext cx="863600" cy="1008062"/>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 name="Text Box 8"/>
          <p:cNvSpPr txBox="1">
            <a:spLocks noChangeArrowheads="1"/>
          </p:cNvSpPr>
          <p:nvPr/>
        </p:nvSpPr>
        <p:spPr bwMode="auto">
          <a:xfrm>
            <a:off x="5364163" y="4941888"/>
            <a:ext cx="115093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dirty="0"/>
              <a:t>Goals</a:t>
            </a:r>
          </a:p>
        </p:txBody>
      </p:sp>
      <p:sp>
        <p:nvSpPr>
          <p:cNvPr id="16" name="AutoShape 10"/>
          <p:cNvSpPr>
            <a:spLocks noChangeArrowheads="1"/>
          </p:cNvSpPr>
          <p:nvPr/>
        </p:nvSpPr>
        <p:spPr bwMode="auto">
          <a:xfrm>
            <a:off x="4140200" y="4868863"/>
            <a:ext cx="1152525" cy="503237"/>
          </a:xfrm>
          <a:prstGeom prst="leftArrow">
            <a:avLst>
              <a:gd name="adj1" fmla="val 50000"/>
              <a:gd name="adj2" fmla="val 5725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 name="Text Box 11"/>
          <p:cNvSpPr txBox="1">
            <a:spLocks noChangeArrowheads="1"/>
          </p:cNvSpPr>
          <p:nvPr/>
        </p:nvSpPr>
        <p:spPr bwMode="auto">
          <a:xfrm>
            <a:off x="2483768" y="4797425"/>
            <a:ext cx="136750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2800" dirty="0"/>
              <a:t>Plan Weekly</a:t>
            </a:r>
          </a:p>
        </p:txBody>
      </p:sp>
      <p:sp>
        <p:nvSpPr>
          <p:cNvPr id="18" name="AutoShape 12"/>
          <p:cNvSpPr>
            <a:spLocks noChangeArrowheads="1"/>
          </p:cNvSpPr>
          <p:nvPr/>
        </p:nvSpPr>
        <p:spPr bwMode="auto">
          <a:xfrm rot="16200000">
            <a:off x="1022591" y="4712474"/>
            <a:ext cx="1223591" cy="1008062"/>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 name="Text Box 13"/>
          <p:cNvSpPr txBox="1">
            <a:spLocks noChangeArrowheads="1"/>
          </p:cNvSpPr>
          <p:nvPr/>
        </p:nvSpPr>
        <p:spPr bwMode="auto">
          <a:xfrm>
            <a:off x="468313" y="3213100"/>
            <a:ext cx="2425079" cy="1800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2800" b="1" u="sng" dirty="0"/>
              <a:t>Take Action with commitment </a:t>
            </a:r>
          </a:p>
          <a:p>
            <a:pPr>
              <a:spcBef>
                <a:spcPct val="50000"/>
              </a:spcBef>
            </a:pPr>
            <a:endParaRPr lang="en-GB" dirty="0"/>
          </a:p>
        </p:txBody>
      </p:sp>
      <p:sp>
        <p:nvSpPr>
          <p:cNvPr id="2" name="TextBox 1"/>
          <p:cNvSpPr txBox="1"/>
          <p:nvPr/>
        </p:nvSpPr>
        <p:spPr>
          <a:xfrm>
            <a:off x="5003180" y="5476117"/>
            <a:ext cx="2017092" cy="523220"/>
          </a:xfrm>
          <a:prstGeom prst="rect">
            <a:avLst/>
          </a:prstGeom>
          <a:noFill/>
        </p:spPr>
        <p:txBody>
          <a:bodyPr wrap="square" rtlCol="0">
            <a:spAutoFit/>
          </a:bodyPr>
          <a:lstStyle/>
          <a:p>
            <a:r>
              <a:rPr lang="en-GB" sz="2800" dirty="0"/>
              <a:t>SMARTER</a:t>
            </a:r>
          </a:p>
        </p:txBody>
      </p:sp>
    </p:spTree>
    <p:extLst>
      <p:ext uri="{BB962C8B-B14F-4D97-AF65-F5344CB8AC3E}">
        <p14:creationId xmlns:p14="http://schemas.microsoft.com/office/powerpoint/2010/main" val="5736766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ppt_x</p:attrName>
                                        </p:attrNameLst>
                                      </p:cBhvr>
                                      <p:tavLst>
                                        <p:tav tm="0">
                                          <p:val>
                                            <p:strVal val="#ppt_x-.1"/>
                                          </p:val>
                                        </p:tav>
                                        <p:tav tm="100000">
                                          <p:val>
                                            <p:strVal val="#ppt_x"/>
                                          </p:val>
                                        </p:tav>
                                      </p:tavLst>
                                    </p:anim>
                                    <p:anim calcmode="lin" valueType="num">
                                      <p:cBhvr>
                                        <p:cTn id="9" dur="20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7"/>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8"/>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7"/>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9"/>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animBg="1"/>
      <p:bldP spid="8" grpId="0" animBg="1"/>
      <p:bldP spid="9" grpId="0"/>
      <p:bldP spid="10" grpId="0" animBg="1"/>
      <p:bldP spid="11" grpId="0"/>
      <p:bldP spid="12" grpId="0" animBg="1"/>
      <p:bldP spid="13" grpId="0"/>
      <p:bldP spid="14" grpId="0" animBg="1"/>
      <p:bldP spid="15" grpId="0"/>
      <p:bldP spid="16" grpId="0" animBg="1"/>
      <p:bldP spid="17" grpId="0"/>
      <p:bldP spid="18" grpId="0" animBg="1"/>
      <p:bldP spid="19"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Daily Record of Activity">
            <a:extLst>
              <a:ext uri="{FF2B5EF4-FFF2-40B4-BE49-F238E27FC236}">
                <a16:creationId xmlns:a16="http://schemas.microsoft.com/office/drawing/2014/main" id="{5887F356-0AF9-4644-92F5-BC1731630D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536" y="-243408"/>
            <a:ext cx="10260632" cy="7992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91833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s the UK 'unlocks', it's more important than ever to communicate a clear  vision for your business – CRACKERJACK VISUAL THINKING">
            <a:extLst>
              <a:ext uri="{FF2B5EF4-FFF2-40B4-BE49-F238E27FC236}">
                <a16:creationId xmlns:a16="http://schemas.microsoft.com/office/drawing/2014/main" id="{3D62E4F9-9A44-4598-BE43-5BE11668CB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908720"/>
            <a:ext cx="3888432" cy="266429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7AC0F7FD-55EE-47FD-8DCD-BDF9899F25F7}"/>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dirty="0">
                <a:solidFill>
                  <a:srgbClr val="FFFFFF"/>
                </a:solidFill>
                <a:cs typeface="Arial" charset="0"/>
              </a:rPr>
              <a:t>How to plan weekly </a:t>
            </a:r>
          </a:p>
        </p:txBody>
      </p:sp>
      <p:pic>
        <p:nvPicPr>
          <p:cNvPr id="2052" name="Picture 4" descr="Time Management Tip #9: Do the Worst First - Legal Ease Blog">
            <a:extLst>
              <a:ext uri="{FF2B5EF4-FFF2-40B4-BE49-F238E27FC236}">
                <a16:creationId xmlns:a16="http://schemas.microsoft.com/office/drawing/2014/main" id="{A4E1B329-223C-4B04-9F92-2A1E8B5B65A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6058" y="765175"/>
            <a:ext cx="3528390" cy="280784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ow to Hold Yourself Accountable to Your Goals - TheContentBug">
            <a:extLst>
              <a:ext uri="{FF2B5EF4-FFF2-40B4-BE49-F238E27FC236}">
                <a16:creationId xmlns:a16="http://schemas.microsoft.com/office/drawing/2014/main" id="{C91D041F-6D01-4D09-AB0B-C3955A60BD5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6" y="4797152"/>
            <a:ext cx="3028950" cy="151447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Don't keep it in your head, write it down instead!">
            <a:extLst>
              <a:ext uri="{FF2B5EF4-FFF2-40B4-BE49-F238E27FC236}">
                <a16:creationId xmlns:a16="http://schemas.microsoft.com/office/drawing/2014/main" id="{7C4F3466-EDF0-4C57-AD24-5F88A0FA82F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64088" y="3284984"/>
            <a:ext cx="3384376" cy="3573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7964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he Pomodoro Technique: You Can Tackle Any Task 25 Minutes at a Time |  HowStuffWorks">
            <a:extLst>
              <a:ext uri="{FF2B5EF4-FFF2-40B4-BE49-F238E27FC236}">
                <a16:creationId xmlns:a16="http://schemas.microsoft.com/office/drawing/2014/main" id="{E0670DE0-8EF9-4F48-84CC-9E23ED21AD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627356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2800" dirty="0">
                <a:solidFill>
                  <a:schemeClr val="bg1"/>
                </a:solidFill>
                <a:cs typeface="Arial" charset="0"/>
              </a:rPr>
              <a:t>   Now we need to take action with personal integrity, commitment and focus </a:t>
            </a:r>
          </a:p>
        </p:txBody>
      </p:sp>
      <p:sp>
        <p:nvSpPr>
          <p:cNvPr id="2" name="TextBox 1">
            <a:extLst>
              <a:ext uri="{FF2B5EF4-FFF2-40B4-BE49-F238E27FC236}">
                <a16:creationId xmlns:a16="http://schemas.microsoft.com/office/drawing/2014/main" id="{FC5ACCE1-43A0-41B8-A498-CB3891C5B67A}"/>
              </a:ext>
            </a:extLst>
          </p:cNvPr>
          <p:cNvSpPr txBox="1"/>
          <p:nvPr/>
        </p:nvSpPr>
        <p:spPr>
          <a:xfrm>
            <a:off x="251520" y="765175"/>
            <a:ext cx="8640960" cy="830997"/>
          </a:xfrm>
          <a:prstGeom prst="rect">
            <a:avLst/>
          </a:prstGeom>
          <a:noFill/>
        </p:spPr>
        <p:txBody>
          <a:bodyPr wrap="square" rtlCol="0">
            <a:spAutoFit/>
          </a:bodyPr>
          <a:lstStyle/>
          <a:p>
            <a:endParaRPr lang="en-GB" sz="2400" dirty="0"/>
          </a:p>
          <a:p>
            <a:endParaRPr lang="en-GB" sz="2400" dirty="0"/>
          </a:p>
        </p:txBody>
      </p:sp>
      <p:sp>
        <p:nvSpPr>
          <p:cNvPr id="3" name="TextBox 2">
            <a:extLst>
              <a:ext uri="{FF2B5EF4-FFF2-40B4-BE49-F238E27FC236}">
                <a16:creationId xmlns:a16="http://schemas.microsoft.com/office/drawing/2014/main" id="{CA443991-601A-47C7-A905-9DDCD7B19E30}"/>
              </a:ext>
            </a:extLst>
          </p:cNvPr>
          <p:cNvSpPr txBox="1"/>
          <p:nvPr/>
        </p:nvSpPr>
        <p:spPr>
          <a:xfrm>
            <a:off x="6274030" y="928868"/>
            <a:ext cx="2869969" cy="4893647"/>
          </a:xfrm>
          <a:prstGeom prst="rect">
            <a:avLst/>
          </a:prstGeom>
          <a:noFill/>
        </p:spPr>
        <p:txBody>
          <a:bodyPr wrap="square" rtlCol="0">
            <a:spAutoFit/>
          </a:bodyPr>
          <a:lstStyle/>
          <a:p>
            <a:r>
              <a:rPr lang="en-US" sz="2400" dirty="0"/>
              <a:t>Personal integrity involves being the best, most honest and morally-sound version of yourself. Your integrity may stem from your beliefs, your personal goals in life, or from some other formative experience.</a:t>
            </a:r>
            <a:endParaRPr lang="en-US" sz="2400" i="0" dirty="0">
              <a:solidFill>
                <a:srgbClr val="323232"/>
              </a:solidFill>
              <a:effectLst/>
              <a:latin typeface="Arial" panose="020B0604020202020204" pitchFamily="34" charset="0"/>
              <a:cs typeface="Arial" panose="020B0604020202020204" pitchFamily="34" charset="0"/>
            </a:endParaRPr>
          </a:p>
        </p:txBody>
      </p:sp>
      <p:pic>
        <p:nvPicPr>
          <p:cNvPr id="2050" name="Picture 2" descr="The Power of Personal Integrity: How To Lead Your Best Life">
            <a:extLst>
              <a:ext uri="{FF2B5EF4-FFF2-40B4-BE49-F238E27FC236}">
                <a16:creationId xmlns:a16="http://schemas.microsoft.com/office/drawing/2014/main" id="{8F4CE678-E2D2-4D20-9690-D649BFC4CA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7430" y="1563562"/>
            <a:ext cx="5436096" cy="4301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7659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1506</Words>
  <Application>Microsoft Office PowerPoint</Application>
  <PresentationFormat>On-screen Show (4:3)</PresentationFormat>
  <Paragraphs>121</Paragraphs>
  <Slides>19</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vt:lpstr>
      <vt:lpstr>Calibri</vt:lpstr>
      <vt:lpstr>Rubik</vt:lpstr>
      <vt:lpstr>Segoe UI Historic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Further opportunities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Bernard Genge</dc:creator>
  <cp:lastModifiedBy>Bernard Genge</cp:lastModifiedBy>
  <cp:revision>29</cp:revision>
  <dcterms:created xsi:type="dcterms:W3CDTF">2020-10-22T21:04:03Z</dcterms:created>
  <dcterms:modified xsi:type="dcterms:W3CDTF">2021-06-18T19:08:04Z</dcterms:modified>
</cp:coreProperties>
</file>