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2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10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83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53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7095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79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444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69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4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0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80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6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2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5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88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SOeQbkMVqc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mersetwlc.co.uk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ecovery </a:t>
            </a:r>
            <a:r>
              <a:rPr lang="en-GB" dirty="0" smtClean="0"/>
              <a:t>Colleges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Six questions – six answers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1335" y="249237"/>
            <a:ext cx="10588627" cy="1308101"/>
          </a:xfrm>
        </p:spPr>
        <p:txBody>
          <a:bodyPr/>
          <a:lstStyle/>
          <a:p>
            <a:r>
              <a:rPr lang="en-GB" dirty="0" smtClean="0"/>
              <a:t>What is a recovery college?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41335" y="1771650"/>
            <a:ext cx="10360027" cy="4257675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A </a:t>
            </a:r>
            <a:r>
              <a:rPr lang="en-GB" sz="2400" dirty="0">
                <a:solidFill>
                  <a:srgbClr val="002060"/>
                </a:solidFill>
              </a:rPr>
              <a:t>recovery college takes an </a:t>
            </a:r>
            <a:r>
              <a:rPr lang="en-GB" sz="2400" i="1" dirty="0" smtClean="0">
                <a:solidFill>
                  <a:srgbClr val="002060"/>
                </a:solidFill>
              </a:rPr>
              <a:t>educational approach </a:t>
            </a:r>
            <a:r>
              <a:rPr lang="en-GB" sz="2400" dirty="0" smtClean="0">
                <a:solidFill>
                  <a:srgbClr val="002060"/>
                </a:solidFill>
              </a:rPr>
              <a:t>rather </a:t>
            </a:r>
            <a:r>
              <a:rPr lang="en-GB" sz="2400" dirty="0">
                <a:solidFill>
                  <a:srgbClr val="002060"/>
                </a:solidFill>
              </a:rPr>
              <a:t>than a clinical </a:t>
            </a:r>
            <a:r>
              <a:rPr lang="en-GB" sz="2400" dirty="0" smtClean="0">
                <a:solidFill>
                  <a:srgbClr val="002060"/>
                </a:solidFill>
              </a:rPr>
              <a:t>approach </a:t>
            </a:r>
            <a:r>
              <a:rPr lang="en-GB" sz="2400" dirty="0">
                <a:solidFill>
                  <a:srgbClr val="002060"/>
                </a:solidFill>
              </a:rPr>
              <a:t>to </a:t>
            </a:r>
            <a:r>
              <a:rPr lang="en-GB" sz="2400" dirty="0" smtClean="0">
                <a:solidFill>
                  <a:srgbClr val="002060"/>
                </a:solidFill>
              </a:rPr>
              <a:t>improving </a:t>
            </a:r>
            <a:r>
              <a:rPr lang="en-GB" sz="2400" dirty="0">
                <a:solidFill>
                  <a:srgbClr val="002060"/>
                </a:solidFill>
              </a:rPr>
              <a:t>mental health. As far as possible the distinction between service users and professionals is </a:t>
            </a:r>
            <a:r>
              <a:rPr lang="en-GB" sz="2400" dirty="0" smtClean="0">
                <a:solidFill>
                  <a:srgbClr val="002060"/>
                </a:solidFill>
              </a:rPr>
              <a:t>avoided, people are referred to as students or tutors for this reason.</a:t>
            </a:r>
          </a:p>
          <a:p>
            <a:r>
              <a:rPr lang="en-GB" sz="2400" dirty="0">
                <a:solidFill>
                  <a:srgbClr val="002060"/>
                </a:solidFill>
              </a:rPr>
              <a:t>T</a:t>
            </a:r>
            <a:r>
              <a:rPr lang="en-GB" sz="2400" dirty="0" smtClean="0">
                <a:solidFill>
                  <a:srgbClr val="002060"/>
                </a:solidFill>
              </a:rPr>
              <a:t>here </a:t>
            </a:r>
            <a:r>
              <a:rPr lang="en-GB" sz="2400" dirty="0">
                <a:solidFill>
                  <a:srgbClr val="002060"/>
                </a:solidFill>
              </a:rPr>
              <a:t>is an emphasis on co-production, co-delivery and co-participation in the learning. </a:t>
            </a:r>
            <a:endParaRPr lang="en-GB" sz="2400" dirty="0" smtClean="0">
              <a:solidFill>
                <a:srgbClr val="002060"/>
              </a:solidFill>
            </a:endParaRPr>
          </a:p>
          <a:p>
            <a:r>
              <a:rPr lang="en-GB" sz="2400" dirty="0" smtClean="0">
                <a:solidFill>
                  <a:srgbClr val="002060"/>
                </a:solidFill>
              </a:rPr>
              <a:t>In other words, people </a:t>
            </a:r>
            <a:r>
              <a:rPr lang="en-GB" sz="2400" dirty="0">
                <a:solidFill>
                  <a:srgbClr val="002060"/>
                </a:solidFill>
              </a:rPr>
              <a:t>with experiences of mental health </a:t>
            </a:r>
            <a:r>
              <a:rPr lang="en-GB" sz="2400" dirty="0" smtClean="0">
                <a:solidFill>
                  <a:srgbClr val="002060"/>
                </a:solidFill>
              </a:rPr>
              <a:t>difficulties </a:t>
            </a:r>
            <a:r>
              <a:rPr lang="en-GB" sz="2400" dirty="0">
                <a:solidFill>
                  <a:srgbClr val="002060"/>
                </a:solidFill>
              </a:rPr>
              <a:t>can be engaged in designing and delivering </a:t>
            </a:r>
            <a:r>
              <a:rPr lang="en-GB" sz="2400" dirty="0" smtClean="0">
                <a:solidFill>
                  <a:srgbClr val="002060"/>
                </a:solidFill>
              </a:rPr>
              <a:t>courses alongside others who have learned experience such as healthcare professionals or people with expertise in a particular subject.</a:t>
            </a:r>
          </a:p>
          <a:p>
            <a:r>
              <a:rPr lang="en-GB" sz="2400" dirty="0" smtClean="0">
                <a:solidFill>
                  <a:srgbClr val="002060"/>
                </a:solidFill>
              </a:rPr>
              <a:t>The </a:t>
            </a:r>
            <a:r>
              <a:rPr lang="en-GB" sz="2400" dirty="0">
                <a:solidFill>
                  <a:srgbClr val="002060"/>
                </a:solidFill>
              </a:rPr>
              <a:t>emphasis within the college is on strengths rather than problems.</a:t>
            </a:r>
          </a:p>
        </p:txBody>
      </p:sp>
    </p:spTree>
    <p:extLst>
      <p:ext uri="{BB962C8B-B14F-4D97-AF65-F5344CB8AC3E}">
        <p14:creationId xmlns:p14="http://schemas.microsoft.com/office/powerpoint/2010/main" val="16742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1335" y="249237"/>
            <a:ext cx="10588627" cy="1308101"/>
          </a:xfrm>
        </p:spPr>
        <p:txBody>
          <a:bodyPr/>
          <a:lstStyle/>
          <a:p>
            <a:r>
              <a:rPr lang="en-GB" dirty="0" smtClean="0"/>
              <a:t>What does </a:t>
            </a: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 smtClean="0"/>
              <a:t>recovery college </a:t>
            </a:r>
            <a:r>
              <a:rPr lang="en-GB" dirty="0" smtClean="0"/>
              <a:t>do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41335" y="1771650"/>
            <a:ext cx="10360027" cy="4257675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People are encouraged to develop </a:t>
            </a:r>
            <a:r>
              <a:rPr lang="en-GB" sz="2400" dirty="0">
                <a:solidFill>
                  <a:srgbClr val="002060"/>
                </a:solidFill>
              </a:rPr>
              <a:t>an individual learning plan which guides </a:t>
            </a:r>
            <a:r>
              <a:rPr lang="en-GB" sz="2400" dirty="0" smtClean="0">
                <a:solidFill>
                  <a:srgbClr val="002060"/>
                </a:solidFill>
              </a:rPr>
              <a:t>their learning journey. </a:t>
            </a:r>
            <a:r>
              <a:rPr lang="en-GB" sz="2400" dirty="0">
                <a:solidFill>
                  <a:srgbClr val="002060"/>
                </a:solidFill>
              </a:rPr>
              <a:t>The aim is to offer subjects that would not be available in the local further education colleges and could include:</a:t>
            </a:r>
          </a:p>
          <a:p>
            <a:r>
              <a:rPr lang="en-GB" sz="2400" dirty="0">
                <a:solidFill>
                  <a:srgbClr val="002060"/>
                </a:solidFill>
              </a:rPr>
              <a:t>Understanding </a:t>
            </a:r>
            <a:r>
              <a:rPr lang="en-GB" sz="2400" dirty="0" smtClean="0">
                <a:solidFill>
                  <a:srgbClr val="002060"/>
                </a:solidFill>
              </a:rPr>
              <a:t>recovery and finding ‘hope’</a:t>
            </a:r>
            <a:endParaRPr lang="en-GB" sz="2400" dirty="0">
              <a:solidFill>
                <a:srgbClr val="002060"/>
              </a:solidFill>
            </a:endParaRPr>
          </a:p>
          <a:p>
            <a:r>
              <a:rPr lang="en-GB" sz="2400" dirty="0">
                <a:solidFill>
                  <a:srgbClr val="002060"/>
                </a:solidFill>
              </a:rPr>
              <a:t>Understanding mental health conditions</a:t>
            </a:r>
          </a:p>
          <a:p>
            <a:r>
              <a:rPr lang="en-GB" sz="2400" dirty="0">
                <a:solidFill>
                  <a:srgbClr val="002060"/>
                </a:solidFill>
              </a:rPr>
              <a:t>Looking at mental health services and treatments</a:t>
            </a:r>
          </a:p>
          <a:p>
            <a:r>
              <a:rPr lang="en-GB" sz="2400" dirty="0">
                <a:solidFill>
                  <a:srgbClr val="002060"/>
                </a:solidFill>
              </a:rPr>
              <a:t>Personal wellbeing and health</a:t>
            </a:r>
          </a:p>
          <a:p>
            <a:r>
              <a:rPr lang="en-GB" sz="2400" dirty="0">
                <a:solidFill>
                  <a:srgbClr val="002060"/>
                </a:solidFill>
              </a:rPr>
              <a:t>Life skills, managing money, </a:t>
            </a:r>
            <a:r>
              <a:rPr lang="en-GB" sz="2400" dirty="0" smtClean="0">
                <a:solidFill>
                  <a:srgbClr val="002060"/>
                </a:solidFill>
              </a:rPr>
              <a:t>connecting with others, moving </a:t>
            </a:r>
            <a:r>
              <a:rPr lang="en-GB" sz="2400" dirty="0">
                <a:solidFill>
                  <a:srgbClr val="002060"/>
                </a:solidFill>
              </a:rPr>
              <a:t>towards other education or employment</a:t>
            </a:r>
          </a:p>
          <a:p>
            <a:r>
              <a:rPr lang="en-GB" sz="2400" dirty="0">
                <a:solidFill>
                  <a:srgbClr val="002060"/>
                </a:solidFill>
              </a:rPr>
              <a:t>Training, advocacy and peer-support skills</a:t>
            </a:r>
          </a:p>
        </p:txBody>
      </p:sp>
    </p:spTree>
    <p:extLst>
      <p:ext uri="{BB962C8B-B14F-4D97-AF65-F5344CB8AC3E}">
        <p14:creationId xmlns:p14="http://schemas.microsoft.com/office/powerpoint/2010/main" val="786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06425"/>
            <a:ext cx="10388600" cy="1550988"/>
          </a:xfrm>
        </p:spPr>
        <p:txBody>
          <a:bodyPr/>
          <a:lstStyle/>
          <a:p>
            <a:r>
              <a:rPr lang="en-GB" dirty="0" smtClean="0"/>
              <a:t>When did recovery colleges start?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2643188"/>
            <a:ext cx="10574337" cy="3351212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According </a:t>
            </a:r>
            <a:r>
              <a:rPr lang="en-GB" sz="2800" dirty="0">
                <a:solidFill>
                  <a:srgbClr val="002060"/>
                </a:solidFill>
              </a:rPr>
              <a:t>to </a:t>
            </a:r>
            <a:r>
              <a:rPr lang="en-GB" sz="2800" dirty="0" err="1">
                <a:solidFill>
                  <a:srgbClr val="002060"/>
                </a:solidFill>
              </a:rPr>
              <a:t>Meddings</a:t>
            </a:r>
            <a:r>
              <a:rPr lang="en-GB" sz="2800" dirty="0">
                <a:solidFill>
                  <a:srgbClr val="002060"/>
                </a:solidFill>
              </a:rPr>
              <a:t> et al. (2015) ‘The first Recovery College was established in 2009 by Rachel Perkins in South West London and a second College was quickly established in Nottingham’.  You can see a video about the first recovery college here</a:t>
            </a:r>
            <a:r>
              <a:rPr lang="en-GB" sz="2800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GB" sz="2800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en-GB" sz="2800" dirty="0" smtClean="0">
                <a:solidFill>
                  <a:srgbClr val="002060"/>
                </a:solidFill>
                <a:hlinkClick r:id="rId2"/>
              </a:rPr>
              <a:t>youtu.be/VSOeQbkMVqc</a:t>
            </a:r>
            <a:endParaRPr lang="en-GB" sz="2800" dirty="0" smtClean="0">
              <a:solidFill>
                <a:srgbClr val="002060"/>
              </a:solidFill>
            </a:endParaRPr>
          </a:p>
          <a:p>
            <a:endParaRPr lang="en-GB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1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4349"/>
            <a:ext cx="10131427" cy="714375"/>
          </a:xfrm>
        </p:spPr>
        <p:txBody>
          <a:bodyPr>
            <a:normAutofit/>
          </a:bodyPr>
          <a:lstStyle/>
          <a:p>
            <a:r>
              <a:rPr lang="en-GB" dirty="0" smtClean="0"/>
              <a:t>Why are they called </a:t>
            </a:r>
            <a:r>
              <a:rPr lang="en-GB" dirty="0" smtClean="0"/>
              <a:t>‘</a:t>
            </a:r>
            <a:r>
              <a:rPr lang="en-GB" dirty="0" smtClean="0"/>
              <a:t>Recovery</a:t>
            </a:r>
            <a:r>
              <a:rPr lang="en-GB" dirty="0" smtClean="0"/>
              <a:t>’ Colleges?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328738"/>
            <a:ext cx="10402887" cy="4714875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rgbClr val="002060"/>
                </a:solidFill>
              </a:rPr>
              <a:t>The impetus for these colleges grew out of the </a:t>
            </a:r>
            <a:r>
              <a:rPr lang="en-GB" sz="2000" dirty="0" smtClean="0">
                <a:solidFill>
                  <a:srgbClr val="002060"/>
                </a:solidFill>
              </a:rPr>
              <a:t>‘Recovery movement’ </a:t>
            </a:r>
            <a:r>
              <a:rPr lang="en-GB" sz="2000" dirty="0">
                <a:solidFill>
                  <a:srgbClr val="002060"/>
                </a:solidFill>
              </a:rPr>
              <a:t>which developed quite steadily from the late 1980s onwards. </a:t>
            </a:r>
            <a:endParaRPr lang="en-GB" sz="2000" dirty="0" smtClean="0">
              <a:solidFill>
                <a:srgbClr val="002060"/>
              </a:solidFill>
            </a:endParaRPr>
          </a:p>
          <a:p>
            <a:r>
              <a:rPr lang="en-GB" sz="2000" dirty="0" smtClean="0">
                <a:solidFill>
                  <a:srgbClr val="002060"/>
                </a:solidFill>
              </a:rPr>
              <a:t>This movement promoted the following concept of Recovery;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‘Recovery is a </a:t>
            </a:r>
            <a:r>
              <a:rPr lang="en-GB" sz="2000" dirty="0">
                <a:solidFill>
                  <a:srgbClr val="002060"/>
                </a:solidFill>
              </a:rPr>
              <a:t>way of living a satisfying, hopeful and contributing life even with the limitations caused by </a:t>
            </a:r>
            <a:r>
              <a:rPr lang="en-GB" sz="2000" dirty="0" smtClean="0">
                <a:solidFill>
                  <a:srgbClr val="002060"/>
                </a:solidFill>
              </a:rPr>
              <a:t>illness; Recovery involves developing a </a:t>
            </a:r>
            <a:r>
              <a:rPr lang="en-GB" sz="2000" dirty="0">
                <a:solidFill>
                  <a:srgbClr val="002060"/>
                </a:solidFill>
              </a:rPr>
              <a:t>new meaning and purpose in one’s life as one grows beyond the catastrophic effects of mental illness.’ (Anthony, 1993). </a:t>
            </a:r>
            <a:endParaRPr lang="en-GB" sz="2000" dirty="0" smtClean="0">
              <a:solidFill>
                <a:srgbClr val="002060"/>
              </a:solidFill>
            </a:endParaRPr>
          </a:p>
          <a:p>
            <a:r>
              <a:rPr lang="en-GB" sz="2000" dirty="0" smtClean="0">
                <a:solidFill>
                  <a:srgbClr val="002060"/>
                </a:solidFill>
              </a:rPr>
              <a:t>Although </a:t>
            </a:r>
            <a:r>
              <a:rPr lang="en-GB" sz="2000" dirty="0">
                <a:solidFill>
                  <a:srgbClr val="002060"/>
                </a:solidFill>
              </a:rPr>
              <a:t>many mainstream mental health services have tried to embrace the idea of being recovery-focused, the establishment of colleges offers greater opportunities to break down the barriers between staff and users and to focus on strengths rather than problems</a:t>
            </a:r>
            <a:r>
              <a:rPr lang="en-GB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Recovery Colleges can also engage people in local communities to help break down the stigma associated with mental health difficulties.</a:t>
            </a:r>
            <a:endParaRPr lang="en-GB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1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20700"/>
            <a:ext cx="10631488" cy="1108075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 the people who use Recovery Colleges think about them?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628775"/>
            <a:ext cx="10631487" cy="4714875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Although it is still relatively early on in the development of recovery colleges the indications are that the people who attend them have a positive experience. A number of articles have been published on the experiences of students at these colleges and their comments seem to show that they are making a difference to people’s lives. One study using the feedback from 220 students reported that:</a:t>
            </a:r>
          </a:p>
          <a:p>
            <a:r>
              <a:rPr lang="en-GB" dirty="0">
                <a:solidFill>
                  <a:srgbClr val="002060"/>
                </a:solidFill>
              </a:rPr>
              <a:t>‘Students reported high levels of satisfaction according to feedback forms:</a:t>
            </a:r>
          </a:p>
          <a:p>
            <a:r>
              <a:rPr lang="en-GB" dirty="0">
                <a:solidFill>
                  <a:srgbClr val="002060"/>
                </a:solidFill>
              </a:rPr>
              <a:t>96 per cent students said that the course they attended was “good” or “excellent”; and </a:t>
            </a:r>
          </a:p>
          <a:p>
            <a:r>
              <a:rPr lang="en-GB" dirty="0">
                <a:solidFill>
                  <a:srgbClr val="002060"/>
                </a:solidFill>
              </a:rPr>
              <a:t>97 per cent students said they would be “likely” or “extremely likely” to recommend the Recovery College to friends, family or colleagues.</a:t>
            </a:r>
          </a:p>
          <a:p>
            <a:r>
              <a:rPr lang="en-GB" dirty="0">
                <a:solidFill>
                  <a:srgbClr val="002060"/>
                </a:solidFill>
              </a:rPr>
              <a:t>Students were positive about the college in the interviews:</a:t>
            </a:r>
          </a:p>
          <a:p>
            <a:r>
              <a:rPr lang="en-GB" dirty="0">
                <a:solidFill>
                  <a:srgbClr val="002060"/>
                </a:solidFill>
              </a:rPr>
              <a:t>“The best idea I’ve ever heard of in mental health. Made a big change to life, and gave help when needed most.”</a:t>
            </a:r>
          </a:p>
          <a:p>
            <a:r>
              <a:rPr lang="en-GB" dirty="0">
                <a:solidFill>
                  <a:srgbClr val="002060"/>
                </a:solidFill>
              </a:rPr>
              <a:t>“Improved self-esteem and confidence. Sense of </a:t>
            </a:r>
            <a:r>
              <a:rPr lang="en-GB" dirty="0" err="1">
                <a:solidFill>
                  <a:srgbClr val="002060"/>
                </a:solidFill>
              </a:rPr>
              <a:t>fulfillment</a:t>
            </a:r>
            <a:r>
              <a:rPr lang="en-GB" dirty="0">
                <a:solidFill>
                  <a:srgbClr val="002060"/>
                </a:solidFill>
              </a:rPr>
              <a:t> and achievement.”</a:t>
            </a:r>
          </a:p>
          <a:p>
            <a:r>
              <a:rPr lang="en-GB" dirty="0">
                <a:solidFill>
                  <a:srgbClr val="002060"/>
                </a:solidFill>
              </a:rPr>
              <a:t>“Giving me a smile again”.’</a:t>
            </a:r>
          </a:p>
          <a:p>
            <a:r>
              <a:rPr lang="en-GB" dirty="0">
                <a:solidFill>
                  <a:srgbClr val="002060"/>
                </a:solidFill>
              </a:rPr>
              <a:t>(</a:t>
            </a:r>
            <a:r>
              <a:rPr lang="en-GB" dirty="0" err="1">
                <a:solidFill>
                  <a:srgbClr val="002060"/>
                </a:solidFill>
              </a:rPr>
              <a:t>Smeddings</a:t>
            </a:r>
            <a:r>
              <a:rPr lang="en-GB" dirty="0">
                <a:solidFill>
                  <a:srgbClr val="002060"/>
                </a:solidFill>
              </a:rPr>
              <a:t> et al., 2014)</a:t>
            </a:r>
          </a:p>
        </p:txBody>
      </p:sp>
    </p:spTree>
    <p:extLst>
      <p:ext uri="{BB962C8B-B14F-4D97-AF65-F5344CB8AC3E}">
        <p14:creationId xmlns:p14="http://schemas.microsoft.com/office/powerpoint/2010/main" val="399233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549275"/>
            <a:ext cx="10545764" cy="1093788"/>
          </a:xfrm>
        </p:spPr>
        <p:txBody>
          <a:bodyPr/>
          <a:lstStyle/>
          <a:p>
            <a:r>
              <a:rPr lang="en-GB" dirty="0" smtClean="0"/>
              <a:t>Can I join Somerset Recovery </a:t>
            </a:r>
            <a:r>
              <a:rPr lang="en-GB" dirty="0"/>
              <a:t>C</a:t>
            </a:r>
            <a:r>
              <a:rPr lang="en-GB" dirty="0" smtClean="0"/>
              <a:t>ollege?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643063"/>
            <a:ext cx="10674350" cy="4686300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Yes, if you are aged 18 or over, have a genuine interest in learning for  recovery and are a resident of Somerset you would be welcomed to our Recovery College.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Our Recovery College is often referred to as a Learning Community as we live in such a large rural county we do not focus our work on a single building or campus. 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We deliver courses across the county at a variety of venues and use internet access to provide on-line learning opportunities such as interactive webinars.</a:t>
            </a:r>
          </a:p>
          <a:p>
            <a:endParaRPr lang="en-GB" sz="2000" dirty="0" smtClean="0">
              <a:solidFill>
                <a:srgbClr val="002060"/>
              </a:solidFill>
            </a:endParaRPr>
          </a:p>
          <a:p>
            <a:r>
              <a:rPr lang="en-GB" sz="2000" dirty="0" smtClean="0">
                <a:solidFill>
                  <a:srgbClr val="002060"/>
                </a:solidFill>
              </a:rPr>
              <a:t>You do not referral as this is an educational and not a </a:t>
            </a:r>
            <a:r>
              <a:rPr lang="en-GB" sz="2000" smtClean="0">
                <a:solidFill>
                  <a:srgbClr val="002060"/>
                </a:solidFill>
              </a:rPr>
              <a:t>clinical service, </a:t>
            </a:r>
            <a:r>
              <a:rPr lang="en-GB" sz="2000" dirty="0" smtClean="0">
                <a:solidFill>
                  <a:srgbClr val="002060"/>
                </a:solidFill>
              </a:rPr>
              <a:t>you just need to register as a student then you can enrol on to courses. You can do that in the following ways;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By going to </a:t>
            </a:r>
            <a:r>
              <a:rPr lang="en-GB" sz="2000" dirty="0" smtClean="0">
                <a:solidFill>
                  <a:srgbClr val="002060"/>
                </a:solidFill>
                <a:hlinkClick r:id="rId2"/>
              </a:rPr>
              <a:t>www.somersetwlc.co.uk</a:t>
            </a:r>
            <a:endParaRPr lang="en-GB" sz="2000" dirty="0" smtClean="0">
              <a:solidFill>
                <a:srgbClr val="002060"/>
              </a:solidFill>
            </a:endParaRPr>
          </a:p>
          <a:p>
            <a:r>
              <a:rPr lang="en-GB" sz="2000" dirty="0" smtClean="0">
                <a:solidFill>
                  <a:srgbClr val="002060"/>
                </a:solidFill>
              </a:rPr>
              <a:t>By calling 07342 063735 (you may need to leave a message for a call back)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776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Recovery Colleges</vt:lpstr>
      <vt:lpstr>What is a recovery college?</vt:lpstr>
      <vt:lpstr>What does a recovery college do?</vt:lpstr>
      <vt:lpstr>When did recovery colleges start?</vt:lpstr>
      <vt:lpstr>Why are they called ‘Recovery’ Colleges? </vt:lpstr>
      <vt:lpstr>What do the people who use Recovery Colleges think about them?</vt:lpstr>
      <vt:lpstr>Can I join Somerset Recovery College?</vt:lpstr>
    </vt:vector>
  </TitlesOfParts>
  <Company>Somerset Partnership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recovery Colleges</dc:title>
  <dc:creator>Milverton Paul</dc:creator>
  <cp:lastModifiedBy>Milverton Paul</cp:lastModifiedBy>
  <cp:revision>20</cp:revision>
  <dcterms:created xsi:type="dcterms:W3CDTF">2020-07-06T06:32:24Z</dcterms:created>
  <dcterms:modified xsi:type="dcterms:W3CDTF">2020-08-04T16:21:59Z</dcterms:modified>
</cp:coreProperties>
</file>