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342" r:id="rId3"/>
    <p:sldId id="472" r:id="rId4"/>
    <p:sldId id="471" r:id="rId5"/>
    <p:sldId id="371" r:id="rId6"/>
    <p:sldId id="470" r:id="rId7"/>
    <p:sldId id="473" r:id="rId8"/>
    <p:sldId id="478" r:id="rId9"/>
    <p:sldId id="474" r:id="rId10"/>
    <p:sldId id="475" r:id="rId11"/>
    <p:sldId id="476" r:id="rId12"/>
    <p:sldId id="468" r:id="rId13"/>
    <p:sldId id="343" r:id="rId14"/>
    <p:sldId id="465" r:id="rId15"/>
    <p:sldId id="367" r:id="rId16"/>
    <p:sldId id="339" r:id="rId17"/>
    <p:sldId id="436" r:id="rId18"/>
    <p:sldId id="464" r:id="rId19"/>
    <p:sldId id="463" r:id="rId20"/>
    <p:sldId id="376" r:id="rId21"/>
    <p:sldId id="469" r:id="rId22"/>
    <p:sldId id="379" r:id="rId23"/>
    <p:sldId id="308" r:id="rId24"/>
    <p:sldId id="380" r:id="rId25"/>
    <p:sldId id="377" r:id="rId26"/>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7" autoAdjust="0"/>
  </p:normalViewPr>
  <p:slideViewPr>
    <p:cSldViewPr>
      <p:cViewPr varScale="1">
        <p:scale>
          <a:sx n="81" d="100"/>
          <a:sy n="81" d="100"/>
        </p:scale>
        <p:origin x="1017" y="45"/>
      </p:cViewPr>
      <p:guideLst>
        <p:guide orient="horz" pos="1071"/>
        <p:guide pos="2880"/>
      </p:guideLst>
    </p:cSldViewPr>
  </p:slideViewPr>
  <p:notesTextViewPr>
    <p:cViewPr>
      <p:scale>
        <a:sx n="100" d="100"/>
        <a:sy n="100" d="100"/>
      </p:scale>
      <p:origin x="0" y="-9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4/6/2021</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4/6/2021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a:t>
            </a:r>
            <a:r>
              <a:rPr lang="en-US"/>
              <a:t>The key to learning however is doing and teaching – 54321 DD</a:t>
            </a:r>
          </a:p>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A343A"/>
                </a:solidFill>
                <a:effectLst/>
                <a:latin typeface="Europa"/>
              </a:rPr>
              <a:t>The autonomic nervous system (ANS) is the part of the nervous system which is responsible for regulating many aspects of the body, including digestion, respiration, and temperature. The ANS is divided between the sympathetic (SNS) and parasympathetic nervous systems (PNS). In simple terms, the SNS is responsible for getting the body ready for action, while the PNS works to relax the body.</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361191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resources and ask yourself ‘how resourceful am I in these areas’? Physical – next masterclass. Knowledge/skills of yourself, your role, what causes you stress (later), how you deal with conflict etc. Attitudes/beliefs – optimist/pessimist, what are your beliefs? Emotional make up – knowing the positive/negative emotions you experience, controlling –</a:t>
            </a:r>
            <a:r>
              <a:rPr lang="en-GB" dirty="0" err="1"/>
              <a:t>ve</a:t>
            </a:r>
            <a:r>
              <a:rPr lang="en-GB" dirty="0"/>
              <a:t> emotions, releasing emotional baggage from the past. Social support – 1</a:t>
            </a:r>
            <a:r>
              <a:rPr lang="en-GB" baseline="30000" dirty="0"/>
              <a:t>st</a:t>
            </a:r>
            <a:r>
              <a:rPr lang="en-GB" dirty="0"/>
              <a:t> question asked by clinicians dealing with PTSD. A part of resilience that is never discussed is financial resilience and its not about what we get in our pay packet its about how we manage it, prepare for unforeseen circumstances. So many people are 3 pay packets away from homelessness. We are all aware of national debt figures – November 2020 </a:t>
            </a:r>
            <a:r>
              <a:rPr lang="en-GB" b="0" i="0" cap="all" dirty="0">
                <a:solidFill>
                  <a:srgbClr val="97939B"/>
                </a:solidFill>
                <a:effectLst/>
                <a:latin typeface="Helvetica Neue"/>
              </a:rPr>
              <a:t>PER ADULT THIS WAS </a:t>
            </a:r>
            <a:r>
              <a:rPr lang="en-GB" b="1" i="0" cap="all" dirty="0">
                <a:solidFill>
                  <a:srgbClr val="2D4186"/>
                </a:solidFill>
                <a:effectLst/>
                <a:latin typeface="Helvetica Neue"/>
              </a:rPr>
              <a:t>£31,867</a:t>
            </a:r>
            <a:r>
              <a:rPr lang="en-GB" b="0" i="0" cap="all" dirty="0">
                <a:solidFill>
                  <a:srgbClr val="97939B"/>
                </a:solidFill>
                <a:effectLst/>
                <a:latin typeface="Helvetica Neue"/>
              </a:rPr>
              <a:t>, AROUND </a:t>
            </a:r>
            <a:r>
              <a:rPr lang="en-GB" b="1" i="0" cap="all" dirty="0">
                <a:solidFill>
                  <a:srgbClr val="2D4186"/>
                </a:solidFill>
                <a:effectLst/>
                <a:latin typeface="Helvetica Neue"/>
              </a:rPr>
              <a:t>109.1%</a:t>
            </a:r>
            <a:r>
              <a:rPr lang="en-GB" b="0" i="0" cap="all" dirty="0">
                <a:solidFill>
                  <a:srgbClr val="97939B"/>
                </a:solidFill>
                <a:effectLst/>
                <a:latin typeface="Helvetica Neue"/>
              </a:rPr>
              <a:t> OF AVERAGE EARNINGS. </a:t>
            </a:r>
            <a:r>
              <a:rPr lang="en-GB" dirty="0"/>
              <a:t>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216447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13</a:t>
            </a:fld>
            <a:endParaRPr lang="en-GB"/>
          </a:p>
        </p:txBody>
      </p:sp>
    </p:spTree>
    <p:extLst>
      <p:ext uri="{BB962C8B-B14F-4D97-AF65-F5344CB8AC3E}">
        <p14:creationId xmlns:p14="http://schemas.microsoft.com/office/powerpoint/2010/main" val="345846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superficial causes we tend to focus on! Underlying causes next slide</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14</a:t>
            </a:fld>
            <a:endParaRPr lang="en-GB"/>
          </a:p>
        </p:txBody>
      </p:sp>
    </p:spTree>
    <p:extLst>
      <p:ext uri="{BB962C8B-B14F-4D97-AF65-F5344CB8AC3E}">
        <p14:creationId xmlns:p14="http://schemas.microsoft.com/office/powerpoint/2010/main" val="78259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1B5A7BE-E3FF-4691-AC96-719283938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3AF1B83-DB94-462F-AB47-A8B48205C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Is stress the hidden biggest killer</a:t>
            </a:r>
          </a:p>
          <a:p>
            <a:pPr eaLnBrk="1" hangingPunct="1">
              <a:spcBef>
                <a:spcPct val="0"/>
              </a:spcBef>
            </a:pPr>
            <a:r>
              <a:rPr lang="en-US" altLang="en-US" dirty="0"/>
              <a:t>Mention Havening technique also mentioned in the anxiety masterclass and another masterclass I </a:t>
            </a:r>
            <a:r>
              <a:rPr lang="en-US" altLang="en-US"/>
              <a:t>can provide. </a:t>
            </a:r>
            <a:endParaRPr lang="en-US" altLang="en-US" dirty="0"/>
          </a:p>
        </p:txBody>
      </p:sp>
      <p:sp>
        <p:nvSpPr>
          <p:cNvPr id="15364" name="Slide Number Placeholder 3">
            <a:extLst>
              <a:ext uri="{FF2B5EF4-FFF2-40B4-BE49-F238E27FC236}">
                <a16:creationId xmlns:a16="http://schemas.microsoft.com/office/drawing/2014/main" id="{0F7EAFE1-16DD-4AA1-9345-04A3B1096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FF01C3-4590-4E81-88A6-63F250BA32DC}" type="slidenum">
              <a:rPr lang="en-GB" altLang="en-US"/>
              <a:pPr>
                <a:spcBef>
                  <a:spcPct val="0"/>
                </a:spcBef>
              </a:pPr>
              <a:t>15</a:t>
            </a:fld>
            <a:endParaRPr lang="en-GB" altLang="en-US"/>
          </a:p>
        </p:txBody>
      </p:sp>
    </p:spTree>
    <p:extLst>
      <p:ext uri="{BB962C8B-B14F-4D97-AF65-F5344CB8AC3E}">
        <p14:creationId xmlns:p14="http://schemas.microsoft.com/office/powerpoint/2010/main" val="390601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953C31-7A57-4B73-A911-E4B5D779E4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C332D29-70EF-4A0C-ACE2-6B0B7F021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Key is early warning signs – deal with it before it affects us emotionally, psychologically, physically. </a:t>
            </a:r>
          </a:p>
        </p:txBody>
      </p:sp>
      <p:sp>
        <p:nvSpPr>
          <p:cNvPr id="27652" name="Slide Number Placeholder 3">
            <a:extLst>
              <a:ext uri="{FF2B5EF4-FFF2-40B4-BE49-F238E27FC236}">
                <a16:creationId xmlns:a16="http://schemas.microsoft.com/office/drawing/2014/main" id="{43D8C82F-B61A-4D2F-AD95-6FA1E0A21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54E2A-7DEA-4325-A406-0D2FE1E9D8EB}" type="slidenum">
              <a:rPr lang="en-GB" altLang="en-US"/>
              <a:pPr>
                <a:spcBef>
                  <a:spcPct val="0"/>
                </a:spcBef>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31EE2D5-391D-48BA-B1C9-B90E04A67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C45799A-BBBC-4890-9645-573FC5F00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a:extLst>
              <a:ext uri="{FF2B5EF4-FFF2-40B4-BE49-F238E27FC236}">
                <a16:creationId xmlns:a16="http://schemas.microsoft.com/office/drawing/2014/main" id="{A4A078EF-EAF1-4646-B811-20E11DB9A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BC71D2-AA13-4E9C-88A5-DB4F98C6DF57}" type="slidenum">
              <a:rPr lang="en-GB" altLang="en-US">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263C9E0-9E43-43D0-96BF-A3FFC5D5E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EB1BB24B-C2CC-47B4-B47B-1E12AC657F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Deep breathing is often forgotten and its power for releasing stress and oxygenating our cells. Think of this we can go weeks without food, days without water but minutes without air. </a:t>
            </a:r>
          </a:p>
          <a:p>
            <a:pPr eaLnBrk="1" hangingPunct="1">
              <a:spcBef>
                <a:spcPct val="0"/>
              </a:spcBef>
            </a:pPr>
            <a:r>
              <a:rPr lang="en-US" altLang="en-US" dirty="0"/>
              <a:t>EFT/emotion code </a:t>
            </a:r>
          </a:p>
        </p:txBody>
      </p:sp>
    </p:spTree>
    <p:extLst>
      <p:ext uri="{BB962C8B-B14F-4D97-AF65-F5344CB8AC3E}">
        <p14:creationId xmlns:p14="http://schemas.microsoft.com/office/powerpoint/2010/main" val="324926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3CF6A8-AF86-4694-AC40-CAA9FCF4A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59A9E653-40AC-40EA-A1CD-7372083937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Key word – CONTROL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r>
              <a:rPr lang="en-US" b="0" i="0" dirty="0">
                <a:solidFill>
                  <a:srgbClr val="333333"/>
                </a:solidFill>
                <a:effectLst/>
                <a:latin typeface="Roboto-Regular"/>
              </a:rPr>
              <a:t>Sight</a:t>
            </a:r>
          </a:p>
          <a:p>
            <a:pPr algn="l">
              <a:buFont typeface="Arial" panose="020B0604020202020204" pitchFamily="34" charset="0"/>
              <a:buChar char="•"/>
            </a:pPr>
            <a:r>
              <a:rPr lang="en-US" b="0" i="0" dirty="0">
                <a:solidFill>
                  <a:srgbClr val="333333"/>
                </a:solidFill>
                <a:effectLst/>
                <a:latin typeface="Roboto-Regular"/>
              </a:rPr>
              <a:t>Look at a cherished photo or a favorite memento.</a:t>
            </a:r>
          </a:p>
          <a:p>
            <a:pPr algn="l">
              <a:buFont typeface="Arial" panose="020B0604020202020204" pitchFamily="34" charset="0"/>
              <a:buChar char="•"/>
            </a:pPr>
            <a:r>
              <a:rPr lang="en-US" b="0" i="0" dirty="0">
                <a:solidFill>
                  <a:srgbClr val="333333"/>
                </a:solidFill>
                <a:effectLst/>
                <a:latin typeface="Roboto-Regular"/>
              </a:rPr>
              <a:t>Use a plant or flowers to enliven your work space.</a:t>
            </a:r>
          </a:p>
          <a:p>
            <a:pPr algn="l">
              <a:buFont typeface="Arial" panose="020B0604020202020204" pitchFamily="34" charset="0"/>
              <a:buChar char="•"/>
            </a:pPr>
            <a:r>
              <a:rPr lang="en-US" b="0" i="0" dirty="0">
                <a:solidFill>
                  <a:srgbClr val="333333"/>
                </a:solidFill>
                <a:effectLst/>
                <a:latin typeface="Roboto-Regular"/>
              </a:rPr>
              <a:t>Enjoy the beauty of nature: a garden, the beach, a park, or your own backyard.</a:t>
            </a:r>
          </a:p>
          <a:p>
            <a:pPr algn="l">
              <a:buFont typeface="Arial" panose="020B0604020202020204" pitchFamily="34" charset="0"/>
              <a:buChar char="•"/>
            </a:pPr>
            <a:r>
              <a:rPr lang="en-US" b="0" i="0" dirty="0">
                <a:solidFill>
                  <a:srgbClr val="333333"/>
                </a:solidFill>
                <a:effectLst/>
                <a:latin typeface="Roboto-Regular"/>
              </a:rPr>
              <a:t>Surround yourself with colors that lift your spirits.</a:t>
            </a:r>
          </a:p>
          <a:p>
            <a:pPr algn="l">
              <a:buFont typeface="Arial" panose="020B0604020202020204" pitchFamily="34" charset="0"/>
              <a:buChar char="•"/>
            </a:pPr>
            <a:r>
              <a:rPr lang="en-US" b="0" i="0" dirty="0">
                <a:solidFill>
                  <a:srgbClr val="333333"/>
                </a:solidFill>
                <a:effectLst/>
                <a:latin typeface="Roboto-Regular"/>
              </a:rPr>
              <a:t>Close your eyes and picture a place that feels peaceful and rejuvenating.</a:t>
            </a:r>
          </a:p>
          <a:p>
            <a:pPr algn="l"/>
            <a:r>
              <a:rPr lang="en-US" b="0" i="0" dirty="0">
                <a:solidFill>
                  <a:srgbClr val="333333"/>
                </a:solidFill>
                <a:effectLst/>
                <a:latin typeface="Roboto-Regular"/>
              </a:rPr>
              <a:t>Smell</a:t>
            </a:r>
          </a:p>
          <a:p>
            <a:pPr algn="l">
              <a:buFont typeface="Arial" panose="020B0604020202020204" pitchFamily="34" charset="0"/>
              <a:buChar char="•"/>
            </a:pPr>
            <a:r>
              <a:rPr lang="en-US" b="0" i="0" dirty="0">
                <a:solidFill>
                  <a:srgbClr val="333333"/>
                </a:solidFill>
                <a:effectLst/>
                <a:latin typeface="Roboto-Regular"/>
              </a:rPr>
              <a:t>Light a scented candle or burn some incense.</a:t>
            </a:r>
          </a:p>
          <a:p>
            <a:pPr algn="l">
              <a:buFont typeface="Arial" panose="020B0604020202020204" pitchFamily="34" charset="0"/>
              <a:buChar char="•"/>
            </a:pPr>
            <a:r>
              <a:rPr lang="en-US" b="0" i="0" dirty="0">
                <a:solidFill>
                  <a:srgbClr val="333333"/>
                </a:solidFill>
                <a:effectLst/>
                <a:latin typeface="Roboto-Regular"/>
              </a:rPr>
              <a:t>Experiment with different essential oils.</a:t>
            </a:r>
          </a:p>
          <a:p>
            <a:pPr algn="l">
              <a:buFont typeface="Arial" panose="020B0604020202020204" pitchFamily="34" charset="0"/>
              <a:buChar char="•"/>
            </a:pPr>
            <a:r>
              <a:rPr lang="en-US" b="0" i="0" dirty="0">
                <a:solidFill>
                  <a:srgbClr val="333333"/>
                </a:solidFill>
                <a:effectLst/>
                <a:latin typeface="Roboto-Regular"/>
              </a:rPr>
              <a:t>Smell the roses or another type of flower.</a:t>
            </a:r>
          </a:p>
          <a:p>
            <a:pPr algn="l">
              <a:buFont typeface="Arial" panose="020B0604020202020204" pitchFamily="34" charset="0"/>
              <a:buChar char="•"/>
            </a:pPr>
            <a:r>
              <a:rPr lang="en-US" b="0" i="0" dirty="0">
                <a:solidFill>
                  <a:srgbClr val="333333"/>
                </a:solidFill>
                <a:effectLst/>
                <a:latin typeface="Roboto-Regular"/>
              </a:rPr>
              <a:t>Enjoy clean, fresh air in the great outdoors.</a:t>
            </a:r>
          </a:p>
          <a:p>
            <a:pPr algn="l">
              <a:buFont typeface="Arial" panose="020B0604020202020204" pitchFamily="34" charset="0"/>
              <a:buChar char="•"/>
            </a:pPr>
            <a:r>
              <a:rPr lang="en-US" b="0" i="0" dirty="0">
                <a:solidFill>
                  <a:srgbClr val="333333"/>
                </a:solidFill>
                <a:effectLst/>
                <a:latin typeface="Roboto-Regular"/>
              </a:rPr>
              <a:t>Spritz on your favorite perfume or cologne.</a:t>
            </a:r>
          </a:p>
          <a:p>
            <a:pPr algn="l"/>
            <a:r>
              <a:rPr lang="en-US" b="0" i="0" dirty="0">
                <a:solidFill>
                  <a:srgbClr val="333333"/>
                </a:solidFill>
                <a:effectLst/>
                <a:latin typeface="Roboto-Regular"/>
              </a:rPr>
              <a:t>Touch</a:t>
            </a:r>
          </a:p>
          <a:p>
            <a:pPr algn="l">
              <a:buFont typeface="Arial" panose="020B0604020202020204" pitchFamily="34" charset="0"/>
              <a:buChar char="•"/>
            </a:pPr>
            <a:r>
              <a:rPr lang="en-US" b="0" i="0" dirty="0">
                <a:solidFill>
                  <a:srgbClr val="333333"/>
                </a:solidFill>
                <a:effectLst/>
                <a:latin typeface="Roboto-Regular"/>
              </a:rPr>
              <a:t>Wrap yourself in a warm blanket.</a:t>
            </a:r>
          </a:p>
          <a:p>
            <a:pPr algn="l">
              <a:buFont typeface="Arial" panose="020B0604020202020204" pitchFamily="34" charset="0"/>
              <a:buChar char="•"/>
            </a:pPr>
            <a:r>
              <a:rPr lang="en-US" b="0" i="0" dirty="0">
                <a:solidFill>
                  <a:srgbClr val="333333"/>
                </a:solidFill>
                <a:effectLst/>
                <a:latin typeface="Roboto-Regular"/>
              </a:rPr>
              <a:t>Pet a dog or cat.</a:t>
            </a:r>
          </a:p>
          <a:p>
            <a:pPr algn="l">
              <a:buFont typeface="Arial" panose="020B0604020202020204" pitchFamily="34" charset="0"/>
              <a:buChar char="•"/>
            </a:pPr>
            <a:r>
              <a:rPr lang="en-US" b="0" i="0" dirty="0">
                <a:solidFill>
                  <a:srgbClr val="333333"/>
                </a:solidFill>
                <a:effectLst/>
                <a:latin typeface="Roboto-Regular"/>
              </a:rPr>
              <a:t>Hold a comforting object (a stuffed animal, a favorite memento).</a:t>
            </a:r>
          </a:p>
          <a:p>
            <a:pPr algn="l">
              <a:buFont typeface="Arial" panose="020B0604020202020204" pitchFamily="34" charset="0"/>
              <a:buChar char="•"/>
            </a:pPr>
            <a:r>
              <a:rPr lang="en-US" b="0" i="0" dirty="0">
                <a:solidFill>
                  <a:srgbClr val="333333"/>
                </a:solidFill>
                <a:effectLst/>
                <a:latin typeface="Roboto-Regular"/>
              </a:rPr>
              <a:t>Give yourself a hand or neck massage – havening technique (e-mail me if you want to attend a workshop on this) </a:t>
            </a:r>
          </a:p>
          <a:p>
            <a:pPr algn="l">
              <a:buFont typeface="Arial" panose="020B0604020202020204" pitchFamily="34" charset="0"/>
              <a:buChar char="•"/>
            </a:pPr>
            <a:r>
              <a:rPr lang="en-US" b="0" i="0" dirty="0">
                <a:solidFill>
                  <a:srgbClr val="333333"/>
                </a:solidFill>
                <a:effectLst/>
                <a:latin typeface="Roboto-Regular"/>
              </a:rPr>
              <a:t>Wear clothing that feels soft against your skin.</a:t>
            </a:r>
          </a:p>
          <a:p>
            <a:pPr algn="l"/>
            <a:r>
              <a:rPr lang="en-US" b="0" i="0" dirty="0">
                <a:solidFill>
                  <a:srgbClr val="333333"/>
                </a:solidFill>
                <a:effectLst/>
                <a:latin typeface="Roboto-Regular"/>
              </a:rPr>
              <a:t>Taste</a:t>
            </a:r>
          </a:p>
          <a:p>
            <a:pPr algn="l"/>
            <a:r>
              <a:rPr lang="en-US" b="0" i="0" dirty="0">
                <a:solidFill>
                  <a:srgbClr val="333333"/>
                </a:solidFill>
                <a:effectLst/>
                <a:latin typeface="Roboto-Regular"/>
              </a:rPr>
              <a:t>Slowly savoring a favorite treat can be very relaxing, but mindless eating will only add to your stress and your waistline. The key is to indulge your sense of taste mindfully and in moderation.</a:t>
            </a:r>
          </a:p>
          <a:p>
            <a:pPr algn="l">
              <a:buFont typeface="Arial" panose="020B0604020202020204" pitchFamily="34" charset="0"/>
              <a:buChar char="•"/>
            </a:pPr>
            <a:r>
              <a:rPr lang="en-US" b="0" i="0" dirty="0">
                <a:solidFill>
                  <a:srgbClr val="333333"/>
                </a:solidFill>
                <a:effectLst/>
                <a:latin typeface="Roboto-Regular"/>
              </a:rPr>
              <a:t>Water/squash</a:t>
            </a:r>
          </a:p>
          <a:p>
            <a:pPr algn="l">
              <a:buFont typeface="Arial" panose="020B0604020202020204" pitchFamily="34" charset="0"/>
              <a:buChar char="•"/>
            </a:pPr>
            <a:r>
              <a:rPr lang="en-US" b="0" i="0" dirty="0">
                <a:solidFill>
                  <a:srgbClr val="333333"/>
                </a:solidFill>
                <a:effectLst/>
                <a:latin typeface="Roboto-Regular"/>
              </a:rPr>
              <a:t>Indulge in a small piece of dark chocolate.</a:t>
            </a:r>
          </a:p>
          <a:p>
            <a:pPr algn="l">
              <a:buFont typeface="Arial" panose="020B0604020202020204" pitchFamily="34" charset="0"/>
              <a:buChar char="•"/>
            </a:pPr>
            <a:r>
              <a:rPr lang="en-US" b="0" i="0" dirty="0">
                <a:solidFill>
                  <a:srgbClr val="333333"/>
                </a:solidFill>
                <a:effectLst/>
                <a:latin typeface="Roboto-Regular"/>
              </a:rPr>
              <a:t>Sip a steaming cup of coffee or tea or a refreshing cold drink.</a:t>
            </a:r>
          </a:p>
          <a:p>
            <a:pPr algn="l">
              <a:buFont typeface="Arial" panose="020B0604020202020204" pitchFamily="34" charset="0"/>
              <a:buChar char="•"/>
            </a:pPr>
            <a:r>
              <a:rPr lang="en-US" b="0" i="0" dirty="0">
                <a:solidFill>
                  <a:srgbClr val="333333"/>
                </a:solidFill>
                <a:effectLst/>
                <a:latin typeface="Roboto-Regular"/>
              </a:rPr>
              <a:t>Eat a perfectly ripe piece of fruit.</a:t>
            </a:r>
          </a:p>
          <a:p>
            <a:pPr algn="l">
              <a:buFont typeface="Arial" panose="020B0604020202020204" pitchFamily="34" charset="0"/>
              <a:buChar char="•"/>
            </a:pPr>
            <a:r>
              <a:rPr lang="en-US" b="0" i="0" dirty="0">
                <a:solidFill>
                  <a:srgbClr val="333333"/>
                </a:solidFill>
                <a:effectLst/>
                <a:latin typeface="Roboto-Regular"/>
              </a:rPr>
              <a:t>Enjoy a healthy, crunchy snack (celery, carrots, or nut mix).</a:t>
            </a:r>
          </a:p>
          <a:p>
            <a:pPr algn="l"/>
            <a:r>
              <a:rPr lang="en-US" b="0" i="0" dirty="0">
                <a:solidFill>
                  <a:srgbClr val="333333"/>
                </a:solidFill>
                <a:effectLst/>
                <a:latin typeface="Roboto-Regular"/>
              </a:rPr>
              <a:t>Movement</a:t>
            </a:r>
          </a:p>
          <a:p>
            <a:pPr algn="l"/>
            <a:r>
              <a:rPr lang="en-US" b="0" i="0" dirty="0">
                <a:solidFill>
                  <a:srgbClr val="333333"/>
                </a:solidFill>
                <a:effectLst/>
                <a:latin typeface="Roboto-Regular"/>
              </a:rPr>
              <a:t>If you tend to shut down when you’re under stress or have experienced trauma, stress-relieving activities that get you moving may be particularly helpful.</a:t>
            </a:r>
          </a:p>
          <a:p>
            <a:pPr algn="l">
              <a:buFont typeface="Arial" panose="020B0604020202020204" pitchFamily="34" charset="0"/>
              <a:buChar char="•"/>
            </a:pPr>
            <a:r>
              <a:rPr lang="en-US" b="0" i="0" dirty="0">
                <a:solidFill>
                  <a:srgbClr val="333333"/>
                </a:solidFill>
                <a:effectLst/>
                <a:latin typeface="Roboto-Regular"/>
              </a:rPr>
              <a:t>Run in place or jump up and down.</a:t>
            </a:r>
          </a:p>
          <a:p>
            <a:pPr algn="l">
              <a:buFont typeface="Arial" panose="020B0604020202020204" pitchFamily="34" charset="0"/>
              <a:buChar char="•"/>
            </a:pPr>
            <a:r>
              <a:rPr lang="en-US" b="0" i="0" dirty="0">
                <a:solidFill>
                  <a:srgbClr val="333333"/>
                </a:solidFill>
                <a:effectLst/>
                <a:latin typeface="Roboto-Regular"/>
              </a:rPr>
              <a:t>Dance around.</a:t>
            </a:r>
          </a:p>
          <a:p>
            <a:pPr algn="l">
              <a:buFont typeface="Arial" panose="020B0604020202020204" pitchFamily="34" charset="0"/>
              <a:buChar char="•"/>
            </a:pPr>
            <a:r>
              <a:rPr lang="en-US" b="0" i="0" dirty="0">
                <a:solidFill>
                  <a:srgbClr val="333333"/>
                </a:solidFill>
                <a:effectLst/>
                <a:latin typeface="Roboto-Regular"/>
              </a:rPr>
              <a:t>Stretch or roll your head in circles.</a:t>
            </a:r>
          </a:p>
          <a:p>
            <a:pPr algn="l">
              <a:buFont typeface="Arial" panose="020B0604020202020204" pitchFamily="34" charset="0"/>
              <a:buChar char="•"/>
            </a:pPr>
            <a:r>
              <a:rPr lang="en-US" b="0" i="0" dirty="0">
                <a:solidFill>
                  <a:srgbClr val="333333"/>
                </a:solidFill>
                <a:effectLst/>
                <a:latin typeface="Roboto-Regular"/>
              </a:rPr>
              <a:t>Go for a short walk.</a:t>
            </a:r>
          </a:p>
          <a:p>
            <a:pPr algn="l">
              <a:buFont typeface="Arial" panose="020B0604020202020204" pitchFamily="34" charset="0"/>
              <a:buChar char="•"/>
            </a:pPr>
            <a:r>
              <a:rPr lang="en-US" b="0" i="0" dirty="0">
                <a:solidFill>
                  <a:srgbClr val="333333"/>
                </a:solidFill>
                <a:effectLst/>
                <a:latin typeface="Roboto-Regular"/>
              </a:rPr>
              <a:t>Squeeze a rubbery stress ball.</a:t>
            </a:r>
          </a:p>
          <a:p>
            <a:pPr algn="l"/>
            <a:r>
              <a:rPr lang="en-US" b="0" i="0" dirty="0">
                <a:solidFill>
                  <a:srgbClr val="333333"/>
                </a:solidFill>
                <a:effectLst/>
                <a:latin typeface="Roboto-Regular"/>
              </a:rPr>
              <a:t>Sound</a:t>
            </a:r>
          </a:p>
          <a:p>
            <a:pPr algn="l">
              <a:buFont typeface="Arial" panose="020B0604020202020204" pitchFamily="34" charset="0"/>
              <a:buChar char="•"/>
            </a:pPr>
            <a:r>
              <a:rPr lang="en-US" b="0" i="0" dirty="0">
                <a:solidFill>
                  <a:srgbClr val="333333"/>
                </a:solidFill>
                <a:effectLst/>
                <a:latin typeface="Roboto-Regular"/>
              </a:rPr>
              <a:t>Sing or play a favorite tune.</a:t>
            </a:r>
          </a:p>
          <a:p>
            <a:pPr algn="l">
              <a:buFont typeface="Arial" panose="020B0604020202020204" pitchFamily="34" charset="0"/>
              <a:buChar char="•"/>
            </a:pPr>
            <a:r>
              <a:rPr lang="en-US" b="0" i="0" dirty="0">
                <a:solidFill>
                  <a:srgbClr val="333333"/>
                </a:solidFill>
                <a:effectLst/>
                <a:latin typeface="Roboto-Regular"/>
              </a:rPr>
              <a:t>Listen to calming or uplifting music.</a:t>
            </a:r>
          </a:p>
          <a:p>
            <a:pPr algn="l">
              <a:buFont typeface="Arial" panose="020B0604020202020204" pitchFamily="34" charset="0"/>
              <a:buChar char="•"/>
            </a:pPr>
            <a:r>
              <a:rPr lang="en-US" b="0" i="0" dirty="0">
                <a:solidFill>
                  <a:srgbClr val="333333"/>
                </a:solidFill>
                <a:effectLst/>
                <a:latin typeface="Roboto-Regular"/>
              </a:rPr>
              <a:t>Tune in to the soundtrack of nature—crashing waves, the wind rustling the trees, birds singing.</a:t>
            </a:r>
          </a:p>
          <a:p>
            <a:pPr algn="l">
              <a:buFont typeface="Arial" panose="020B0604020202020204" pitchFamily="34" charset="0"/>
              <a:buChar char="•"/>
            </a:pPr>
            <a:r>
              <a:rPr lang="en-US" b="0" i="0" dirty="0">
                <a:solidFill>
                  <a:srgbClr val="333333"/>
                </a:solidFill>
                <a:effectLst/>
                <a:latin typeface="Roboto-Regular"/>
              </a:rPr>
              <a:t>Buy a small fountain, so you can enjoy the soothing sound of running water in your home or office.</a:t>
            </a:r>
          </a:p>
          <a:p>
            <a:pPr algn="l">
              <a:buFont typeface="Arial" panose="020B0604020202020204" pitchFamily="34" charset="0"/>
              <a:buChar char="•"/>
            </a:pPr>
            <a:r>
              <a:rPr lang="en-US" b="0" i="0" dirty="0">
                <a:solidFill>
                  <a:srgbClr val="333333"/>
                </a:solidFill>
                <a:effectLst/>
                <a:latin typeface="Roboto-Regular"/>
              </a:rPr>
              <a:t>Hang wind chimes near an open window.</a:t>
            </a:r>
          </a:p>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20</a:t>
            </a:fld>
            <a:endParaRPr lang="en-GB"/>
          </a:p>
        </p:txBody>
      </p:sp>
    </p:spTree>
    <p:extLst>
      <p:ext uri="{BB962C8B-B14F-4D97-AF65-F5344CB8AC3E}">
        <p14:creationId xmlns:p14="http://schemas.microsoft.com/office/powerpoint/2010/main" val="84569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Ask everyone to think about something that causes stress and focus on that for 30 seconds, then stop thinking about that and imagine walking through a beautiful peaceful forest - stress is in our mental makeup, the more you think about something stressful the more stress it will cause, so catch yourself cooking stressful thoughts and take control of them – my resilience mantra STOP</a:t>
            </a:r>
          </a:p>
          <a:p>
            <a:pPr eaLnBrk="1" hangingPunct="1">
              <a:spcBef>
                <a:spcPct val="0"/>
              </a:spcBef>
            </a:pPr>
            <a:r>
              <a:rPr lang="en-US" dirty="0"/>
              <a:t>Then write down on a piece of paper what you want from others when you are feeling stressed? Then what you want others NOT to do? </a:t>
            </a:r>
          </a:p>
        </p:txBody>
      </p:sp>
    </p:spTree>
    <p:extLst>
      <p:ext uri="{BB962C8B-B14F-4D97-AF65-F5344CB8AC3E}">
        <p14:creationId xmlns:p14="http://schemas.microsoft.com/office/powerpoint/2010/main" val="3440280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over excited and under excited responses can be situational as well, sometimes you can be one other times the other </a:t>
            </a:r>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21</a:t>
            </a:fld>
            <a:endParaRPr lang="en-GB"/>
          </a:p>
        </p:txBody>
      </p:sp>
    </p:spTree>
    <p:extLst>
      <p:ext uri="{BB962C8B-B14F-4D97-AF65-F5344CB8AC3E}">
        <p14:creationId xmlns:p14="http://schemas.microsoft.com/office/powerpoint/2010/main" val="291433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54321 decide/do</a:t>
            </a:r>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23</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Silent killer, </a:t>
            </a:r>
            <a:r>
              <a:rPr lang="en-US" b="0" i="0" dirty="0">
                <a:solidFill>
                  <a:srgbClr val="202124"/>
                </a:solidFill>
                <a:effectLst/>
                <a:latin typeface="arial" panose="020B0604020202020204" pitchFamily="34" charset="0"/>
              </a:rPr>
              <a:t>costing the NHS over 165,000 bed days per year with a cost to the public of £71.1 million. Work-related stress and mental illness accounts for over half of work absences – and costs British businesses an estimated £26 billion per annum. In addition, studies have revealed that 460,000 people transition from work to sickness and disability benefits a year, which costs employers £9 billion a year.</a:t>
            </a:r>
          </a:p>
          <a:p>
            <a:r>
              <a:rPr lang="en-US" b="0" dirty="0"/>
              <a:t>The mental health foundation has reported that those with the highest levels of distress compared to those with the lowest have a 32% increase of cancer</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a:t>
            </a:fld>
            <a:endParaRPr lang="en-GB"/>
          </a:p>
        </p:txBody>
      </p:sp>
    </p:spTree>
    <p:extLst>
      <p:ext uri="{BB962C8B-B14F-4D97-AF65-F5344CB8AC3E}">
        <p14:creationId xmlns:p14="http://schemas.microsoft.com/office/powerpoint/2010/main" val="104357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Optimal performance – vision/purpose, SMART goals, decisive, focus on what you can influence, deal with things, say no to unimportant yes to important, help others, conflict, assertive, manage emotions to name but a few.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232617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5</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Pressure (Eustress) v distress (next slide). Fight or flight Dr Hans </a:t>
            </a:r>
            <a:r>
              <a:rPr lang="en-US" dirty="0" err="1"/>
              <a:t>Seyle</a:t>
            </a:r>
            <a:endParaRPr lang="en-US" dirty="0"/>
          </a:p>
          <a:p>
            <a:pPr eaLnBrk="1" hangingPunct="1">
              <a:spcBef>
                <a:spcPct val="0"/>
              </a:spcBef>
            </a:pPr>
            <a:r>
              <a:rPr lang="en-US" dirty="0"/>
              <a:t>A zebra doesn’t suffer from ulcers or chronic stress – when it is chased by a lion it goes into flight and if it survives and another zebra has been </a:t>
            </a:r>
            <a:r>
              <a:rPr lang="en-US" dirty="0" err="1"/>
              <a:t>succomed</a:t>
            </a:r>
            <a:r>
              <a:rPr lang="en-US" dirty="0"/>
              <a:t> to the lion it goes back to eating grass and surviving. </a:t>
            </a:r>
          </a:p>
        </p:txBody>
      </p:sp>
    </p:spTree>
    <p:extLst>
      <p:ext uri="{BB962C8B-B14F-4D97-AF65-F5344CB8AC3E}">
        <p14:creationId xmlns:p14="http://schemas.microsoft.com/office/powerpoint/2010/main" val="339842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imposed pressure v stress </a:t>
            </a:r>
          </a:p>
          <a:p>
            <a:r>
              <a:rPr lang="en-GB" dirty="0"/>
              <a:t>Fight or flight – short term Ok (increases immunity) long term bad decreases immunity and this is especially relevant for me as recent research shows us men are more susceptible to viruses, cancer and other diseases because females have different genetics and </a:t>
            </a:r>
            <a:r>
              <a:rPr lang="en-GB" dirty="0" err="1"/>
              <a:t>estrogen</a:t>
            </a:r>
            <a:r>
              <a:rPr lang="en-GB" dirty="0"/>
              <a:t> which increases immunity</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147061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look at a few models that explain stress and the stress response</a:t>
            </a:r>
          </a:p>
          <a:p>
            <a:r>
              <a:rPr lang="en-GB" dirty="0"/>
              <a:t>Can you think of times when you’ve experienced all of these?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8899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Event - </a:t>
            </a:r>
            <a:r>
              <a:rPr lang="en-US" b="0" i="0" dirty="0">
                <a:solidFill>
                  <a:srgbClr val="3A343A"/>
                </a:solidFill>
                <a:effectLst/>
                <a:latin typeface="Europa"/>
              </a:rPr>
              <a:t>A major exam, a big date, trouble with one’s boss, a financial setback, which may lead to frustration, conflict, change, or pressure.</a:t>
            </a:r>
          </a:p>
          <a:p>
            <a:r>
              <a:rPr lang="en-US" b="0" i="0" dirty="0">
                <a:solidFill>
                  <a:srgbClr val="3A343A"/>
                </a:solidFill>
                <a:effectLst/>
                <a:latin typeface="Europa"/>
              </a:rPr>
              <a:t>2 SC appraisal - </a:t>
            </a:r>
            <a:r>
              <a:rPr lang="en-US" b="0" i="0" dirty="0" err="1">
                <a:solidFill>
                  <a:srgbClr val="3A343A"/>
                </a:solidFill>
                <a:effectLst/>
                <a:latin typeface="Europa"/>
              </a:rPr>
              <a:t>Personalised</a:t>
            </a:r>
            <a:r>
              <a:rPr lang="en-US" b="0" i="0" dirty="0">
                <a:solidFill>
                  <a:srgbClr val="3A343A"/>
                </a:solidFill>
                <a:effectLst/>
                <a:latin typeface="Europa"/>
              </a:rPr>
              <a:t> perceptions of threat, which are influenced by familiarity with the event, its controllability or its predictability.</a:t>
            </a:r>
          </a:p>
          <a:p>
            <a:r>
              <a:rPr lang="en-US" b="0" i="0" dirty="0">
                <a:solidFill>
                  <a:srgbClr val="3A343A"/>
                </a:solidFill>
                <a:effectLst/>
                <a:latin typeface="Europa"/>
              </a:rPr>
              <a:t>3 – Emotional response - Annoyance, anger, anxiety, fear, dejection, grief. But we could choose positive ones such as determination and excitement – ask how things could be different?</a:t>
            </a:r>
          </a:p>
          <a:p>
            <a:r>
              <a:rPr lang="en-US" b="0" i="0" dirty="0">
                <a:solidFill>
                  <a:srgbClr val="3A343A"/>
                </a:solidFill>
                <a:effectLst/>
                <a:latin typeface="Europa"/>
              </a:rPr>
              <a:t>3 – Physiological response - Autonomic arousal, hormonal fluctuations, neurochemical changes.</a:t>
            </a:r>
          </a:p>
          <a:p>
            <a:r>
              <a:rPr lang="en-US" b="0" i="0" dirty="0">
                <a:solidFill>
                  <a:srgbClr val="3A343A"/>
                </a:solidFill>
                <a:effectLst/>
                <a:latin typeface="Europa"/>
              </a:rPr>
              <a:t>3 – </a:t>
            </a:r>
            <a:r>
              <a:rPr lang="en-US" b="0" i="0" dirty="0" err="1">
                <a:solidFill>
                  <a:srgbClr val="3A343A"/>
                </a:solidFill>
                <a:effectLst/>
                <a:latin typeface="Europa"/>
              </a:rPr>
              <a:t>Behavioural</a:t>
            </a:r>
            <a:r>
              <a:rPr lang="en-US" b="0" i="0" dirty="0">
                <a:solidFill>
                  <a:srgbClr val="3A343A"/>
                </a:solidFill>
                <a:effectLst/>
                <a:latin typeface="Europa"/>
              </a:rPr>
              <a:t> - Coping efforts, such as lashing out at others, blaming oneself, seeking help, solving problems and releasing emotions.</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64874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Use pointer to go through this.</a:t>
            </a:r>
          </a:p>
          <a:p>
            <a:r>
              <a:rPr lang="en-US" b="0" i="0" dirty="0">
                <a:solidFill>
                  <a:srgbClr val="3A343A"/>
                </a:solidFill>
                <a:effectLst/>
                <a:latin typeface="Europa"/>
              </a:rPr>
              <a:t>Lazarus and Folkman (1986) developed a model of stress known as the Cognitive-Transactional model, in which stress is defined as the “relationship with the environment that the person appraises as significant for his or her wellbeing and in which the demands tax or exceed available coping resources”. </a:t>
            </a:r>
          </a:p>
          <a:p>
            <a:r>
              <a:rPr lang="en-US" b="0" i="0" dirty="0">
                <a:solidFill>
                  <a:srgbClr val="3A343A"/>
                </a:solidFill>
                <a:effectLst/>
                <a:latin typeface="Europa"/>
              </a:rPr>
              <a:t>Lazarus (1970) proposed a two-stage cognitive appraisal model. The first stage involved a primary appraisal, in which an individual determines whether a potential stressor represents a threat. If the potential stressor is not deemed a threat, no stress is experienced. However, if the stressor is appraised as threatening, a secondary appraisal takes place, during which the individual assesses whether they can cope with the threat. If the individual decides that they can cope with the threat, then no stress is experienced. If the individual determines that they cannot cope with the threat, stress is experienced.</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10</a:t>
            </a:fld>
            <a:endParaRPr lang="en-GB"/>
          </a:p>
        </p:txBody>
      </p:sp>
    </p:spTree>
    <p:extLst>
      <p:ext uri="{BB962C8B-B14F-4D97-AF65-F5344CB8AC3E}">
        <p14:creationId xmlns:p14="http://schemas.microsoft.com/office/powerpoint/2010/main" val="36691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4/6/2021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4/6/2021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4/6/2021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4/6/2021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4/6/2021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4/6/2021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4/6/2021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ur02.safelinks.protection.outlook.com/?url=https%3A%2F%2Fignitepd.thinkific.com%2Fcourses%2Frock-solid-resilience%3Ffbclid%3DIwAR1dt6Mw_cw8EqDPPJA3bpynSEVhFxwfMWBZpPKO1IZq04ZvxHHc0ty8KRc&amp;data=02%7C01%7C%7C9f2bb0b5f70d4f12c69708d86c2c7235%7C84df9e7fe9f640afb435aaaaaaaaaaaa%7C1%7C0%7C637378285429425970&amp;sdata=A5NC7TNwC3nnmfJg5v2ew7rRhAbLm2qTyUx5L8r%2B6jE%3D&amp;reserved=0" TargetMode="External"/><Relationship Id="rId2" Type="http://schemas.openxmlformats.org/officeDocument/2006/relationships/hyperlink" Target="https://eur02.safelinks.protection.outlook.com/?url=https%3A%2F%2Fwww.facebook.com%2Fgroups%2F216645969611627%2F%3Fref%3Dshare&amp;data=02%7C01%7C%7C9f2bb0b5f70d4f12c69708d86c2c7235%7C84df9e7fe9f640afb435aaaaaaaaaaaa%7C1%7C0%7C637378285429415973&amp;sdata=OUd%2FJQAaEfvMVmMAIgvJ65qfx1iv3HIYyTwusNHbhig%3D&amp;reserved=0" TargetMode="External"/><Relationship Id="rId1" Type="http://schemas.openxmlformats.org/officeDocument/2006/relationships/slideLayout" Target="../slideLayouts/slideLayout2.xml"/><Relationship Id="rId4" Type="http://schemas.openxmlformats.org/officeDocument/2006/relationships/hyperlink" Target="mailto:bernard.genge@gmail.co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NyyPZJrDfk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Stress – Understanding the causes, early warning signs and coping mechanisms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actional stress model (Lazarus og folkman) - YouTube">
            <a:extLst>
              <a:ext uri="{FF2B5EF4-FFF2-40B4-BE49-F238E27FC236}">
                <a16:creationId xmlns:a16="http://schemas.microsoft.com/office/drawing/2014/main" id="{9F9A9E23-C677-4DE2-B4D4-83D11ED2A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456"/>
            <a:ext cx="9144000" cy="835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227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Seesaw Physiology of Adrenal Fatigue | Clymer Healing Center">
            <a:extLst>
              <a:ext uri="{FF2B5EF4-FFF2-40B4-BE49-F238E27FC236}">
                <a16:creationId xmlns:a16="http://schemas.microsoft.com/office/drawing/2014/main" id="{4094D522-FF00-40B8-8835-8CDD5727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0"/>
            <a:ext cx="9324527" cy="70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230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ress and Coping – Aspects of Mind">
            <a:extLst>
              <a:ext uri="{FF2B5EF4-FFF2-40B4-BE49-F238E27FC236}">
                <a16:creationId xmlns:a16="http://schemas.microsoft.com/office/drawing/2014/main" id="{94E9EDF5-BB93-473E-A9FB-7D7022697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134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Health problems related to stress</a:t>
            </a:r>
          </a:p>
        </p:txBody>
      </p:sp>
      <p:sp>
        <p:nvSpPr>
          <p:cNvPr id="5" name="Content Placeholder 2"/>
          <p:cNvSpPr>
            <a:spLocks noGrp="1"/>
          </p:cNvSpPr>
          <p:nvPr>
            <p:ph idx="1"/>
          </p:nvPr>
        </p:nvSpPr>
        <p:spPr>
          <a:xfrm>
            <a:off x="0" y="836712"/>
            <a:ext cx="9157379" cy="1441450"/>
          </a:xfrm>
        </p:spPr>
        <p:txBody>
          <a:bodyPr/>
          <a:lstStyle/>
          <a:p>
            <a:r>
              <a:rPr lang="en-GB" sz="2800" dirty="0"/>
              <a:t>Depression and anxiety</a:t>
            </a:r>
          </a:p>
          <a:p>
            <a:r>
              <a:rPr lang="en-GB" sz="2800" dirty="0"/>
              <a:t>Physical pain</a:t>
            </a:r>
          </a:p>
          <a:p>
            <a:r>
              <a:rPr lang="en-GB" sz="2800" dirty="0"/>
              <a:t>Sleep problems</a:t>
            </a:r>
          </a:p>
          <a:p>
            <a:r>
              <a:rPr lang="en-GB" sz="2800" dirty="0"/>
              <a:t>Autoimmune diseases (more prone to flue, colds etc.) </a:t>
            </a:r>
          </a:p>
          <a:p>
            <a:r>
              <a:rPr lang="en-GB" sz="2800" dirty="0"/>
              <a:t>Digestive problems</a:t>
            </a:r>
          </a:p>
          <a:p>
            <a:r>
              <a:rPr lang="en-GB" sz="2800" dirty="0"/>
              <a:t>Skin conditions, such as eczema</a:t>
            </a:r>
          </a:p>
          <a:p>
            <a:r>
              <a:rPr lang="en-GB" sz="2800" dirty="0"/>
              <a:t>Heart disease/heart attacks/strokes</a:t>
            </a:r>
          </a:p>
          <a:p>
            <a:r>
              <a:rPr lang="en-GB" sz="2800" dirty="0"/>
              <a:t>Weight problems</a:t>
            </a:r>
          </a:p>
          <a:p>
            <a:r>
              <a:rPr lang="en-GB" sz="2800" dirty="0"/>
              <a:t>Reproductive issues</a:t>
            </a:r>
          </a:p>
          <a:p>
            <a:r>
              <a:rPr lang="en-GB" sz="2800" dirty="0"/>
              <a:t>Thinking and memory problems</a:t>
            </a:r>
          </a:p>
          <a:p>
            <a:r>
              <a:rPr lang="en-GB" sz="2800" dirty="0"/>
              <a:t>Increased blood cholesterol </a:t>
            </a:r>
          </a:p>
          <a:p>
            <a:pPr marL="0" indent="0">
              <a:buNone/>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out Stress - Assignment Point">
            <a:extLst>
              <a:ext uri="{FF2B5EF4-FFF2-40B4-BE49-F238E27FC236}">
                <a16:creationId xmlns:a16="http://schemas.microsoft.com/office/drawing/2014/main" id="{F6438A7D-9A80-418F-8D17-0E530B512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80512"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676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a:extLst>
              <a:ext uri="{FF2B5EF4-FFF2-40B4-BE49-F238E27FC236}">
                <a16:creationId xmlns:a16="http://schemas.microsoft.com/office/drawing/2014/main" id="{36168BD3-C1B1-4569-8CA5-2EA46C080BFE}"/>
              </a:ext>
            </a:extLst>
          </p:cNvPr>
          <p:cNvSpPr>
            <a:spLocks noChangeArrowheads="1"/>
          </p:cNvSpPr>
          <p:nvPr/>
        </p:nvSpPr>
        <p:spPr bwMode="auto">
          <a:xfrm>
            <a:off x="4398963" y="3205163"/>
            <a:ext cx="481012" cy="265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1" name="Oval 5">
            <a:extLst>
              <a:ext uri="{FF2B5EF4-FFF2-40B4-BE49-F238E27FC236}">
                <a16:creationId xmlns:a16="http://schemas.microsoft.com/office/drawing/2014/main" id="{1F07C263-C243-4F0C-A823-C522A5E6F8E3}"/>
              </a:ext>
            </a:extLst>
          </p:cNvPr>
          <p:cNvSpPr>
            <a:spLocks noChangeArrowheads="1"/>
          </p:cNvSpPr>
          <p:nvPr/>
        </p:nvSpPr>
        <p:spPr bwMode="auto">
          <a:xfrm>
            <a:off x="4800600" y="3181350"/>
            <a:ext cx="387350" cy="212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2" name="Oval 6">
            <a:extLst>
              <a:ext uri="{FF2B5EF4-FFF2-40B4-BE49-F238E27FC236}">
                <a16:creationId xmlns:a16="http://schemas.microsoft.com/office/drawing/2014/main" id="{8305B8C6-95CD-4677-9514-5B882459FCE9}"/>
              </a:ext>
            </a:extLst>
          </p:cNvPr>
          <p:cNvSpPr>
            <a:spLocks noChangeArrowheads="1"/>
          </p:cNvSpPr>
          <p:nvPr/>
        </p:nvSpPr>
        <p:spPr bwMode="auto">
          <a:xfrm>
            <a:off x="5156200" y="3398838"/>
            <a:ext cx="612775" cy="339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3" name="Oval 7">
            <a:extLst>
              <a:ext uri="{FF2B5EF4-FFF2-40B4-BE49-F238E27FC236}">
                <a16:creationId xmlns:a16="http://schemas.microsoft.com/office/drawing/2014/main" id="{E9BE42C2-8A8B-4677-B3CA-F7F927F3A453}"/>
              </a:ext>
            </a:extLst>
          </p:cNvPr>
          <p:cNvSpPr>
            <a:spLocks noChangeArrowheads="1"/>
          </p:cNvSpPr>
          <p:nvPr/>
        </p:nvSpPr>
        <p:spPr bwMode="auto">
          <a:xfrm>
            <a:off x="3997325" y="3548063"/>
            <a:ext cx="703263" cy="385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4" name="Oval 8">
            <a:extLst>
              <a:ext uri="{FF2B5EF4-FFF2-40B4-BE49-F238E27FC236}">
                <a16:creationId xmlns:a16="http://schemas.microsoft.com/office/drawing/2014/main" id="{C0CBE335-1CEB-4689-98D7-8EF6299C7EE2}"/>
              </a:ext>
            </a:extLst>
          </p:cNvPr>
          <p:cNvSpPr>
            <a:spLocks noChangeArrowheads="1"/>
          </p:cNvSpPr>
          <p:nvPr/>
        </p:nvSpPr>
        <p:spPr bwMode="auto">
          <a:xfrm>
            <a:off x="4976813" y="3595688"/>
            <a:ext cx="525462" cy="288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5" name="Oval 9">
            <a:extLst>
              <a:ext uri="{FF2B5EF4-FFF2-40B4-BE49-F238E27FC236}">
                <a16:creationId xmlns:a16="http://schemas.microsoft.com/office/drawing/2014/main" id="{83644DA7-FE3B-4CD8-9B8A-037ECB2F8CAE}"/>
              </a:ext>
            </a:extLst>
          </p:cNvPr>
          <p:cNvSpPr>
            <a:spLocks noChangeArrowheads="1"/>
          </p:cNvSpPr>
          <p:nvPr/>
        </p:nvSpPr>
        <p:spPr bwMode="auto">
          <a:xfrm>
            <a:off x="3819525" y="3619500"/>
            <a:ext cx="390525" cy="217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6" name="Oval 10">
            <a:extLst>
              <a:ext uri="{FF2B5EF4-FFF2-40B4-BE49-F238E27FC236}">
                <a16:creationId xmlns:a16="http://schemas.microsoft.com/office/drawing/2014/main" id="{BB89C914-346D-444D-91F9-CFEA90886BD2}"/>
              </a:ext>
            </a:extLst>
          </p:cNvPr>
          <p:cNvSpPr>
            <a:spLocks noChangeArrowheads="1"/>
          </p:cNvSpPr>
          <p:nvPr/>
        </p:nvSpPr>
        <p:spPr bwMode="auto">
          <a:xfrm>
            <a:off x="3776663" y="3449638"/>
            <a:ext cx="388937" cy="215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8" name="Oval 12">
            <a:extLst>
              <a:ext uri="{FF2B5EF4-FFF2-40B4-BE49-F238E27FC236}">
                <a16:creationId xmlns:a16="http://schemas.microsoft.com/office/drawing/2014/main" id="{096704D1-AC5B-46C2-878B-A0AB8DE8F5ED}"/>
              </a:ext>
            </a:extLst>
          </p:cNvPr>
          <p:cNvSpPr>
            <a:spLocks noChangeArrowheads="1"/>
          </p:cNvSpPr>
          <p:nvPr/>
        </p:nvSpPr>
        <p:spPr bwMode="auto">
          <a:xfrm>
            <a:off x="4484688" y="3644900"/>
            <a:ext cx="617537"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9" name="Oval 13">
            <a:extLst>
              <a:ext uri="{FF2B5EF4-FFF2-40B4-BE49-F238E27FC236}">
                <a16:creationId xmlns:a16="http://schemas.microsoft.com/office/drawing/2014/main" id="{14F919E2-03E9-4E09-8252-57F151E5EAD2}"/>
              </a:ext>
            </a:extLst>
          </p:cNvPr>
          <p:cNvSpPr>
            <a:spLocks noChangeArrowheads="1"/>
          </p:cNvSpPr>
          <p:nvPr/>
        </p:nvSpPr>
        <p:spPr bwMode="auto">
          <a:xfrm>
            <a:off x="5241925" y="3278188"/>
            <a:ext cx="482600" cy="265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0" name="Oval 14">
            <a:extLst>
              <a:ext uri="{FF2B5EF4-FFF2-40B4-BE49-F238E27FC236}">
                <a16:creationId xmlns:a16="http://schemas.microsoft.com/office/drawing/2014/main" id="{774F4C79-4C14-458C-AE6A-24E6CF35CB48}"/>
              </a:ext>
            </a:extLst>
          </p:cNvPr>
          <p:cNvSpPr>
            <a:spLocks noChangeArrowheads="1"/>
          </p:cNvSpPr>
          <p:nvPr/>
        </p:nvSpPr>
        <p:spPr bwMode="auto">
          <a:xfrm>
            <a:off x="5110163" y="3181350"/>
            <a:ext cx="436562"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Oval 16">
            <a:extLst>
              <a:ext uri="{FF2B5EF4-FFF2-40B4-BE49-F238E27FC236}">
                <a16:creationId xmlns:a16="http://schemas.microsoft.com/office/drawing/2014/main" id="{75645F27-44D5-418B-96DF-1E5692E1CFBA}"/>
              </a:ext>
            </a:extLst>
          </p:cNvPr>
          <p:cNvSpPr>
            <a:spLocks noChangeArrowheads="1"/>
          </p:cNvSpPr>
          <p:nvPr/>
        </p:nvSpPr>
        <p:spPr bwMode="auto">
          <a:xfrm>
            <a:off x="5575300" y="4575175"/>
            <a:ext cx="438150" cy="209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3" name="Oval 17">
            <a:extLst>
              <a:ext uri="{FF2B5EF4-FFF2-40B4-BE49-F238E27FC236}">
                <a16:creationId xmlns:a16="http://schemas.microsoft.com/office/drawing/2014/main" id="{2A3E0A63-1ACE-4C56-BA31-65D52DB653AB}"/>
              </a:ext>
            </a:extLst>
          </p:cNvPr>
          <p:cNvSpPr>
            <a:spLocks noChangeArrowheads="1"/>
          </p:cNvSpPr>
          <p:nvPr/>
        </p:nvSpPr>
        <p:spPr bwMode="auto">
          <a:xfrm>
            <a:off x="5940425" y="4556125"/>
            <a:ext cx="354013" cy="1682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4" name="Oval 18">
            <a:extLst>
              <a:ext uri="{FF2B5EF4-FFF2-40B4-BE49-F238E27FC236}">
                <a16:creationId xmlns:a16="http://schemas.microsoft.com/office/drawing/2014/main" id="{34D2D862-3A85-4484-A902-1BA8B2347935}"/>
              </a:ext>
            </a:extLst>
          </p:cNvPr>
          <p:cNvSpPr>
            <a:spLocks noChangeArrowheads="1"/>
          </p:cNvSpPr>
          <p:nvPr/>
        </p:nvSpPr>
        <p:spPr bwMode="auto">
          <a:xfrm>
            <a:off x="6264275" y="4729163"/>
            <a:ext cx="560388"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5" name="Oval 19">
            <a:extLst>
              <a:ext uri="{FF2B5EF4-FFF2-40B4-BE49-F238E27FC236}">
                <a16:creationId xmlns:a16="http://schemas.microsoft.com/office/drawing/2014/main" id="{6053839F-F46F-412F-A7C2-CE8588BF4E4C}"/>
              </a:ext>
            </a:extLst>
          </p:cNvPr>
          <p:cNvSpPr>
            <a:spLocks noChangeArrowheads="1"/>
          </p:cNvSpPr>
          <p:nvPr/>
        </p:nvSpPr>
        <p:spPr bwMode="auto">
          <a:xfrm>
            <a:off x="5208588" y="4845050"/>
            <a:ext cx="641350" cy="3048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6" name="Oval 20">
            <a:extLst>
              <a:ext uri="{FF2B5EF4-FFF2-40B4-BE49-F238E27FC236}">
                <a16:creationId xmlns:a16="http://schemas.microsoft.com/office/drawing/2014/main" id="{1FB58C98-ED10-4981-BA7B-4AA278835B77}"/>
              </a:ext>
            </a:extLst>
          </p:cNvPr>
          <p:cNvSpPr>
            <a:spLocks noChangeArrowheads="1"/>
          </p:cNvSpPr>
          <p:nvPr/>
        </p:nvSpPr>
        <p:spPr bwMode="auto">
          <a:xfrm>
            <a:off x="6102350" y="4883150"/>
            <a:ext cx="479425" cy="22701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7" name="Oval 21">
            <a:extLst>
              <a:ext uri="{FF2B5EF4-FFF2-40B4-BE49-F238E27FC236}">
                <a16:creationId xmlns:a16="http://schemas.microsoft.com/office/drawing/2014/main" id="{51577806-6460-4162-AFCA-EA9193C78673}"/>
              </a:ext>
            </a:extLst>
          </p:cNvPr>
          <p:cNvSpPr>
            <a:spLocks noChangeArrowheads="1"/>
          </p:cNvSpPr>
          <p:nvPr/>
        </p:nvSpPr>
        <p:spPr bwMode="auto">
          <a:xfrm>
            <a:off x="5046663" y="4902200"/>
            <a:ext cx="355600" cy="16986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8" name="Oval 22">
            <a:extLst>
              <a:ext uri="{FF2B5EF4-FFF2-40B4-BE49-F238E27FC236}">
                <a16:creationId xmlns:a16="http://schemas.microsoft.com/office/drawing/2014/main" id="{190ED9D4-0C8F-47B4-84B0-D3CFB383FA19}"/>
              </a:ext>
            </a:extLst>
          </p:cNvPr>
          <p:cNvSpPr>
            <a:spLocks noChangeArrowheads="1"/>
          </p:cNvSpPr>
          <p:nvPr/>
        </p:nvSpPr>
        <p:spPr bwMode="auto">
          <a:xfrm>
            <a:off x="5006975" y="4768850"/>
            <a:ext cx="355600" cy="1682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9" name="Oval 23">
            <a:extLst>
              <a:ext uri="{FF2B5EF4-FFF2-40B4-BE49-F238E27FC236}">
                <a16:creationId xmlns:a16="http://schemas.microsoft.com/office/drawing/2014/main" id="{33FFC7BB-7AB8-427E-8C0B-00749D096606}"/>
              </a:ext>
            </a:extLst>
          </p:cNvPr>
          <p:cNvSpPr>
            <a:spLocks noChangeArrowheads="1"/>
          </p:cNvSpPr>
          <p:nvPr/>
        </p:nvSpPr>
        <p:spPr bwMode="auto">
          <a:xfrm>
            <a:off x="5168900" y="4613275"/>
            <a:ext cx="560388"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0" name="Oval 24">
            <a:extLst>
              <a:ext uri="{FF2B5EF4-FFF2-40B4-BE49-F238E27FC236}">
                <a16:creationId xmlns:a16="http://schemas.microsoft.com/office/drawing/2014/main" id="{F2D28033-37B9-4DCE-BD18-ED9DC9B4BC6B}"/>
              </a:ext>
            </a:extLst>
          </p:cNvPr>
          <p:cNvSpPr>
            <a:spLocks noChangeArrowheads="1"/>
          </p:cNvSpPr>
          <p:nvPr/>
        </p:nvSpPr>
        <p:spPr bwMode="auto">
          <a:xfrm>
            <a:off x="5654675" y="4921250"/>
            <a:ext cx="561975"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1" name="Oval 25">
            <a:extLst>
              <a:ext uri="{FF2B5EF4-FFF2-40B4-BE49-F238E27FC236}">
                <a16:creationId xmlns:a16="http://schemas.microsoft.com/office/drawing/2014/main" id="{1C911AEC-4735-4B16-BC6B-A4C31C803882}"/>
              </a:ext>
            </a:extLst>
          </p:cNvPr>
          <p:cNvSpPr>
            <a:spLocks noChangeArrowheads="1"/>
          </p:cNvSpPr>
          <p:nvPr/>
        </p:nvSpPr>
        <p:spPr bwMode="auto">
          <a:xfrm>
            <a:off x="6342063" y="4633913"/>
            <a:ext cx="441325" cy="2063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2" name="Oval 26">
            <a:extLst>
              <a:ext uri="{FF2B5EF4-FFF2-40B4-BE49-F238E27FC236}">
                <a16:creationId xmlns:a16="http://schemas.microsoft.com/office/drawing/2014/main" id="{AE04182C-23D8-4C68-A09C-9F1AE74FBD85}"/>
              </a:ext>
            </a:extLst>
          </p:cNvPr>
          <p:cNvSpPr>
            <a:spLocks noChangeArrowheads="1"/>
          </p:cNvSpPr>
          <p:nvPr/>
        </p:nvSpPr>
        <p:spPr bwMode="auto">
          <a:xfrm>
            <a:off x="6223000" y="4556125"/>
            <a:ext cx="398463" cy="18891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3" name="Freeform 27">
            <a:extLst>
              <a:ext uri="{FF2B5EF4-FFF2-40B4-BE49-F238E27FC236}">
                <a16:creationId xmlns:a16="http://schemas.microsoft.com/office/drawing/2014/main" id="{2AC6CD4C-B4B9-4059-9BB2-FF0956AE092E}"/>
              </a:ext>
            </a:extLst>
          </p:cNvPr>
          <p:cNvSpPr>
            <a:spLocks/>
          </p:cNvSpPr>
          <p:nvPr/>
        </p:nvSpPr>
        <p:spPr bwMode="auto">
          <a:xfrm>
            <a:off x="5153025" y="4603750"/>
            <a:ext cx="1570038" cy="506413"/>
          </a:xfrm>
          <a:custGeom>
            <a:avLst/>
            <a:gdLst>
              <a:gd name="T0" fmla="*/ 2147483646 w 1979"/>
              <a:gd name="T1" fmla="*/ 2147483646 h 638"/>
              <a:gd name="T2" fmla="*/ 2147483646 w 1979"/>
              <a:gd name="T3" fmla="*/ 2147483646 h 638"/>
              <a:gd name="T4" fmla="*/ 2147483646 w 1979"/>
              <a:gd name="T5" fmla="*/ 2147483646 h 638"/>
              <a:gd name="T6" fmla="*/ 2147483646 w 1979"/>
              <a:gd name="T7" fmla="*/ 0 h 638"/>
              <a:gd name="T8" fmla="*/ 2147483646 w 1979"/>
              <a:gd name="T9" fmla="*/ 2147483646 h 638"/>
              <a:gd name="T10" fmla="*/ 2147483646 w 1979"/>
              <a:gd name="T11" fmla="*/ 2147483646 h 638"/>
              <a:gd name="T12" fmla="*/ 2147483646 w 1979"/>
              <a:gd name="T13" fmla="*/ 2147483646 h 638"/>
              <a:gd name="T14" fmla="*/ 2147483646 w 1979"/>
              <a:gd name="T15" fmla="*/ 2147483646 h 638"/>
              <a:gd name="T16" fmla="*/ 2147483646 w 1979"/>
              <a:gd name="T17" fmla="*/ 2147483646 h 638"/>
              <a:gd name="T18" fmla="*/ 2147483646 w 1979"/>
              <a:gd name="T19" fmla="*/ 2147483646 h 638"/>
              <a:gd name="T20" fmla="*/ 2147483646 w 1979"/>
              <a:gd name="T21" fmla="*/ 2147483646 h 638"/>
              <a:gd name="T22" fmla="*/ 2147483646 w 1979"/>
              <a:gd name="T23" fmla="*/ 2147483646 h 638"/>
              <a:gd name="T24" fmla="*/ 2147483646 w 1979"/>
              <a:gd name="T25" fmla="*/ 2147483646 h 638"/>
              <a:gd name="T26" fmla="*/ 2147483646 w 1979"/>
              <a:gd name="T27" fmla="*/ 2147483646 h 638"/>
              <a:gd name="T28" fmla="*/ 2147483646 w 1979"/>
              <a:gd name="T29" fmla="*/ 2147483646 h 638"/>
              <a:gd name="T30" fmla="*/ 2147483646 w 1979"/>
              <a:gd name="T31" fmla="*/ 2147483646 h 638"/>
              <a:gd name="T32" fmla="*/ 2147483646 w 1979"/>
              <a:gd name="T33" fmla="*/ 2147483646 h 638"/>
              <a:gd name="T34" fmla="*/ 0 w 1979"/>
              <a:gd name="T35" fmla="*/ 2147483646 h 638"/>
              <a:gd name="T36" fmla="*/ 2147483646 w 1979"/>
              <a:gd name="T37" fmla="*/ 2147483646 h 6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9"/>
              <a:gd name="T58" fmla="*/ 0 h 638"/>
              <a:gd name="T59" fmla="*/ 1979 w 1979"/>
              <a:gd name="T60" fmla="*/ 638 h 6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9" h="638">
                <a:moveTo>
                  <a:pt x="609" y="65"/>
                </a:moveTo>
                <a:lnTo>
                  <a:pt x="694" y="18"/>
                </a:lnTo>
                <a:lnTo>
                  <a:pt x="1063" y="21"/>
                </a:lnTo>
                <a:lnTo>
                  <a:pt x="1323" y="0"/>
                </a:lnTo>
                <a:lnTo>
                  <a:pt x="1654" y="77"/>
                </a:lnTo>
                <a:lnTo>
                  <a:pt x="1820" y="55"/>
                </a:lnTo>
                <a:lnTo>
                  <a:pt x="1908" y="65"/>
                </a:lnTo>
                <a:lnTo>
                  <a:pt x="1928" y="253"/>
                </a:lnTo>
                <a:lnTo>
                  <a:pt x="1979" y="285"/>
                </a:lnTo>
                <a:lnTo>
                  <a:pt x="1826" y="431"/>
                </a:lnTo>
                <a:lnTo>
                  <a:pt x="1660" y="330"/>
                </a:lnTo>
                <a:lnTo>
                  <a:pt x="1615" y="381"/>
                </a:lnTo>
                <a:lnTo>
                  <a:pt x="1382" y="583"/>
                </a:lnTo>
                <a:lnTo>
                  <a:pt x="597" y="638"/>
                </a:lnTo>
                <a:lnTo>
                  <a:pt x="192" y="599"/>
                </a:lnTo>
                <a:lnTo>
                  <a:pt x="63" y="473"/>
                </a:lnTo>
                <a:lnTo>
                  <a:pt x="63" y="345"/>
                </a:lnTo>
                <a:lnTo>
                  <a:pt x="0" y="238"/>
                </a:lnTo>
                <a:lnTo>
                  <a:pt x="609" y="65"/>
                </a:lnTo>
                <a:close/>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4365" name="Oval 29">
            <a:extLst>
              <a:ext uri="{FF2B5EF4-FFF2-40B4-BE49-F238E27FC236}">
                <a16:creationId xmlns:a16="http://schemas.microsoft.com/office/drawing/2014/main" id="{11F74C56-ADA8-4FB4-812D-1954A7E0EE08}"/>
              </a:ext>
            </a:extLst>
          </p:cNvPr>
          <p:cNvSpPr>
            <a:spLocks noChangeArrowheads="1"/>
          </p:cNvSpPr>
          <p:nvPr/>
        </p:nvSpPr>
        <p:spPr bwMode="auto">
          <a:xfrm>
            <a:off x="3830638" y="4556125"/>
            <a:ext cx="354012" cy="1682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6" name="Oval 30">
            <a:extLst>
              <a:ext uri="{FF2B5EF4-FFF2-40B4-BE49-F238E27FC236}">
                <a16:creationId xmlns:a16="http://schemas.microsoft.com/office/drawing/2014/main" id="{A22B5DC1-1297-44CC-899D-73EA76715B82}"/>
              </a:ext>
            </a:extLst>
          </p:cNvPr>
          <p:cNvSpPr>
            <a:spLocks noChangeArrowheads="1"/>
          </p:cNvSpPr>
          <p:nvPr/>
        </p:nvSpPr>
        <p:spPr bwMode="auto">
          <a:xfrm>
            <a:off x="4154488" y="4729163"/>
            <a:ext cx="558800" cy="2667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7" name="Oval 31">
            <a:extLst>
              <a:ext uri="{FF2B5EF4-FFF2-40B4-BE49-F238E27FC236}">
                <a16:creationId xmlns:a16="http://schemas.microsoft.com/office/drawing/2014/main" id="{649DAFAC-42ED-4D59-8051-660309075E4B}"/>
              </a:ext>
            </a:extLst>
          </p:cNvPr>
          <p:cNvSpPr>
            <a:spLocks noChangeArrowheads="1"/>
          </p:cNvSpPr>
          <p:nvPr/>
        </p:nvSpPr>
        <p:spPr bwMode="auto">
          <a:xfrm>
            <a:off x="3098800" y="4845050"/>
            <a:ext cx="641350" cy="3048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8" name="Oval 32">
            <a:extLst>
              <a:ext uri="{FF2B5EF4-FFF2-40B4-BE49-F238E27FC236}">
                <a16:creationId xmlns:a16="http://schemas.microsoft.com/office/drawing/2014/main" id="{5E43E3B8-7214-44CE-912E-D2FFAEBFB421}"/>
              </a:ext>
            </a:extLst>
          </p:cNvPr>
          <p:cNvSpPr>
            <a:spLocks noChangeArrowheads="1"/>
          </p:cNvSpPr>
          <p:nvPr/>
        </p:nvSpPr>
        <p:spPr bwMode="auto">
          <a:xfrm>
            <a:off x="3992563" y="4883150"/>
            <a:ext cx="477837" cy="22701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9" name="Oval 33">
            <a:extLst>
              <a:ext uri="{FF2B5EF4-FFF2-40B4-BE49-F238E27FC236}">
                <a16:creationId xmlns:a16="http://schemas.microsoft.com/office/drawing/2014/main" id="{E3E73F77-A35E-42FB-B299-0AA7FB1C2624}"/>
              </a:ext>
            </a:extLst>
          </p:cNvPr>
          <p:cNvSpPr>
            <a:spLocks noChangeArrowheads="1"/>
          </p:cNvSpPr>
          <p:nvPr/>
        </p:nvSpPr>
        <p:spPr bwMode="auto">
          <a:xfrm>
            <a:off x="2936875" y="4902200"/>
            <a:ext cx="355600" cy="16986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0" name="Oval 34">
            <a:extLst>
              <a:ext uri="{FF2B5EF4-FFF2-40B4-BE49-F238E27FC236}">
                <a16:creationId xmlns:a16="http://schemas.microsoft.com/office/drawing/2014/main" id="{E30EC4C4-8EB8-4B42-8933-31E7D1538994}"/>
              </a:ext>
            </a:extLst>
          </p:cNvPr>
          <p:cNvSpPr>
            <a:spLocks noChangeArrowheads="1"/>
          </p:cNvSpPr>
          <p:nvPr/>
        </p:nvSpPr>
        <p:spPr bwMode="auto">
          <a:xfrm>
            <a:off x="2897188" y="4768850"/>
            <a:ext cx="355600" cy="1682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1" name="Oval 35">
            <a:extLst>
              <a:ext uri="{FF2B5EF4-FFF2-40B4-BE49-F238E27FC236}">
                <a16:creationId xmlns:a16="http://schemas.microsoft.com/office/drawing/2014/main" id="{81928E58-AF60-4B95-8CD0-4ED69347FFF1}"/>
              </a:ext>
            </a:extLst>
          </p:cNvPr>
          <p:cNvSpPr>
            <a:spLocks noChangeArrowheads="1"/>
          </p:cNvSpPr>
          <p:nvPr/>
        </p:nvSpPr>
        <p:spPr bwMode="auto">
          <a:xfrm>
            <a:off x="3059113" y="4613275"/>
            <a:ext cx="560387" cy="2667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3" name="Oval 37">
            <a:extLst>
              <a:ext uri="{FF2B5EF4-FFF2-40B4-BE49-F238E27FC236}">
                <a16:creationId xmlns:a16="http://schemas.microsoft.com/office/drawing/2014/main" id="{85364AB2-E097-4D7A-BAFD-F4F97DA39C1A}"/>
              </a:ext>
            </a:extLst>
          </p:cNvPr>
          <p:cNvSpPr>
            <a:spLocks noChangeArrowheads="1"/>
          </p:cNvSpPr>
          <p:nvPr/>
        </p:nvSpPr>
        <p:spPr bwMode="auto">
          <a:xfrm>
            <a:off x="4232275" y="4633913"/>
            <a:ext cx="439738" cy="2063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4" name="Oval 38">
            <a:extLst>
              <a:ext uri="{FF2B5EF4-FFF2-40B4-BE49-F238E27FC236}">
                <a16:creationId xmlns:a16="http://schemas.microsoft.com/office/drawing/2014/main" id="{567D0E93-BD59-44AD-BB43-89AE5168F7B6}"/>
              </a:ext>
            </a:extLst>
          </p:cNvPr>
          <p:cNvSpPr>
            <a:spLocks noChangeArrowheads="1"/>
          </p:cNvSpPr>
          <p:nvPr/>
        </p:nvSpPr>
        <p:spPr bwMode="auto">
          <a:xfrm>
            <a:off x="4113213" y="4556125"/>
            <a:ext cx="398462" cy="18891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6" name="Oval 40">
            <a:extLst>
              <a:ext uri="{FF2B5EF4-FFF2-40B4-BE49-F238E27FC236}">
                <a16:creationId xmlns:a16="http://schemas.microsoft.com/office/drawing/2014/main" id="{A96BA120-02AB-4A4C-8EE8-1EFE3FCF4A60}"/>
              </a:ext>
            </a:extLst>
          </p:cNvPr>
          <p:cNvSpPr>
            <a:spLocks noChangeArrowheads="1"/>
          </p:cNvSpPr>
          <p:nvPr/>
        </p:nvSpPr>
        <p:spPr bwMode="auto">
          <a:xfrm>
            <a:off x="5511800" y="1825625"/>
            <a:ext cx="482600" cy="227013"/>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7" name="Oval 41">
            <a:extLst>
              <a:ext uri="{FF2B5EF4-FFF2-40B4-BE49-F238E27FC236}">
                <a16:creationId xmlns:a16="http://schemas.microsoft.com/office/drawing/2014/main" id="{935D94D9-3C82-45FD-9964-DD88A80014E6}"/>
              </a:ext>
            </a:extLst>
          </p:cNvPr>
          <p:cNvSpPr>
            <a:spLocks noChangeArrowheads="1"/>
          </p:cNvSpPr>
          <p:nvPr/>
        </p:nvSpPr>
        <p:spPr bwMode="auto">
          <a:xfrm>
            <a:off x="5913438" y="1804988"/>
            <a:ext cx="387350" cy="18256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8" name="Oval 42">
            <a:extLst>
              <a:ext uri="{FF2B5EF4-FFF2-40B4-BE49-F238E27FC236}">
                <a16:creationId xmlns:a16="http://schemas.microsoft.com/office/drawing/2014/main" id="{250375D6-0007-4E7F-B66B-C0F981DD9528}"/>
              </a:ext>
            </a:extLst>
          </p:cNvPr>
          <p:cNvSpPr>
            <a:spLocks noChangeArrowheads="1"/>
          </p:cNvSpPr>
          <p:nvPr/>
        </p:nvSpPr>
        <p:spPr bwMode="auto">
          <a:xfrm>
            <a:off x="6269038" y="1992313"/>
            <a:ext cx="614362" cy="2905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9" name="Oval 43">
            <a:extLst>
              <a:ext uri="{FF2B5EF4-FFF2-40B4-BE49-F238E27FC236}">
                <a16:creationId xmlns:a16="http://schemas.microsoft.com/office/drawing/2014/main" id="{6731E9D0-5174-4D8D-B17E-56DA898897E7}"/>
              </a:ext>
            </a:extLst>
          </p:cNvPr>
          <p:cNvSpPr>
            <a:spLocks noChangeArrowheads="1"/>
          </p:cNvSpPr>
          <p:nvPr/>
        </p:nvSpPr>
        <p:spPr bwMode="auto">
          <a:xfrm>
            <a:off x="5110163" y="2119313"/>
            <a:ext cx="704850" cy="331787"/>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0" name="Oval 44">
            <a:extLst>
              <a:ext uri="{FF2B5EF4-FFF2-40B4-BE49-F238E27FC236}">
                <a16:creationId xmlns:a16="http://schemas.microsoft.com/office/drawing/2014/main" id="{9551AF97-8502-4246-8411-46478FB62264}"/>
              </a:ext>
            </a:extLst>
          </p:cNvPr>
          <p:cNvSpPr>
            <a:spLocks noChangeArrowheads="1"/>
          </p:cNvSpPr>
          <p:nvPr/>
        </p:nvSpPr>
        <p:spPr bwMode="auto">
          <a:xfrm>
            <a:off x="6091238" y="2159000"/>
            <a:ext cx="525462" cy="2492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1" name="Oval 45">
            <a:extLst>
              <a:ext uri="{FF2B5EF4-FFF2-40B4-BE49-F238E27FC236}">
                <a16:creationId xmlns:a16="http://schemas.microsoft.com/office/drawing/2014/main" id="{36BCC006-32B8-4398-9E82-1EC44729E79E}"/>
              </a:ext>
            </a:extLst>
          </p:cNvPr>
          <p:cNvSpPr>
            <a:spLocks noChangeArrowheads="1"/>
          </p:cNvSpPr>
          <p:nvPr/>
        </p:nvSpPr>
        <p:spPr bwMode="auto">
          <a:xfrm>
            <a:off x="4933950" y="2181225"/>
            <a:ext cx="388938" cy="1857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2" name="Oval 46">
            <a:extLst>
              <a:ext uri="{FF2B5EF4-FFF2-40B4-BE49-F238E27FC236}">
                <a16:creationId xmlns:a16="http://schemas.microsoft.com/office/drawing/2014/main" id="{4B6DA243-7FB5-4947-8A2A-598F2D2B3154}"/>
              </a:ext>
            </a:extLst>
          </p:cNvPr>
          <p:cNvSpPr>
            <a:spLocks noChangeArrowheads="1"/>
          </p:cNvSpPr>
          <p:nvPr/>
        </p:nvSpPr>
        <p:spPr bwMode="auto">
          <a:xfrm>
            <a:off x="4889500" y="2035175"/>
            <a:ext cx="390525" cy="1857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3" name="Oval 47">
            <a:extLst>
              <a:ext uri="{FF2B5EF4-FFF2-40B4-BE49-F238E27FC236}">
                <a16:creationId xmlns:a16="http://schemas.microsoft.com/office/drawing/2014/main" id="{710C17B5-40B7-42B5-AD10-4FEAC239E99A}"/>
              </a:ext>
            </a:extLst>
          </p:cNvPr>
          <p:cNvSpPr>
            <a:spLocks noChangeArrowheads="1"/>
          </p:cNvSpPr>
          <p:nvPr/>
        </p:nvSpPr>
        <p:spPr bwMode="auto">
          <a:xfrm>
            <a:off x="5067300" y="1866900"/>
            <a:ext cx="614363" cy="290513"/>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4" name="Oval 48">
            <a:extLst>
              <a:ext uri="{FF2B5EF4-FFF2-40B4-BE49-F238E27FC236}">
                <a16:creationId xmlns:a16="http://schemas.microsoft.com/office/drawing/2014/main" id="{C2D9E23C-68AD-4145-82F3-E7466CCE2843}"/>
              </a:ext>
            </a:extLst>
          </p:cNvPr>
          <p:cNvSpPr>
            <a:spLocks noChangeArrowheads="1"/>
          </p:cNvSpPr>
          <p:nvPr/>
        </p:nvSpPr>
        <p:spPr bwMode="auto">
          <a:xfrm>
            <a:off x="5599113" y="2201863"/>
            <a:ext cx="617537" cy="2905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5" name="Oval 49">
            <a:extLst>
              <a:ext uri="{FF2B5EF4-FFF2-40B4-BE49-F238E27FC236}">
                <a16:creationId xmlns:a16="http://schemas.microsoft.com/office/drawing/2014/main" id="{E065540A-46B6-4228-9965-9E3B3E76B40F}"/>
              </a:ext>
            </a:extLst>
          </p:cNvPr>
          <p:cNvSpPr>
            <a:spLocks noChangeArrowheads="1"/>
          </p:cNvSpPr>
          <p:nvPr/>
        </p:nvSpPr>
        <p:spPr bwMode="auto">
          <a:xfrm>
            <a:off x="6354763" y="1887538"/>
            <a:ext cx="482600" cy="2270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6" name="Oval 50">
            <a:extLst>
              <a:ext uri="{FF2B5EF4-FFF2-40B4-BE49-F238E27FC236}">
                <a16:creationId xmlns:a16="http://schemas.microsoft.com/office/drawing/2014/main" id="{72678EAC-6C1F-499E-AA05-90BFDBC410B2}"/>
              </a:ext>
            </a:extLst>
          </p:cNvPr>
          <p:cNvSpPr>
            <a:spLocks noChangeArrowheads="1"/>
          </p:cNvSpPr>
          <p:nvPr/>
        </p:nvSpPr>
        <p:spPr bwMode="auto">
          <a:xfrm>
            <a:off x="6223000" y="1804988"/>
            <a:ext cx="438150" cy="204787"/>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8" name="Oval 52">
            <a:extLst>
              <a:ext uri="{FF2B5EF4-FFF2-40B4-BE49-F238E27FC236}">
                <a16:creationId xmlns:a16="http://schemas.microsoft.com/office/drawing/2014/main" id="{34E6DF7D-34E6-4D92-B762-5A5A4C0BA667}"/>
              </a:ext>
            </a:extLst>
          </p:cNvPr>
          <p:cNvSpPr>
            <a:spLocks noChangeArrowheads="1"/>
          </p:cNvSpPr>
          <p:nvPr/>
        </p:nvSpPr>
        <p:spPr bwMode="auto">
          <a:xfrm>
            <a:off x="3522663" y="1770063"/>
            <a:ext cx="439737" cy="24765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9" name="Oval 53">
            <a:extLst>
              <a:ext uri="{FF2B5EF4-FFF2-40B4-BE49-F238E27FC236}">
                <a16:creationId xmlns:a16="http://schemas.microsoft.com/office/drawing/2014/main" id="{FC57097A-6D6D-4FAC-AC35-85ED9EB97E92}"/>
              </a:ext>
            </a:extLst>
          </p:cNvPr>
          <p:cNvSpPr>
            <a:spLocks noChangeArrowheads="1"/>
          </p:cNvSpPr>
          <p:nvPr/>
        </p:nvSpPr>
        <p:spPr bwMode="auto">
          <a:xfrm>
            <a:off x="3889375" y="1747838"/>
            <a:ext cx="354013" cy="198437"/>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0" name="Oval 54">
            <a:extLst>
              <a:ext uri="{FF2B5EF4-FFF2-40B4-BE49-F238E27FC236}">
                <a16:creationId xmlns:a16="http://schemas.microsoft.com/office/drawing/2014/main" id="{D92843BC-FD6A-48B7-9535-5493B3259C47}"/>
              </a:ext>
            </a:extLst>
          </p:cNvPr>
          <p:cNvSpPr>
            <a:spLocks noChangeArrowheads="1"/>
          </p:cNvSpPr>
          <p:nvPr/>
        </p:nvSpPr>
        <p:spPr bwMode="auto">
          <a:xfrm>
            <a:off x="4213225" y="1951038"/>
            <a:ext cx="558800" cy="3143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1" name="Oval 55">
            <a:extLst>
              <a:ext uri="{FF2B5EF4-FFF2-40B4-BE49-F238E27FC236}">
                <a16:creationId xmlns:a16="http://schemas.microsoft.com/office/drawing/2014/main" id="{24C242A6-0FC4-43A5-A3D5-11C60056E468}"/>
              </a:ext>
            </a:extLst>
          </p:cNvPr>
          <p:cNvSpPr>
            <a:spLocks noChangeArrowheads="1"/>
          </p:cNvSpPr>
          <p:nvPr/>
        </p:nvSpPr>
        <p:spPr bwMode="auto">
          <a:xfrm>
            <a:off x="3157538" y="2087563"/>
            <a:ext cx="641350" cy="360362"/>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2" name="Oval 56">
            <a:extLst>
              <a:ext uri="{FF2B5EF4-FFF2-40B4-BE49-F238E27FC236}">
                <a16:creationId xmlns:a16="http://schemas.microsoft.com/office/drawing/2014/main" id="{26804243-1D97-4471-942B-676CC43264A8}"/>
              </a:ext>
            </a:extLst>
          </p:cNvPr>
          <p:cNvSpPr>
            <a:spLocks noChangeArrowheads="1"/>
          </p:cNvSpPr>
          <p:nvPr/>
        </p:nvSpPr>
        <p:spPr bwMode="auto">
          <a:xfrm>
            <a:off x="4051300" y="2133600"/>
            <a:ext cx="477838" cy="26670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3" name="Oval 57">
            <a:extLst>
              <a:ext uri="{FF2B5EF4-FFF2-40B4-BE49-F238E27FC236}">
                <a16:creationId xmlns:a16="http://schemas.microsoft.com/office/drawing/2014/main" id="{2D00D523-4DB5-45DA-B318-D8C6A69C2FA8}"/>
              </a:ext>
            </a:extLst>
          </p:cNvPr>
          <p:cNvSpPr>
            <a:spLocks noChangeArrowheads="1"/>
          </p:cNvSpPr>
          <p:nvPr/>
        </p:nvSpPr>
        <p:spPr bwMode="auto">
          <a:xfrm>
            <a:off x="2995613" y="2155825"/>
            <a:ext cx="355600" cy="2000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4" name="Oval 58">
            <a:extLst>
              <a:ext uri="{FF2B5EF4-FFF2-40B4-BE49-F238E27FC236}">
                <a16:creationId xmlns:a16="http://schemas.microsoft.com/office/drawing/2014/main" id="{D8D7D7A2-A032-4B23-A216-176D28CE4757}"/>
              </a:ext>
            </a:extLst>
          </p:cNvPr>
          <p:cNvSpPr>
            <a:spLocks noChangeArrowheads="1"/>
          </p:cNvSpPr>
          <p:nvPr/>
        </p:nvSpPr>
        <p:spPr bwMode="auto">
          <a:xfrm>
            <a:off x="2955925" y="1997075"/>
            <a:ext cx="355600" cy="2000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5" name="Oval 59">
            <a:extLst>
              <a:ext uri="{FF2B5EF4-FFF2-40B4-BE49-F238E27FC236}">
                <a16:creationId xmlns:a16="http://schemas.microsoft.com/office/drawing/2014/main" id="{1270251B-7EFB-4D4E-BF99-C7FAC8C00271}"/>
              </a:ext>
            </a:extLst>
          </p:cNvPr>
          <p:cNvSpPr>
            <a:spLocks noChangeArrowheads="1"/>
          </p:cNvSpPr>
          <p:nvPr/>
        </p:nvSpPr>
        <p:spPr bwMode="auto">
          <a:xfrm>
            <a:off x="3117850" y="1816100"/>
            <a:ext cx="558800" cy="312738"/>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6" name="Oval 60">
            <a:extLst>
              <a:ext uri="{FF2B5EF4-FFF2-40B4-BE49-F238E27FC236}">
                <a16:creationId xmlns:a16="http://schemas.microsoft.com/office/drawing/2014/main" id="{94C5F300-83AB-4A04-BF6B-A1AE7CE1A748}"/>
              </a:ext>
            </a:extLst>
          </p:cNvPr>
          <p:cNvSpPr>
            <a:spLocks noChangeArrowheads="1"/>
          </p:cNvSpPr>
          <p:nvPr/>
        </p:nvSpPr>
        <p:spPr bwMode="auto">
          <a:xfrm>
            <a:off x="3602038" y="2178050"/>
            <a:ext cx="561975" cy="3143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7" name="Oval 61">
            <a:extLst>
              <a:ext uri="{FF2B5EF4-FFF2-40B4-BE49-F238E27FC236}">
                <a16:creationId xmlns:a16="http://schemas.microsoft.com/office/drawing/2014/main" id="{F6CCE311-9312-44AB-B748-7392DD1E9585}"/>
              </a:ext>
            </a:extLst>
          </p:cNvPr>
          <p:cNvSpPr>
            <a:spLocks noChangeArrowheads="1"/>
          </p:cNvSpPr>
          <p:nvPr/>
        </p:nvSpPr>
        <p:spPr bwMode="auto">
          <a:xfrm>
            <a:off x="4291013" y="1838325"/>
            <a:ext cx="439737" cy="24447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8" name="Oval 62">
            <a:extLst>
              <a:ext uri="{FF2B5EF4-FFF2-40B4-BE49-F238E27FC236}">
                <a16:creationId xmlns:a16="http://schemas.microsoft.com/office/drawing/2014/main" id="{B1FCD200-420F-4977-A89D-4164D0E5D6B2}"/>
              </a:ext>
            </a:extLst>
          </p:cNvPr>
          <p:cNvSpPr>
            <a:spLocks noChangeArrowheads="1"/>
          </p:cNvSpPr>
          <p:nvPr/>
        </p:nvSpPr>
        <p:spPr bwMode="auto">
          <a:xfrm>
            <a:off x="4171950" y="1747838"/>
            <a:ext cx="398463" cy="22225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9" name="Freeform 63">
            <a:extLst>
              <a:ext uri="{FF2B5EF4-FFF2-40B4-BE49-F238E27FC236}">
                <a16:creationId xmlns:a16="http://schemas.microsoft.com/office/drawing/2014/main" id="{A0823941-7CF5-42FF-A57A-5DDE4EDC0E10}"/>
              </a:ext>
            </a:extLst>
          </p:cNvPr>
          <p:cNvSpPr>
            <a:spLocks/>
          </p:cNvSpPr>
          <p:nvPr/>
        </p:nvSpPr>
        <p:spPr bwMode="auto">
          <a:xfrm>
            <a:off x="3203575" y="1773238"/>
            <a:ext cx="1570038" cy="595312"/>
          </a:xfrm>
          <a:custGeom>
            <a:avLst/>
            <a:gdLst>
              <a:gd name="T0" fmla="*/ 2147483646 w 1978"/>
              <a:gd name="T1" fmla="*/ 2147483646 h 751"/>
              <a:gd name="T2" fmla="*/ 2147483646 w 1978"/>
              <a:gd name="T3" fmla="*/ 2147483646 h 751"/>
              <a:gd name="T4" fmla="*/ 2147483646 w 1978"/>
              <a:gd name="T5" fmla="*/ 2147483646 h 751"/>
              <a:gd name="T6" fmla="*/ 2147483646 w 1978"/>
              <a:gd name="T7" fmla="*/ 0 h 751"/>
              <a:gd name="T8" fmla="*/ 2147483646 w 1978"/>
              <a:gd name="T9" fmla="*/ 2147483646 h 751"/>
              <a:gd name="T10" fmla="*/ 2147483646 w 1978"/>
              <a:gd name="T11" fmla="*/ 2147483646 h 751"/>
              <a:gd name="T12" fmla="*/ 2147483646 w 1978"/>
              <a:gd name="T13" fmla="*/ 2147483646 h 751"/>
              <a:gd name="T14" fmla="*/ 2147483646 w 1978"/>
              <a:gd name="T15" fmla="*/ 2147483646 h 751"/>
              <a:gd name="T16" fmla="*/ 2147483646 w 1978"/>
              <a:gd name="T17" fmla="*/ 2147483646 h 751"/>
              <a:gd name="T18" fmla="*/ 2147483646 w 1978"/>
              <a:gd name="T19" fmla="*/ 2147483646 h 751"/>
              <a:gd name="T20" fmla="*/ 2147483646 w 1978"/>
              <a:gd name="T21" fmla="*/ 2147483646 h 751"/>
              <a:gd name="T22" fmla="*/ 2147483646 w 1978"/>
              <a:gd name="T23" fmla="*/ 2147483646 h 751"/>
              <a:gd name="T24" fmla="*/ 2147483646 w 1978"/>
              <a:gd name="T25" fmla="*/ 2147483646 h 751"/>
              <a:gd name="T26" fmla="*/ 2147483646 w 1978"/>
              <a:gd name="T27" fmla="*/ 2147483646 h 751"/>
              <a:gd name="T28" fmla="*/ 2147483646 w 1978"/>
              <a:gd name="T29" fmla="*/ 2147483646 h 751"/>
              <a:gd name="T30" fmla="*/ 2147483646 w 1978"/>
              <a:gd name="T31" fmla="*/ 2147483646 h 751"/>
              <a:gd name="T32" fmla="*/ 2147483646 w 1978"/>
              <a:gd name="T33" fmla="*/ 2147483646 h 751"/>
              <a:gd name="T34" fmla="*/ 0 w 1978"/>
              <a:gd name="T35" fmla="*/ 2147483646 h 751"/>
              <a:gd name="T36" fmla="*/ 2147483646 w 1978"/>
              <a:gd name="T37" fmla="*/ 2147483646 h 7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8"/>
              <a:gd name="T58" fmla="*/ 0 h 751"/>
              <a:gd name="T59" fmla="*/ 1978 w 1978"/>
              <a:gd name="T60" fmla="*/ 751 h 7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8" h="751">
                <a:moveTo>
                  <a:pt x="609" y="75"/>
                </a:moveTo>
                <a:lnTo>
                  <a:pt x="693" y="23"/>
                </a:lnTo>
                <a:lnTo>
                  <a:pt x="1063" y="26"/>
                </a:lnTo>
                <a:lnTo>
                  <a:pt x="1323" y="0"/>
                </a:lnTo>
                <a:lnTo>
                  <a:pt x="1653" y="90"/>
                </a:lnTo>
                <a:lnTo>
                  <a:pt x="1820" y="65"/>
                </a:lnTo>
                <a:lnTo>
                  <a:pt x="1907" y="75"/>
                </a:lnTo>
                <a:lnTo>
                  <a:pt x="1927" y="298"/>
                </a:lnTo>
                <a:lnTo>
                  <a:pt x="1978" y="334"/>
                </a:lnTo>
                <a:lnTo>
                  <a:pt x="1826" y="507"/>
                </a:lnTo>
                <a:lnTo>
                  <a:pt x="1660" y="387"/>
                </a:lnTo>
                <a:lnTo>
                  <a:pt x="1615" y="449"/>
                </a:lnTo>
                <a:lnTo>
                  <a:pt x="1381" y="685"/>
                </a:lnTo>
                <a:lnTo>
                  <a:pt x="596" y="751"/>
                </a:lnTo>
                <a:lnTo>
                  <a:pt x="192" y="704"/>
                </a:lnTo>
                <a:lnTo>
                  <a:pt x="63" y="557"/>
                </a:lnTo>
                <a:lnTo>
                  <a:pt x="63" y="406"/>
                </a:lnTo>
                <a:lnTo>
                  <a:pt x="0" y="280"/>
                </a:lnTo>
                <a:lnTo>
                  <a:pt x="609" y="75"/>
                </a:lnTo>
                <a:close/>
              </a:path>
            </a:pathLst>
          </a:cu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en-GB"/>
          </a:p>
        </p:txBody>
      </p:sp>
      <p:sp>
        <p:nvSpPr>
          <p:cNvPr id="14415" name="Rectangle 79">
            <a:extLst>
              <a:ext uri="{FF2B5EF4-FFF2-40B4-BE49-F238E27FC236}">
                <a16:creationId xmlns:a16="http://schemas.microsoft.com/office/drawing/2014/main" id="{0E6ED537-BD96-4F1B-93B8-E76D5577827B}"/>
              </a:ext>
            </a:extLst>
          </p:cNvPr>
          <p:cNvSpPr>
            <a:spLocks noChangeArrowheads="1"/>
          </p:cNvSpPr>
          <p:nvPr/>
        </p:nvSpPr>
        <p:spPr bwMode="auto">
          <a:xfrm>
            <a:off x="7134225" y="6005513"/>
            <a:ext cx="0" cy="3651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en-US" altLang="en-US" sz="2400"/>
          </a:p>
        </p:txBody>
      </p:sp>
      <p:sp>
        <p:nvSpPr>
          <p:cNvPr id="14417" name="Slide Number Placeholder 81">
            <a:extLst>
              <a:ext uri="{FF2B5EF4-FFF2-40B4-BE49-F238E27FC236}">
                <a16:creationId xmlns:a16="http://schemas.microsoft.com/office/drawing/2014/main" id="{39FDB71B-205F-42C4-A005-5C81384A0508}"/>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2139834-0309-4DEC-89EA-297464605ABA}" type="slidenum">
              <a:rPr lang="en-GB" altLang="en-US" sz="1200">
                <a:solidFill>
                  <a:srgbClr val="898989"/>
                </a:solidFill>
              </a:rPr>
              <a:pPr algn="ctr">
                <a:spcBef>
                  <a:spcPct val="0"/>
                </a:spcBef>
                <a:buFontTx/>
                <a:buNone/>
              </a:pPr>
              <a:t>15</a:t>
            </a:fld>
            <a:endParaRPr lang="en-GB" altLang="en-US" sz="1200">
              <a:solidFill>
                <a:srgbClr val="898989"/>
              </a:solidFill>
            </a:endParaRPr>
          </a:p>
        </p:txBody>
      </p:sp>
      <p:pic>
        <p:nvPicPr>
          <p:cNvPr id="5126" name="Picture 6" descr="Eventually you will see that the real... - Michael Singer - Quotes.Pub">
            <a:extLst>
              <a:ext uri="{FF2B5EF4-FFF2-40B4-BE49-F238E27FC236}">
                <a16:creationId xmlns:a16="http://schemas.microsoft.com/office/drawing/2014/main" id="{A4BE5672-BFF8-4040-AA5F-37AD2BC50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2" y="23019"/>
            <a:ext cx="4256683" cy="3405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3E936D-58A4-47D5-9AC0-EFD4B0943851}"/>
              </a:ext>
            </a:extLst>
          </p:cNvPr>
          <p:cNvSpPr txBox="1"/>
          <p:nvPr/>
        </p:nvSpPr>
        <p:spPr>
          <a:xfrm>
            <a:off x="4529138" y="276126"/>
            <a:ext cx="4651374" cy="6370975"/>
          </a:xfrm>
          <a:prstGeom prst="rect">
            <a:avLst/>
          </a:prstGeom>
          <a:noFill/>
        </p:spPr>
        <p:txBody>
          <a:bodyPr wrap="square" rtlCol="0">
            <a:spAutoFit/>
          </a:bodyPr>
          <a:lstStyle/>
          <a:p>
            <a:r>
              <a:rPr lang="en-GB" sz="2400" b="1" dirty="0"/>
              <a:t>Cause                   Remedy</a:t>
            </a:r>
          </a:p>
          <a:p>
            <a:r>
              <a:rPr lang="en-GB" sz="2400" dirty="0"/>
              <a:t>Conflict         Know your conflict    	          style &amp; how to 	          manage it</a:t>
            </a:r>
          </a:p>
          <a:p>
            <a:endParaRPr lang="en-GB" sz="2400" dirty="0"/>
          </a:p>
          <a:p>
            <a:r>
              <a:rPr lang="en-GB" sz="2400" dirty="0"/>
              <a:t>Workload       Prioritise</a:t>
            </a:r>
          </a:p>
          <a:p>
            <a:endParaRPr lang="en-GB" sz="2400" dirty="0"/>
          </a:p>
          <a:p>
            <a:r>
              <a:rPr lang="en-GB" sz="2400" dirty="0"/>
              <a:t>Life changes  Learn how to   	            embrace change</a:t>
            </a:r>
          </a:p>
          <a:p>
            <a:endParaRPr lang="en-GB" sz="2400" dirty="0"/>
          </a:p>
          <a:p>
            <a:r>
              <a:rPr lang="en-GB" sz="2400" dirty="0"/>
              <a:t>Past trauma   Emotional hygiene 	            EFT, EMDR</a:t>
            </a:r>
          </a:p>
          <a:p>
            <a:endParaRPr lang="en-GB" sz="2400" dirty="0"/>
          </a:p>
          <a:p>
            <a:r>
              <a:rPr lang="en-GB" sz="2400" dirty="0"/>
              <a:t>Limiting belief     Use positive </a:t>
            </a:r>
          </a:p>
          <a:p>
            <a:r>
              <a:rPr lang="en-GB" sz="2400" dirty="0"/>
              <a:t>                            affirmations</a:t>
            </a:r>
          </a:p>
          <a:p>
            <a:endParaRPr lang="en-GB" sz="2400" dirty="0"/>
          </a:p>
          <a:p>
            <a:r>
              <a:rPr lang="en-GB" sz="2400" dirty="0"/>
              <a:t>Pleasing everyone    Say no</a:t>
            </a:r>
          </a:p>
        </p:txBody>
      </p:sp>
      <p:pic>
        <p:nvPicPr>
          <p:cNvPr id="5128" name="Picture 8" descr="Stress Management: Taking Control of Your Stress - CMHA Calgary">
            <a:extLst>
              <a:ext uri="{FF2B5EF4-FFF2-40B4-BE49-F238E27FC236}">
                <a16:creationId xmlns:a16="http://schemas.microsoft.com/office/drawing/2014/main" id="{8EFB083F-CE1A-4668-B96D-8FACC53BF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29" y="3787775"/>
            <a:ext cx="3028950" cy="28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18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ss in nursing - how to manage - Optimum Medical">
            <a:extLst>
              <a:ext uri="{FF2B5EF4-FFF2-40B4-BE49-F238E27FC236}">
                <a16:creationId xmlns:a16="http://schemas.microsoft.com/office/drawing/2014/main" id="{FA5B3C54-72BA-4F35-9057-CF822E865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9289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765568-FA34-4C5C-BA6C-50C95AF906DC}"/>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Early warning signs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1">
            <a:extLst>
              <a:ext uri="{FF2B5EF4-FFF2-40B4-BE49-F238E27FC236}">
                <a16:creationId xmlns:a16="http://schemas.microsoft.com/office/drawing/2014/main" id="{A7A5546C-0677-4E68-85FA-99D1DA65AAAD}"/>
              </a:ext>
            </a:extLst>
          </p:cNvPr>
          <p:cNvSpPr txBox="1">
            <a:spLocks noChangeArrowheads="1"/>
          </p:cNvSpPr>
          <p:nvPr/>
        </p:nvSpPr>
        <p:spPr>
          <a:xfrm>
            <a:off x="215900" y="215900"/>
            <a:ext cx="7772400" cy="762000"/>
          </a:xfrm>
          <a:prstGeom prst="rect">
            <a:avLst/>
          </a:prstGeom>
        </p:spPr>
        <p:txBody>
          <a:bodyPr/>
          <a:lstStyle/>
          <a:p>
            <a:pPr marL="342900" indent="-342900" eaLnBrk="1" hangingPunct="1">
              <a:spcBef>
                <a:spcPct val="20000"/>
              </a:spcBef>
              <a:buClr>
                <a:srgbClr val="006666"/>
              </a:buClr>
              <a:buSzPct val="130000"/>
              <a:defRPr/>
            </a:pPr>
            <a:endParaRPr lang="en-GB" sz="2400" kern="0" dirty="0">
              <a:solidFill>
                <a:schemeClr val="bg1"/>
              </a:solidFill>
            </a:endParaRPr>
          </a:p>
        </p:txBody>
      </p:sp>
      <p:sp>
        <p:nvSpPr>
          <p:cNvPr id="10246" name="Rectangle 12">
            <a:extLst>
              <a:ext uri="{FF2B5EF4-FFF2-40B4-BE49-F238E27FC236}">
                <a16:creationId xmlns:a16="http://schemas.microsoft.com/office/drawing/2014/main" id="{203307CF-CCD3-42ED-958B-3F207B3EC4FC}"/>
              </a:ext>
            </a:extLst>
          </p:cNvPr>
          <p:cNvSpPr>
            <a:spLocks noChangeArrowheads="1"/>
          </p:cNvSpPr>
          <p:nvPr/>
        </p:nvSpPr>
        <p:spPr bwMode="auto">
          <a:xfrm>
            <a:off x="2286000" y="1844675"/>
            <a:ext cx="457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a:t>
            </a:r>
          </a:p>
          <a:p>
            <a:pPr eaLnBrk="1" hangingPunct="1">
              <a:spcBef>
                <a:spcPct val="50000"/>
              </a:spcBef>
              <a:buFontTx/>
              <a:buNone/>
            </a:pPr>
            <a:endParaRPr lang="en-US" altLang="en-US" sz="1800">
              <a:latin typeface="Arial" panose="020B0604020202020204" pitchFamily="34" charset="0"/>
            </a:endParaRPr>
          </a:p>
        </p:txBody>
      </p:sp>
      <p:pic>
        <p:nvPicPr>
          <p:cNvPr id="3076" name="Picture 4" descr="Stress - the Silent Killer - Best Dietician in Delhi">
            <a:extLst>
              <a:ext uri="{FF2B5EF4-FFF2-40B4-BE49-F238E27FC236}">
                <a16:creationId xmlns:a16="http://schemas.microsoft.com/office/drawing/2014/main" id="{8CE8E68E-1E30-4D0A-9E6E-54AA8795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5853"/>
            <a:ext cx="4107334" cy="316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n on Insperational">
            <a:extLst>
              <a:ext uri="{FF2B5EF4-FFF2-40B4-BE49-F238E27FC236}">
                <a16:creationId xmlns:a16="http://schemas.microsoft.com/office/drawing/2014/main" id="{23737DC3-A49E-4776-A7AC-7FE507D05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15900"/>
            <a:ext cx="2751906" cy="32431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tress is a silent killer! — Steemit">
            <a:extLst>
              <a:ext uri="{FF2B5EF4-FFF2-40B4-BE49-F238E27FC236}">
                <a16:creationId xmlns:a16="http://schemas.microsoft.com/office/drawing/2014/main" id="{E857283E-209A-4092-AB71-41143868E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765550"/>
            <a:ext cx="2751906" cy="273620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ocus On What You CAN Control - Erica Diamond">
            <a:extLst>
              <a:ext uri="{FF2B5EF4-FFF2-40B4-BE49-F238E27FC236}">
                <a16:creationId xmlns:a16="http://schemas.microsoft.com/office/drawing/2014/main" id="{0FC90AB3-3B5A-4002-9B44-2E029037F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3789040"/>
            <a:ext cx="2664296" cy="288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0+ Best Coping with Stress images | stress management, stress, coping  with stress">
            <a:extLst>
              <a:ext uri="{FF2B5EF4-FFF2-40B4-BE49-F238E27FC236}">
                <a16:creationId xmlns:a16="http://schemas.microsoft.com/office/drawing/2014/main" id="{C9903294-D8DA-48B1-9ECF-4A8A42E9B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64096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230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6359B-7C2D-473E-838A-A732729DFB6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ct val="25000"/>
              </a:spcAft>
              <a:defRPr/>
            </a:pPr>
            <a:r>
              <a:rPr lang="en-GB" sz="2400" dirty="0">
                <a:latin typeface="Arial" pitchFamily="34" charset="0"/>
                <a:cs typeface="Arial" pitchFamily="34" charset="0"/>
              </a:rPr>
              <a:t>What to do </a:t>
            </a:r>
          </a:p>
        </p:txBody>
      </p:sp>
      <p:pic>
        <p:nvPicPr>
          <p:cNvPr id="5" name="Picture 2" descr="S.T.O.P.: Stop, Think, Observe, Plan">
            <a:extLst>
              <a:ext uri="{FF2B5EF4-FFF2-40B4-BE49-F238E27FC236}">
                <a16:creationId xmlns:a16="http://schemas.microsoft.com/office/drawing/2014/main" id="{43B5C2F0-D915-4DF9-A246-A1732A7D1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3456384"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57D549-DF56-4FFA-896C-81E132936707}"/>
              </a:ext>
            </a:extLst>
          </p:cNvPr>
          <p:cNvSpPr txBox="1"/>
          <p:nvPr/>
        </p:nvSpPr>
        <p:spPr>
          <a:xfrm>
            <a:off x="827584" y="4220617"/>
            <a:ext cx="7632848" cy="2031325"/>
          </a:xfrm>
          <a:prstGeom prst="rect">
            <a:avLst/>
          </a:prstGeom>
          <a:noFill/>
        </p:spPr>
        <p:txBody>
          <a:bodyPr wrap="square" rtlCol="0">
            <a:spAutoFit/>
          </a:bodyPr>
          <a:lstStyle/>
          <a:p>
            <a:r>
              <a:rPr lang="en-GB" dirty="0"/>
              <a:t>Prevention is better than cure, so STOP use your self-awareness to understand what is the real underlying cause of your stress then put a strategy in place to reverse it, then commit to it so you take control for ever.</a:t>
            </a:r>
          </a:p>
          <a:p>
            <a:endParaRPr lang="en-GB" dirty="0"/>
          </a:p>
          <a:p>
            <a:r>
              <a:rPr lang="en-GB" dirty="0"/>
              <a:t>But you need to know the early warning signs and have some general coping strategies in place.</a:t>
            </a:r>
          </a:p>
        </p:txBody>
      </p:sp>
      <p:pic>
        <p:nvPicPr>
          <p:cNvPr id="1026" name="Picture 2" descr="Self-Awareness: Why it's Key to Successful Modern Leadership.">
            <a:extLst>
              <a:ext uri="{FF2B5EF4-FFF2-40B4-BE49-F238E27FC236}">
                <a16:creationId xmlns:a16="http://schemas.microsoft.com/office/drawing/2014/main" id="{AC9ACE0D-4F59-4BFC-9CC0-B701D89C6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96752"/>
            <a:ext cx="3880394" cy="2736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Aims &amp; desired outcomes</a:t>
            </a:r>
          </a:p>
        </p:txBody>
      </p:sp>
      <p:sp>
        <p:nvSpPr>
          <p:cNvPr id="2" name="TextBox 1"/>
          <p:cNvSpPr txBox="1"/>
          <p:nvPr/>
        </p:nvSpPr>
        <p:spPr>
          <a:xfrm>
            <a:off x="107504" y="1700808"/>
            <a:ext cx="9036496" cy="4308872"/>
          </a:xfrm>
          <a:prstGeom prst="rect">
            <a:avLst/>
          </a:prstGeom>
          <a:noFill/>
        </p:spPr>
        <p:txBody>
          <a:bodyPr wrap="square" rtlCol="0">
            <a:spAutoFit/>
          </a:bodyPr>
          <a:lstStyle/>
          <a:p>
            <a:pPr algn="ctr"/>
            <a:r>
              <a:rPr lang="en-GB" altLang="en-US" sz="3200" dirty="0">
                <a:latin typeface="Arial" panose="020B0604020202020204" pitchFamily="34" charset="0"/>
              </a:rPr>
              <a:t>Aims – To know the real cause of your stress the early warning signs and how to cope with it </a:t>
            </a:r>
          </a:p>
          <a:p>
            <a:pPr algn="ctr"/>
            <a:endParaRPr lang="en-GB" altLang="en-US" sz="3200" dirty="0">
              <a:latin typeface="Arial" panose="020B0604020202020204" pitchFamily="34" charset="0"/>
            </a:endParaRPr>
          </a:p>
          <a:p>
            <a:pPr algn="ctr"/>
            <a:r>
              <a:rPr lang="en-GB" altLang="en-US" sz="3200" dirty="0">
                <a:latin typeface="Arial" panose="020B0604020202020204" pitchFamily="34" charset="0"/>
              </a:rPr>
              <a:t>Outcomes – To Always be in control of your stress  </a:t>
            </a:r>
          </a:p>
          <a:p>
            <a:pPr algn="ctr"/>
            <a:endParaRPr lang="en-GB" altLang="en-US" sz="3200" dirty="0">
              <a:latin typeface="Arial" panose="020B0604020202020204" pitchFamily="34" charset="0"/>
            </a:endParaRPr>
          </a:p>
          <a:p>
            <a:pPr algn="ctr"/>
            <a:r>
              <a:rPr lang="en-GB" altLang="en-US" sz="3200" dirty="0">
                <a:latin typeface="Arial" panose="020B0604020202020204" pitchFamily="34" charset="0"/>
              </a:rPr>
              <a:t>As we go through this masterclass decide what you will START, STOP &amp; CONTINUE doing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Summary   </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107504" y="783580"/>
            <a:ext cx="9036496" cy="6771084"/>
          </a:xfrm>
          <a:prstGeom prst="rect">
            <a:avLst/>
          </a:prstGeom>
          <a:noFill/>
        </p:spPr>
        <p:txBody>
          <a:bodyPr wrap="square" rtlCol="0">
            <a:spAutoFit/>
          </a:bodyPr>
          <a:lstStyle/>
          <a:p>
            <a:pPr algn="l"/>
            <a:r>
              <a:rPr lang="en-US" sz="2000" b="0" i="0" dirty="0">
                <a:effectLst/>
                <a:latin typeface="Arial" panose="020B0604020202020204" pitchFamily="34" charset="0"/>
                <a:cs typeface="Arial" panose="020B0604020202020204" pitchFamily="34" charset="0"/>
              </a:rPr>
              <a:t>Learn how to use the power of your senses to relieve stress on the spot and stay calm, productive, and focused—no matter what life throws at you.</a:t>
            </a:r>
          </a:p>
          <a:p>
            <a:pPr algn="l"/>
            <a:endParaRPr lang="en-US"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One of the speediest and most reliable ways to stamp out stress is to engage one or more of your senses—sight, sound, taste, smell, touch or through movement. </a:t>
            </a:r>
            <a:r>
              <a:rPr lang="en-US" sz="2000" dirty="0">
                <a:latin typeface="Arial" panose="020B0604020202020204" pitchFamily="34" charset="0"/>
                <a:cs typeface="Arial" panose="020B0604020202020204" pitchFamily="34" charset="0"/>
              </a:rPr>
              <a:t>Y</a:t>
            </a:r>
            <a:r>
              <a:rPr lang="en-US" sz="2000" b="0" i="0" dirty="0">
                <a:effectLst/>
                <a:latin typeface="Arial" panose="020B0604020202020204" pitchFamily="34" charset="0"/>
                <a:cs typeface="Arial" panose="020B0604020202020204" pitchFamily="34" charset="0"/>
              </a:rPr>
              <a:t>ou’ll need to do some experimenting to discover which technique works best for you. You can stay calm, productive, and focused when you know how to quickly relieve stress.</a:t>
            </a:r>
          </a:p>
          <a:p>
            <a:pPr algn="l"/>
            <a:endParaRPr lang="en-US" sz="2000" b="0" i="0" dirty="0">
              <a:effectLst/>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Social interaction is your body’s most evolved and surefire strategy for regulating the nervous system. Talking with a considerate listener can help you quickly calm down and release tension. Although you can’t always have a friend to lean on in the middle of a stressful situation, maintaining a network of close relationships is vital for your mental health. Between sensory-based stress relief and good listeners, you’ll have many of your bases covered.</a:t>
            </a:r>
          </a:p>
          <a:p>
            <a:pPr algn="l"/>
            <a:endParaRPr lang="en-US"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Longer term you need to understand the real cause, the early warning signs, put in place strategies to keep stress away for ever and have some tried and tested generic coping strategies. </a:t>
            </a:r>
          </a:p>
          <a:p>
            <a:pPr algn="l"/>
            <a:endParaRPr lang="en-US" b="0" i="0" dirty="0">
              <a:solidFill>
                <a:srgbClr val="29335C"/>
              </a:solidFill>
              <a:effectLst/>
              <a:latin typeface="Roboto-Regular"/>
            </a:endParaRPr>
          </a:p>
          <a:p>
            <a:br>
              <a:rPr lang="en-US" dirty="0"/>
            </a:br>
            <a:endParaRPr lang="en-GB" dirty="0"/>
          </a:p>
        </p:txBody>
      </p:sp>
    </p:spTree>
    <p:extLst>
      <p:ext uri="{BB962C8B-B14F-4D97-AF65-F5344CB8AC3E}">
        <p14:creationId xmlns:p14="http://schemas.microsoft.com/office/powerpoint/2010/main" val="13674250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Summary   </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68640" y="790969"/>
            <a:ext cx="9036496" cy="6771084"/>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A great</a:t>
            </a:r>
            <a:r>
              <a:rPr lang="en-US" sz="2000" i="0" dirty="0">
                <a:effectLst/>
                <a:latin typeface="Arial" panose="020B0604020202020204" pitchFamily="34" charset="0"/>
                <a:cs typeface="Arial" panose="020B0604020202020204" pitchFamily="34" charset="0"/>
              </a:rPr>
              <a:t> way to quickly relieve stress relates to your specific stress response:</a:t>
            </a:r>
          </a:p>
          <a:p>
            <a:pPr algn="l"/>
            <a:endParaRPr lang="en-US" sz="2000" i="0" dirty="0">
              <a:effectLst/>
              <a:latin typeface="Arial" panose="020B0604020202020204" pitchFamily="34" charset="0"/>
              <a:cs typeface="Arial" panose="020B0604020202020204" pitchFamily="34" charset="0"/>
            </a:endParaRPr>
          </a:p>
          <a:p>
            <a:pPr algn="l"/>
            <a:r>
              <a:rPr lang="en-US" sz="2000" i="0" dirty="0">
                <a:effectLst/>
                <a:latin typeface="Arial" panose="020B0604020202020204" pitchFamily="34" charset="0"/>
                <a:cs typeface="Arial" panose="020B0604020202020204" pitchFamily="34" charset="0"/>
              </a:rPr>
              <a:t>Overexcited stress response: If you tend to become angry, agitated, overly emotional, or keyed up under stress, you will respond best to stress relief activities that quieten you down.</a:t>
            </a:r>
          </a:p>
          <a:p>
            <a:pPr algn="l"/>
            <a:endParaRPr lang="en-US" sz="2000" i="0" dirty="0">
              <a:effectLst/>
              <a:latin typeface="Arial" panose="020B0604020202020204" pitchFamily="34" charset="0"/>
              <a:cs typeface="Arial" panose="020B0604020202020204" pitchFamily="34" charset="0"/>
            </a:endParaRPr>
          </a:p>
          <a:p>
            <a:pPr algn="l"/>
            <a:r>
              <a:rPr lang="en-US" sz="2000" i="0" dirty="0">
                <a:effectLst/>
                <a:latin typeface="Arial" panose="020B0604020202020204" pitchFamily="34" charset="0"/>
                <a:cs typeface="Arial" panose="020B0604020202020204" pitchFamily="34" charset="0"/>
              </a:rPr>
              <a:t>Under-excited stress response: If you tend to become depressed, withdrawn, or spaced out under stress, you will respond best to stress relief activities that are stimulating and </a:t>
            </a:r>
            <a:r>
              <a:rPr lang="en-US" sz="2000" i="0" dirty="0" err="1">
                <a:effectLst/>
                <a:latin typeface="Arial" panose="020B0604020202020204" pitchFamily="34" charset="0"/>
                <a:cs typeface="Arial" panose="020B0604020202020204" pitchFamily="34" charset="0"/>
              </a:rPr>
              <a:t>energising</a:t>
            </a:r>
            <a:r>
              <a:rPr lang="en-US" sz="2000" i="0" dirty="0">
                <a:effectLst/>
                <a:latin typeface="Arial" panose="020B0604020202020204" pitchFamily="34" charset="0"/>
                <a:cs typeface="Arial" panose="020B0604020202020204" pitchFamily="34" charset="0"/>
              </a:rPr>
              <a:t>.</a:t>
            </a:r>
          </a:p>
          <a:p>
            <a:pPr algn="l"/>
            <a:endParaRPr lang="en-US"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Do you freeze when under stress? When faced with stressful situations, you may find yourself totally stuck and unable to take action. Your challenge is to break free of your “frozen” state by rebooting your nervous system and reactivating the body’s natural “fight-or-flight” stress response. Physical movement that engages both your arms and legs, such as walking, swimming, running, dancing, climbing, or tai chi, can be particularly helpful. As you move, focus on your body and the sensations you feel in your limbs rather than on your thoughts. This mindfulness element can help your nervous system become “unstuck” and move on.</a:t>
            </a:r>
            <a:endParaRPr lang="en-US" sz="2000" i="0" dirty="0">
              <a:effectLst/>
              <a:latin typeface="Arial" panose="020B0604020202020204" pitchFamily="34" charset="0"/>
              <a:cs typeface="Arial" panose="020B0604020202020204" pitchFamily="34" charset="0"/>
            </a:endParaRPr>
          </a:p>
          <a:p>
            <a:pPr algn="l"/>
            <a:endParaRPr lang="en-US" b="0" i="0" dirty="0">
              <a:solidFill>
                <a:srgbClr val="29335C"/>
              </a:solidFill>
              <a:effectLst/>
              <a:latin typeface="Roboto-Regular"/>
            </a:endParaRPr>
          </a:p>
          <a:p>
            <a:br>
              <a:rPr lang="en-US" dirty="0"/>
            </a:br>
            <a:endParaRPr lang="en-GB" dirty="0"/>
          </a:p>
        </p:txBody>
      </p:sp>
    </p:spTree>
    <p:extLst>
      <p:ext uri="{BB962C8B-B14F-4D97-AF65-F5344CB8AC3E}">
        <p14:creationId xmlns:p14="http://schemas.microsoft.com/office/powerpoint/2010/main" val="1691534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30-day challenge </a:t>
            </a:r>
            <a:endParaRPr lang="en-US" sz="36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44968"/>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nfidence Affirmations to stay in control of your life |  Affirmations.online">
            <a:extLst>
              <a:ext uri="{FF2B5EF4-FFF2-40B4-BE49-F238E27FC236}">
                <a16:creationId xmlns:a16="http://schemas.microsoft.com/office/drawing/2014/main" id="{AA08E822-0C3F-472C-8093-8437CE101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917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FEBE11-7F99-48FE-9AC7-4F97F6BE24A3}"/>
              </a:ext>
            </a:extLst>
          </p:cNvPr>
          <p:cNvSpPr txBox="1"/>
          <p:nvPr/>
        </p:nvSpPr>
        <p:spPr>
          <a:xfrm>
            <a:off x="5436096" y="951797"/>
            <a:ext cx="3512887" cy="1938992"/>
          </a:xfrm>
          <a:prstGeom prst="rect">
            <a:avLst/>
          </a:prstGeom>
          <a:noFill/>
        </p:spPr>
        <p:txBody>
          <a:bodyPr wrap="square" rtlCol="0">
            <a:spAutoFit/>
          </a:bodyPr>
          <a:lstStyle/>
          <a:p>
            <a:r>
              <a:rPr lang="en-GB" sz="2000" dirty="0"/>
              <a:t>Depending on whether you have an over-excited, under-excited or freeze stress response know how you will deal with any stress that comes into your life. </a:t>
            </a:r>
          </a:p>
        </p:txBody>
      </p:sp>
      <p:sp>
        <p:nvSpPr>
          <p:cNvPr id="4" name="TextBox 3">
            <a:extLst>
              <a:ext uri="{FF2B5EF4-FFF2-40B4-BE49-F238E27FC236}">
                <a16:creationId xmlns:a16="http://schemas.microsoft.com/office/drawing/2014/main" id="{36D3C0C1-C77D-4A87-8807-FA17ACD053C7}"/>
              </a:ext>
            </a:extLst>
          </p:cNvPr>
          <p:cNvSpPr txBox="1"/>
          <p:nvPr/>
        </p:nvSpPr>
        <p:spPr>
          <a:xfrm>
            <a:off x="242962" y="3805705"/>
            <a:ext cx="2304256" cy="2862322"/>
          </a:xfrm>
          <a:prstGeom prst="rect">
            <a:avLst/>
          </a:prstGeom>
          <a:noFill/>
        </p:spPr>
        <p:txBody>
          <a:bodyPr wrap="square" rtlCol="0">
            <a:spAutoFit/>
          </a:bodyPr>
          <a:lstStyle/>
          <a:p>
            <a:r>
              <a:rPr lang="en-GB" sz="2000" dirty="0"/>
              <a:t>Know the </a:t>
            </a:r>
            <a:r>
              <a:rPr lang="en-GB" sz="2000"/>
              <a:t>real underlying </a:t>
            </a:r>
            <a:r>
              <a:rPr lang="en-GB" sz="2000" dirty="0"/>
              <a:t>cause of your stress, look for any patterns in your past so you can put something in place to prevent it in the future. </a:t>
            </a:r>
          </a:p>
        </p:txBody>
      </p:sp>
      <p:sp>
        <p:nvSpPr>
          <p:cNvPr id="5" name="TextBox 4">
            <a:extLst>
              <a:ext uri="{FF2B5EF4-FFF2-40B4-BE49-F238E27FC236}">
                <a16:creationId xmlns:a16="http://schemas.microsoft.com/office/drawing/2014/main" id="{0C64DBB8-A515-4C21-91F1-457951BCB2F1}"/>
              </a:ext>
            </a:extLst>
          </p:cNvPr>
          <p:cNvSpPr txBox="1"/>
          <p:nvPr/>
        </p:nvSpPr>
        <p:spPr>
          <a:xfrm>
            <a:off x="3311859" y="3805705"/>
            <a:ext cx="1764035" cy="2862322"/>
          </a:xfrm>
          <a:prstGeom prst="rect">
            <a:avLst/>
          </a:prstGeom>
          <a:noFill/>
        </p:spPr>
        <p:txBody>
          <a:bodyPr wrap="square" rtlCol="0">
            <a:spAutoFit/>
          </a:bodyPr>
          <a:lstStyle/>
          <a:p>
            <a:r>
              <a:rPr lang="en-GB" sz="2000" dirty="0"/>
              <a:t>Understand the early warning signs for you, so you can immediately put a coping strategy in place. </a:t>
            </a:r>
          </a:p>
        </p:txBody>
      </p:sp>
      <p:sp>
        <p:nvSpPr>
          <p:cNvPr id="6" name="TextBox 5">
            <a:extLst>
              <a:ext uri="{FF2B5EF4-FFF2-40B4-BE49-F238E27FC236}">
                <a16:creationId xmlns:a16="http://schemas.microsoft.com/office/drawing/2014/main" id="{22C5B224-7E21-4180-AA52-3F490BAA6169}"/>
              </a:ext>
            </a:extLst>
          </p:cNvPr>
          <p:cNvSpPr txBox="1"/>
          <p:nvPr/>
        </p:nvSpPr>
        <p:spPr>
          <a:xfrm>
            <a:off x="5436097" y="3896996"/>
            <a:ext cx="3464942" cy="1631216"/>
          </a:xfrm>
          <a:prstGeom prst="rect">
            <a:avLst/>
          </a:prstGeom>
          <a:noFill/>
        </p:spPr>
        <p:txBody>
          <a:bodyPr wrap="square" rtlCol="0">
            <a:spAutoFit/>
          </a:bodyPr>
          <a:lstStyle/>
          <a:p>
            <a:r>
              <a:rPr lang="en-GB" sz="2000" dirty="0"/>
              <a:t>Try a number of generic coping strategies over the next 30 days so you know what ones you like and will use in the future.  </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Action plan</a:t>
            </a:r>
            <a:endParaRPr lang="en-US" sz="36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251520" y="1196752"/>
            <a:ext cx="8964488" cy="4524315"/>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7BB-730F-4D06-8C62-1672EAB762DD}"/>
              </a:ext>
            </a:extLst>
          </p:cNvPr>
          <p:cNvSpPr>
            <a:spLocks noGrp="1"/>
          </p:cNvSpPr>
          <p:nvPr>
            <p:ph type="title"/>
          </p:nvPr>
        </p:nvSpPr>
        <p:spPr/>
        <p:txBody>
          <a:bodyPr/>
          <a:lstStyle/>
          <a:p>
            <a:r>
              <a:rPr lang="en-GB" dirty="0"/>
              <a:t>Further opportunities </a:t>
            </a:r>
          </a:p>
        </p:txBody>
      </p:sp>
      <p:sp>
        <p:nvSpPr>
          <p:cNvPr id="3" name="Content Placeholder 2">
            <a:extLst>
              <a:ext uri="{FF2B5EF4-FFF2-40B4-BE49-F238E27FC236}">
                <a16:creationId xmlns:a16="http://schemas.microsoft.com/office/drawing/2014/main" id="{CE8CCB76-727B-43DD-A2E5-153C40C2D8B7}"/>
              </a:ext>
            </a:extLst>
          </p:cNvPr>
          <p:cNvSpPr>
            <a:spLocks noGrp="1"/>
          </p:cNvSpPr>
          <p:nvPr>
            <p:ph idx="1"/>
          </p:nvPr>
        </p:nvSpPr>
        <p:spPr>
          <a:xfrm>
            <a:off x="457200" y="1556792"/>
            <a:ext cx="8229600" cy="4525963"/>
          </a:xfrm>
        </p:spPr>
        <p:txBody>
          <a:bodyPr/>
          <a:lstStyle/>
          <a:p>
            <a:pPr marL="0" indent="0">
              <a:buNone/>
            </a:pPr>
            <a:r>
              <a:rPr lang="en-GB" sz="2400" b="1" i="0" dirty="0">
                <a:solidFill>
                  <a:srgbClr val="050505"/>
                </a:solidFill>
                <a:effectLst/>
                <a:latin typeface="Segoe UI Historic" panose="020B0502040204020203" pitchFamily="34" charset="0"/>
              </a:rPr>
              <a:t>Personal Resilience </a:t>
            </a:r>
            <a:r>
              <a:rPr lang="en-GB" sz="2400" b="1" i="0" dirty="0" err="1">
                <a:solidFill>
                  <a:srgbClr val="050505"/>
                </a:solidFill>
                <a:effectLst/>
                <a:latin typeface="Segoe UI Historic" panose="020B0502040204020203" pitchFamily="34" charset="0"/>
              </a:rPr>
              <a:t>facebook</a:t>
            </a:r>
            <a:r>
              <a:rPr lang="en-GB" sz="2400" b="1" i="0" dirty="0">
                <a:solidFill>
                  <a:srgbClr val="050505"/>
                </a:solidFill>
                <a:effectLst/>
                <a:latin typeface="Segoe UI Historic" panose="020B0502040204020203" pitchFamily="34" charset="0"/>
              </a:rPr>
              <a:t> group.</a:t>
            </a:r>
          </a:p>
          <a:p>
            <a:pPr marL="0" indent="0">
              <a:buNone/>
            </a:pPr>
            <a:r>
              <a:rPr lang="en-GB" sz="2400" b="1" i="0" dirty="0">
                <a:solidFill>
                  <a:srgbClr val="050505"/>
                </a:solidFill>
                <a:effectLst/>
                <a:latin typeface="Segoe UI Historic" panose="020B0502040204020203" pitchFamily="34" charset="0"/>
              </a:rPr>
              <a:t>Ignite: Find Your Passion, Live Your Purpose &amp; Re-Write Your Future</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sz="1800" dirty="0">
              <a:effectLst/>
              <a:latin typeface="Calibri" panose="020F0502020204030204" pitchFamily="34" charset="0"/>
              <a:ea typeface="Calibri" panose="020F0502020204030204" pitchFamily="34" charset="0"/>
            </a:endParaRPr>
          </a:p>
          <a:p>
            <a:pPr marL="0" indent="0">
              <a:buNone/>
            </a:pPr>
            <a:endParaRPr lang="en-GB" sz="2400" b="1" dirty="0">
              <a:solidFill>
                <a:srgbClr val="050505"/>
              </a:solidFill>
              <a:latin typeface="Segoe UI Historic" panose="020B0502040204020203" pitchFamily="34" charset="0"/>
            </a:endParaRPr>
          </a:p>
          <a:p>
            <a:pPr marL="0" indent="0">
              <a:buNone/>
            </a:pPr>
            <a:r>
              <a:rPr lang="en-GB" sz="2400" b="1" dirty="0">
                <a:solidFill>
                  <a:srgbClr val="050505"/>
                </a:solidFill>
                <a:latin typeface="Segoe UI Historic" panose="020B0502040204020203" pitchFamily="34" charset="0"/>
              </a:rPr>
              <a:t>Personal resilience online programme;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https://ignitepd.thinkific.com/courses/rock-solid-resilience?fbclid=IwAR1dt6Mw_cw8EqDPPJA3bpynSEVhFxwfMWBZpPKO1IZq04ZvxHHc0ty8KRc</a:t>
            </a:r>
            <a:endParaRPr lang="en-GB" b="1" dirty="0">
              <a:solidFill>
                <a:srgbClr val="050505"/>
              </a:solidFill>
              <a:latin typeface="Segoe UI Historic" panose="020B0502040204020203" pitchFamily="34" charset="0"/>
            </a:endParaRPr>
          </a:p>
          <a:p>
            <a:pPr marL="0" indent="0" algn="ctr">
              <a:buNone/>
            </a:pPr>
            <a:r>
              <a:rPr lang="en-GB" b="1" dirty="0">
                <a:solidFill>
                  <a:srgbClr val="050505"/>
                </a:solidFill>
                <a:latin typeface="Segoe UI Historic" panose="020B0502040204020203" pitchFamily="34" charset="0"/>
                <a:hlinkClick r:id="rId4"/>
              </a:rPr>
              <a:t>bernard.genge@gmail.com</a:t>
            </a:r>
            <a:r>
              <a:rPr lang="en-GB" b="1" dirty="0">
                <a:solidFill>
                  <a:srgbClr val="050505"/>
                </a:solidFill>
                <a:latin typeface="Segoe UI Historic" panose="020B0502040204020203" pitchFamily="34" charset="0"/>
              </a:rPr>
              <a:t> </a:t>
            </a:r>
            <a:endParaRPr lang="en-GB" dirty="0"/>
          </a:p>
        </p:txBody>
      </p:sp>
    </p:spTree>
    <p:extLst>
      <p:ext uri="{BB962C8B-B14F-4D97-AF65-F5344CB8AC3E}">
        <p14:creationId xmlns:p14="http://schemas.microsoft.com/office/powerpoint/2010/main" val="22836570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179512" y="1628800"/>
            <a:ext cx="8856984" cy="2778982"/>
          </a:xfrm>
        </p:spPr>
        <p:txBody>
          <a:bodyPr/>
          <a:lstStyle/>
          <a:p>
            <a:pPr marL="0" indent="0">
              <a:buNone/>
            </a:pPr>
            <a:r>
              <a:rPr lang="en-US" sz="1800" u="sng" dirty="0">
                <a:solidFill>
                  <a:srgbClr val="000000"/>
                </a:solidFill>
                <a:effectLst/>
                <a:latin typeface="Times New Roman" panose="02020603050405020304" pitchFamily="18" charset="0"/>
                <a:ea typeface="Times New Roman" panose="02020603050405020304" pitchFamily="18" charset="0"/>
                <a:hlinkClick r:id="rId2"/>
              </a:rPr>
              <a:t>https://www.youtube.com/watch?v=NyyPZJrDfkM</a:t>
            </a:r>
            <a:endParaRPr lang="en-GB" sz="1800" dirty="0">
              <a:solidFill>
                <a:srgbClr val="000000"/>
              </a:solidFill>
              <a:effectLst/>
              <a:latin typeface="Times New Roman" panose="02020603050405020304" pitchFamily="18" charset="0"/>
              <a:ea typeface="Times New Roman" panose="02020603050405020304" pitchFamily="18" charset="0"/>
            </a:endParaRPr>
          </a:p>
          <a:p>
            <a:pPr marL="0" indent="0">
              <a:spcBef>
                <a:spcPts val="1200"/>
              </a:spcBef>
              <a:spcAft>
                <a:spcPts val="300"/>
              </a:spcAft>
              <a:buNone/>
            </a:pPr>
            <a:r>
              <a:rPr lang="en-GB" sz="1800" b="0" kern="1600" dirty="0">
                <a:solidFill>
                  <a:srgbClr val="000000"/>
                </a:solidFill>
                <a:effectLst/>
                <a:latin typeface="Calibri" panose="020F0502020204030204" pitchFamily="34" charset="0"/>
                <a:cs typeface="Times New Roman" panose="02020603050405020304" pitchFamily="18" charset="0"/>
              </a:rPr>
              <a:t>How stress is killing us (and how you can stop it). | Thijs </a:t>
            </a:r>
            <a:r>
              <a:rPr lang="en-GB" sz="1800" b="0" kern="1600" dirty="0" err="1">
                <a:solidFill>
                  <a:srgbClr val="000000"/>
                </a:solidFill>
                <a:effectLst/>
                <a:latin typeface="Calibri" panose="020F0502020204030204" pitchFamily="34" charset="0"/>
                <a:cs typeface="Times New Roman" panose="02020603050405020304" pitchFamily="18" charset="0"/>
              </a:rPr>
              <a:t>Launspach</a:t>
            </a:r>
            <a:r>
              <a:rPr lang="en-GB" sz="1800" b="0" kern="1600" dirty="0">
                <a:solidFill>
                  <a:srgbClr val="000000"/>
                </a:solidFill>
                <a:effectLst/>
                <a:latin typeface="Calibri" panose="020F0502020204030204" pitchFamily="34" charset="0"/>
                <a:cs typeface="Times New Roman" panose="02020603050405020304" pitchFamily="18" charset="0"/>
              </a:rPr>
              <a:t> | </a:t>
            </a:r>
            <a:r>
              <a:rPr lang="en-GB" sz="1800" b="0" kern="1600" dirty="0" err="1">
                <a:solidFill>
                  <a:srgbClr val="000000"/>
                </a:solidFill>
                <a:effectLst/>
                <a:latin typeface="Calibri" panose="020F0502020204030204" pitchFamily="34" charset="0"/>
                <a:cs typeface="Times New Roman" panose="02020603050405020304" pitchFamily="18" charset="0"/>
              </a:rPr>
              <a:t>TEDxUniversiteitVanAmsterdam</a:t>
            </a:r>
            <a:r>
              <a:rPr lang="en-GB" sz="1800" b="0" kern="1600" dirty="0">
                <a:solidFill>
                  <a:srgbClr val="000000"/>
                </a:solidFill>
                <a:effectLst/>
                <a:latin typeface="Calibri" panose="020F0502020204030204" pitchFamily="34" charset="0"/>
                <a:cs typeface="Times New Roman" panose="02020603050405020304" pitchFamily="18" charset="0"/>
              </a:rPr>
              <a:t> 16 minutes </a:t>
            </a:r>
            <a:r>
              <a:rPr lang="en-GB" sz="1800" dirty="0">
                <a:solidFill>
                  <a:srgbClr val="000000"/>
                </a:solidFill>
                <a:effectLst/>
                <a:latin typeface="Times New Roman" panose="02020603050405020304" pitchFamily="18" charset="0"/>
                <a:ea typeface="Times New Roman" panose="02020603050405020304" pitchFamily="18" charset="0"/>
              </a:rPr>
              <a:t> </a:t>
            </a:r>
          </a:p>
          <a:p>
            <a:pPr marL="0" indent="0">
              <a:buNone/>
            </a:pPr>
            <a:endParaRPr lang="en-GB"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What cause us to have so much stress these days? And why are especially young people vulnerable to this? What is stress? What happens in the brain and in the body during stress? What are the consequences of stress, if you’re not careful? What is burn-out? Which 5 steps can you take to reduce stress in your life? Final message: is </a:t>
            </a:r>
            <a:r>
              <a:rPr lang="en-GB" sz="1800" dirty="0" err="1">
                <a:solidFill>
                  <a:srgbClr val="000000"/>
                </a:solidFill>
                <a:effectLst/>
                <a:latin typeface="Calibri" panose="020F0502020204030204" pitchFamily="34" charset="0"/>
                <a:ea typeface="Times New Roman" panose="02020603050405020304" pitchFamily="18" charset="0"/>
              </a:rPr>
              <a:t>IS</a:t>
            </a:r>
            <a:r>
              <a:rPr lang="en-GB" sz="1800" dirty="0">
                <a:solidFill>
                  <a:srgbClr val="000000"/>
                </a:solidFill>
                <a:effectLst/>
                <a:latin typeface="Calibri" panose="020F0502020204030204" pitchFamily="34" charset="0"/>
                <a:ea typeface="Times New Roman" panose="02020603050405020304" pitchFamily="18" charset="0"/>
              </a:rPr>
              <a:t> possible experience less stress in life – with some practical solutions. But YOU have to make the choice to do this! This is a psychologist who has written two books: Quarterlife, about the quarterlifer crisis, and The </a:t>
            </a:r>
            <a:r>
              <a:rPr lang="en-GB" sz="1800" dirty="0" err="1">
                <a:solidFill>
                  <a:srgbClr val="000000"/>
                </a:solidFill>
                <a:effectLst/>
                <a:latin typeface="Calibri" panose="020F0502020204030204" pitchFamily="34" charset="0"/>
                <a:ea typeface="Times New Roman" panose="02020603050405020304" pitchFamily="18" charset="0"/>
              </a:rPr>
              <a:t>Millenial</a:t>
            </a:r>
            <a:r>
              <a:rPr lang="en-GB" sz="1800" dirty="0">
                <a:solidFill>
                  <a:srgbClr val="000000"/>
                </a:solidFill>
                <a:effectLst/>
                <a:latin typeface="Calibri" panose="020F0502020204030204" pitchFamily="34" charset="0"/>
                <a:ea typeface="Times New Roman" panose="02020603050405020304" pitchFamily="18" charset="0"/>
              </a:rPr>
              <a:t> Manifesto, about the societal factors which lead to the high prevalence of mental health issues among young people. This talk was given at a TEDx event using the TED conference format but independently organized by a local community </a:t>
            </a:r>
            <a:endParaRPr lang="en-GB" sz="1800" dirty="0">
              <a:solidFill>
                <a:srgbClr val="000000"/>
              </a:solidFill>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endParaRPr lang="en-GB" dirty="0"/>
          </a:p>
        </p:txBody>
      </p:sp>
      <p:sp>
        <p:nvSpPr>
          <p:cNvPr id="5" name="Rectangle 4">
            <a:extLst>
              <a:ext uri="{FF2B5EF4-FFF2-40B4-BE49-F238E27FC236}">
                <a16:creationId xmlns:a16="http://schemas.microsoft.com/office/drawing/2014/main" id="{88B90588-D03B-45EB-A0B9-D45CF8AB054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Further information/watching</a:t>
            </a:r>
            <a:endParaRPr lang="en-US" sz="36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Ways Managers Can Help Reduce Stress in the Workplace | CK Science">
            <a:extLst>
              <a:ext uri="{FF2B5EF4-FFF2-40B4-BE49-F238E27FC236}">
                <a16:creationId xmlns:a16="http://schemas.microsoft.com/office/drawing/2014/main" id="{80FC9FD3-42F2-4951-88A3-73FC192D7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60648"/>
            <a:ext cx="828092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200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handle stress and improve your health and relationships | British GQ">
            <a:extLst>
              <a:ext uri="{FF2B5EF4-FFF2-40B4-BE49-F238E27FC236}">
                <a16:creationId xmlns:a16="http://schemas.microsoft.com/office/drawing/2014/main" id="{9D041E93-2EE7-459B-AD06-C9DBD9B62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0"/>
            <a:ext cx="972108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440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Set scene</a:t>
            </a:r>
          </a:p>
        </p:txBody>
      </p:sp>
      <p:sp>
        <p:nvSpPr>
          <p:cNvPr id="9" name="Rectangle 4">
            <a:extLst>
              <a:ext uri="{FF2B5EF4-FFF2-40B4-BE49-F238E27FC236}">
                <a16:creationId xmlns:a16="http://schemas.microsoft.com/office/drawing/2014/main" id="{171CD7DA-7624-43C8-A3F3-CE7F6445BB57}"/>
              </a:ext>
            </a:extLst>
          </p:cNvPr>
          <p:cNvSpPr>
            <a:spLocks noChangeArrowheads="1"/>
          </p:cNvSpPr>
          <p:nvPr/>
        </p:nvSpPr>
        <p:spPr bwMode="auto">
          <a:xfrm>
            <a:off x="0" y="620688"/>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dirty="0"/>
              <a:t>Stress is your body's way of responding to any kind of demand or threat. When you sense danger—whether it's real or imagined—the body's defences kick into high gear in a rapid, automatic process known as the “fight-or-flight” reaction or the “stress response.” The stress response is the body's way of protecting you.</a:t>
            </a:r>
          </a:p>
          <a:p>
            <a:endParaRPr lang="en-GB" sz="2400" dirty="0"/>
          </a:p>
          <a:p>
            <a:r>
              <a:rPr lang="en-GB" sz="2400" dirty="0"/>
              <a:t>When working properly, it helps you stay focused, energetic, and alert. In emergency situations, stress can save your life—giving you extra strength to defend yourself, for example, or spurring you to slam on the brakes to avoid a car accident.</a:t>
            </a:r>
          </a:p>
          <a:p>
            <a:br>
              <a:rPr lang="en-GB" sz="2400" dirty="0"/>
            </a:br>
            <a:r>
              <a:rPr lang="en-GB" sz="2400" dirty="0"/>
              <a:t>But too much ‘stress’ can weaken the immune system and cause high blood pressure, fatigue, depression, anxiety and possible many other chronic illnesses? In particular, too much epinephrine (adrenaline) can be harmful to your heart. It can change the arteries and how their cells are able to regenerate.</a:t>
            </a:r>
            <a:endParaRPr lang="en-US" sz="2400" i="0" dirty="0">
              <a:solidFill>
                <a:srgbClr val="333333"/>
              </a:solidFill>
              <a:effectLst/>
              <a:latin typeface="Arial" panose="020B0604020202020204" pitchFamily="34" charset="0"/>
              <a:cs typeface="Arial" panose="020B0604020202020204" pitchFamily="34" charset="0"/>
            </a:endParaRPr>
          </a:p>
          <a:p>
            <a:pPr lvl="0" eaLnBrk="0" hangingPunct="0"/>
            <a:endParaRPr lang="en-US" sz="2400" b="0" i="0" dirty="0">
              <a:solidFill>
                <a:srgbClr val="333333"/>
              </a:solidFill>
              <a:effectLst/>
              <a:latin typeface="Arial" panose="020B0604020202020204" pitchFamily="34" charset="0"/>
              <a:cs typeface="Arial" panose="020B0604020202020204" pitchFamily="34" charset="0"/>
            </a:endParaRPr>
          </a:p>
        </p:txBody>
      </p:sp>
      <p:sp>
        <p:nvSpPr>
          <p:cNvPr id="10" name="Rectangle 5">
            <a:extLst>
              <a:ext uri="{FF2B5EF4-FFF2-40B4-BE49-F238E27FC236}">
                <a16:creationId xmlns:a16="http://schemas.microsoft.com/office/drawing/2014/main" id="{315A67B0-97B6-49DB-8709-3C5CF1652BBA}"/>
              </a:ext>
            </a:extLst>
          </p:cNvPr>
          <p:cNvSpPr>
            <a:spLocks noChangeArrowheads="1"/>
          </p:cNvSpPr>
          <p:nvPr/>
        </p:nvSpPr>
        <p:spPr bwMode="auto">
          <a:xfrm>
            <a:off x="0" y="234888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Rubik"/>
              </a:rPr>
              <a: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your stress threshold? – Thriving Under Pressure">
            <a:extLst>
              <a:ext uri="{FF2B5EF4-FFF2-40B4-BE49-F238E27FC236}">
                <a16:creationId xmlns:a16="http://schemas.microsoft.com/office/drawing/2014/main" id="{BCB06694-C5BC-402A-855E-8960FB4C9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712967" cy="666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01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6AD72-6DC9-488A-85A2-933320EF16D1}"/>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dirty="0">
                <a:solidFill>
                  <a:srgbClr val="FFFFFF"/>
                </a:solidFill>
                <a:cs typeface="Arial" charset="0"/>
              </a:rPr>
              <a:t>S</a:t>
            </a:r>
            <a:r>
              <a:rPr lang="en-GB" sz="3600" dirty="0" err="1">
                <a:solidFill>
                  <a:srgbClr val="FFFFFF"/>
                </a:solidFill>
                <a:cs typeface="Arial" charset="0"/>
              </a:rPr>
              <a:t>ome</a:t>
            </a:r>
            <a:r>
              <a:rPr lang="en-GB" sz="3600" dirty="0">
                <a:solidFill>
                  <a:srgbClr val="FFFFFF"/>
                </a:solidFill>
                <a:cs typeface="Arial" charset="0"/>
              </a:rPr>
              <a:t> terms</a:t>
            </a:r>
          </a:p>
        </p:txBody>
      </p:sp>
      <p:sp>
        <p:nvSpPr>
          <p:cNvPr id="3" name="TextBox 2">
            <a:extLst>
              <a:ext uri="{FF2B5EF4-FFF2-40B4-BE49-F238E27FC236}">
                <a16:creationId xmlns:a16="http://schemas.microsoft.com/office/drawing/2014/main" id="{01B09745-E694-46B3-9D0E-09A3D11A9780}"/>
              </a:ext>
            </a:extLst>
          </p:cNvPr>
          <p:cNvSpPr txBox="1"/>
          <p:nvPr/>
        </p:nvSpPr>
        <p:spPr>
          <a:xfrm>
            <a:off x="539552" y="1340768"/>
            <a:ext cx="8208912"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Pressure – expectation we should do something in a certain way </a:t>
            </a:r>
          </a:p>
          <a:p>
            <a:pPr marL="342900" indent="-342900">
              <a:buFont typeface="Arial" panose="020B0604020202020204" pitchFamily="34" charset="0"/>
              <a:buChar char="•"/>
            </a:pPr>
            <a:r>
              <a:rPr lang="en-US" sz="2400" dirty="0"/>
              <a:t>Frustration – when there is an obstacle to achieving a goal</a:t>
            </a:r>
          </a:p>
          <a:p>
            <a:pPr marL="342900" indent="-342900">
              <a:buFont typeface="Arial" panose="020B0604020202020204" pitchFamily="34" charset="0"/>
              <a:buChar char="•"/>
            </a:pPr>
            <a:r>
              <a:rPr lang="en-GB" sz="2400" dirty="0"/>
              <a:t>Conflict – when two or more goals are incompatible and a decision needs to be made</a:t>
            </a:r>
          </a:p>
          <a:p>
            <a:pPr marL="342900" indent="-342900">
              <a:buFont typeface="Arial" panose="020B0604020202020204" pitchFamily="34" charset="0"/>
              <a:buChar char="•"/>
            </a:pPr>
            <a:r>
              <a:rPr lang="en-GB" sz="2400" dirty="0"/>
              <a:t>Life changes – readjustments to our circumstances in response to something significant </a:t>
            </a:r>
          </a:p>
          <a:p>
            <a:pPr marL="342900" indent="-342900">
              <a:buFont typeface="Arial" panose="020B0604020202020204" pitchFamily="34" charset="0"/>
              <a:buChar char="•"/>
            </a:pPr>
            <a:r>
              <a:rPr lang="en-GB" sz="2400" dirty="0"/>
              <a:t>Acute stress – caused by a major event, usually short in duration and has an endpoint</a:t>
            </a:r>
          </a:p>
          <a:p>
            <a:pPr marL="342900" indent="-342900">
              <a:buFont typeface="Arial" panose="020B0604020202020204" pitchFamily="34" charset="0"/>
              <a:buChar char="•"/>
            </a:pPr>
            <a:r>
              <a:rPr lang="en-GB" sz="2400" dirty="0"/>
              <a:t>Chronic stress – contact stress with no clear end point</a:t>
            </a:r>
          </a:p>
          <a:p>
            <a:pPr marL="342900" indent="-342900">
              <a:buFont typeface="Arial" panose="020B0604020202020204" pitchFamily="34" charset="0"/>
              <a:buChar char="•"/>
            </a:pPr>
            <a:r>
              <a:rPr lang="en-GB" sz="2400" dirty="0"/>
              <a:t>Traumatic – stressful event that can lead to PTSD </a:t>
            </a:r>
          </a:p>
          <a:p>
            <a:pPr marL="342900" indent="-342900">
              <a:buFont typeface="Arial" panose="020B0604020202020204" pitchFamily="34" charset="0"/>
              <a:buChar char="•"/>
            </a:pPr>
            <a:r>
              <a:rPr lang="en-GB" sz="2400" dirty="0"/>
              <a:t>Episodic acute stress – stress caused by repeated stressful events </a:t>
            </a:r>
          </a:p>
        </p:txBody>
      </p:sp>
    </p:spTree>
    <p:extLst>
      <p:ext uri="{BB962C8B-B14F-4D97-AF65-F5344CB8AC3E}">
        <p14:creationId xmlns:p14="http://schemas.microsoft.com/office/powerpoint/2010/main" val="1973260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ᐈ Light stock pictures, Royalty Free green traffic light images | download  on Depositphotos®">
            <a:extLst>
              <a:ext uri="{FF2B5EF4-FFF2-40B4-BE49-F238E27FC236}">
                <a16:creationId xmlns:a16="http://schemas.microsoft.com/office/drawing/2014/main" id="{0B839589-7BF1-47AA-AB22-C2BDBDCD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476672"/>
            <a:ext cx="4392488"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E2F1F2-F94C-40A6-A3FE-FC7ADF76F2B8}"/>
              </a:ext>
            </a:extLst>
          </p:cNvPr>
          <p:cNvSpPr txBox="1"/>
          <p:nvPr/>
        </p:nvSpPr>
        <p:spPr>
          <a:xfrm>
            <a:off x="3779912" y="4365104"/>
            <a:ext cx="4824536" cy="923330"/>
          </a:xfrm>
          <a:prstGeom prst="rect">
            <a:avLst/>
          </a:prstGeom>
          <a:noFill/>
        </p:spPr>
        <p:txBody>
          <a:bodyPr wrap="square" rtlCol="0">
            <a:spAutoFit/>
          </a:bodyPr>
          <a:lstStyle/>
          <a:p>
            <a:r>
              <a:rPr lang="en-GB" b="1" dirty="0">
                <a:solidFill>
                  <a:srgbClr val="00B050"/>
                </a:solidFill>
              </a:rPr>
              <a:t>POSITIVE – </a:t>
            </a:r>
            <a:r>
              <a:rPr lang="en-GB" dirty="0">
                <a:solidFill>
                  <a:srgbClr val="00B050"/>
                </a:solidFill>
              </a:rPr>
              <a:t>brief increase in heart rate and mild elevations in stress hormones. </a:t>
            </a:r>
            <a:r>
              <a:rPr lang="en-GB" b="1" dirty="0">
                <a:solidFill>
                  <a:srgbClr val="00B050"/>
                </a:solidFill>
              </a:rPr>
              <a:t>THIS IS GOOD FOR OUR HEALTH. </a:t>
            </a:r>
          </a:p>
        </p:txBody>
      </p:sp>
      <p:sp>
        <p:nvSpPr>
          <p:cNvPr id="3" name="TextBox 2">
            <a:extLst>
              <a:ext uri="{FF2B5EF4-FFF2-40B4-BE49-F238E27FC236}">
                <a16:creationId xmlns:a16="http://schemas.microsoft.com/office/drawing/2014/main" id="{5A1718B0-A6A2-491D-B22B-F24243C7EAB5}"/>
              </a:ext>
            </a:extLst>
          </p:cNvPr>
          <p:cNvSpPr txBox="1"/>
          <p:nvPr/>
        </p:nvSpPr>
        <p:spPr>
          <a:xfrm>
            <a:off x="3779913" y="2924944"/>
            <a:ext cx="5328592" cy="1200329"/>
          </a:xfrm>
          <a:prstGeom prst="rect">
            <a:avLst/>
          </a:prstGeom>
          <a:noFill/>
        </p:spPr>
        <p:txBody>
          <a:bodyPr wrap="square" rtlCol="0">
            <a:spAutoFit/>
          </a:bodyPr>
          <a:lstStyle/>
          <a:p>
            <a:r>
              <a:rPr lang="en-GB" b="1" dirty="0">
                <a:solidFill>
                  <a:srgbClr val="FFC000"/>
                </a:solidFill>
              </a:rPr>
              <a:t>TOLERABLE – </a:t>
            </a:r>
            <a:r>
              <a:rPr lang="en-GB" dirty="0">
                <a:solidFill>
                  <a:srgbClr val="FFC000"/>
                </a:solidFill>
              </a:rPr>
              <a:t>serious temporary stress response which is managed by changing what you do and using your resilience. </a:t>
            </a:r>
            <a:r>
              <a:rPr lang="en-GB" b="1" dirty="0">
                <a:solidFill>
                  <a:srgbClr val="FFC000"/>
                </a:solidFill>
              </a:rPr>
              <a:t>DON’T NEGLECT THIS AS IT WILL LEAD TO TOXIC STRESS</a:t>
            </a:r>
            <a:r>
              <a:rPr lang="en-GB" dirty="0">
                <a:solidFill>
                  <a:srgbClr val="FFC000"/>
                </a:solidFill>
              </a:rPr>
              <a:t> </a:t>
            </a:r>
            <a:endParaRPr lang="en-GB" b="1" dirty="0">
              <a:solidFill>
                <a:srgbClr val="FFC000"/>
              </a:solidFill>
            </a:endParaRPr>
          </a:p>
        </p:txBody>
      </p:sp>
      <p:sp>
        <p:nvSpPr>
          <p:cNvPr id="4" name="TextBox 3">
            <a:extLst>
              <a:ext uri="{FF2B5EF4-FFF2-40B4-BE49-F238E27FC236}">
                <a16:creationId xmlns:a16="http://schemas.microsoft.com/office/drawing/2014/main" id="{9A9423AE-3189-4E12-BCD6-2EED49394B0F}"/>
              </a:ext>
            </a:extLst>
          </p:cNvPr>
          <p:cNvSpPr txBox="1"/>
          <p:nvPr/>
        </p:nvSpPr>
        <p:spPr>
          <a:xfrm>
            <a:off x="3809628" y="1170618"/>
            <a:ext cx="5040561" cy="1754326"/>
          </a:xfrm>
          <a:prstGeom prst="rect">
            <a:avLst/>
          </a:prstGeom>
          <a:noFill/>
        </p:spPr>
        <p:txBody>
          <a:bodyPr wrap="square" rtlCol="0">
            <a:spAutoFit/>
          </a:bodyPr>
          <a:lstStyle/>
          <a:p>
            <a:r>
              <a:rPr lang="en-GB" b="1" dirty="0">
                <a:solidFill>
                  <a:srgbClr val="FF0000"/>
                </a:solidFill>
              </a:rPr>
              <a:t>TOXIC – </a:t>
            </a:r>
            <a:r>
              <a:rPr lang="en-GB" dirty="0">
                <a:solidFill>
                  <a:srgbClr val="FF0000"/>
                </a:solidFill>
              </a:rPr>
              <a:t>prolonged activation of the stress response</a:t>
            </a:r>
            <a:r>
              <a:rPr lang="en-GB" b="1" dirty="0">
                <a:solidFill>
                  <a:srgbClr val="FF0000"/>
                </a:solidFill>
              </a:rPr>
              <a:t> </a:t>
            </a:r>
            <a:r>
              <a:rPr lang="en-GB" dirty="0">
                <a:solidFill>
                  <a:srgbClr val="FF0000"/>
                </a:solidFill>
              </a:rPr>
              <a:t>accompanied by limited resilient resources. </a:t>
            </a:r>
            <a:r>
              <a:rPr lang="en-GB" b="1" dirty="0">
                <a:solidFill>
                  <a:srgbClr val="FF0000"/>
                </a:solidFill>
              </a:rPr>
              <a:t>THIS IS THE DANGER ZONE AND CAN CAUSE EMOTIONAL, PYSCHOLOGICAL OR PHYSICAL BURNOUT. PREVENT AT ALL COSTS.</a:t>
            </a:r>
            <a:endParaRPr lang="en-GB" dirty="0">
              <a:solidFill>
                <a:srgbClr val="FF0000"/>
              </a:solidFill>
            </a:endParaRPr>
          </a:p>
        </p:txBody>
      </p:sp>
    </p:spTree>
    <p:extLst>
      <p:ext uri="{BB962C8B-B14F-4D97-AF65-F5344CB8AC3E}">
        <p14:creationId xmlns:p14="http://schemas.microsoft.com/office/powerpoint/2010/main" val="1518250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ponses to stress">
            <a:extLst>
              <a:ext uri="{FF2B5EF4-FFF2-40B4-BE49-F238E27FC236}">
                <a16:creationId xmlns:a16="http://schemas.microsoft.com/office/drawing/2014/main" id="{E893C4D9-090B-4ACF-8007-A550189C1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64096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06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3264</TotalTime>
  <Words>2887</Words>
  <Application>Microsoft Office PowerPoint</Application>
  <PresentationFormat>On-screen Show (4:3)</PresentationFormat>
  <Paragraphs>194</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Calibri</vt:lpstr>
      <vt:lpstr>Europa</vt:lpstr>
      <vt:lpstr>Helvetica Neue</vt:lpstr>
      <vt:lpstr>Roboto-Regular</vt:lpstr>
      <vt:lpstr>Rubik</vt:lpstr>
      <vt:lpstr>Segoe UI Historic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opportunities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Byrne</dc:creator>
  <cp:lastModifiedBy>Bernard Genge</cp:lastModifiedBy>
  <cp:revision>198</cp:revision>
  <dcterms:created xsi:type="dcterms:W3CDTF">2011-03-16T20:26:35Z</dcterms:created>
  <dcterms:modified xsi:type="dcterms:W3CDTF">2021-04-06T12:52:00Z</dcterms:modified>
</cp:coreProperties>
</file>