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7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8/14/2020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8/14/2020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8/14/2020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8/14/2020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DC083-8A06-4514-88AF-06B797B8F521}"/>
              </a:ext>
            </a:extLst>
          </p:cNvPr>
          <p:cNvSpPr>
            <a:spLocks noGrp="1"/>
          </p:cNvSpPr>
          <p:nvPr>
            <p:ph type="ctrTitle"/>
          </p:nvPr>
        </p:nvSpPr>
        <p:spPr/>
        <p:txBody>
          <a:bodyPr/>
          <a:lstStyle/>
          <a:p>
            <a:r>
              <a:rPr lang="en-GB" dirty="0"/>
              <a:t>Session One </a:t>
            </a:r>
          </a:p>
        </p:txBody>
      </p:sp>
      <p:sp>
        <p:nvSpPr>
          <p:cNvPr id="3" name="Subtitle 2">
            <a:extLst>
              <a:ext uri="{FF2B5EF4-FFF2-40B4-BE49-F238E27FC236}">
                <a16:creationId xmlns:a16="http://schemas.microsoft.com/office/drawing/2014/main" id="{DA37A192-0397-4E13-8024-58775A643B3D}"/>
              </a:ext>
            </a:extLst>
          </p:cNvPr>
          <p:cNvSpPr>
            <a:spLocks noGrp="1"/>
          </p:cNvSpPr>
          <p:nvPr>
            <p:ph type="subTitle" idx="1"/>
          </p:nvPr>
        </p:nvSpPr>
        <p:spPr/>
        <p:txBody>
          <a:bodyPr>
            <a:normAutofit/>
          </a:bodyPr>
          <a:lstStyle/>
          <a:p>
            <a:r>
              <a:rPr lang="en-GB" sz="2400" dirty="0"/>
              <a:t>Window on the world / our home patch</a:t>
            </a:r>
          </a:p>
        </p:txBody>
      </p:sp>
    </p:spTree>
    <p:extLst>
      <p:ext uri="{BB962C8B-B14F-4D97-AF65-F5344CB8AC3E}">
        <p14:creationId xmlns:p14="http://schemas.microsoft.com/office/powerpoint/2010/main" val="1700060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D2434-49BC-4B07-B2F4-D6AB3A8D54D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1ED59C3-D240-48F8-B0B6-AA55E76220CB}"/>
              </a:ext>
            </a:extLst>
          </p:cNvPr>
          <p:cNvSpPr>
            <a:spLocks noGrp="1"/>
          </p:cNvSpPr>
          <p:nvPr>
            <p:ph idx="1"/>
          </p:nvPr>
        </p:nvSpPr>
        <p:spPr/>
        <p:txBody>
          <a:bodyPr/>
          <a:lstStyle/>
          <a:p>
            <a:r>
              <a:rPr lang="en-GB" dirty="0"/>
              <a:t>I took some time, standing by a wall, to calm my breathing. I focused for a while on what I thought were just grey clouds, but after looking for a while, some of them were quite dark, the background was bluer than I had first noticed and some clouds were more silvery. </a:t>
            </a:r>
          </a:p>
          <a:p>
            <a:endParaRPr lang="en-GB" dirty="0"/>
          </a:p>
          <a:p>
            <a:endParaRPr lang="en-GB" dirty="0"/>
          </a:p>
          <a:p>
            <a:endParaRPr lang="en-GB" dirty="0"/>
          </a:p>
          <a:p>
            <a:endParaRPr lang="en-GB" dirty="0"/>
          </a:p>
          <a:p>
            <a:endParaRPr lang="en-GB" dirty="0"/>
          </a:p>
          <a:p>
            <a:r>
              <a:rPr lang="en-GB" dirty="0"/>
              <a:t>Some were moving fast in the wind and others looked like they were creating a backdrop for the busier ones… Then I looked down at the pavement….</a:t>
            </a:r>
          </a:p>
        </p:txBody>
      </p:sp>
      <p:pic>
        <p:nvPicPr>
          <p:cNvPr id="5" name="Picture 4" descr="A group of clouds in the sky&#10;&#10;Description automatically generated">
            <a:extLst>
              <a:ext uri="{FF2B5EF4-FFF2-40B4-BE49-F238E27FC236}">
                <a16:creationId xmlns:a16="http://schemas.microsoft.com/office/drawing/2014/main" id="{CD9E73F1-4A1A-48EC-A0FE-E27DF638A270}"/>
              </a:ext>
            </a:extLst>
          </p:cNvPr>
          <p:cNvPicPr>
            <a:picLocks noChangeAspect="1"/>
          </p:cNvPicPr>
          <p:nvPr/>
        </p:nvPicPr>
        <p:blipFill>
          <a:blip r:embed="rId2"/>
          <a:stretch>
            <a:fillRect/>
          </a:stretch>
        </p:blipFill>
        <p:spPr>
          <a:xfrm>
            <a:off x="1620390" y="3310268"/>
            <a:ext cx="6411220" cy="1886213"/>
          </a:xfrm>
          <a:prstGeom prst="rect">
            <a:avLst/>
          </a:prstGeom>
        </p:spPr>
      </p:pic>
    </p:spTree>
    <p:extLst>
      <p:ext uri="{BB962C8B-B14F-4D97-AF65-F5344CB8AC3E}">
        <p14:creationId xmlns:p14="http://schemas.microsoft.com/office/powerpoint/2010/main" val="4097243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6F769-EE03-4621-8CFE-C2EA598BBA5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D7C4A32-5039-4CB6-B92A-11F4253FAB25}"/>
              </a:ext>
            </a:extLst>
          </p:cNvPr>
          <p:cNvSpPr>
            <a:spLocks noGrp="1"/>
          </p:cNvSpPr>
          <p:nvPr>
            <p:ph idx="1"/>
          </p:nvPr>
        </p:nvSpPr>
        <p:spPr/>
        <p:txBody>
          <a:bodyPr/>
          <a:lstStyle/>
          <a:p>
            <a:r>
              <a:rPr lang="en-GB" dirty="0"/>
              <a:t>As I looked down, I noticed a bright beautiful flower growing in the most unpromising place. </a:t>
            </a:r>
          </a:p>
          <a:p>
            <a:r>
              <a:rPr lang="en-GB" dirty="0"/>
              <a:t>There could hardly have been any soil for this amazing flower to be growing in, but there is was, shining out and blooming wonderfully. My busy gloomy mood eased a little and the little flower gave me a lift! </a:t>
            </a:r>
          </a:p>
          <a:p>
            <a:endParaRPr lang="en-GB" dirty="0"/>
          </a:p>
        </p:txBody>
      </p:sp>
      <p:pic>
        <p:nvPicPr>
          <p:cNvPr id="4" name="Picture 3">
            <a:extLst>
              <a:ext uri="{FF2B5EF4-FFF2-40B4-BE49-F238E27FC236}">
                <a16:creationId xmlns:a16="http://schemas.microsoft.com/office/drawing/2014/main" id="{AA136EFD-60F4-4F05-B1A8-1B27EC09F45B}"/>
              </a:ext>
            </a:extLst>
          </p:cNvPr>
          <p:cNvPicPr>
            <a:picLocks noChangeAspect="1"/>
          </p:cNvPicPr>
          <p:nvPr/>
        </p:nvPicPr>
        <p:blipFill>
          <a:blip r:embed="rId2"/>
          <a:stretch>
            <a:fillRect/>
          </a:stretch>
        </p:blipFill>
        <p:spPr>
          <a:xfrm>
            <a:off x="3429000" y="3871173"/>
            <a:ext cx="3149568" cy="2628978"/>
          </a:xfrm>
          <a:prstGeom prst="rect">
            <a:avLst/>
          </a:prstGeom>
        </p:spPr>
      </p:pic>
    </p:spTree>
    <p:extLst>
      <p:ext uri="{BB962C8B-B14F-4D97-AF65-F5344CB8AC3E}">
        <p14:creationId xmlns:p14="http://schemas.microsoft.com/office/powerpoint/2010/main" val="665210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187F5-74C3-420C-BAAA-0C5A19A1839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E9717E1-99EC-432F-9452-9616B89C4FC2}"/>
              </a:ext>
            </a:extLst>
          </p:cNvPr>
          <p:cNvSpPr>
            <a:spLocks noGrp="1"/>
          </p:cNvSpPr>
          <p:nvPr>
            <p:ph idx="1"/>
          </p:nvPr>
        </p:nvSpPr>
        <p:spPr/>
        <p:txBody>
          <a:bodyPr/>
          <a:lstStyle/>
          <a:p>
            <a:r>
              <a:rPr lang="en-GB" dirty="0"/>
              <a:t>Thank you, little flower, for growing against the odds, in such a stony place and thank you for letting me see you today! </a:t>
            </a:r>
          </a:p>
          <a:p>
            <a:endParaRPr lang="en-GB" dirty="0"/>
          </a:p>
        </p:txBody>
      </p:sp>
      <p:pic>
        <p:nvPicPr>
          <p:cNvPr id="5" name="Picture 4" descr="A close up of a flower garden&#10;&#10;Description automatically generated">
            <a:extLst>
              <a:ext uri="{FF2B5EF4-FFF2-40B4-BE49-F238E27FC236}">
                <a16:creationId xmlns:a16="http://schemas.microsoft.com/office/drawing/2014/main" id="{B94E5118-CB17-4629-858B-3B26FFF78220}"/>
              </a:ext>
            </a:extLst>
          </p:cNvPr>
          <p:cNvPicPr>
            <a:picLocks noChangeAspect="1"/>
          </p:cNvPicPr>
          <p:nvPr/>
        </p:nvPicPr>
        <p:blipFill>
          <a:blip r:embed="rId2"/>
          <a:stretch>
            <a:fillRect/>
          </a:stretch>
        </p:blipFill>
        <p:spPr>
          <a:xfrm>
            <a:off x="2492086" y="2889092"/>
            <a:ext cx="5173439" cy="2813207"/>
          </a:xfrm>
          <a:prstGeom prst="rect">
            <a:avLst/>
          </a:prstGeom>
        </p:spPr>
      </p:pic>
    </p:spTree>
    <p:extLst>
      <p:ext uri="{BB962C8B-B14F-4D97-AF65-F5344CB8AC3E}">
        <p14:creationId xmlns:p14="http://schemas.microsoft.com/office/powerpoint/2010/main" val="2234182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AE55D-7806-474F-B860-FE989D4D9468}"/>
              </a:ext>
            </a:extLst>
          </p:cNvPr>
          <p:cNvSpPr>
            <a:spLocks noGrp="1"/>
          </p:cNvSpPr>
          <p:nvPr>
            <p:ph type="title"/>
          </p:nvPr>
        </p:nvSpPr>
        <p:spPr/>
        <p:txBody>
          <a:bodyPr/>
          <a:lstStyle/>
          <a:p>
            <a:r>
              <a:rPr lang="en-GB" dirty="0"/>
              <a:t>What can you see? </a:t>
            </a:r>
          </a:p>
        </p:txBody>
      </p:sp>
      <p:sp>
        <p:nvSpPr>
          <p:cNvPr id="3" name="Content Placeholder 2">
            <a:extLst>
              <a:ext uri="{FF2B5EF4-FFF2-40B4-BE49-F238E27FC236}">
                <a16:creationId xmlns:a16="http://schemas.microsoft.com/office/drawing/2014/main" id="{1E4CACB0-1505-4065-BAE9-C4864D7BE8E8}"/>
              </a:ext>
            </a:extLst>
          </p:cNvPr>
          <p:cNvSpPr>
            <a:spLocks noGrp="1"/>
          </p:cNvSpPr>
          <p:nvPr>
            <p:ph idx="1"/>
          </p:nvPr>
        </p:nvSpPr>
        <p:spPr/>
        <p:txBody>
          <a:bodyPr/>
          <a:lstStyle/>
          <a:p>
            <a:r>
              <a:rPr lang="en-GB" dirty="0"/>
              <a:t>Perhaps you could take a photo of something you notice about the street where you are or a smaller object you have become aware of (like a flower, the wood grain on a fence, a cloud… anything you like which appeals to you!)</a:t>
            </a:r>
          </a:p>
          <a:p>
            <a:r>
              <a:rPr lang="en-GB" dirty="0"/>
              <a:t>What are you particularly thankful for today? I said thank you to the little flower I saw, growing against the odds, in the cracks in the pavement – what would you like to say “Thank you!” to?  </a:t>
            </a:r>
          </a:p>
          <a:p>
            <a:r>
              <a:rPr lang="en-GB" dirty="0"/>
              <a:t>Making notes on your journal sheet when you return home. Take time to reflect on what we have seen and sensed…</a:t>
            </a:r>
          </a:p>
          <a:p>
            <a:r>
              <a:rPr lang="en-GB" dirty="0"/>
              <a:t>…………………………….</a:t>
            </a:r>
          </a:p>
          <a:p>
            <a:endParaRPr lang="en-GB" dirty="0"/>
          </a:p>
        </p:txBody>
      </p:sp>
    </p:spTree>
    <p:extLst>
      <p:ext uri="{BB962C8B-B14F-4D97-AF65-F5344CB8AC3E}">
        <p14:creationId xmlns:p14="http://schemas.microsoft.com/office/powerpoint/2010/main" val="328052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FBC75-EE5B-4C6E-847C-E364AE18DF0D}"/>
              </a:ext>
            </a:extLst>
          </p:cNvPr>
          <p:cNvSpPr>
            <a:spLocks noGrp="1"/>
          </p:cNvSpPr>
          <p:nvPr>
            <p:ph type="title"/>
          </p:nvPr>
        </p:nvSpPr>
        <p:spPr/>
        <p:txBody>
          <a:bodyPr/>
          <a:lstStyle/>
          <a:p>
            <a:r>
              <a:rPr lang="en-GB" dirty="0"/>
              <a:t>Your thoughts and notes</a:t>
            </a:r>
            <a:br>
              <a:rPr lang="en-GB" dirty="0"/>
            </a:br>
            <a:endParaRPr lang="en-GB" dirty="0"/>
          </a:p>
        </p:txBody>
      </p:sp>
      <p:sp>
        <p:nvSpPr>
          <p:cNvPr id="3" name="Content Placeholder 2">
            <a:extLst>
              <a:ext uri="{FF2B5EF4-FFF2-40B4-BE49-F238E27FC236}">
                <a16:creationId xmlns:a16="http://schemas.microsoft.com/office/drawing/2014/main" id="{FFF66CDD-41C8-44FD-9D47-1C02BF96657A}"/>
              </a:ext>
            </a:extLst>
          </p:cNvPr>
          <p:cNvSpPr>
            <a:spLocks noGrp="1"/>
          </p:cNvSpPr>
          <p:nvPr>
            <p:ph idx="1"/>
          </p:nvPr>
        </p:nvSpPr>
        <p:spPr/>
        <p:txBody>
          <a:bodyPr/>
          <a:lstStyle/>
          <a:p>
            <a:endParaRPr lang="en-GB" dirty="0"/>
          </a:p>
          <a:p>
            <a:endParaRPr lang="en-GB" dirty="0"/>
          </a:p>
          <a:p>
            <a:endParaRPr lang="en-GB" dirty="0"/>
          </a:p>
          <a:p>
            <a:endParaRPr lang="en-GB" dirty="0"/>
          </a:p>
          <a:p>
            <a:endParaRPr lang="en-GB" dirty="0"/>
          </a:p>
          <a:p>
            <a:endParaRPr lang="en-GB" dirty="0"/>
          </a:p>
          <a:p>
            <a:endParaRPr lang="en-GB" dirty="0"/>
          </a:p>
          <a:p>
            <a:r>
              <a:rPr lang="en-GB" dirty="0"/>
              <a:t>You have the opportunity for sharing what you have seen and reflected on the Course Forum, if you wish. </a:t>
            </a:r>
          </a:p>
          <a:p>
            <a:endParaRPr lang="en-GB" dirty="0"/>
          </a:p>
        </p:txBody>
      </p:sp>
    </p:spTree>
    <p:extLst>
      <p:ext uri="{BB962C8B-B14F-4D97-AF65-F5344CB8AC3E}">
        <p14:creationId xmlns:p14="http://schemas.microsoft.com/office/powerpoint/2010/main" val="1425699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F68CC-C2A0-4D0B-8E2F-723D5BA64964}"/>
              </a:ext>
            </a:extLst>
          </p:cNvPr>
          <p:cNvSpPr>
            <a:spLocks noGrp="1"/>
          </p:cNvSpPr>
          <p:nvPr>
            <p:ph type="title"/>
          </p:nvPr>
        </p:nvSpPr>
        <p:spPr/>
        <p:txBody>
          <a:bodyPr>
            <a:normAutofit fontScale="90000"/>
          </a:bodyPr>
          <a:lstStyle/>
          <a:p>
            <a:r>
              <a:rPr lang="en-GB" dirty="0"/>
              <a:t>That’s session one all done! Thanks for making a start on this course with me. Feel free to have another at this one or move on to session two when it next suits you! Sara </a:t>
            </a:r>
          </a:p>
        </p:txBody>
      </p:sp>
      <p:pic>
        <p:nvPicPr>
          <p:cNvPr id="4" name="Content Placeholder 3">
            <a:extLst>
              <a:ext uri="{FF2B5EF4-FFF2-40B4-BE49-F238E27FC236}">
                <a16:creationId xmlns:a16="http://schemas.microsoft.com/office/drawing/2014/main" id="{CE209700-FED6-4EEA-9BE8-D9C7337F0544}"/>
              </a:ext>
            </a:extLst>
          </p:cNvPr>
          <p:cNvPicPr>
            <a:picLocks noGrp="1" noChangeAspect="1"/>
          </p:cNvPicPr>
          <p:nvPr>
            <p:ph idx="1"/>
          </p:nvPr>
        </p:nvPicPr>
        <p:blipFill>
          <a:blip r:embed="rId2"/>
          <a:stretch>
            <a:fillRect/>
          </a:stretch>
        </p:blipFill>
        <p:spPr>
          <a:xfrm>
            <a:off x="3005087" y="2720456"/>
            <a:ext cx="3871055" cy="3413644"/>
          </a:xfrm>
          <a:prstGeom prst="rect">
            <a:avLst/>
          </a:prstGeom>
        </p:spPr>
      </p:pic>
    </p:spTree>
    <p:extLst>
      <p:ext uri="{BB962C8B-B14F-4D97-AF65-F5344CB8AC3E}">
        <p14:creationId xmlns:p14="http://schemas.microsoft.com/office/powerpoint/2010/main" val="1565494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2CC93-57A1-48F7-A5D3-93695449843D}"/>
              </a:ext>
            </a:extLst>
          </p:cNvPr>
          <p:cNvSpPr>
            <a:spLocks noGrp="1"/>
          </p:cNvSpPr>
          <p:nvPr>
            <p:ph type="title"/>
          </p:nvPr>
        </p:nvSpPr>
        <p:spPr/>
        <p:txBody>
          <a:bodyPr/>
          <a:lstStyle/>
          <a:p>
            <a:r>
              <a:rPr lang="en-GB" dirty="0"/>
              <a:t>Beginning… but where can we begin?! </a:t>
            </a:r>
          </a:p>
        </p:txBody>
      </p:sp>
      <p:sp>
        <p:nvSpPr>
          <p:cNvPr id="3" name="Content Placeholder 2">
            <a:extLst>
              <a:ext uri="{FF2B5EF4-FFF2-40B4-BE49-F238E27FC236}">
                <a16:creationId xmlns:a16="http://schemas.microsoft.com/office/drawing/2014/main" id="{1B87B279-97BF-4AD6-8B90-01F572E13736}"/>
              </a:ext>
            </a:extLst>
          </p:cNvPr>
          <p:cNvSpPr>
            <a:spLocks noGrp="1"/>
          </p:cNvSpPr>
          <p:nvPr>
            <p:ph idx="1"/>
          </p:nvPr>
        </p:nvSpPr>
        <p:spPr/>
        <p:txBody>
          <a:bodyPr/>
          <a:lstStyle/>
          <a:p>
            <a:r>
              <a:rPr lang="en-GB" dirty="0"/>
              <a:t>Beginning a new course or starting out with anything unfamiliar can be exciting, but it can also be a bit daunting….</a:t>
            </a:r>
          </a:p>
          <a:p>
            <a:r>
              <a:rPr lang="en-GB" dirty="0"/>
              <a:t>In these recent times, like many of us, I have been staying close to home or making the most the places near where I live…</a:t>
            </a:r>
          </a:p>
          <a:p>
            <a:r>
              <a:rPr lang="en-GB" dirty="0"/>
              <a:t>At first this felt like quite a restriction and of course, in many ways, it is…! but taking the time to ‘be local and stay local’ has yielded all sorts of unexpected treasures and nature surprises… </a:t>
            </a:r>
          </a:p>
          <a:p>
            <a:r>
              <a:rPr lang="en-GB" dirty="0"/>
              <a:t>So let’s start where we are…</a:t>
            </a:r>
          </a:p>
        </p:txBody>
      </p:sp>
    </p:spTree>
    <p:extLst>
      <p:ext uri="{BB962C8B-B14F-4D97-AF65-F5344CB8AC3E}">
        <p14:creationId xmlns:p14="http://schemas.microsoft.com/office/powerpoint/2010/main" val="727235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61AEA-36C8-4154-B701-E1D8E0F6BC9B}"/>
              </a:ext>
            </a:extLst>
          </p:cNvPr>
          <p:cNvSpPr>
            <a:spLocks noGrp="1"/>
          </p:cNvSpPr>
          <p:nvPr>
            <p:ph type="title"/>
          </p:nvPr>
        </p:nvSpPr>
        <p:spPr/>
        <p:txBody>
          <a:bodyPr/>
          <a:lstStyle/>
          <a:p>
            <a:endParaRPr lang="en-GB"/>
          </a:p>
        </p:txBody>
      </p:sp>
      <p:pic>
        <p:nvPicPr>
          <p:cNvPr id="5" name="Content Placeholder 4" descr="A close up of a flower&#10;&#10;Description automatically generated">
            <a:extLst>
              <a:ext uri="{FF2B5EF4-FFF2-40B4-BE49-F238E27FC236}">
                <a16:creationId xmlns:a16="http://schemas.microsoft.com/office/drawing/2014/main" id="{D992A786-3933-4238-98E3-B6E886D4FE45}"/>
              </a:ext>
            </a:extLst>
          </p:cNvPr>
          <p:cNvPicPr>
            <a:picLocks noGrp="1" noChangeAspect="1"/>
          </p:cNvPicPr>
          <p:nvPr>
            <p:ph idx="1"/>
          </p:nvPr>
        </p:nvPicPr>
        <p:blipFill>
          <a:blip r:embed="rId2"/>
          <a:stretch>
            <a:fillRect/>
          </a:stretch>
        </p:blipFill>
        <p:spPr>
          <a:xfrm>
            <a:off x="1340644" y="871537"/>
            <a:ext cx="6819900" cy="5114925"/>
          </a:xfrm>
        </p:spPr>
      </p:pic>
    </p:spTree>
    <p:extLst>
      <p:ext uri="{BB962C8B-B14F-4D97-AF65-F5344CB8AC3E}">
        <p14:creationId xmlns:p14="http://schemas.microsoft.com/office/powerpoint/2010/main" val="4033805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11131-EE92-4EC7-B992-3DBF3A5E75AC}"/>
              </a:ext>
            </a:extLst>
          </p:cNvPr>
          <p:cNvSpPr>
            <a:spLocks noGrp="1"/>
          </p:cNvSpPr>
          <p:nvPr>
            <p:ph type="title"/>
          </p:nvPr>
        </p:nvSpPr>
        <p:spPr/>
        <p:txBody>
          <a:bodyPr/>
          <a:lstStyle/>
          <a:p>
            <a:r>
              <a:rPr lang="en-GB" dirty="0"/>
              <a:t>Window on the world / our home patch</a:t>
            </a:r>
          </a:p>
        </p:txBody>
      </p:sp>
      <p:sp>
        <p:nvSpPr>
          <p:cNvPr id="3" name="Content Placeholder 2">
            <a:extLst>
              <a:ext uri="{FF2B5EF4-FFF2-40B4-BE49-F238E27FC236}">
                <a16:creationId xmlns:a16="http://schemas.microsoft.com/office/drawing/2014/main" id="{E5F2272F-9F1C-4A64-9116-634E58D857B0}"/>
              </a:ext>
            </a:extLst>
          </p:cNvPr>
          <p:cNvSpPr>
            <a:spLocks noGrp="1"/>
          </p:cNvSpPr>
          <p:nvPr>
            <p:ph idx="1"/>
          </p:nvPr>
        </p:nvSpPr>
        <p:spPr/>
        <p:txBody>
          <a:bodyPr/>
          <a:lstStyle/>
          <a:p>
            <a:r>
              <a:rPr lang="en-GB" dirty="0"/>
              <a:t>We often don’t take time to notice what we can see from our own window or what grows along the paths where we live. </a:t>
            </a:r>
          </a:p>
          <a:p>
            <a:r>
              <a:rPr lang="en-GB" dirty="0"/>
              <a:t>Perhaps you can see some birds along the roofline, seeing who can get to be the highest up on the ‘perch’ of the roof? </a:t>
            </a:r>
          </a:p>
          <a:p>
            <a:r>
              <a:rPr lang="en-GB" dirty="0"/>
              <a:t>Or perhaps there are some gulls gliding high in the sky? </a:t>
            </a:r>
          </a:p>
          <a:p>
            <a:r>
              <a:rPr lang="en-GB" dirty="0"/>
              <a:t>Or perhaps you can see dandelions or daisies growing up between the cracks in the pavement. Take some time, just looking or wandering slowly….</a:t>
            </a:r>
          </a:p>
          <a:p>
            <a:r>
              <a:rPr lang="en-GB" dirty="0"/>
              <a:t>What can you see?</a:t>
            </a:r>
          </a:p>
          <a:p>
            <a:r>
              <a:rPr lang="en-GB" dirty="0"/>
              <a:t>What are you noticing? </a:t>
            </a:r>
          </a:p>
        </p:txBody>
      </p:sp>
    </p:spTree>
    <p:extLst>
      <p:ext uri="{BB962C8B-B14F-4D97-AF65-F5344CB8AC3E}">
        <p14:creationId xmlns:p14="http://schemas.microsoft.com/office/powerpoint/2010/main" val="2010684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66229-0A0B-4DDB-8768-4ED2921495AD}"/>
              </a:ext>
            </a:extLst>
          </p:cNvPr>
          <p:cNvSpPr>
            <a:spLocks noGrp="1"/>
          </p:cNvSpPr>
          <p:nvPr>
            <p:ph type="title"/>
          </p:nvPr>
        </p:nvSpPr>
        <p:spPr/>
        <p:txBody>
          <a:bodyPr/>
          <a:lstStyle/>
          <a:p>
            <a:r>
              <a:rPr lang="en-GB" dirty="0"/>
              <a:t>Noticing… </a:t>
            </a:r>
          </a:p>
        </p:txBody>
      </p:sp>
      <p:sp>
        <p:nvSpPr>
          <p:cNvPr id="3" name="Content Placeholder 2">
            <a:extLst>
              <a:ext uri="{FF2B5EF4-FFF2-40B4-BE49-F238E27FC236}">
                <a16:creationId xmlns:a16="http://schemas.microsoft.com/office/drawing/2014/main" id="{6E722B8B-BB12-41D6-A68B-8BCC2939DF65}"/>
              </a:ext>
            </a:extLst>
          </p:cNvPr>
          <p:cNvSpPr>
            <a:spLocks noGrp="1"/>
          </p:cNvSpPr>
          <p:nvPr>
            <p:ph idx="1"/>
          </p:nvPr>
        </p:nvSpPr>
        <p:spPr/>
        <p:txBody>
          <a:bodyPr>
            <a:normAutofit/>
          </a:bodyPr>
          <a:lstStyle/>
          <a:p>
            <a:r>
              <a:rPr lang="en-GB" dirty="0"/>
              <a:t>As you walk along or look out of your open window, take time to breathe calmly and tune in to where we are…</a:t>
            </a:r>
          </a:p>
          <a:p>
            <a:r>
              <a:rPr lang="en-GB" dirty="0"/>
              <a:t>Perhaps jot down things if that’s practical, or make a mental note of what you are seeing for writing down later </a:t>
            </a:r>
          </a:p>
          <a:p>
            <a:r>
              <a:rPr lang="en-GB" dirty="0"/>
              <a:t>You might what to focus on a couple of your senses to start with – what can you see and what can you hear? </a:t>
            </a:r>
          </a:p>
          <a:p>
            <a:r>
              <a:rPr lang="en-GB" dirty="0"/>
              <a:t>What can you see? </a:t>
            </a:r>
          </a:p>
          <a:p>
            <a:r>
              <a:rPr lang="en-GB" dirty="0"/>
              <a:t>Is the sky cloudy? Is it rainy or sunny or somewhere in between?! What colours can you see in the sky or on the ground?</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142103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8CF0B-66D8-4F94-AF5D-D7E847DF88E3}"/>
              </a:ext>
            </a:extLst>
          </p:cNvPr>
          <p:cNvSpPr>
            <a:spLocks noGrp="1"/>
          </p:cNvSpPr>
          <p:nvPr>
            <p:ph type="title"/>
          </p:nvPr>
        </p:nvSpPr>
        <p:spPr/>
        <p:txBody>
          <a:bodyPr/>
          <a:lstStyle/>
          <a:p>
            <a:r>
              <a:rPr lang="en-GB" dirty="0"/>
              <a:t>Near or far… </a:t>
            </a:r>
          </a:p>
        </p:txBody>
      </p:sp>
      <p:sp>
        <p:nvSpPr>
          <p:cNvPr id="3" name="Content Placeholder 2">
            <a:extLst>
              <a:ext uri="{FF2B5EF4-FFF2-40B4-BE49-F238E27FC236}">
                <a16:creationId xmlns:a16="http://schemas.microsoft.com/office/drawing/2014/main" id="{A3BC40AB-6DFD-4454-B20C-5FADD0BF4B92}"/>
              </a:ext>
            </a:extLst>
          </p:cNvPr>
          <p:cNvSpPr>
            <a:spLocks noGrp="1"/>
          </p:cNvSpPr>
          <p:nvPr>
            <p:ph idx="1"/>
          </p:nvPr>
        </p:nvSpPr>
        <p:spPr/>
        <p:txBody>
          <a:bodyPr/>
          <a:lstStyle/>
          <a:p>
            <a:r>
              <a:rPr lang="en-GB" dirty="0"/>
              <a:t>You don’t have to walk far! </a:t>
            </a:r>
          </a:p>
          <a:p>
            <a:r>
              <a:rPr lang="en-GB" dirty="0"/>
              <a:t>If you are outside, perhaps you can find a place along the way we feel comfortable to stop, become aware of the sounds, smells and sights around us… If you are indoors, gazing from your window, perhaps open the window and feel the air temperature on your face and look out at the sky… </a:t>
            </a:r>
          </a:p>
          <a:p>
            <a:r>
              <a:rPr lang="en-GB" dirty="0"/>
              <a:t>Make a few notes about what you are observing and feeling… </a:t>
            </a:r>
          </a:p>
          <a:p>
            <a:r>
              <a:rPr lang="en-GB" dirty="0"/>
              <a:t>What you write down does not have to be perfectly polished writing or wonderfully poetic! It is just good to make notes of what we are seeing and how these sights and sounds make us feel? </a:t>
            </a:r>
          </a:p>
          <a:p>
            <a:endParaRPr lang="en-GB" dirty="0"/>
          </a:p>
        </p:txBody>
      </p:sp>
    </p:spTree>
    <p:extLst>
      <p:ext uri="{BB962C8B-B14F-4D97-AF65-F5344CB8AC3E}">
        <p14:creationId xmlns:p14="http://schemas.microsoft.com/office/powerpoint/2010/main" val="4007468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E110E-EFDA-4E52-B314-909798359536}"/>
              </a:ext>
            </a:extLst>
          </p:cNvPr>
          <p:cNvSpPr>
            <a:spLocks noGrp="1"/>
          </p:cNvSpPr>
          <p:nvPr>
            <p:ph type="title"/>
          </p:nvPr>
        </p:nvSpPr>
        <p:spPr/>
        <p:txBody>
          <a:bodyPr>
            <a:normAutofit/>
          </a:bodyPr>
          <a:lstStyle/>
          <a:p>
            <a:r>
              <a:rPr lang="en-GB" sz="1800" dirty="0"/>
              <a:t>“Those who contemplate the beauty of the earth find reserves of strength that will endure as long as life lasts. There is something infinitely healing in the repeated refrains of nature - the assurance that dawn comes after night, and spring after winter.” Rachel Carson, Silent Spring</a:t>
            </a:r>
          </a:p>
        </p:txBody>
      </p:sp>
      <p:pic>
        <p:nvPicPr>
          <p:cNvPr id="4" name="Content Placeholder 3">
            <a:extLst>
              <a:ext uri="{FF2B5EF4-FFF2-40B4-BE49-F238E27FC236}">
                <a16:creationId xmlns:a16="http://schemas.microsoft.com/office/drawing/2014/main" id="{3D08BDDB-D593-46EE-8A3B-B4CDF6D80E1D}"/>
              </a:ext>
            </a:extLst>
          </p:cNvPr>
          <p:cNvPicPr>
            <a:picLocks noGrp="1" noChangeAspect="1"/>
          </p:cNvPicPr>
          <p:nvPr>
            <p:ph idx="1"/>
          </p:nvPr>
        </p:nvPicPr>
        <p:blipFill>
          <a:blip r:embed="rId2"/>
          <a:stretch>
            <a:fillRect/>
          </a:stretch>
        </p:blipFill>
        <p:spPr>
          <a:xfrm>
            <a:off x="2388394" y="2160588"/>
            <a:ext cx="5175249" cy="3881437"/>
          </a:xfrm>
          <a:prstGeom prst="rect">
            <a:avLst/>
          </a:prstGeom>
        </p:spPr>
      </p:pic>
    </p:spTree>
    <p:extLst>
      <p:ext uri="{BB962C8B-B14F-4D97-AF65-F5344CB8AC3E}">
        <p14:creationId xmlns:p14="http://schemas.microsoft.com/office/powerpoint/2010/main" val="3082803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2D68F-1006-4D85-9EBC-E724FE82CAC5}"/>
              </a:ext>
            </a:extLst>
          </p:cNvPr>
          <p:cNvSpPr>
            <a:spLocks noGrp="1"/>
          </p:cNvSpPr>
          <p:nvPr>
            <p:ph type="title"/>
          </p:nvPr>
        </p:nvSpPr>
        <p:spPr/>
        <p:txBody>
          <a:bodyPr>
            <a:normAutofit/>
          </a:bodyPr>
          <a:lstStyle/>
          <a:p>
            <a:r>
              <a:rPr lang="en-GB" sz="2800" dirty="0"/>
              <a:t>Here is a short reflection I wrote last week while walking in a street near me with a photo I took … </a:t>
            </a:r>
          </a:p>
        </p:txBody>
      </p:sp>
      <p:sp>
        <p:nvSpPr>
          <p:cNvPr id="6" name="Content Placeholder 5">
            <a:extLst>
              <a:ext uri="{FF2B5EF4-FFF2-40B4-BE49-F238E27FC236}">
                <a16:creationId xmlns:a16="http://schemas.microsoft.com/office/drawing/2014/main" id="{0B759D58-7A05-4E3E-B1AE-4169F83AA982}"/>
              </a:ext>
            </a:extLst>
          </p:cNvPr>
          <p:cNvSpPr>
            <a:spLocks noGrp="1"/>
          </p:cNvSpPr>
          <p:nvPr>
            <p:ph idx="1"/>
          </p:nvPr>
        </p:nvSpPr>
        <p:spPr/>
        <p:txBody>
          <a:bodyPr/>
          <a:lstStyle/>
          <a:p>
            <a:r>
              <a:rPr lang="en-GB" dirty="0"/>
              <a:t>The other day I went for a walk near where I live…. It was a cloudy day and things all felt a bit gloomy </a:t>
            </a:r>
          </a:p>
          <a:p>
            <a:endParaRPr lang="en-GB" dirty="0"/>
          </a:p>
          <a:p>
            <a:endParaRPr lang="en-GB" dirty="0"/>
          </a:p>
        </p:txBody>
      </p:sp>
      <p:pic>
        <p:nvPicPr>
          <p:cNvPr id="9" name="Picture 8" descr="A group of clouds in the sky&#10;&#10;Description automatically generated">
            <a:extLst>
              <a:ext uri="{FF2B5EF4-FFF2-40B4-BE49-F238E27FC236}">
                <a16:creationId xmlns:a16="http://schemas.microsoft.com/office/drawing/2014/main" id="{42E052E1-3E1A-449A-A3E8-7BF22E38B44A}"/>
              </a:ext>
            </a:extLst>
          </p:cNvPr>
          <p:cNvPicPr>
            <a:picLocks noChangeAspect="1"/>
          </p:cNvPicPr>
          <p:nvPr/>
        </p:nvPicPr>
        <p:blipFill>
          <a:blip r:embed="rId2"/>
          <a:stretch>
            <a:fillRect/>
          </a:stretch>
        </p:blipFill>
        <p:spPr>
          <a:xfrm>
            <a:off x="2099843" y="2802410"/>
            <a:ext cx="6011114" cy="3238952"/>
          </a:xfrm>
          <a:prstGeom prst="rect">
            <a:avLst/>
          </a:prstGeom>
        </p:spPr>
      </p:pic>
    </p:spTree>
    <p:extLst>
      <p:ext uri="{BB962C8B-B14F-4D97-AF65-F5344CB8AC3E}">
        <p14:creationId xmlns:p14="http://schemas.microsoft.com/office/powerpoint/2010/main" val="2310136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5E692-4918-497A-AA85-960BA2BCEE5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4545073-AC28-4CA1-8D4B-B8E3BD462883}"/>
              </a:ext>
            </a:extLst>
          </p:cNvPr>
          <p:cNvSpPr>
            <a:spLocks noGrp="1"/>
          </p:cNvSpPr>
          <p:nvPr>
            <p:ph idx="1"/>
          </p:nvPr>
        </p:nvSpPr>
        <p:spPr/>
        <p:txBody>
          <a:bodyPr/>
          <a:lstStyle/>
          <a:p>
            <a:r>
              <a:rPr lang="en-GB" dirty="0"/>
              <a:t>I wasn’t in the best frame of mind and seemed to have lots of little jobs to sort out and getting bits and bobs from different shops, which all felt like a drag. </a:t>
            </a:r>
          </a:p>
          <a:p>
            <a:endParaRPr lang="en-GB" dirty="0"/>
          </a:p>
          <a:p>
            <a:endParaRPr lang="en-GB" dirty="0"/>
          </a:p>
          <a:p>
            <a:r>
              <a:rPr lang="en-GB" dirty="0"/>
              <a:t>The streets were quite busy and everybody else seemed to be in a rush too and not having a good day! </a:t>
            </a:r>
          </a:p>
          <a:p>
            <a:endParaRPr lang="en-GB" dirty="0"/>
          </a:p>
        </p:txBody>
      </p:sp>
    </p:spTree>
    <p:extLst>
      <p:ext uri="{BB962C8B-B14F-4D97-AF65-F5344CB8AC3E}">
        <p14:creationId xmlns:p14="http://schemas.microsoft.com/office/powerpoint/2010/main" val="100793552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41</TotalTime>
  <Words>973</Words>
  <Application>Microsoft Office PowerPoint</Application>
  <PresentationFormat>Widescreen</PresentationFormat>
  <Paragraphs>63</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Trebuchet MS</vt:lpstr>
      <vt:lpstr>Wingdings 3</vt:lpstr>
      <vt:lpstr>Facet</vt:lpstr>
      <vt:lpstr>Session One </vt:lpstr>
      <vt:lpstr>Beginning… but where can we begin?! </vt:lpstr>
      <vt:lpstr>PowerPoint Presentation</vt:lpstr>
      <vt:lpstr>Window on the world / our home patch</vt:lpstr>
      <vt:lpstr>Noticing… </vt:lpstr>
      <vt:lpstr>Near or far… </vt:lpstr>
      <vt:lpstr>“Those who contemplate the beauty of the earth find reserves of strength that will endure as long as life lasts. There is something infinitely healing in the repeated refrains of nature - the assurance that dawn comes after night, and spring after winter.” Rachel Carson, Silent Spring</vt:lpstr>
      <vt:lpstr>Here is a short reflection I wrote last week while walking in a street near me with a photo I took … </vt:lpstr>
      <vt:lpstr>PowerPoint Presentation</vt:lpstr>
      <vt:lpstr>PowerPoint Presentation</vt:lpstr>
      <vt:lpstr>PowerPoint Presentation</vt:lpstr>
      <vt:lpstr>PowerPoint Presentation</vt:lpstr>
      <vt:lpstr>What can you see? </vt:lpstr>
      <vt:lpstr>Your thoughts and notes </vt:lpstr>
      <vt:lpstr>That’s session one all done! Thanks for making a start on this course with me. Feel free to have another at this one or move on to session two when it next suits you! Sara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One </dc:title>
  <dc:creator>Sara Iles</dc:creator>
  <cp:lastModifiedBy>Sara Iles</cp:lastModifiedBy>
  <cp:revision>5</cp:revision>
  <dcterms:created xsi:type="dcterms:W3CDTF">2020-08-10T12:53:35Z</dcterms:created>
  <dcterms:modified xsi:type="dcterms:W3CDTF">2020-08-14T16:48:54Z</dcterms:modified>
</cp:coreProperties>
</file>