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342" r:id="rId3"/>
    <p:sldId id="371" r:id="rId4"/>
    <p:sldId id="473" r:id="rId5"/>
    <p:sldId id="370" r:id="rId6"/>
    <p:sldId id="381" r:id="rId7"/>
    <p:sldId id="380" r:id="rId8"/>
    <p:sldId id="304" r:id="rId9"/>
    <p:sldId id="398" r:id="rId10"/>
    <p:sldId id="350" r:id="rId11"/>
    <p:sldId id="396" r:id="rId12"/>
    <p:sldId id="397" r:id="rId13"/>
    <p:sldId id="379" r:id="rId14"/>
    <p:sldId id="308" r:id="rId15"/>
    <p:sldId id="392" r:id="rId16"/>
    <p:sldId id="377" r:id="rId17"/>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68" d="100"/>
          <a:sy n="68" d="100"/>
        </p:scale>
        <p:origin x="1446" y="60"/>
      </p:cViewPr>
      <p:guideLst>
        <p:guide orient="horz" pos="1071"/>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3/8/2021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3/8/2021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at the end and afterward. The key to learning however is doing and teaching – 54321 DD</a:t>
            </a:r>
          </a:p>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10</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10</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10</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a:p>
        </p:txBody>
      </p:sp>
    </p:spTree>
    <p:extLst>
      <p:ext uri="{BB962C8B-B14F-4D97-AF65-F5344CB8AC3E}">
        <p14:creationId xmlns:p14="http://schemas.microsoft.com/office/powerpoint/2010/main" val="1784288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11</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11</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11</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1 – purpose, mention positive self-talk, visualization (perfect world, community, society, life), SMART goals, say no, avoid perfectionism and create a plan to reduce your fatigue </a:t>
            </a:r>
          </a:p>
          <a:p>
            <a:pPr eaLnBrk="1" hangingPunct="1"/>
            <a:r>
              <a:rPr lang="en-US" dirty="0"/>
              <a:t>2 – Good sleep and get in a routine and to bed early</a:t>
            </a:r>
          </a:p>
          <a:p>
            <a:pPr eaLnBrk="1" hangingPunct="1"/>
            <a:r>
              <a:rPr lang="en-US" dirty="0"/>
              <a:t>3- eat foods that build immunity and strength – fruit &amp; veg (gamechangers and what the health) </a:t>
            </a:r>
          </a:p>
          <a:p>
            <a:pPr eaLnBrk="1" hangingPunct="1"/>
            <a:r>
              <a:rPr lang="en-US" dirty="0"/>
              <a:t>4 – physical activity but also yoga, meditation and mindfulness and stick at it to lose weight of maintain a good weight </a:t>
            </a:r>
          </a:p>
          <a:p>
            <a:pPr eaLnBrk="1" hangingPunct="1"/>
            <a:r>
              <a:rPr lang="en-US" dirty="0"/>
              <a:t>5 – EFT/emotion code </a:t>
            </a:r>
          </a:p>
          <a:p>
            <a:pPr eaLnBrk="1" hangingPunct="1"/>
            <a:r>
              <a:rPr lang="en-US" dirty="0"/>
              <a:t>8 – reduce caffeine and alcohol</a:t>
            </a:r>
          </a:p>
        </p:txBody>
      </p:sp>
    </p:spTree>
    <p:extLst>
      <p:ext uri="{BB962C8B-B14F-4D97-AF65-F5344CB8AC3E}">
        <p14:creationId xmlns:p14="http://schemas.microsoft.com/office/powerpoint/2010/main" val="3008197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 Set yourself a 30-day lifestyle plan. 95% of chronic conditions are lifestyle related. Then do it again until a healthy lifestyle is habitual and something you ‘just do’</a:t>
            </a:r>
          </a:p>
          <a:p>
            <a:r>
              <a:rPr lang="en-GB" dirty="0"/>
              <a:t>5 – make it easy for the doctor to diagnose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13</a:t>
            </a:fld>
            <a:endParaRPr lang="en-GB"/>
          </a:p>
        </p:txBody>
      </p:sp>
    </p:spTree>
    <p:extLst>
      <p:ext uri="{BB962C8B-B14F-4D97-AF65-F5344CB8AC3E}">
        <p14:creationId xmlns:p14="http://schemas.microsoft.com/office/powerpoint/2010/main" val="477538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a:t>54321 Decide/do </a:t>
            </a:r>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14</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me if you would like to attend an EFT session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15</a:t>
            </a:fld>
            <a:endParaRPr lang="en-GB"/>
          </a:p>
        </p:txBody>
      </p:sp>
    </p:spTree>
    <p:extLst>
      <p:ext uri="{BB962C8B-B14F-4D97-AF65-F5344CB8AC3E}">
        <p14:creationId xmlns:p14="http://schemas.microsoft.com/office/powerpoint/2010/main" val="359661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0" dirty="0"/>
              <a:t>54321 DD</a:t>
            </a:r>
          </a:p>
          <a:p>
            <a:pPr eaLnBrk="1" hangingPunct="1">
              <a:spcBef>
                <a:spcPct val="0"/>
              </a:spcBef>
            </a:pPr>
            <a:r>
              <a:rPr lang="en-US" b="0" dirty="0"/>
              <a:t>Personal resilience toolkit - STOP</a:t>
            </a:r>
          </a:p>
        </p:txBody>
      </p:sp>
    </p:spTree>
    <p:extLst>
      <p:ext uri="{BB962C8B-B14F-4D97-AF65-F5344CB8AC3E}">
        <p14:creationId xmlns:p14="http://schemas.microsoft.com/office/powerpoint/2010/main" val="398437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Talk about self-awareness and ask everyone to honestly reflect on: do I suffer from fatigue? What in my lifestyle is causing it? How do I respond to stress or fight/flight? Do I get anxiety? Is what I have now fatigue, anxiety, stress, over-worrying, emotional trauma or something else? How does my personality impact how I cope with fatigue, anxiety, stress? Am I prepared to change my lifestyle to protect me? </a:t>
            </a:r>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When you're fatigued, you have no motivation and no energy. Being sleepy may be a symptom of </a:t>
            </a:r>
            <a:r>
              <a:rPr lang="en-US" sz="1200" b="1" dirty="0"/>
              <a:t>fatigue</a:t>
            </a:r>
            <a:r>
              <a:rPr lang="en-US" sz="1200" dirty="0"/>
              <a:t>, but it's not the same thing.</a:t>
            </a:r>
            <a:r>
              <a:rPr lang="en-GB" sz="1200" dirty="0"/>
              <a:t>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4</a:t>
            </a:fld>
            <a:endParaRPr lang="en-GB"/>
          </a:p>
        </p:txBody>
      </p:sp>
    </p:spTree>
    <p:extLst>
      <p:ext uri="{BB962C8B-B14F-4D97-AF65-F5344CB8AC3E}">
        <p14:creationId xmlns:p14="http://schemas.microsoft.com/office/powerpoint/2010/main" val="203492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7952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 look at these use honest self-awareness to ask which ones apply to me</a:t>
            </a:r>
          </a:p>
          <a:p>
            <a:r>
              <a:rPr lang="en-GB" dirty="0"/>
              <a:t>1 overuse of alcohol and drugs but also prescribed drugs such as cough medicines and </a:t>
            </a:r>
            <a:r>
              <a:rPr lang="en-GB" dirty="0" err="1"/>
              <a:t>antihistimines</a:t>
            </a:r>
            <a:r>
              <a:rPr lang="en-GB" dirty="0"/>
              <a:t> and antidepressants </a:t>
            </a:r>
          </a:p>
          <a:p>
            <a:r>
              <a:rPr lang="en-GB" dirty="0"/>
              <a:t>5 Lack of sleep but also extended periods of emotional stress – also mention being overweight </a:t>
            </a:r>
          </a:p>
          <a:p>
            <a:r>
              <a:rPr lang="en-GB" dirty="0"/>
              <a:t>Challenge delegates to use their self awareness again to understand any lifestyle causes</a:t>
            </a:r>
          </a:p>
          <a:p>
            <a:r>
              <a:rPr lang="en-GB" dirty="0"/>
              <a:t>9 trapped emotions if we try to suppress them need a lot </a:t>
            </a:r>
            <a:r>
              <a:rPr lang="en-GB"/>
              <a:t>of energy</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3654353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Trapped emotions mention EFT &amp; the emotion code and the sessions I do once a month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7</a:t>
            </a:fld>
            <a:endParaRPr lang="en-GB"/>
          </a:p>
        </p:txBody>
      </p:sp>
    </p:spTree>
    <p:extLst>
      <p:ext uri="{BB962C8B-B14F-4D97-AF65-F5344CB8AC3E}">
        <p14:creationId xmlns:p14="http://schemas.microsoft.com/office/powerpoint/2010/main" val="2857392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8</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8</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8</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r>
              <a:rPr lang="en-US" dirty="0"/>
              <a:t>gastrointestinal problems </a:t>
            </a:r>
          </a:p>
          <a:p>
            <a:pPr eaLnBrk="1" hangingPunct="1"/>
            <a:r>
              <a:rPr lang="en-US" dirty="0"/>
              <a:t>Also mention irritability, moodiness, slow response time, more accident prone, vision problems such as blurriness, </a:t>
            </a:r>
          </a:p>
        </p:txBody>
      </p:sp>
    </p:spTree>
    <p:extLst>
      <p:ext uri="{BB962C8B-B14F-4D97-AF65-F5344CB8AC3E}">
        <p14:creationId xmlns:p14="http://schemas.microsoft.com/office/powerpoint/2010/main" val="871289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1EA866AB-BD5D-498F-AE82-1318D6975DD1}" type="slidenum">
              <a:rPr lang="en-GB" smtClean="0"/>
              <a:pPr>
                <a:defRPr/>
              </a:pPr>
              <a:t>9</a:t>
            </a:fld>
            <a:endParaRPr lang="en-GB" dirty="0"/>
          </a:p>
        </p:txBody>
      </p:sp>
      <p:sp>
        <p:nvSpPr>
          <p:cNvPr id="40962"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6616" tIns="48308" rIns="96616" bIns="48308" anchor="b"/>
          <a:lstStyle/>
          <a:p>
            <a:pPr algn="r"/>
            <a:fld id="{44FD8137-CAF8-400F-8442-70530B311984}" type="slidenum">
              <a:rPr lang="en-GB" sz="1300">
                <a:latin typeface="Times New Roman" pitchFamily="18" charset="0"/>
              </a:rPr>
              <a:pPr algn="r"/>
              <a:t>9</a:t>
            </a:fld>
            <a:endParaRPr lang="en-GB" sz="1300">
              <a:latin typeface="Times New Roman" pitchFamily="18" charset="0"/>
            </a:endParaRPr>
          </a:p>
        </p:txBody>
      </p:sp>
      <p:sp>
        <p:nvSpPr>
          <p:cNvPr id="40963" name="Rectangle 7"/>
          <p:cNvSpPr txBox="1">
            <a:spLocks noGrp="1" noChangeArrowheads="1"/>
          </p:cNvSpPr>
          <p:nvPr/>
        </p:nvSpPr>
        <p:spPr bwMode="auto">
          <a:xfrm>
            <a:off x="3903663" y="9520238"/>
            <a:ext cx="2984500" cy="500062"/>
          </a:xfrm>
          <a:prstGeom prst="rect">
            <a:avLst/>
          </a:prstGeom>
          <a:noFill/>
          <a:ln w="9525">
            <a:noFill/>
            <a:miter lim="800000"/>
            <a:headEnd/>
            <a:tailEnd/>
          </a:ln>
        </p:spPr>
        <p:txBody>
          <a:bodyPr lIns="95582" tIns="47791" rIns="95582" bIns="47791" anchor="b"/>
          <a:lstStyle/>
          <a:p>
            <a:pPr algn="r" defTabSz="955675"/>
            <a:fld id="{12771837-26DE-466B-8342-CC4FB2BABFC1}" type="slidenum">
              <a:rPr lang="en-GB" sz="1300">
                <a:latin typeface="Times New Roman" pitchFamily="18" charset="0"/>
              </a:rPr>
              <a:pPr algn="r" defTabSz="955675"/>
              <a:t>9</a:t>
            </a:fld>
            <a:endParaRPr lang="en-GB" sz="1300">
              <a:latin typeface="Times New Roman" pitchFamily="18" charset="0"/>
            </a:endParaRPr>
          </a:p>
        </p:txBody>
      </p:sp>
      <p:sp>
        <p:nvSpPr>
          <p:cNvPr id="409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5" name="Rectangle 3"/>
          <p:cNvSpPr>
            <a:spLocks noGrp="1" noChangeArrowheads="1"/>
          </p:cNvSpPr>
          <p:nvPr>
            <p:ph type="body" idx="1"/>
          </p:nvPr>
        </p:nvSpPr>
        <p:spPr bwMode="auto">
          <a:xfrm>
            <a:off x="917575" y="4760913"/>
            <a:ext cx="5053013" cy="4506912"/>
          </a:xfrm>
          <a:solidFill>
            <a:srgbClr val="FFFFFF"/>
          </a:solidFill>
          <a:ln>
            <a:solidFill>
              <a:srgbClr val="000000"/>
            </a:solidFill>
            <a:miter lim="800000"/>
            <a:headEnd/>
            <a:tailEnd/>
          </a:ln>
        </p:spPr>
        <p:txBody>
          <a:bodyPr wrap="square" lIns="95582" tIns="47791" rIns="95582" bIns="47791" numCol="1" anchor="t" anchorCtr="0" compatLnSpc="1">
            <a:prstTxWarp prst="textNoShape">
              <a:avLst/>
            </a:prstTxWarp>
          </a:bodyPr>
          <a:lstStyle/>
          <a:p>
            <a:pPr eaLnBrk="1" hangingPunct="1"/>
            <a:endParaRPr lang="en-US"/>
          </a:p>
        </p:txBody>
      </p:sp>
    </p:spTree>
    <p:extLst>
      <p:ext uri="{BB962C8B-B14F-4D97-AF65-F5344CB8AC3E}">
        <p14:creationId xmlns:p14="http://schemas.microsoft.com/office/powerpoint/2010/main" val="258590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3/8/2021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3/8/2021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3/8/2021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3/8/2021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3/8/2021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3/8/2021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3/8/2021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3/8/2021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3/8/2021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3/8/2021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3/8/2021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3/8/2021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9.jpeg"/><Relationship Id="rId11" Type="http://schemas.openxmlformats.org/officeDocument/2006/relationships/image" Target="../media/image24.jpeg"/><Relationship Id="rId5" Type="http://schemas.openxmlformats.org/officeDocument/2006/relationships/image" Target="../media/image18.jpeg"/><Relationship Id="rId10" Type="http://schemas.openxmlformats.org/officeDocument/2006/relationships/image" Target="../media/image23.jpeg"/><Relationship Id="rId4" Type="http://schemas.openxmlformats.org/officeDocument/2006/relationships/image" Target="../media/image17.jpeg"/><Relationship Id="rId9" Type="http://schemas.openxmlformats.org/officeDocument/2006/relationships/image" Target="../media/image2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7" Type="http://schemas.openxmlformats.org/officeDocument/2006/relationships/image" Target="../media/image29.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bernard.genge@gmail.com" TargetMode="External"/><Relationship Id="rId4" Type="http://schemas.openxmlformats.org/officeDocument/2006/relationships/hyperlink" Target="https://eur02.safelinks.protection.outlook.com/?url=https%3A%2F%2Fignitepd.thinkific.com%2Fcourses%2Frock-solid-resilience%3Ffbclid%3DIwAR1dt6Mw_cw8EqDPPJA3bpynSEVhFxwfMWBZpPKO1IZq04ZvxHHc0ty8KRc&amp;data=02%7C01%7C%7C9f2bb0b5f70d4f12c69708d86c2c7235%7C84df9e7fe9f640afb435aaaaaaaaaaaa%7C1%7C0%7C637378285429425970&amp;sdata=A5NC7TNwC3nnmfJg5v2ew7rRhAbLm2qTyUx5L8r%2B6jE%3D&amp;reserved=0"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VE5OwMUU5sM" TargetMode="External"/><Relationship Id="rId2" Type="http://schemas.openxmlformats.org/officeDocument/2006/relationships/hyperlink" Target="https://www.youtube.com/watch?v=Oht0-qKeUG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Understanding fatigue and what to do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To get a diagnosis your doctor may well ask </a:t>
            </a:r>
            <a:endParaRPr lang="en-US" sz="2400" dirty="0">
              <a:solidFill>
                <a:schemeClr val="bg1"/>
              </a:solidFill>
              <a:cs typeface="Arial" charset="0"/>
            </a:endParaRPr>
          </a:p>
        </p:txBody>
      </p:sp>
      <p:sp>
        <p:nvSpPr>
          <p:cNvPr id="2" name="AutoShape 14" descr="29 Living Beyond Your Feelings: Controlling Emotions So They Don't Control  You Quotes &amp; Sayings with Wallpapers &amp; Posters - Quotes.Pub">
            <a:extLst>
              <a:ext uri="{FF2B5EF4-FFF2-40B4-BE49-F238E27FC236}">
                <a16:creationId xmlns:a16="http://schemas.microsoft.com/office/drawing/2014/main" id="{9F3BFBC8-7B50-4A49-A677-966FC6A4F9F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TextBox 7">
            <a:extLst>
              <a:ext uri="{FF2B5EF4-FFF2-40B4-BE49-F238E27FC236}">
                <a16:creationId xmlns:a16="http://schemas.microsoft.com/office/drawing/2014/main" id="{DB7D5E16-CA4A-4356-8FD6-DFD40DC4F68C}"/>
              </a:ext>
            </a:extLst>
          </p:cNvPr>
          <p:cNvSpPr txBox="1"/>
          <p:nvPr/>
        </p:nvSpPr>
        <p:spPr>
          <a:xfrm>
            <a:off x="207131" y="980728"/>
            <a:ext cx="8424937" cy="5539978"/>
          </a:xfrm>
          <a:prstGeom prst="rect">
            <a:avLst/>
          </a:prstGeom>
          <a:noFill/>
        </p:spPr>
        <p:txBody>
          <a:bodyPr wrap="square" rtlCol="0">
            <a:spAutoFit/>
          </a:bodyPr>
          <a:lstStyle/>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T</a:t>
            </a:r>
            <a:r>
              <a:rPr lang="en-US" sz="2400" b="0" i="0" dirty="0">
                <a:solidFill>
                  <a:srgbClr val="231F20"/>
                </a:solidFill>
                <a:effectLst/>
                <a:latin typeface="Arial" panose="020B0604020202020204" pitchFamily="34" charset="0"/>
                <a:cs typeface="Arial" panose="020B0604020202020204" pitchFamily="34" charset="0"/>
              </a:rPr>
              <a:t>he signs and symptoms you experience </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T</a:t>
            </a:r>
            <a:r>
              <a:rPr lang="en-US" sz="2400" b="0" i="0" dirty="0">
                <a:solidFill>
                  <a:srgbClr val="231F20"/>
                </a:solidFill>
                <a:effectLst/>
                <a:latin typeface="Arial" panose="020B0604020202020204" pitchFamily="34" charset="0"/>
                <a:cs typeface="Arial" panose="020B0604020202020204" pitchFamily="34" charset="0"/>
              </a:rPr>
              <a:t>he patterns of the fatigue, such as the times of day when the symptoms are worse or better and whether or not taking a nap helps</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T</a:t>
            </a:r>
            <a:r>
              <a:rPr lang="en-US" sz="2400" b="0" i="0" dirty="0">
                <a:solidFill>
                  <a:srgbClr val="231F20"/>
                </a:solidFill>
                <a:effectLst/>
                <a:latin typeface="Arial" panose="020B0604020202020204" pitchFamily="34" charset="0"/>
                <a:cs typeface="Arial" panose="020B0604020202020204" pitchFamily="34" charset="0"/>
              </a:rPr>
              <a:t>he quality of your sleep</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Your</a:t>
            </a:r>
            <a:r>
              <a:rPr lang="en-US" sz="2400" b="0" i="0" dirty="0">
                <a:solidFill>
                  <a:srgbClr val="231F20"/>
                </a:solidFill>
                <a:effectLst/>
                <a:latin typeface="Arial" panose="020B0604020202020204" pitchFamily="34" charset="0"/>
                <a:cs typeface="Arial" panose="020B0604020202020204" pitchFamily="34" charset="0"/>
              </a:rPr>
              <a:t> emotional state and stress levels</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What medications you are on</a:t>
            </a:r>
          </a:p>
          <a:p>
            <a:pPr>
              <a:buFont typeface="Arial" panose="020B0604020202020204" pitchFamily="34" charset="0"/>
              <a:buChar char="•"/>
            </a:pPr>
            <a:r>
              <a:rPr lang="en-US" sz="2400" b="0" i="0" dirty="0">
                <a:solidFill>
                  <a:srgbClr val="231F20"/>
                </a:solidFill>
                <a:effectLst/>
                <a:latin typeface="Arial" panose="020B0604020202020204" pitchFamily="34" charset="0"/>
                <a:cs typeface="Arial" panose="020B0604020202020204" pitchFamily="34" charset="0"/>
              </a:rPr>
              <a:t>Lifestyle factors such as </a:t>
            </a:r>
            <a:r>
              <a:rPr lang="en-US" sz="2400" dirty="0">
                <a:latin typeface="Arial" panose="020B0604020202020204" pitchFamily="34" charset="0"/>
                <a:cs typeface="Arial" panose="020B0604020202020204" pitchFamily="34" charset="0"/>
              </a:rPr>
              <a:t>your diet, caffeine use, drug use, alcohol consumption, and work and sleep patterns.</a:t>
            </a:r>
          </a:p>
          <a:p>
            <a:pPr>
              <a:buFont typeface="Arial" panose="020B0604020202020204" pitchFamily="34" charset="0"/>
              <a:buChar char="•"/>
            </a:pPr>
            <a:r>
              <a:rPr lang="en-US" sz="2400" b="0" i="0" dirty="0">
                <a:solidFill>
                  <a:srgbClr val="231F20"/>
                </a:solidFill>
                <a:effectLst/>
                <a:latin typeface="Arial" panose="020B0604020202020204" pitchFamily="34" charset="0"/>
                <a:cs typeface="Arial" panose="020B0604020202020204" pitchFamily="34" charset="0"/>
              </a:rPr>
              <a:t>They may also order some tests such as a urine test, imaging scans, blood tests and mental health questionnaires </a:t>
            </a:r>
          </a:p>
          <a:p>
            <a:pPr>
              <a:buFont typeface="Arial" panose="020B0604020202020204" pitchFamily="34" charset="0"/>
              <a:buChar char="•"/>
            </a:pPr>
            <a:endParaRPr lang="en-US" sz="2400" dirty="0">
              <a:solidFill>
                <a:srgbClr val="231F20"/>
              </a:solidFill>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To treat fatigue effectively, a health care professional needs to find and diagnose the underlying cause.</a:t>
            </a:r>
            <a:endParaRPr lang="en-US" sz="2400" b="0" i="0" dirty="0">
              <a:solidFill>
                <a:srgbClr val="231F20"/>
              </a:solidFill>
              <a:effectLst/>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3101711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Strategies we can all use to reduce fatigue </a:t>
            </a:r>
            <a:endParaRPr lang="en-US" sz="2400" dirty="0">
              <a:solidFill>
                <a:schemeClr val="bg1"/>
              </a:solidFill>
              <a:cs typeface="Arial" charset="0"/>
            </a:endParaRPr>
          </a:p>
        </p:txBody>
      </p:sp>
      <p:sp>
        <p:nvSpPr>
          <p:cNvPr id="2" name="AutoShape 14" descr="29 Living Beyond Your Feelings: Controlling Emotions So They Don't Control  You Quotes &amp; Sayings with Wallpapers &amp; Posters - Quotes.Pub">
            <a:extLst>
              <a:ext uri="{FF2B5EF4-FFF2-40B4-BE49-F238E27FC236}">
                <a16:creationId xmlns:a16="http://schemas.microsoft.com/office/drawing/2014/main" id="{9F3BFBC8-7B50-4A49-A677-966FC6A4F9F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2" name="Picture 2" descr="Should we be worrying about the purpose of life? | Lifestyle News,The  Indian Express">
            <a:extLst>
              <a:ext uri="{FF2B5EF4-FFF2-40B4-BE49-F238E27FC236}">
                <a16:creationId xmlns:a16="http://schemas.microsoft.com/office/drawing/2014/main" id="{BD833E03-CB42-4C80-8B29-A47D43128D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42" y="765175"/>
            <a:ext cx="2867025" cy="159067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5 Great Sleep Hygiene Tips for a Restful Night | Minnesota Mattress Factory  Store - Sleep Great, Live Better.">
            <a:extLst>
              <a:ext uri="{FF2B5EF4-FFF2-40B4-BE49-F238E27FC236}">
                <a16:creationId xmlns:a16="http://schemas.microsoft.com/office/drawing/2014/main" id="{FF627B97-3858-4FB7-B915-CEDB17D591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7050" y="866527"/>
            <a:ext cx="3314700" cy="138112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Good diet may avert nutritional problems in cancer patients | India Post  News Paper">
            <a:extLst>
              <a:ext uri="{FF2B5EF4-FFF2-40B4-BE49-F238E27FC236}">
                <a16:creationId xmlns:a16="http://schemas.microsoft.com/office/drawing/2014/main" id="{645CF4C9-4430-4CA0-AAA3-7408F2C727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624137"/>
            <a:ext cx="2838450" cy="160972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Physical Activity - A Social Solution | ukactive">
            <a:extLst>
              <a:ext uri="{FF2B5EF4-FFF2-40B4-BE49-F238E27FC236}">
                <a16:creationId xmlns:a16="http://schemas.microsoft.com/office/drawing/2014/main" id="{D72EFBA3-5462-485B-BA92-255536DE0B6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1880" y="2624137"/>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MYO Therapy &amp; Healthcare Institute: Emotional Hygiene">
            <a:extLst>
              <a:ext uri="{FF2B5EF4-FFF2-40B4-BE49-F238E27FC236}">
                <a16:creationId xmlns:a16="http://schemas.microsoft.com/office/drawing/2014/main" id="{1978DB01-3F55-4072-B883-F3139152C84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171" y="4941168"/>
            <a:ext cx="3267075" cy="1400175"/>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Who can I tell">
            <a:extLst>
              <a:ext uri="{FF2B5EF4-FFF2-40B4-BE49-F238E27FC236}">
                <a16:creationId xmlns:a16="http://schemas.microsoft.com/office/drawing/2014/main" id="{2BF54B77-5BF8-4070-A566-C3617AA41C7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76256" y="818462"/>
            <a:ext cx="1952625" cy="1447800"/>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descr="15 benefits of drinking water and other water facts">
            <a:extLst>
              <a:ext uri="{FF2B5EF4-FFF2-40B4-BE49-F238E27FC236}">
                <a16:creationId xmlns:a16="http://schemas.microsoft.com/office/drawing/2014/main" id="{5C57D798-B270-411B-B20A-6983CB30018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20830" y="2624137"/>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4110" name="Picture 14" descr="Limit Your Caffeine Intake - 5 Easy Steps to a Better Night's Sleep | The  Dr. Oz Show">
            <a:extLst>
              <a:ext uri="{FF2B5EF4-FFF2-40B4-BE49-F238E27FC236}">
                <a16:creationId xmlns:a16="http://schemas.microsoft.com/office/drawing/2014/main" id="{0687606F-99F3-4C78-AD3D-FA270E5A781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14712" y="4610349"/>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4112" name="Picture 16" descr="Stress Control: The Complete Guide to Take Control of Your Stress and  Anxiety Levels, Master Your Emotions, and Learn How to Stop Overthinking  (Audio Download): Amazon.co.uk: Matthew Wright, Jay Deane, Matthew Wright:">
            <a:extLst>
              <a:ext uri="{FF2B5EF4-FFF2-40B4-BE49-F238E27FC236}">
                <a16:creationId xmlns:a16="http://schemas.microsoft.com/office/drawing/2014/main" id="{1288A809-C72D-41B2-8D15-E0F3F1F87E7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20830" y="4569692"/>
            <a:ext cx="2619375" cy="2603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9434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0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0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1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0005C86-99D6-4EE1-B398-A22464A1D9B0}"/>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Driving </a:t>
            </a:r>
            <a:endParaRPr lang="en-US" sz="2400" dirty="0">
              <a:solidFill>
                <a:schemeClr val="bg1"/>
              </a:solidFill>
              <a:cs typeface="Arial" charset="0"/>
            </a:endParaRPr>
          </a:p>
        </p:txBody>
      </p:sp>
      <p:sp>
        <p:nvSpPr>
          <p:cNvPr id="4" name="TextBox 3">
            <a:extLst>
              <a:ext uri="{FF2B5EF4-FFF2-40B4-BE49-F238E27FC236}">
                <a16:creationId xmlns:a16="http://schemas.microsoft.com/office/drawing/2014/main" id="{E1459BCD-1E70-4A5A-8D83-73E93A2DD4DA}"/>
              </a:ext>
            </a:extLst>
          </p:cNvPr>
          <p:cNvSpPr txBox="1"/>
          <p:nvPr/>
        </p:nvSpPr>
        <p:spPr>
          <a:xfrm>
            <a:off x="179512" y="980728"/>
            <a:ext cx="8424936" cy="5909310"/>
          </a:xfrm>
          <a:prstGeom prst="rect">
            <a:avLst/>
          </a:prstGeom>
          <a:noFill/>
        </p:spPr>
        <p:txBody>
          <a:bodyPr wrap="square" rtlCol="0">
            <a:spAutoFit/>
          </a:bodyPr>
          <a:lstStyle/>
          <a:p>
            <a:r>
              <a:rPr lang="en-US" sz="2400" dirty="0"/>
              <a:t>A survey they carried out found that around 1 in 25 drivers aged 18 years and above had fallen asleep while driving in the previous 30 days.</a:t>
            </a:r>
          </a:p>
          <a:p>
            <a:endParaRPr lang="en-US" sz="2400" dirty="0"/>
          </a:p>
          <a:p>
            <a:r>
              <a:rPr lang="en-US" sz="2400" dirty="0"/>
              <a:t>If a you notice you are doing any of the following, pull over and take a nap or change drivers:</a:t>
            </a:r>
          </a:p>
          <a:p>
            <a:endParaRPr lang="en-US" sz="2400" dirty="0"/>
          </a:p>
          <a:p>
            <a:pPr marL="285750" indent="-285750">
              <a:buFont typeface="Arial" panose="020B0604020202020204" pitchFamily="34" charset="0"/>
              <a:buChar char="•"/>
            </a:pPr>
            <a:r>
              <a:rPr lang="en-US" sz="2400" dirty="0"/>
              <a:t>yawning and blinking</a:t>
            </a:r>
          </a:p>
          <a:p>
            <a:pPr marL="285750" indent="-285750">
              <a:buFont typeface="Arial" panose="020B0604020202020204" pitchFamily="34" charset="0"/>
              <a:buChar char="•"/>
            </a:pPr>
            <a:r>
              <a:rPr lang="en-US" sz="2400" dirty="0"/>
              <a:t>not remembering the last few miles you’ve driven</a:t>
            </a:r>
          </a:p>
          <a:p>
            <a:pPr marL="285750" indent="-285750">
              <a:buFont typeface="Arial" panose="020B0604020202020204" pitchFamily="34" charset="0"/>
              <a:buChar char="•"/>
            </a:pPr>
            <a:r>
              <a:rPr lang="en-US" sz="2400" dirty="0"/>
              <a:t>missing an exit</a:t>
            </a:r>
          </a:p>
          <a:p>
            <a:pPr marL="285750" indent="-285750">
              <a:buFont typeface="Arial" panose="020B0604020202020204" pitchFamily="34" charset="0"/>
              <a:buChar char="•"/>
            </a:pPr>
            <a:r>
              <a:rPr lang="en-US" sz="2400" dirty="0"/>
              <a:t>drifting across the lane</a:t>
            </a:r>
          </a:p>
          <a:p>
            <a:pPr marL="285750" indent="-285750">
              <a:buFont typeface="Arial" panose="020B0604020202020204" pitchFamily="34" charset="0"/>
              <a:buChar char="•"/>
            </a:pPr>
            <a:r>
              <a:rPr lang="en-US" sz="2400" dirty="0"/>
              <a:t>driving onto a rumble strip</a:t>
            </a:r>
          </a:p>
          <a:p>
            <a:pPr marL="285750" indent="-285750">
              <a:buFont typeface="Arial" panose="020B0604020202020204" pitchFamily="34" charset="0"/>
              <a:buChar char="•"/>
            </a:pPr>
            <a:r>
              <a:rPr lang="en-US" sz="2400" dirty="0"/>
              <a:t>having trouble staying focused</a:t>
            </a:r>
          </a:p>
          <a:p>
            <a:pPr marL="285750" indent="-285750">
              <a:buFont typeface="Arial" panose="020B0604020202020204" pitchFamily="34" charset="0"/>
              <a:buChar char="•"/>
            </a:pPr>
            <a:endParaRPr lang="en-US" sz="2400" dirty="0"/>
          </a:p>
          <a:p>
            <a:r>
              <a:rPr lang="en-US" sz="2400" dirty="0"/>
              <a:t>This also applies of course to operating machinery </a:t>
            </a:r>
          </a:p>
          <a:p>
            <a:pPr algn="l"/>
            <a:endParaRPr lang="en-US" b="0" i="0" dirty="0">
              <a:solidFill>
                <a:srgbClr val="2C2D30"/>
              </a:solidFill>
              <a:effectLst/>
              <a:latin typeface="Proxima Nova Regular"/>
            </a:endParaRPr>
          </a:p>
        </p:txBody>
      </p:sp>
    </p:spTree>
    <p:extLst>
      <p:ext uri="{BB962C8B-B14F-4D97-AF65-F5344CB8AC3E}">
        <p14:creationId xmlns:p14="http://schemas.microsoft.com/office/powerpoint/2010/main" val="7441943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124744"/>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Take Control Stock Illustrations – 1,764 Take Control Stock Illustrations,  Vectors &amp; Clipart - Dreamstime">
            <a:extLst>
              <a:ext uri="{FF2B5EF4-FFF2-40B4-BE49-F238E27FC236}">
                <a16:creationId xmlns:a16="http://schemas.microsoft.com/office/drawing/2014/main" id="{65E8A1CC-3F14-48AD-83D3-619361E191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2651" y="1124744"/>
            <a:ext cx="2543175" cy="180022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reak The Cycle">
            <a:extLst>
              <a:ext uri="{FF2B5EF4-FFF2-40B4-BE49-F238E27FC236}">
                <a16:creationId xmlns:a16="http://schemas.microsoft.com/office/drawing/2014/main" id="{349AA6E2-0A7F-48E8-958A-300E22A0F0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65712" y="1124744"/>
            <a:ext cx="3419872" cy="288032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Adopt Healthy Habits and Live Happily, Because a Healthy Lifestyle not only  Change your Body, it Change you… | Health and fitness tips, Health, Health  and wellbeing">
            <a:extLst>
              <a:ext uri="{FF2B5EF4-FFF2-40B4-BE49-F238E27FC236}">
                <a16:creationId xmlns:a16="http://schemas.microsoft.com/office/drawing/2014/main" id="{351F3E1F-D2B6-4D10-8A65-C10D517A77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580608"/>
            <a:ext cx="3851920" cy="3088752"/>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Preparing for a Doctor's Appointment – Penn Medicine">
            <a:extLst>
              <a:ext uri="{FF2B5EF4-FFF2-40B4-BE49-F238E27FC236}">
                <a16:creationId xmlns:a16="http://schemas.microsoft.com/office/drawing/2014/main" id="{91C8184E-9CC4-4CB4-8B29-3ECE3755827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88525" y="3579719"/>
            <a:ext cx="5057775" cy="3965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5632311"/>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a:p>
            <a:endParaRPr lang="en-GB" sz="3600" dirty="0"/>
          </a:p>
          <a:p>
            <a:r>
              <a:rPr lang="en-GB" sz="3600" dirty="0"/>
              <a:t>54321 Decide/do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1166018"/>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3"/>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buNone/>
            </a:pPr>
            <a:r>
              <a:rPr lang="en-GB" sz="2400" b="1" dirty="0">
                <a:solidFill>
                  <a:srgbClr val="050505"/>
                </a:solidFill>
                <a:latin typeface="Segoe UI Historic" panose="020B0502040204020203" pitchFamily="34" charset="0"/>
              </a:rPr>
              <a:t>Personal resilience online programme; </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4"/>
              </a:rPr>
              <a:t>https://ignitepd.thinkific.com/courses/rock-solid-resilience?fbclid=IwAR1dt6Mw_cw8EqDPPJA3bpynSEVhFxwfMWBZpPKO1IZq04ZvxHHc0ty8KRc</a:t>
            </a:r>
            <a:endParaRPr lang="en-GB"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5"/>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32384456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07000"/>
              </a:lnSpc>
              <a:spcAft>
                <a:spcPts val="800"/>
              </a:spcAft>
              <a:buNone/>
            </a:pPr>
            <a:r>
              <a:rPr lang="en-GB" sz="1600" dirty="0">
                <a:hlinkClick r:id="rId2"/>
              </a:rPr>
              <a:t>https://www.youtube.com/watch?v=Oht0-qKeUGE</a:t>
            </a:r>
            <a:endParaRPr lang="en-US" sz="1600" dirty="0">
              <a:solidFill>
                <a:srgbClr val="030303"/>
              </a:solidFill>
            </a:endParaRPr>
          </a:p>
          <a:p>
            <a:pPr marL="0" indent="0">
              <a:lnSpc>
                <a:spcPct val="107000"/>
              </a:lnSpc>
              <a:spcAft>
                <a:spcPts val="800"/>
              </a:spcAft>
              <a:buNone/>
            </a:pPr>
            <a:r>
              <a:rPr lang="en-US" sz="1600" b="0" i="0" dirty="0">
                <a:effectLst/>
              </a:rPr>
              <a:t>Burn Out to Brilliance. Recovery from Chronic Fatigue | Linda Jones | </a:t>
            </a:r>
            <a:r>
              <a:rPr lang="en-US" sz="1600" b="0" i="0" dirty="0" err="1">
                <a:effectLst/>
              </a:rPr>
              <a:t>TEDxBirminghamCityUniversity</a:t>
            </a:r>
            <a:r>
              <a:rPr lang="en-US" sz="1600" b="0" i="0" dirty="0">
                <a:effectLst/>
              </a:rPr>
              <a:t> 13 mins</a:t>
            </a:r>
          </a:p>
          <a:p>
            <a:pPr marL="0" indent="0">
              <a:lnSpc>
                <a:spcPct val="107000"/>
              </a:lnSpc>
              <a:spcAft>
                <a:spcPts val="800"/>
              </a:spcAft>
              <a:buNone/>
            </a:pPr>
            <a:endParaRPr lang="en-US" sz="1600" dirty="0"/>
          </a:p>
          <a:p>
            <a:pPr marL="0" indent="0">
              <a:lnSpc>
                <a:spcPct val="107000"/>
              </a:lnSpc>
              <a:spcAft>
                <a:spcPts val="800"/>
              </a:spcAft>
              <a:buNone/>
            </a:pPr>
            <a:r>
              <a:rPr lang="en-US" sz="1600" b="0" i="0" dirty="0">
                <a:solidFill>
                  <a:srgbClr val="030303"/>
                </a:solidFill>
                <a:effectLst/>
              </a:rPr>
              <a:t>In 2001 Linda Jones’s world changed. As a young and successful business woman she was living a happy and fulfilled life; working long hours travelling the country, a fitness fanatic who enjoyed a full social life. Looking back there was recognition that this was unsustainable. Early recognition signs and symptoms were ignored, and led to complete burn out. Linda’s journey to full recovery sparked a passion to help others as she set up Salus Fatigue Foundation In 2001, after illness, Linda Jones, CEO Salus Fatigue Foundation &amp; Life4Changing was diagnosed with Chronic Fatigue Syndrome. She lost everything. Her relentless attitude, which caused her burnout in the first place, meant she wasn’t going to just accept that diagnosis and become a statistic. Determined to recover and get her life back she took a holistic approach and coached herself back to health. In the last 10 years, her journey to full recovery sparked a passion to help others and this idea became the Salus Fatigue Foundation. To date 15, 000 people have been helped to create a self-managed path to recovery through raising awareness and support programs.</a:t>
            </a:r>
          </a:p>
          <a:p>
            <a:pPr marL="0" indent="0">
              <a:lnSpc>
                <a:spcPct val="107000"/>
              </a:lnSpc>
              <a:spcAft>
                <a:spcPts val="800"/>
              </a:spcAft>
              <a:buNone/>
            </a:pPr>
            <a:endParaRPr lang="en-US" sz="1600" dirty="0">
              <a:solidFill>
                <a:srgbClr val="030303"/>
              </a:solidFill>
            </a:endParaRPr>
          </a:p>
          <a:p>
            <a:pPr marL="0" indent="0">
              <a:lnSpc>
                <a:spcPct val="107000"/>
              </a:lnSpc>
              <a:spcAft>
                <a:spcPts val="800"/>
              </a:spcAft>
              <a:buNone/>
            </a:pPr>
            <a:r>
              <a:rPr lang="en-US" sz="1600" b="0" i="0" dirty="0">
                <a:effectLst/>
                <a:hlinkClick r:id="rId3"/>
              </a:rPr>
              <a:t>https://www.youtube.com/watch?v=VE5OwMUU5sM</a:t>
            </a:r>
            <a:endParaRPr lang="en-US" sz="1200" dirty="0"/>
          </a:p>
          <a:p>
            <a:pPr marL="0" indent="0">
              <a:lnSpc>
                <a:spcPct val="107000"/>
              </a:lnSpc>
              <a:spcAft>
                <a:spcPts val="800"/>
              </a:spcAft>
              <a:buNone/>
            </a:pPr>
            <a:endParaRPr lang="fr-FR" sz="1050" b="0" i="0" dirty="0">
              <a:effectLst/>
              <a:latin typeface="Roboto"/>
            </a:endParaRPr>
          </a:p>
          <a:p>
            <a:pPr marL="0" indent="0">
              <a:lnSpc>
                <a:spcPct val="107000"/>
              </a:lnSpc>
              <a:spcAft>
                <a:spcPts val="800"/>
              </a:spcAft>
              <a:buNone/>
            </a:pPr>
            <a:r>
              <a:rPr lang="fr-FR" sz="1600" b="0" i="0" dirty="0" err="1">
                <a:effectLst/>
              </a:rPr>
              <a:t>Chronic</a:t>
            </a:r>
            <a:r>
              <a:rPr lang="fr-FR" sz="1600" b="0" i="0" dirty="0">
                <a:effectLst/>
              </a:rPr>
              <a:t> fatigue syndrome (CFS) | NHS 4 minutes </a:t>
            </a:r>
          </a:p>
          <a:p>
            <a:pPr marL="0" indent="0">
              <a:lnSpc>
                <a:spcPct val="107000"/>
              </a:lnSpc>
              <a:spcAft>
                <a:spcPts val="800"/>
              </a:spcAft>
              <a:buNone/>
            </a:pPr>
            <a:r>
              <a:rPr lang="en-US" sz="1600" b="0" i="0" dirty="0">
                <a:solidFill>
                  <a:srgbClr val="030303"/>
                </a:solidFill>
                <a:effectLst/>
              </a:rPr>
              <a:t>Dr Charles Shepherd, medical adviser to the ME Association, and who has ME, describes the symptoms, diagnosis and treatments for chronic fatigue syndrome.</a:t>
            </a:r>
            <a:endParaRPr lang="en-US" sz="1600" b="0" i="0" dirty="0">
              <a:effectLst/>
            </a:endParaRPr>
          </a:p>
          <a:p>
            <a:pPr marL="0" indent="0">
              <a:lnSpc>
                <a:spcPct val="107000"/>
              </a:lnSpc>
              <a:spcAft>
                <a:spcPts val="800"/>
              </a:spcAft>
              <a:buNone/>
            </a:pPr>
            <a:endParaRPr lang="en-GB" sz="20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and desired outcomes </a:t>
            </a:r>
          </a:p>
        </p:txBody>
      </p:sp>
      <p:sp>
        <p:nvSpPr>
          <p:cNvPr id="2" name="TextBox 1"/>
          <p:cNvSpPr txBox="1"/>
          <p:nvPr/>
        </p:nvSpPr>
        <p:spPr>
          <a:xfrm>
            <a:off x="611560" y="1672397"/>
            <a:ext cx="8237243" cy="3944093"/>
          </a:xfrm>
          <a:prstGeom prst="rect">
            <a:avLst/>
          </a:prstGeom>
          <a:noFill/>
        </p:spPr>
        <p:txBody>
          <a:bodyPr wrap="square" rtlCol="0">
            <a:spAutoFit/>
          </a:bodyPr>
          <a:lstStyle/>
          <a:p>
            <a:pPr algn="ctr"/>
            <a:r>
              <a:rPr lang="en-GB" altLang="en-US" sz="2800" dirty="0">
                <a:latin typeface="Arial" panose="020B0604020202020204" pitchFamily="34" charset="0"/>
              </a:rPr>
              <a:t>Aims – To know what fatigue is, its causes and what to do.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take control of your fatigue and bring zest back into your life.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 </a:t>
            </a:r>
          </a:p>
          <a:p>
            <a:pPr>
              <a:lnSpc>
                <a:spcPct val="150000"/>
              </a:lnSpc>
            </a:pPr>
            <a:endParaRPr lang="en-GB" sz="2000" dirty="0">
              <a:solidFill>
                <a:schemeClr val="accent1">
                  <a:lumMod val="75000"/>
                </a:schemeClr>
              </a:solidFill>
            </a:endParaRPr>
          </a:p>
        </p:txBody>
      </p:sp>
    </p:spTree>
    <p:extLst>
      <p:ext uri="{BB962C8B-B14F-4D97-AF65-F5344CB8AC3E}">
        <p14:creationId xmlns:p14="http://schemas.microsoft.com/office/powerpoint/2010/main" val="19052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Set scene</a:t>
            </a:r>
          </a:p>
        </p:txBody>
      </p:sp>
      <p:sp>
        <p:nvSpPr>
          <p:cNvPr id="2" name="TextBox 1"/>
          <p:cNvSpPr txBox="1"/>
          <p:nvPr/>
        </p:nvSpPr>
        <p:spPr>
          <a:xfrm>
            <a:off x="53752" y="1052736"/>
            <a:ext cx="9036496" cy="5324535"/>
          </a:xfrm>
          <a:prstGeom prst="rect">
            <a:avLst/>
          </a:prstGeom>
          <a:noFill/>
        </p:spPr>
        <p:txBody>
          <a:bodyPr wrap="square" rtlCol="0">
            <a:spAutoFit/>
          </a:bodyPr>
          <a:lstStyle/>
          <a:p>
            <a:r>
              <a:rPr lang="en-US" sz="2000" dirty="0"/>
              <a:t>We all experience tiredness at times, which can be relieved by sleep and rest. Fatigue is when the tiredness is often overwhelming and isn't relieved by sleep and rest.</a:t>
            </a:r>
          </a:p>
          <a:p>
            <a:endParaRPr lang="en-US" sz="2000" dirty="0"/>
          </a:p>
          <a:p>
            <a:r>
              <a:rPr lang="en-US" sz="2000" dirty="0"/>
              <a:t>Fatigue can make it hard to get out of bed in the morning and prevent a person from fulfilling their daily tasks.</a:t>
            </a:r>
          </a:p>
          <a:p>
            <a:endParaRPr lang="en-US" sz="2000" dirty="0"/>
          </a:p>
          <a:p>
            <a:r>
              <a:rPr lang="en-US" sz="2000" dirty="0"/>
              <a:t>Most of the time fatigue can be traced to one or more of our habits or routines, particularly lack of exercise. It's also commonly related to depression. On occasion, fatigue is a symptom of other underlying conditions that require medical treatment.</a:t>
            </a:r>
          </a:p>
          <a:p>
            <a:endParaRPr lang="en-US" sz="2000" dirty="0"/>
          </a:p>
          <a:p>
            <a:r>
              <a:rPr lang="en-US" sz="2000" dirty="0"/>
              <a:t>Being </a:t>
            </a:r>
            <a:r>
              <a:rPr lang="en-US" sz="2000" b="1" i="1" dirty="0"/>
              <a:t>self-aware </a:t>
            </a:r>
            <a:r>
              <a:rPr lang="en-US" sz="2000" dirty="0"/>
              <a:t>and taking an honest look at the things that might be responsible for your fatigue is often the first step toward relief.</a:t>
            </a:r>
          </a:p>
          <a:p>
            <a:endParaRPr lang="en-US" sz="2000" dirty="0"/>
          </a:p>
          <a:p>
            <a:r>
              <a:rPr lang="en-US" sz="2000" dirty="0"/>
              <a:t>Physical and mental fatigue are different, but they often occur together. Repeated physical exhaustion can lead to mental fatigue over time.</a:t>
            </a:r>
          </a:p>
        </p:txBody>
      </p:sp>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06AD72-6DC9-488A-85A2-933320EF16D1}"/>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3600" dirty="0">
                <a:solidFill>
                  <a:srgbClr val="FFFFFF"/>
                </a:solidFill>
                <a:cs typeface="Arial" charset="0"/>
              </a:rPr>
              <a:t>S</a:t>
            </a:r>
            <a:r>
              <a:rPr lang="en-GB" sz="3600" dirty="0" err="1">
                <a:solidFill>
                  <a:srgbClr val="FFFFFF"/>
                </a:solidFill>
                <a:cs typeface="Arial" charset="0"/>
              </a:rPr>
              <a:t>ome</a:t>
            </a:r>
            <a:r>
              <a:rPr lang="en-GB" sz="3600" dirty="0">
                <a:solidFill>
                  <a:srgbClr val="FFFFFF"/>
                </a:solidFill>
                <a:cs typeface="Arial" charset="0"/>
              </a:rPr>
              <a:t> terms</a:t>
            </a:r>
          </a:p>
        </p:txBody>
      </p:sp>
      <p:sp>
        <p:nvSpPr>
          <p:cNvPr id="3" name="TextBox 2">
            <a:extLst>
              <a:ext uri="{FF2B5EF4-FFF2-40B4-BE49-F238E27FC236}">
                <a16:creationId xmlns:a16="http://schemas.microsoft.com/office/drawing/2014/main" id="{01B09745-E694-46B3-9D0E-09A3D11A9780}"/>
              </a:ext>
            </a:extLst>
          </p:cNvPr>
          <p:cNvSpPr txBox="1"/>
          <p:nvPr/>
        </p:nvSpPr>
        <p:spPr>
          <a:xfrm>
            <a:off x="107504" y="908720"/>
            <a:ext cx="8928992" cy="6001643"/>
          </a:xfrm>
          <a:prstGeom prst="rect">
            <a:avLst/>
          </a:prstGeom>
          <a:noFill/>
        </p:spPr>
        <p:txBody>
          <a:bodyPr wrap="square" rtlCol="0">
            <a:spAutoFit/>
          </a:bodyPr>
          <a:lstStyle/>
          <a:p>
            <a:pPr marL="342900" indent="-342900">
              <a:buFont typeface="Arial" panose="020B0604020202020204" pitchFamily="34" charset="0"/>
              <a:buChar char="•"/>
            </a:pPr>
            <a:r>
              <a:rPr lang="en-US" sz="2400" dirty="0"/>
              <a:t>Pressure – expectation we should do something in a certain way </a:t>
            </a:r>
          </a:p>
          <a:p>
            <a:pPr marL="342900" indent="-342900">
              <a:buFont typeface="Arial" panose="020B0604020202020204" pitchFamily="34" charset="0"/>
              <a:buChar char="•"/>
            </a:pPr>
            <a:r>
              <a:rPr lang="en-US" sz="2400" dirty="0"/>
              <a:t>Frustration – when there is an obstacle to achieving a goal</a:t>
            </a:r>
          </a:p>
          <a:p>
            <a:pPr marL="342900" indent="-342900">
              <a:buFont typeface="Arial" panose="020B0604020202020204" pitchFamily="34" charset="0"/>
              <a:buChar char="•"/>
            </a:pPr>
            <a:r>
              <a:rPr lang="en-GB" sz="2400" dirty="0"/>
              <a:t>Conflict – when two or more goals are incompatible and a decision needs to be made</a:t>
            </a:r>
          </a:p>
          <a:p>
            <a:pPr marL="342900" indent="-342900">
              <a:buFont typeface="Arial" panose="020B0604020202020204" pitchFamily="34" charset="0"/>
              <a:buChar char="•"/>
            </a:pPr>
            <a:r>
              <a:rPr lang="en-GB" sz="2400" dirty="0"/>
              <a:t>Life changes – readjustments to our circumstances in response to something significant </a:t>
            </a:r>
          </a:p>
          <a:p>
            <a:pPr marL="342900" indent="-342900">
              <a:buFont typeface="Arial" panose="020B0604020202020204" pitchFamily="34" charset="0"/>
              <a:buChar char="•"/>
            </a:pPr>
            <a:r>
              <a:rPr lang="en-GB" sz="2400" dirty="0"/>
              <a:t>Acute stress – caused by a major event, usually short in duration and has an endpoint</a:t>
            </a:r>
          </a:p>
          <a:p>
            <a:pPr marL="342900" indent="-342900">
              <a:buFont typeface="Arial" panose="020B0604020202020204" pitchFamily="34" charset="0"/>
              <a:buChar char="•"/>
            </a:pPr>
            <a:r>
              <a:rPr lang="en-GB" sz="2400" dirty="0"/>
              <a:t>Chronic stress – contact stress with no clear end point</a:t>
            </a:r>
          </a:p>
          <a:p>
            <a:pPr marL="342900" indent="-342900">
              <a:buFont typeface="Arial" panose="020B0604020202020204" pitchFamily="34" charset="0"/>
              <a:buChar char="•"/>
            </a:pPr>
            <a:r>
              <a:rPr lang="en-GB" sz="2400" dirty="0"/>
              <a:t>Traumatic – stressful event that can lead to PTSD </a:t>
            </a:r>
          </a:p>
          <a:p>
            <a:pPr marL="342900" indent="-342900">
              <a:buFont typeface="Arial" panose="020B0604020202020204" pitchFamily="34" charset="0"/>
              <a:buChar char="•"/>
            </a:pPr>
            <a:r>
              <a:rPr lang="en-GB" sz="2400" dirty="0"/>
              <a:t>Episodic acute stress – stress caused by repeated stressful events</a:t>
            </a:r>
          </a:p>
          <a:p>
            <a:pPr marL="342900" indent="-342900">
              <a:buFont typeface="Arial" panose="020B0604020202020204" pitchFamily="34" charset="0"/>
              <a:buChar char="•"/>
            </a:pPr>
            <a:r>
              <a:rPr lang="en-US" sz="2400" b="1" dirty="0"/>
              <a:t>Fatigue</a:t>
            </a:r>
            <a:r>
              <a:rPr lang="en-US" sz="2400" dirty="0"/>
              <a:t> is a term used to describe an overall feeling of tiredness or lack of energy. It isn't the same as simply feeling drowsy or sleepy. </a:t>
            </a:r>
            <a:endParaRPr lang="en-GB" sz="2400" dirty="0"/>
          </a:p>
        </p:txBody>
      </p:sp>
    </p:spTree>
    <p:extLst>
      <p:ext uri="{BB962C8B-B14F-4D97-AF65-F5344CB8AC3E}">
        <p14:creationId xmlns:p14="http://schemas.microsoft.com/office/powerpoint/2010/main" val="19732605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C2AF-88D6-408A-B67A-BDBCFF4B453D}"/>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3200" dirty="0">
                <a:solidFill>
                  <a:schemeClr val="bg1"/>
                </a:solidFill>
                <a:cs typeface="Arial" charset="0"/>
              </a:rPr>
              <a:t>Physical or mental fatigue</a:t>
            </a:r>
          </a:p>
        </p:txBody>
      </p:sp>
      <p:sp>
        <p:nvSpPr>
          <p:cNvPr id="3" name="TextBox 2">
            <a:extLst>
              <a:ext uri="{FF2B5EF4-FFF2-40B4-BE49-F238E27FC236}">
                <a16:creationId xmlns:a16="http://schemas.microsoft.com/office/drawing/2014/main" id="{810EC71A-1CCD-48E6-8574-6A19A4E897A3}"/>
              </a:ext>
            </a:extLst>
          </p:cNvPr>
          <p:cNvSpPr txBox="1"/>
          <p:nvPr/>
        </p:nvSpPr>
        <p:spPr>
          <a:xfrm>
            <a:off x="179512" y="765175"/>
            <a:ext cx="8784976" cy="5909310"/>
          </a:xfrm>
          <a:prstGeom prst="rect">
            <a:avLst/>
          </a:prstGeom>
          <a:noFill/>
        </p:spPr>
        <p:txBody>
          <a:bodyPr wrap="square" rtlCol="0">
            <a:spAutoFit/>
          </a:bodyPr>
          <a:lstStyle/>
          <a:p>
            <a:pPr algn="l"/>
            <a:r>
              <a:rPr lang="en-US" b="0" i="0" dirty="0">
                <a:solidFill>
                  <a:srgbClr val="222222"/>
                </a:solidFill>
                <a:effectLst/>
                <a:latin typeface="arial" panose="020B0604020202020204" pitchFamily="34" charset="0"/>
              </a:rPr>
              <a:t>Physical fatigue is our inability to maintain optimal physical performance and is made worst with intense physical exercise. </a:t>
            </a:r>
            <a:r>
              <a:rPr lang="en-US" b="0" i="0" dirty="0">
                <a:solidFill>
                  <a:srgbClr val="231F20"/>
                </a:solidFill>
                <a:effectLst/>
                <a:latin typeface="Proxima Nova"/>
              </a:rPr>
              <a:t>A person with physical fatigue may find it physically hard to do the things they usually do, such as climbing the stairs. Symptoms include muscle weakness, weariness, sleepiness or irritability and diagnosis may involve completing a strength test.</a:t>
            </a:r>
          </a:p>
          <a:p>
            <a:pPr algn="l"/>
            <a:endParaRPr lang="en-US" b="0" i="0" dirty="0">
              <a:solidFill>
                <a:srgbClr val="231F20"/>
              </a:solidFill>
              <a:effectLst/>
              <a:latin typeface="Proxima Nova"/>
            </a:endParaRPr>
          </a:p>
          <a:p>
            <a:pPr algn="l"/>
            <a:r>
              <a:rPr lang="en-US" b="0" i="0" dirty="0">
                <a:solidFill>
                  <a:srgbClr val="231F20"/>
                </a:solidFill>
                <a:effectLst/>
                <a:latin typeface="Proxima Nova"/>
              </a:rPr>
              <a:t>With mental fatigue, a person may find it harder to concentrate on things and stay focused. They may feel sleepy or have difficulty staying awake while working. </a:t>
            </a:r>
            <a:r>
              <a:rPr lang="en-US" dirty="0">
                <a:solidFill>
                  <a:srgbClr val="231F20"/>
                </a:solidFill>
                <a:latin typeface="Proxima Nova"/>
              </a:rPr>
              <a:t>This decrease in maximal cognitive performance often results from long periods of cognitive activity. </a:t>
            </a:r>
            <a:endParaRPr lang="en-US" b="0" i="0" dirty="0">
              <a:solidFill>
                <a:srgbClr val="231F20"/>
              </a:solidFill>
              <a:effectLst/>
              <a:latin typeface="Proxima Nova"/>
            </a:endParaRPr>
          </a:p>
          <a:p>
            <a:pPr algn="l"/>
            <a:endParaRPr lang="en-US" b="0" i="0" dirty="0">
              <a:solidFill>
                <a:srgbClr val="231F20"/>
              </a:solidFill>
              <a:effectLst/>
              <a:latin typeface="Proxima Nova"/>
            </a:endParaRPr>
          </a:p>
          <a:p>
            <a:pPr algn="l"/>
            <a:r>
              <a:rPr lang="en-US" dirty="0">
                <a:solidFill>
                  <a:srgbClr val="222222"/>
                </a:solidFill>
                <a:latin typeface="arial" panose="020B0604020202020204" pitchFamily="34" charset="0"/>
              </a:rPr>
              <a:t>A study suggested that t</a:t>
            </a:r>
            <a:r>
              <a:rPr lang="en-US" i="0" dirty="0">
                <a:solidFill>
                  <a:srgbClr val="222222"/>
                </a:solidFill>
                <a:effectLst/>
                <a:latin typeface="arial" panose="020B0604020202020204" pitchFamily="34" charset="0"/>
              </a:rPr>
              <a:t>ough mental tasks can cause people to tire more quickly at physical exercise.</a:t>
            </a:r>
          </a:p>
          <a:p>
            <a:pPr algn="l"/>
            <a:endParaRPr lang="en-US" dirty="0">
              <a:solidFill>
                <a:srgbClr val="222222"/>
              </a:solidFill>
              <a:latin typeface="arial" panose="020B0604020202020204" pitchFamily="34" charset="0"/>
              <a:cs typeface="Arial" panose="020B0604020202020204" pitchFamily="34" charset="0"/>
            </a:endParaRPr>
          </a:p>
          <a:p>
            <a:pPr algn="l"/>
            <a:r>
              <a:rPr lang="en-US" i="0" dirty="0">
                <a:solidFill>
                  <a:srgbClr val="222222"/>
                </a:solidFill>
                <a:effectLst/>
                <a:latin typeface="arial" panose="020B0604020202020204" pitchFamily="34" charset="0"/>
                <a:cs typeface="Arial" panose="020B0604020202020204" pitchFamily="34" charset="0"/>
              </a:rPr>
              <a:t>Either can be chronic or acute. </a:t>
            </a:r>
          </a:p>
          <a:p>
            <a:pPr algn="l"/>
            <a:endParaRPr lang="en-US" dirty="0">
              <a:solidFill>
                <a:srgbClr val="222222"/>
              </a:solidFill>
              <a:latin typeface="arial" panose="020B0604020202020204" pitchFamily="34" charset="0"/>
              <a:cs typeface="Arial" panose="020B0604020202020204" pitchFamily="34" charset="0"/>
            </a:endParaRPr>
          </a:p>
          <a:p>
            <a:pPr algn="l"/>
            <a:r>
              <a:rPr lang="en-US" b="0" i="0" dirty="0">
                <a:effectLst/>
                <a:latin typeface="Arial" panose="020B0604020202020204" pitchFamily="34" charset="0"/>
                <a:cs typeface="Arial" panose="020B0604020202020204" pitchFamily="34" charset="0"/>
              </a:rPr>
              <a:t>Burnout is a state of emotional, physical, and mental exhaustion caused by </a:t>
            </a:r>
            <a:r>
              <a:rPr lang="en-US" dirty="0">
                <a:latin typeface="Arial" panose="020B0604020202020204" pitchFamily="34" charset="0"/>
                <a:cs typeface="Arial" panose="020B0604020202020204" pitchFamily="34" charset="0"/>
              </a:rPr>
              <a:t>excessive and prolonged stress</a:t>
            </a:r>
            <a:r>
              <a:rPr lang="en-US" b="0" i="0" dirty="0">
                <a:effectLst/>
                <a:latin typeface="Arial" panose="020B0604020202020204" pitchFamily="34" charset="0"/>
                <a:cs typeface="Arial" panose="020B0604020202020204" pitchFamily="34" charset="0"/>
              </a:rPr>
              <a:t>. It occurs when you feel overwhelmed, emotionally drained, and unable to meet constant demands. As the stress continues, you begin to lose the interest and motivation that led you to take on a certain role in the first place.</a:t>
            </a:r>
            <a:endParaRPr lang="en-US"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18411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Lifestyle causes</a:t>
            </a:r>
          </a:p>
        </p:txBody>
      </p:sp>
      <p:pic>
        <p:nvPicPr>
          <p:cNvPr id="5" name="Picture 2" descr="Drinking and Drugs: A Dangerous Combination - Alcohol Rehab Guide">
            <a:extLst>
              <a:ext uri="{FF2B5EF4-FFF2-40B4-BE49-F238E27FC236}">
                <a16:creationId xmlns:a16="http://schemas.microsoft.com/office/drawing/2014/main" id="{4B207D5F-5845-492A-980E-DB33240CFF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836712"/>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Excess physical activity can harm athletes">
            <a:extLst>
              <a:ext uri="{FF2B5EF4-FFF2-40B4-BE49-F238E27FC236}">
                <a16:creationId xmlns:a16="http://schemas.microsoft.com/office/drawing/2014/main" id="{32A85611-A2D3-4C49-8942-7AA1C0F0DB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842111"/>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Jet lag - definition and meaning - Market Business News">
            <a:extLst>
              <a:ext uri="{FF2B5EF4-FFF2-40B4-BE49-F238E27FC236}">
                <a16:creationId xmlns:a16="http://schemas.microsoft.com/office/drawing/2014/main" id="{22882F94-97C9-4C8A-B3A6-03B8F58473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2801907"/>
            <a:ext cx="3312368" cy="204901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Lack of physical activity is one of the... - Pharmix Laboratories - Pvt -  Ltd | Facebook">
            <a:extLst>
              <a:ext uri="{FF2B5EF4-FFF2-40B4-BE49-F238E27FC236}">
                <a16:creationId xmlns:a16="http://schemas.microsoft.com/office/drawing/2014/main" id="{A1168376-D86D-4BF5-9EFE-06957B92C1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192" y="836712"/>
            <a:ext cx="261937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Lack of Sleep Affects Performance and Damages Brain Cells | Brain Blogger">
            <a:extLst>
              <a:ext uri="{FF2B5EF4-FFF2-40B4-BE49-F238E27FC236}">
                <a16:creationId xmlns:a16="http://schemas.microsoft.com/office/drawing/2014/main" id="{BA1B5854-51BB-4DE3-BC9C-6861DCABA3C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95936" y="2801908"/>
            <a:ext cx="2495550" cy="224939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14 Habits Of People With A Healthy Relationship To Food: 5 Extremely Unhealthy  Eating Habits to Avoid">
            <a:extLst>
              <a:ext uri="{FF2B5EF4-FFF2-40B4-BE49-F238E27FC236}">
                <a16:creationId xmlns:a16="http://schemas.microsoft.com/office/drawing/2014/main" id="{77DFB96E-AC85-4674-BD82-D7A09533C7E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504" y="4850924"/>
            <a:ext cx="3312368" cy="1921696"/>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ow Can Boredom Be A Spark For Innovation? S11 Ep1">
            <a:extLst>
              <a:ext uri="{FF2B5EF4-FFF2-40B4-BE49-F238E27FC236}">
                <a16:creationId xmlns:a16="http://schemas.microsoft.com/office/drawing/2014/main" id="{4FFD8595-BD7B-4C01-9E3B-822592C4D2B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60232" y="3178189"/>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What is Grief? Grief Defined &amp; What To Do About It">
            <a:extLst>
              <a:ext uri="{FF2B5EF4-FFF2-40B4-BE49-F238E27FC236}">
                <a16:creationId xmlns:a16="http://schemas.microsoft.com/office/drawing/2014/main" id="{F2958953-2D74-46D4-800B-319763761DF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00192" y="5104303"/>
            <a:ext cx="3509654" cy="165300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Resultado de imagen de trapped emotions">
            <a:extLst>
              <a:ext uri="{FF2B5EF4-FFF2-40B4-BE49-F238E27FC236}">
                <a16:creationId xmlns:a16="http://schemas.microsoft.com/office/drawing/2014/main" id="{96B724FD-EBA6-4DE0-809D-84520F43FFE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01809" y="5230717"/>
            <a:ext cx="326707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338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4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F745B7D-5442-46BE-B249-089396F7295F}"/>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BEWARE – there are a lot of conditions that cause fatigue – consult your doctor</a:t>
            </a:r>
          </a:p>
        </p:txBody>
      </p:sp>
      <p:sp>
        <p:nvSpPr>
          <p:cNvPr id="9" name="TextBox 8">
            <a:extLst>
              <a:ext uri="{FF2B5EF4-FFF2-40B4-BE49-F238E27FC236}">
                <a16:creationId xmlns:a16="http://schemas.microsoft.com/office/drawing/2014/main" id="{CB5040CB-B070-4F88-8A4B-5137E3041944}"/>
              </a:ext>
            </a:extLst>
          </p:cNvPr>
          <p:cNvSpPr txBox="1"/>
          <p:nvPr/>
        </p:nvSpPr>
        <p:spPr>
          <a:xfrm>
            <a:off x="2134" y="1052736"/>
            <a:ext cx="4419636" cy="6278642"/>
          </a:xfrm>
          <a:prstGeom prst="rect">
            <a:avLst/>
          </a:prstGeom>
          <a:noFill/>
        </p:spPr>
        <p:txBody>
          <a:bodyPr wrap="square" rtlCol="0">
            <a:spAutoFit/>
          </a:bodyPr>
          <a:lstStyle/>
          <a:p>
            <a:pPr marL="285750" indent="-285750">
              <a:buFont typeface="Arial" panose="020B0604020202020204" pitchFamily="34" charset="0"/>
              <a:buChar char="•"/>
            </a:pPr>
            <a:r>
              <a:rPr lang="en-GB" sz="2400" dirty="0"/>
              <a:t>Acute liver failure</a:t>
            </a:r>
          </a:p>
          <a:p>
            <a:pPr marL="285750" indent="-285750">
              <a:buFont typeface="Arial" panose="020B0604020202020204" pitchFamily="34" charset="0"/>
              <a:buChar char="•"/>
            </a:pPr>
            <a:r>
              <a:rPr lang="en-GB" sz="2400" dirty="0"/>
              <a:t>Anaemia </a:t>
            </a:r>
          </a:p>
          <a:p>
            <a:pPr marL="285750" indent="-285750">
              <a:buFont typeface="Arial" panose="020B0604020202020204" pitchFamily="34" charset="0"/>
              <a:buChar char="•"/>
            </a:pPr>
            <a:r>
              <a:rPr lang="en-GB" sz="2400" dirty="0"/>
              <a:t>Anxiety disorders</a:t>
            </a:r>
          </a:p>
          <a:p>
            <a:pPr marL="285750" indent="-285750">
              <a:buFont typeface="Arial" panose="020B0604020202020204" pitchFamily="34" charset="0"/>
              <a:buChar char="•"/>
            </a:pPr>
            <a:r>
              <a:rPr lang="en-GB" sz="2400" dirty="0"/>
              <a:t>Cancer</a:t>
            </a:r>
          </a:p>
          <a:p>
            <a:pPr marL="285750" indent="-285750">
              <a:buFont typeface="Arial" panose="020B0604020202020204" pitchFamily="34" charset="0"/>
              <a:buChar char="•"/>
            </a:pPr>
            <a:r>
              <a:rPr lang="en-GB" sz="2400" dirty="0"/>
              <a:t>Chronic infections or inflammation (malaria etc.)</a:t>
            </a:r>
          </a:p>
          <a:p>
            <a:pPr marL="285750" indent="-285750">
              <a:buFont typeface="Arial" panose="020B0604020202020204" pitchFamily="34" charset="0"/>
              <a:buChar char="•"/>
            </a:pPr>
            <a:r>
              <a:rPr lang="en-GB" sz="2400" dirty="0"/>
              <a:t>Chronic kidney disease</a:t>
            </a:r>
          </a:p>
          <a:p>
            <a:pPr marL="285750" indent="-285750">
              <a:buFont typeface="Arial" panose="020B0604020202020204" pitchFamily="34" charset="0"/>
              <a:buChar char="•"/>
            </a:pPr>
            <a:r>
              <a:rPr lang="en-GB" sz="2400" dirty="0"/>
              <a:t>Concussion</a:t>
            </a:r>
          </a:p>
          <a:p>
            <a:pPr marL="285750" indent="-285750">
              <a:buFont typeface="Arial" panose="020B0604020202020204" pitchFamily="34" charset="0"/>
              <a:buChar char="•"/>
            </a:pPr>
            <a:r>
              <a:rPr lang="en-GB" sz="2400" dirty="0"/>
              <a:t>COPD</a:t>
            </a:r>
          </a:p>
          <a:p>
            <a:pPr marL="285750" indent="-285750">
              <a:buFont typeface="Arial" panose="020B0604020202020204" pitchFamily="34" charset="0"/>
              <a:buChar char="•"/>
            </a:pPr>
            <a:r>
              <a:rPr lang="en-GB" sz="2400" dirty="0"/>
              <a:t>Coronavirus </a:t>
            </a:r>
          </a:p>
          <a:p>
            <a:pPr marL="285750" indent="-285750">
              <a:buFont typeface="Arial" panose="020B0604020202020204" pitchFamily="34" charset="0"/>
              <a:buChar char="•"/>
            </a:pPr>
            <a:r>
              <a:rPr lang="en-GB" sz="2400" dirty="0"/>
              <a:t>Severe depression</a:t>
            </a:r>
          </a:p>
          <a:p>
            <a:pPr marL="285750" indent="-285750">
              <a:buFont typeface="Arial" panose="020B0604020202020204" pitchFamily="34" charset="0"/>
              <a:buChar char="•"/>
            </a:pPr>
            <a:r>
              <a:rPr lang="en-GB" sz="2400" dirty="0"/>
              <a:t>Diabetes</a:t>
            </a:r>
          </a:p>
          <a:p>
            <a:pPr marL="285750" indent="-285750">
              <a:buFont typeface="Arial" panose="020B0604020202020204" pitchFamily="34" charset="0"/>
              <a:buChar char="•"/>
            </a:pPr>
            <a:r>
              <a:rPr lang="en-GB" sz="2400" dirty="0"/>
              <a:t>Coeliac disease</a:t>
            </a:r>
          </a:p>
          <a:p>
            <a:pPr marL="285750" indent="-285750">
              <a:buFont typeface="Arial" panose="020B0604020202020204" pitchFamily="34" charset="0"/>
              <a:buChar char="•"/>
            </a:pPr>
            <a:r>
              <a:rPr lang="en-GB" sz="2400" dirty="0"/>
              <a:t>Restless legs syndrome </a:t>
            </a:r>
          </a:p>
          <a:p>
            <a:pPr marL="285750" indent="-285750">
              <a:buFont typeface="Arial" panose="020B0604020202020204" pitchFamily="34" charset="0"/>
              <a:buChar char="•"/>
            </a:pPr>
            <a:r>
              <a:rPr lang="en-GB" sz="2400" dirty="0"/>
              <a:t>Electrolyte problems</a:t>
            </a:r>
          </a:p>
          <a:p>
            <a:pPr marL="285750" indent="-285750">
              <a:buFont typeface="Arial" panose="020B0604020202020204" pitchFamily="34" charset="0"/>
              <a:buChar char="•"/>
            </a:pPr>
            <a:r>
              <a:rPr lang="en-GB" sz="2400" dirty="0"/>
              <a:t>Trapped emotions </a:t>
            </a:r>
          </a:p>
          <a:p>
            <a:pPr marL="285750" indent="-285750">
              <a:buFont typeface="Arial" panose="020B0604020202020204" pitchFamily="34" charset="0"/>
              <a:buChar char="•"/>
            </a:pPr>
            <a:endParaRPr lang="en-GB" dirty="0"/>
          </a:p>
        </p:txBody>
      </p:sp>
      <p:sp>
        <p:nvSpPr>
          <p:cNvPr id="10" name="TextBox 9">
            <a:extLst>
              <a:ext uri="{FF2B5EF4-FFF2-40B4-BE49-F238E27FC236}">
                <a16:creationId xmlns:a16="http://schemas.microsoft.com/office/drawing/2014/main" id="{1615B143-E67E-49A6-82A2-DC414F1B8DED}"/>
              </a:ext>
            </a:extLst>
          </p:cNvPr>
          <p:cNvSpPr txBox="1"/>
          <p:nvPr/>
        </p:nvSpPr>
        <p:spPr>
          <a:xfrm>
            <a:off x="4214094" y="975792"/>
            <a:ext cx="4929906" cy="6001643"/>
          </a:xfrm>
          <a:prstGeom prst="rect">
            <a:avLst/>
          </a:prstGeom>
          <a:noFill/>
        </p:spPr>
        <p:txBody>
          <a:bodyPr wrap="square" rtlCol="0">
            <a:spAutoFit/>
          </a:bodyPr>
          <a:lstStyle/>
          <a:p>
            <a:pPr marL="285750" indent="-285750">
              <a:buFont typeface="Arial" panose="020B0604020202020204" pitchFamily="34" charset="0"/>
              <a:buChar char="•"/>
            </a:pPr>
            <a:r>
              <a:rPr lang="en-GB" sz="2400" dirty="0"/>
              <a:t>Inflammatory bowel disease</a:t>
            </a:r>
          </a:p>
          <a:p>
            <a:pPr marL="285750" indent="-285750">
              <a:buFont typeface="Arial" panose="020B0604020202020204" pitchFamily="34" charset="0"/>
              <a:buChar char="•"/>
            </a:pPr>
            <a:r>
              <a:rPr lang="en-GB" sz="2400" dirty="0"/>
              <a:t>MS</a:t>
            </a:r>
          </a:p>
          <a:p>
            <a:pPr marL="285750" indent="-285750">
              <a:buFont typeface="Arial" panose="020B0604020202020204" pitchFamily="34" charset="0"/>
              <a:buChar char="•"/>
            </a:pPr>
            <a:r>
              <a:rPr lang="en-GB" sz="2400" dirty="0"/>
              <a:t>Obesity</a:t>
            </a:r>
          </a:p>
          <a:p>
            <a:pPr marL="285750" indent="-285750">
              <a:buFont typeface="Arial" panose="020B0604020202020204" pitchFamily="34" charset="0"/>
              <a:buChar char="•"/>
            </a:pPr>
            <a:r>
              <a:rPr lang="en-GB" sz="2400" dirty="0"/>
              <a:t>Chronic pain</a:t>
            </a:r>
          </a:p>
          <a:p>
            <a:pPr marL="285750" indent="-285750">
              <a:buFont typeface="Arial" panose="020B0604020202020204" pitchFamily="34" charset="0"/>
              <a:buChar char="•"/>
            </a:pPr>
            <a:r>
              <a:rPr lang="en-GB" sz="2400" dirty="0"/>
              <a:t>Sleep apnoea</a:t>
            </a:r>
          </a:p>
          <a:p>
            <a:pPr marL="285750" indent="-285750">
              <a:buFont typeface="Arial" panose="020B0604020202020204" pitchFamily="34" charset="0"/>
              <a:buChar char="•"/>
            </a:pPr>
            <a:r>
              <a:rPr lang="en-GB" sz="2400" dirty="0"/>
              <a:t>Chronic stress </a:t>
            </a:r>
          </a:p>
          <a:p>
            <a:pPr marL="285750" indent="-285750">
              <a:buFont typeface="Arial" panose="020B0604020202020204" pitchFamily="34" charset="0"/>
              <a:buChar char="•"/>
            </a:pPr>
            <a:r>
              <a:rPr lang="en-GB" sz="2400" dirty="0"/>
              <a:t>Traumatic brain injury</a:t>
            </a:r>
          </a:p>
          <a:p>
            <a:pPr marL="285750" indent="-285750">
              <a:buFont typeface="Arial" panose="020B0604020202020204" pitchFamily="34" charset="0"/>
              <a:buChar char="•"/>
            </a:pPr>
            <a:r>
              <a:rPr lang="en-GB" sz="2400" dirty="0"/>
              <a:t>Emphysema </a:t>
            </a:r>
          </a:p>
          <a:p>
            <a:pPr marL="285750" indent="-285750">
              <a:buFont typeface="Arial" panose="020B0604020202020204" pitchFamily="34" charset="0"/>
              <a:buChar char="•"/>
            </a:pPr>
            <a:r>
              <a:rPr lang="en-GB" sz="2400" dirty="0"/>
              <a:t>Fibromyalgia</a:t>
            </a:r>
          </a:p>
          <a:p>
            <a:pPr marL="285750" indent="-285750">
              <a:buFont typeface="Arial" panose="020B0604020202020204" pitchFamily="34" charset="0"/>
              <a:buChar char="•"/>
            </a:pPr>
            <a:r>
              <a:rPr lang="en-GB" sz="2400" dirty="0"/>
              <a:t>Grief</a:t>
            </a:r>
          </a:p>
          <a:p>
            <a:pPr marL="285750" indent="-285750">
              <a:buFont typeface="Arial" panose="020B0604020202020204" pitchFamily="34" charset="0"/>
              <a:buChar char="•"/>
            </a:pPr>
            <a:r>
              <a:rPr lang="en-GB" sz="2400" dirty="0"/>
              <a:t>Heart disease</a:t>
            </a:r>
          </a:p>
          <a:p>
            <a:pPr marL="285750" indent="-285750">
              <a:buFont typeface="Arial" panose="020B0604020202020204" pitchFamily="34" charset="0"/>
              <a:buChar char="•"/>
            </a:pPr>
            <a:r>
              <a:rPr lang="en-GB" sz="2400" dirty="0"/>
              <a:t>Overactive and underactive thyroid  </a:t>
            </a:r>
          </a:p>
          <a:p>
            <a:pPr marL="285750" indent="-285750">
              <a:buFont typeface="Arial" panose="020B0604020202020204" pitchFamily="34" charset="0"/>
              <a:buChar char="•"/>
            </a:pPr>
            <a:r>
              <a:rPr lang="en-GB" sz="2400" dirty="0"/>
              <a:t>Glandular fever</a:t>
            </a:r>
          </a:p>
          <a:p>
            <a:pPr marL="285750" indent="-285750">
              <a:buFont typeface="Arial" panose="020B0604020202020204" pitchFamily="34" charset="0"/>
              <a:buChar char="•"/>
            </a:pPr>
            <a:r>
              <a:rPr lang="en-GB" sz="2400" dirty="0"/>
              <a:t>Pregnancy</a:t>
            </a:r>
          </a:p>
          <a:p>
            <a:pPr marL="285750" indent="-285750">
              <a:buFont typeface="Arial" panose="020B0604020202020204" pitchFamily="34" charset="0"/>
              <a:buChar char="•"/>
            </a:pPr>
            <a:r>
              <a:rPr lang="en-GB" sz="2400" dirty="0"/>
              <a:t>Hormonal contraception</a:t>
            </a:r>
          </a:p>
        </p:txBody>
      </p:sp>
    </p:spTree>
    <p:extLst>
      <p:ext uri="{BB962C8B-B14F-4D97-AF65-F5344CB8AC3E}">
        <p14:creationId xmlns:p14="http://schemas.microsoft.com/office/powerpoint/2010/main" val="21931450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9">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0">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Symptoms </a:t>
            </a:r>
            <a:endParaRPr lang="en-US" sz="2400" dirty="0">
              <a:solidFill>
                <a:schemeClr val="bg1"/>
              </a:solidFill>
              <a:cs typeface="Arial" charset="0"/>
            </a:endParaRPr>
          </a:p>
        </p:txBody>
      </p:sp>
      <p:pic>
        <p:nvPicPr>
          <p:cNvPr id="3074" name="Picture 2" descr="Muscle Fatigue v.s. Muscle Soreness | Santa Cruz CORE Fitness + Rehab">
            <a:extLst>
              <a:ext uri="{FF2B5EF4-FFF2-40B4-BE49-F238E27FC236}">
                <a16:creationId xmlns:a16="http://schemas.microsoft.com/office/drawing/2014/main" id="{C65DE69E-3CB3-40D3-9B12-F4C8815AE7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18" y="778107"/>
            <a:ext cx="2305050" cy="19907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ack Of Motivation? Be Your Own Life Coach - Scoopify">
            <a:extLst>
              <a:ext uri="{FF2B5EF4-FFF2-40B4-BE49-F238E27FC236}">
                <a16:creationId xmlns:a16="http://schemas.microsoft.com/office/drawing/2014/main" id="{ED1C4C29-85F6-4973-8B48-A7171B7B63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778107"/>
            <a:ext cx="2886075" cy="178593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Understanding Excessive Daytime Sleepiness | Sound Sleep Medical">
            <a:extLst>
              <a:ext uri="{FF2B5EF4-FFF2-40B4-BE49-F238E27FC236}">
                <a16:creationId xmlns:a16="http://schemas.microsoft.com/office/drawing/2014/main" id="{A2260FBB-3750-47E3-97A4-7C3F820023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899550"/>
            <a:ext cx="2952750" cy="154305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About Difficulty Concentrating | Menopause Now">
            <a:extLst>
              <a:ext uri="{FF2B5EF4-FFF2-40B4-BE49-F238E27FC236}">
                <a16:creationId xmlns:a16="http://schemas.microsoft.com/office/drawing/2014/main" id="{EC07A61C-45F4-400F-8DCB-2526ADED9D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852936"/>
            <a:ext cx="4572000" cy="4005064"/>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6 Common Gastrointestinal Disease and Life Insurance [2020 Guide] -  PinnacleQuote">
            <a:extLst>
              <a:ext uri="{FF2B5EF4-FFF2-40B4-BE49-F238E27FC236}">
                <a16:creationId xmlns:a16="http://schemas.microsoft.com/office/drawing/2014/main" id="{1DFDEC8B-7B20-4C76-B4A9-0E4F96DCD7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6056" y="2817582"/>
            <a:ext cx="310515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8 Types of Headaches—and How to Get Rid of Them | The Healthy">
            <a:extLst>
              <a:ext uri="{FF2B5EF4-FFF2-40B4-BE49-F238E27FC236}">
                <a16:creationId xmlns:a16="http://schemas.microsoft.com/office/drawing/2014/main" id="{B15ADB3E-DC11-4116-B4FB-462E6AAEA2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6057" y="4293958"/>
            <a:ext cx="3105150" cy="23251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Rectangle 212"/>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Time to see your doctor if </a:t>
            </a:r>
            <a:endParaRPr lang="en-US" sz="2400" dirty="0">
              <a:solidFill>
                <a:schemeClr val="bg1"/>
              </a:solidFill>
              <a:cs typeface="Arial" charset="0"/>
            </a:endParaRPr>
          </a:p>
        </p:txBody>
      </p:sp>
      <p:sp>
        <p:nvSpPr>
          <p:cNvPr id="2" name="AutoShape 14" descr="29 Living Beyond Your Feelings: Controlling Emotions So They Don't Control  You Quotes &amp; Sayings with Wallpapers &amp; Posters - Quotes.Pub">
            <a:extLst>
              <a:ext uri="{FF2B5EF4-FFF2-40B4-BE49-F238E27FC236}">
                <a16:creationId xmlns:a16="http://schemas.microsoft.com/office/drawing/2014/main" id="{9F3BFBC8-7B50-4A49-A677-966FC6A4F9F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TextBox 7">
            <a:extLst>
              <a:ext uri="{FF2B5EF4-FFF2-40B4-BE49-F238E27FC236}">
                <a16:creationId xmlns:a16="http://schemas.microsoft.com/office/drawing/2014/main" id="{DB7D5E16-CA4A-4356-8FD6-DFD40DC4F68C}"/>
              </a:ext>
            </a:extLst>
          </p:cNvPr>
          <p:cNvSpPr txBox="1"/>
          <p:nvPr/>
        </p:nvSpPr>
        <p:spPr>
          <a:xfrm>
            <a:off x="207131" y="980728"/>
            <a:ext cx="8424937" cy="5539978"/>
          </a:xfrm>
          <a:prstGeom prst="rect">
            <a:avLst/>
          </a:prstGeom>
          <a:noFill/>
        </p:spPr>
        <p:txBody>
          <a:bodyPr wrap="square" rtlCol="0">
            <a:spAutoFit/>
          </a:bodyPr>
          <a:lstStyle/>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You can’t think of anything that is causing it</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You have a high temperature</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You have unexplained weight loss</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Trouble falling or staying asleep when you’ve tried good sleep hygiene </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You believe you are depressed, feelings of self-harm or harming another </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Vomiting blood or rectal bleeding </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Severe headache</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Chest pain, irregular heartbeat or short of breath</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Feeling faint</a:t>
            </a:r>
          </a:p>
          <a:p>
            <a:pPr algn="l">
              <a:buFont typeface="Arial" panose="020B0604020202020204" pitchFamily="34" charset="0"/>
              <a:buChar char="•"/>
            </a:pPr>
            <a:r>
              <a:rPr lang="en-US" sz="2400" dirty="0">
                <a:solidFill>
                  <a:srgbClr val="231F20"/>
                </a:solidFill>
                <a:latin typeface="Arial" panose="020B0604020202020204" pitchFamily="34" charset="0"/>
                <a:cs typeface="Arial" panose="020B0604020202020204" pitchFamily="34" charset="0"/>
              </a:rPr>
              <a:t>Pain in your abdomen, back or pelvis </a:t>
            </a:r>
          </a:p>
          <a:p>
            <a:pPr algn="l"/>
            <a:endParaRPr lang="en-US" sz="2400" dirty="0">
              <a:solidFill>
                <a:srgbClr val="231F20"/>
              </a:solidFill>
              <a:latin typeface="Arial" panose="020B0604020202020204" pitchFamily="34" charset="0"/>
              <a:cs typeface="Arial" panose="020B0604020202020204" pitchFamily="34" charset="0"/>
            </a:endParaRPr>
          </a:p>
          <a:p>
            <a:pPr algn="l"/>
            <a:r>
              <a:rPr lang="en-US" sz="2400" dirty="0">
                <a:solidFill>
                  <a:srgbClr val="231F20"/>
                </a:solidFill>
                <a:latin typeface="Arial" panose="020B0604020202020204" pitchFamily="34" charset="0"/>
                <a:cs typeface="Arial" panose="020B0604020202020204" pitchFamily="34" charset="0"/>
              </a:rPr>
              <a:t>Don’t ignore these, they are big ticket</a:t>
            </a:r>
          </a:p>
          <a:p>
            <a:pPr algn="l">
              <a:buFont typeface="Arial" panose="020B0604020202020204" pitchFamily="34" charset="0"/>
              <a:buChar char="•"/>
            </a:pPr>
            <a:endParaRPr lang="en-GB" dirty="0"/>
          </a:p>
        </p:txBody>
      </p:sp>
    </p:spTree>
    <p:extLst>
      <p:ext uri="{BB962C8B-B14F-4D97-AF65-F5344CB8AC3E}">
        <p14:creationId xmlns:p14="http://schemas.microsoft.com/office/powerpoint/2010/main" val="5523282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3635</TotalTime>
  <Words>1771</Words>
  <Application>Microsoft Office PowerPoint</Application>
  <PresentationFormat>On-screen Show (4:3)</PresentationFormat>
  <Paragraphs>183</Paragraphs>
  <Slides>16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Arial</vt:lpstr>
      <vt:lpstr>Calibri</vt:lpstr>
      <vt:lpstr>Proxima Nova</vt:lpstr>
      <vt:lpstr>Proxima Nova Regular</vt:lpstr>
      <vt:lpstr>Roboto</vt:lpstr>
      <vt:lpstr>Segoe UI Historic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218</cp:revision>
  <dcterms:created xsi:type="dcterms:W3CDTF">2011-03-16T20:26:35Z</dcterms:created>
  <dcterms:modified xsi:type="dcterms:W3CDTF">2021-03-08T22:20:33Z</dcterms:modified>
</cp:coreProperties>
</file>