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7" r:id="rId2"/>
    <p:sldId id="342" r:id="rId3"/>
    <p:sldId id="393" r:id="rId4"/>
    <p:sldId id="371" r:id="rId5"/>
    <p:sldId id="395" r:id="rId6"/>
    <p:sldId id="396" r:id="rId7"/>
    <p:sldId id="392" r:id="rId8"/>
    <p:sldId id="346" r:id="rId9"/>
    <p:sldId id="390" r:id="rId10"/>
    <p:sldId id="381" r:id="rId11"/>
    <p:sldId id="382" r:id="rId12"/>
    <p:sldId id="391" r:id="rId13"/>
    <p:sldId id="383" r:id="rId14"/>
    <p:sldId id="384" r:id="rId15"/>
    <p:sldId id="385" r:id="rId16"/>
    <p:sldId id="386" r:id="rId17"/>
    <p:sldId id="387" r:id="rId18"/>
    <p:sldId id="397" r:id="rId19"/>
    <p:sldId id="379" r:id="rId20"/>
    <p:sldId id="308" r:id="rId21"/>
    <p:sldId id="389" r:id="rId22"/>
    <p:sldId id="377" r:id="rId23"/>
  </p:sldIdLst>
  <p:sldSz cx="9144000" cy="6858000" type="screen4x3"/>
  <p:notesSz cx="6889750" cy="100187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7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49" autoAdjust="0"/>
  </p:normalViewPr>
  <p:slideViewPr>
    <p:cSldViewPr>
      <p:cViewPr varScale="1">
        <p:scale>
          <a:sx n="68" d="100"/>
          <a:sy n="68" d="100"/>
        </p:scale>
        <p:origin x="1446" y="60"/>
      </p:cViewPr>
      <p:guideLst>
        <p:guide orient="horz" pos="1071"/>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188" cy="501571"/>
          </a:xfrm>
          <a:prstGeom prst="rect">
            <a:avLst/>
          </a:prstGeom>
        </p:spPr>
        <p:txBody>
          <a:bodyPr vert="horz" lIns="96616" tIns="48308" rIns="96616" bIns="48308" rtlCol="0"/>
          <a:lstStyle>
            <a:lvl1pPr algn="l">
              <a:defRPr sz="1300"/>
            </a:lvl1pPr>
          </a:lstStyle>
          <a:p>
            <a:pPr>
              <a:defRPr/>
            </a:pPr>
            <a:endParaRPr lang="en-GB"/>
          </a:p>
        </p:txBody>
      </p:sp>
      <p:sp>
        <p:nvSpPr>
          <p:cNvPr id="3" name="Date Placeholder 2"/>
          <p:cNvSpPr>
            <a:spLocks noGrp="1"/>
          </p:cNvSpPr>
          <p:nvPr>
            <p:ph type="dt" sz="quarter" idx="1"/>
          </p:nvPr>
        </p:nvSpPr>
        <p:spPr>
          <a:xfrm>
            <a:off x="3902974" y="0"/>
            <a:ext cx="2985188" cy="501571"/>
          </a:xfrm>
          <a:prstGeom prst="rect">
            <a:avLst/>
          </a:prstGeom>
        </p:spPr>
        <p:txBody>
          <a:bodyPr vert="horz" lIns="96616" tIns="48308" rIns="96616" bIns="48308" rtlCol="0"/>
          <a:lstStyle>
            <a:lvl1pPr algn="r">
              <a:defRPr sz="1300" smtClean="0"/>
            </a:lvl1pPr>
          </a:lstStyle>
          <a:p>
            <a:pPr>
              <a:defRPr/>
            </a:pPr>
            <a:fld id="{B34FC769-9877-4B7A-A7A1-BDD67F94A5AB}" type="datetimeFigureOut">
              <a:rPr lang="en-US"/>
              <a:pPr>
                <a:defRPr/>
              </a:pPr>
              <a:t>3/10/2021</a:t>
            </a:fld>
            <a:endParaRPr lang="en-GB"/>
          </a:p>
        </p:txBody>
      </p:sp>
      <p:sp>
        <p:nvSpPr>
          <p:cNvPr id="4" name="Footer Placeholder 3"/>
          <p:cNvSpPr>
            <a:spLocks noGrp="1"/>
          </p:cNvSpPr>
          <p:nvPr>
            <p:ph type="ftr" sz="quarter" idx="2"/>
          </p:nvPr>
        </p:nvSpPr>
        <p:spPr>
          <a:xfrm>
            <a:off x="0" y="9515555"/>
            <a:ext cx="2985188" cy="501571"/>
          </a:xfrm>
          <a:prstGeom prst="rect">
            <a:avLst/>
          </a:prstGeom>
        </p:spPr>
        <p:txBody>
          <a:bodyPr vert="horz" lIns="96616" tIns="48308" rIns="96616" bIns="48308" rtlCol="0" anchor="b"/>
          <a:lstStyle>
            <a:lvl1pPr algn="l">
              <a:defRPr sz="1300"/>
            </a:lvl1pPr>
          </a:lstStyle>
          <a:p>
            <a:pPr>
              <a:defRPr/>
            </a:pPr>
            <a:endParaRPr lang="en-GB"/>
          </a:p>
        </p:txBody>
      </p:sp>
      <p:sp>
        <p:nvSpPr>
          <p:cNvPr id="5" name="Slide Number Placeholder 4"/>
          <p:cNvSpPr>
            <a:spLocks noGrp="1"/>
          </p:cNvSpPr>
          <p:nvPr>
            <p:ph type="sldNum" sz="quarter" idx="3"/>
          </p:nvPr>
        </p:nvSpPr>
        <p:spPr>
          <a:xfrm>
            <a:off x="3902974" y="9515555"/>
            <a:ext cx="2985188" cy="501571"/>
          </a:xfrm>
          <a:prstGeom prst="rect">
            <a:avLst/>
          </a:prstGeom>
        </p:spPr>
        <p:txBody>
          <a:bodyPr vert="horz" lIns="96616" tIns="48308" rIns="96616" bIns="48308" rtlCol="0" anchor="b"/>
          <a:lstStyle>
            <a:lvl1pPr algn="r">
              <a:defRPr sz="1300" smtClean="0"/>
            </a:lvl1pPr>
          </a:lstStyle>
          <a:p>
            <a:pPr>
              <a:defRPr/>
            </a:pPr>
            <a:fld id="{200A56D9-0423-4FF7-8AA3-958A7A36BA3F}" type="slidenum">
              <a:rPr lang="en-GB"/>
              <a:pPr>
                <a:defRPr/>
              </a:pPr>
              <a:t>‹#›</a:t>
            </a:fld>
            <a:endParaRPr lang="en-GB"/>
          </a:p>
        </p:txBody>
      </p:sp>
    </p:spTree>
    <p:extLst>
      <p:ext uri="{BB962C8B-B14F-4D97-AF65-F5344CB8AC3E}">
        <p14:creationId xmlns:p14="http://schemas.microsoft.com/office/powerpoint/2010/main" val="1532924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188" cy="501571"/>
          </a:xfrm>
          <a:prstGeom prst="rect">
            <a:avLst/>
          </a:prstGeom>
        </p:spPr>
        <p:txBody>
          <a:bodyPr vert="horz" lIns="96616" tIns="48308" rIns="96616" bIns="48308"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902974" y="0"/>
            <a:ext cx="2985188" cy="501571"/>
          </a:xfrm>
          <a:prstGeom prst="rect">
            <a:avLst/>
          </a:prstGeom>
        </p:spPr>
        <p:txBody>
          <a:bodyPr vert="horz" lIns="96616" tIns="48308" rIns="96616" bIns="48308" rtlCol="0"/>
          <a:lstStyle>
            <a:lvl1pPr algn="r" fontAlgn="auto">
              <a:spcBef>
                <a:spcPts val="0"/>
              </a:spcBef>
              <a:spcAft>
                <a:spcPts val="0"/>
              </a:spcAft>
              <a:defRPr sz="1300">
                <a:latin typeface="+mn-lt"/>
                <a:cs typeface="+mn-cs"/>
              </a:defRPr>
            </a:lvl1pPr>
          </a:lstStyle>
          <a:p>
            <a:pPr>
              <a:defRPr/>
            </a:pPr>
            <a:fld id="{C15C3BE8-C476-441C-9643-49F8D217B681}" type="datetimeFigureOut">
              <a:rPr lang="en-US"/>
              <a:pPr>
                <a:defRPr/>
              </a:pPr>
              <a:t>3/10/2021</a:t>
            </a:fld>
            <a:endParaRPr lang="en-GB"/>
          </a:p>
        </p:txBody>
      </p:sp>
      <p:sp>
        <p:nvSpPr>
          <p:cNvPr id="4" name="Slide Image Placeholder 3"/>
          <p:cNvSpPr>
            <a:spLocks noGrp="1" noRot="1" noChangeAspect="1"/>
          </p:cNvSpPr>
          <p:nvPr>
            <p:ph type="sldImg" idx="2"/>
          </p:nvPr>
        </p:nvSpPr>
        <p:spPr>
          <a:xfrm>
            <a:off x="939800" y="750888"/>
            <a:ext cx="5010150" cy="3757612"/>
          </a:xfrm>
          <a:prstGeom prst="rect">
            <a:avLst/>
          </a:prstGeom>
          <a:noFill/>
          <a:ln w="12700">
            <a:solidFill>
              <a:prstClr val="black"/>
            </a:solidFill>
          </a:ln>
        </p:spPr>
        <p:txBody>
          <a:bodyPr vert="horz" lIns="96616" tIns="48308" rIns="96616" bIns="48308" rtlCol="0" anchor="ctr"/>
          <a:lstStyle/>
          <a:p>
            <a:pPr lvl="0"/>
            <a:endParaRPr lang="en-GB" noProof="0"/>
          </a:p>
        </p:txBody>
      </p:sp>
      <p:sp>
        <p:nvSpPr>
          <p:cNvPr id="5" name="Notes Placeholder 4"/>
          <p:cNvSpPr>
            <a:spLocks noGrp="1"/>
          </p:cNvSpPr>
          <p:nvPr>
            <p:ph type="body" sz="quarter" idx="3"/>
          </p:nvPr>
        </p:nvSpPr>
        <p:spPr>
          <a:xfrm>
            <a:off x="689134" y="4758571"/>
            <a:ext cx="5511483" cy="4509374"/>
          </a:xfrm>
          <a:prstGeom prst="rect">
            <a:avLst/>
          </a:prstGeom>
        </p:spPr>
        <p:txBody>
          <a:bodyPr vert="horz" lIns="96616" tIns="48308" rIns="96616" bIns="4830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515555"/>
            <a:ext cx="2985188" cy="501571"/>
          </a:xfrm>
          <a:prstGeom prst="rect">
            <a:avLst/>
          </a:prstGeom>
        </p:spPr>
        <p:txBody>
          <a:bodyPr vert="horz" lIns="96616" tIns="48308" rIns="96616" bIns="48308"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02974" y="9515555"/>
            <a:ext cx="2985188" cy="501571"/>
          </a:xfrm>
          <a:prstGeom prst="rect">
            <a:avLst/>
          </a:prstGeom>
        </p:spPr>
        <p:txBody>
          <a:bodyPr vert="horz" lIns="96616" tIns="48308" rIns="96616" bIns="48308" rtlCol="0" anchor="b"/>
          <a:lstStyle>
            <a:lvl1pPr algn="r" fontAlgn="auto">
              <a:spcBef>
                <a:spcPts val="0"/>
              </a:spcBef>
              <a:spcAft>
                <a:spcPts val="0"/>
              </a:spcAft>
              <a:defRPr sz="1300">
                <a:latin typeface="+mn-lt"/>
                <a:cs typeface="+mn-cs"/>
              </a:defRPr>
            </a:lvl1pPr>
          </a:lstStyle>
          <a:p>
            <a:pPr>
              <a:defRPr/>
            </a:pPr>
            <a:fld id="{9AA6B6CB-155C-4A66-82EC-9CA2EABE57B9}" type="slidenum">
              <a:rPr lang="en-GB"/>
              <a:pPr>
                <a:defRPr/>
              </a:pPr>
              <a:t>‹#›</a:t>
            </a:fld>
            <a:endParaRPr lang="en-GB"/>
          </a:p>
        </p:txBody>
      </p:sp>
    </p:spTree>
    <p:extLst>
      <p:ext uri="{BB962C8B-B14F-4D97-AF65-F5344CB8AC3E}">
        <p14:creationId xmlns:p14="http://schemas.microsoft.com/office/powerpoint/2010/main" val="2582728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a:t>On these masterclasses as we all learn in different ways there will be spoken words from me, written words on the ppt, pictures, quotes and for those that are very visual </a:t>
            </a:r>
            <a:r>
              <a:rPr lang="en-US" dirty="0" err="1"/>
              <a:t>youtube</a:t>
            </a:r>
            <a:r>
              <a:rPr lang="en-US" dirty="0"/>
              <a:t> clips to watch afterward. </a:t>
            </a:r>
            <a:r>
              <a:rPr lang="en-US"/>
              <a:t>The key to learning however is doing and teaching – 54321 DD</a:t>
            </a:r>
          </a:p>
          <a:p>
            <a:pPr eaLnBrk="1" hangingPunct="1">
              <a:spcBef>
                <a:spcPct val="0"/>
              </a:spcBef>
            </a:pPr>
            <a:endParaRPr lang="en-GB" dirty="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4DBB11-9E37-4B3E-A83E-F34AAE29040F}" type="slidenum">
              <a:rPr lang="en-GB">
                <a:cs typeface="Arial" charset="0"/>
              </a:rPr>
              <a:pPr fontAlgn="base">
                <a:spcBef>
                  <a:spcPct val="0"/>
                </a:spcBef>
                <a:spcAft>
                  <a:spcPct val="0"/>
                </a:spcAft>
                <a:defRPr/>
              </a:pPr>
              <a:t>1</a:t>
            </a:fld>
            <a:endParaRPr lang="en-GB" dirty="0">
              <a:cs typeface="Arial" charset="0"/>
            </a:endParaRPr>
          </a:p>
        </p:txBody>
      </p:sp>
    </p:spTree>
    <p:extLst>
      <p:ext uri="{BB962C8B-B14F-4D97-AF65-F5344CB8AC3E}">
        <p14:creationId xmlns:p14="http://schemas.microsoft.com/office/powerpoint/2010/main" val="243281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FAILURE –reflect on any past perceived failure and ask yourself what you’ve learned and what you can learn now. </a:t>
            </a:r>
          </a:p>
          <a:p>
            <a:r>
              <a:rPr lang="en-GB" dirty="0"/>
              <a:t>Optimism is as much a choice as it is an attitude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17</a:t>
            </a:fld>
            <a:endParaRPr lang="en-GB"/>
          </a:p>
        </p:txBody>
      </p:sp>
    </p:spTree>
    <p:extLst>
      <p:ext uri="{BB962C8B-B14F-4D97-AF65-F5344CB8AC3E}">
        <p14:creationId xmlns:p14="http://schemas.microsoft.com/office/powerpoint/2010/main" val="2473469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Every day write down the things you can be grateful for and once a week review it. Inspirational music, reading, DVD, write down all your strengths, journal of the great things in your life,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18</a:t>
            </a:fld>
            <a:endParaRPr lang="en-GB"/>
          </a:p>
        </p:txBody>
      </p:sp>
    </p:spTree>
    <p:extLst>
      <p:ext uri="{BB962C8B-B14F-4D97-AF65-F5344CB8AC3E}">
        <p14:creationId xmlns:p14="http://schemas.microsoft.com/office/powerpoint/2010/main" val="955556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 do this now – write down 5 things you admire about yourself</a:t>
            </a:r>
          </a:p>
          <a:p>
            <a:r>
              <a:rPr lang="en-GB" dirty="0"/>
              <a:t>3 – be proactive </a:t>
            </a:r>
            <a:r>
              <a:rPr lang="en-GB" dirty="0" err="1"/>
              <a:t>abd</a:t>
            </a:r>
            <a:r>
              <a:rPr lang="en-GB" dirty="0"/>
              <a:t> focus on what you can control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19</a:t>
            </a:fld>
            <a:endParaRPr lang="en-GB"/>
          </a:p>
        </p:txBody>
      </p:sp>
    </p:spTree>
    <p:extLst>
      <p:ext uri="{BB962C8B-B14F-4D97-AF65-F5344CB8AC3E}">
        <p14:creationId xmlns:p14="http://schemas.microsoft.com/office/powerpoint/2010/main" val="4059908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dirty="0"/>
              <a:t>54321 Decide/do </a:t>
            </a:r>
          </a:p>
        </p:txBody>
      </p:sp>
      <p:sp>
        <p:nvSpPr>
          <p:cNvPr id="4" name="Slide Number Placeholder 3"/>
          <p:cNvSpPr>
            <a:spLocks noGrp="1"/>
          </p:cNvSpPr>
          <p:nvPr>
            <p:ph type="sldNum" sz="quarter" idx="5"/>
          </p:nvPr>
        </p:nvSpPr>
        <p:spPr/>
        <p:txBody>
          <a:bodyPr/>
          <a:lstStyle/>
          <a:p>
            <a:pPr>
              <a:defRPr/>
            </a:pPr>
            <a:fld id="{F7654BE5-7825-4627-BD35-366FD279151A}" type="slidenum">
              <a:rPr lang="en-GB" smtClean="0"/>
              <a:pPr>
                <a:defRPr/>
              </a:pPr>
              <a:t>20</a:t>
            </a:fld>
            <a:endParaRPr lang="en-GB"/>
          </a:p>
        </p:txBody>
      </p:sp>
    </p:spTree>
    <p:extLst>
      <p:ext uri="{BB962C8B-B14F-4D97-AF65-F5344CB8AC3E}">
        <p14:creationId xmlns:p14="http://schemas.microsoft.com/office/powerpoint/2010/main" val="1332830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2</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0" dirty="0"/>
              <a:t>Imagine if every morning you could determine what your day could be like? Who says we can’t? Can we get out of bed every day and set an optimistic intention for that day? Of course we can, but will it effect our day????? </a:t>
            </a:r>
          </a:p>
        </p:txBody>
      </p:sp>
    </p:spTree>
    <p:extLst>
      <p:ext uri="{BB962C8B-B14F-4D97-AF65-F5344CB8AC3E}">
        <p14:creationId xmlns:p14="http://schemas.microsoft.com/office/powerpoint/2010/main" val="3984374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4</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Mystics and spiritualist firmly believe we attract what we give out, so if we give out optimism what will we attract? </a:t>
            </a:r>
          </a:p>
        </p:txBody>
      </p:sp>
    </p:spTree>
    <p:extLst>
      <p:ext uri="{BB962C8B-B14F-4D97-AF65-F5344CB8AC3E}">
        <p14:creationId xmlns:p14="http://schemas.microsoft.com/office/powerpoint/2010/main" val="3398425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the formula for January blues which is a day in January we feel the most depressed – not convinced of the science behind it but if we unpick it – make your own weather and carry it with you, question whether what we’ve been told that debt is OK, don’t set resolutions – goals/CI, make the decision to take action 54321DD</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5</a:t>
            </a:fld>
            <a:endParaRPr lang="en-GB"/>
          </a:p>
        </p:txBody>
      </p:sp>
    </p:spTree>
    <p:extLst>
      <p:ext uri="{BB962C8B-B14F-4D97-AF65-F5344CB8AC3E}">
        <p14:creationId xmlns:p14="http://schemas.microsoft.com/office/powerpoint/2010/main" val="3501546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2 realities of winter, reflect on how you see it and if you can shift your thoughts – ask what is stopping us changing our thoughts? Use an example of yesterday and think about the most stressful part of your day, then focus on the best part of that day – you can choose. This is a difference between pessimism and optimism. SAD – seasonal affective disorder – low energy, poor concentration, avoiding people, worst sleep, feeling sad, low, miserable, guilty, loss of appetite it affects 5% and 20% winter blues. </a:t>
            </a:r>
          </a:p>
          <a:p>
            <a:r>
              <a:rPr lang="en-GB" dirty="0"/>
              <a:t>Winter – cold – shorter days – less social interaction – more time alone – financial worries = lower mood = more effort needed to be optimistic in winter.  Try the 3 A’s – Adapt, Alter, Avoid, Accept.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6</a:t>
            </a:fld>
            <a:endParaRPr lang="en-GB"/>
          </a:p>
        </p:txBody>
      </p:sp>
    </p:spTree>
    <p:extLst>
      <p:ext uri="{BB962C8B-B14F-4D97-AF65-F5344CB8AC3E}">
        <p14:creationId xmlns:p14="http://schemas.microsoft.com/office/powerpoint/2010/main" val="998100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you see life, be honest with yourself when you answer that?</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7</a:t>
            </a:fld>
            <a:endParaRPr lang="en-GB"/>
          </a:p>
        </p:txBody>
      </p:sp>
    </p:spTree>
    <p:extLst>
      <p:ext uri="{BB962C8B-B14F-4D97-AF65-F5344CB8AC3E}">
        <p14:creationId xmlns:p14="http://schemas.microsoft.com/office/powerpoint/2010/main" val="3799633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‘Lucky’ people expect good fortune</a:t>
            </a:r>
          </a:p>
          <a:p>
            <a:endParaRPr lang="en-GB"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800" dirty="0">
                <a:effectLst/>
                <a:latin typeface="Calibri" panose="020F0502020204030204" pitchFamily="34" charset="0"/>
                <a:ea typeface="Calibri" panose="020F0502020204030204" pitchFamily="34" charset="0"/>
                <a:cs typeface="Arial" panose="020B0604020202020204" pitchFamily="34" charset="0"/>
              </a:rPr>
              <a:t>Here are a few affirmations you might choose: I am decisive and all the answers lie within me; I am a calm problem solver; I find great pride in being decisive and finding solutions; when I put my attention to finding an answer, it always comes to me; I am an expert problem solver; I am decisive and patient and persistent implementing my chosen solutions.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pPr>
              <a:defRPr/>
            </a:pPr>
            <a:fld id="{9AA6B6CB-155C-4A66-82EC-9CA2EABE57B9}" type="slidenum">
              <a:rPr lang="en-GB" smtClean="0"/>
              <a:pPr>
                <a:defRPr/>
              </a:pPr>
              <a:t>8</a:t>
            </a:fld>
            <a:endParaRPr lang="en-GB"/>
          </a:p>
        </p:txBody>
      </p:sp>
    </p:spTree>
    <p:extLst>
      <p:ext uri="{BB962C8B-B14F-4D97-AF65-F5344CB8AC3E}">
        <p14:creationId xmlns:p14="http://schemas.microsoft.com/office/powerpoint/2010/main" val="3861548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Its an important choice to make every morning. It is as much a choice as an attitude. Make the first step out of your bed in the morning a ‘choice step’ and choose optimism – optimism with a heart/brain connection = 50% more healing in your body.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9</a:t>
            </a:fld>
            <a:endParaRPr lang="en-GB"/>
          </a:p>
        </p:txBody>
      </p:sp>
    </p:spTree>
    <p:extLst>
      <p:ext uri="{BB962C8B-B14F-4D97-AF65-F5344CB8AC3E}">
        <p14:creationId xmlns:p14="http://schemas.microsoft.com/office/powerpoint/2010/main" val="2972262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sz="1200" dirty="0">
                <a:effectLst/>
                <a:latin typeface="Calibri" panose="020F0502020204030204" pitchFamily="34" charset="0"/>
                <a:ea typeface="Calibri" panose="020F0502020204030204" pitchFamily="34" charset="0"/>
                <a:cs typeface="Calibri" panose="020F0502020204030204" pitchFamily="34" charset="0"/>
              </a:rPr>
              <a:t>Winston Churchill in World War 1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as Britain’s Lord of Admiralty, made the fateful decision to attack Turkey at Gallipoli. The eight-and-a-half-month-long battle involved a total of about a million men on both sides, of whom nearly one half became casualties. The failed campaign led to the humiliation of the British. Churchill was dismissed from his cabinet position, excluded from the War Council, and allowed no hand in the further conduct and administration of the war.</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200" dirty="0">
                <a:effectLst/>
                <a:latin typeface="Calibri" panose="020F0502020204030204" pitchFamily="34" charset="0"/>
                <a:ea typeface="Calibri" panose="020F0502020204030204" pitchFamily="34" charset="0"/>
                <a:cs typeface="Calibri" panose="020F0502020204030204" pitchFamily="34" charset="0"/>
              </a:rPr>
              <a:t>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Winston Churchill did what we challenge you to do today, he learnt by his makes and went on to be great.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16</a:t>
            </a:fld>
            <a:endParaRPr lang="en-GB"/>
          </a:p>
        </p:txBody>
      </p:sp>
    </p:spTree>
    <p:extLst>
      <p:ext uri="{BB962C8B-B14F-4D97-AF65-F5344CB8AC3E}">
        <p14:creationId xmlns:p14="http://schemas.microsoft.com/office/powerpoint/2010/main" val="3857543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1272563-A52E-41EA-9EA4-EF544A31FDDC}" type="datetimeFigureOut">
              <a:rPr lang="en-US"/>
              <a:pPr>
                <a:defRPr/>
              </a:pPr>
              <a:t>3/10/2021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58F201-3084-4394-8416-198D03FDA5D3}" type="slidenum">
              <a:rPr lang="en-GB"/>
              <a:pPr>
                <a:defRPr/>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F61BE41-5520-4511-9022-2EE6E3024C64}" type="datetimeFigureOut">
              <a:rPr lang="en-US"/>
              <a:pPr>
                <a:defRPr/>
              </a:pPr>
              <a:t>3/10/2021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CB139CF-1197-4FDA-BA90-B56F28FD1C7F}" type="slidenum">
              <a:rPr lang="en-GB"/>
              <a:pPr>
                <a:defRPr/>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B73B5F1-3F3F-4DDF-874B-D46756F88A25}" type="datetimeFigureOut">
              <a:rPr lang="en-US"/>
              <a:pPr>
                <a:defRPr/>
              </a:pPr>
              <a:t>3/10/2021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B4BCA93-BF32-444F-AE37-9D897A3CD813}"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531362-5ED1-4476-BA6E-B23CBE5B6428}" type="datetimeFigureOut">
              <a:rPr lang="en-US"/>
              <a:pPr>
                <a:defRPr/>
              </a:pPr>
              <a:t>3/10/2021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B181AC8-3AAD-4DCE-8CA2-1B35A2862C69}" type="slidenum">
              <a:rPr lang="en-GB"/>
              <a:pPr>
                <a:defRPr/>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9B7BEC3-0875-4594-AB3A-5F9698243E53}" type="datetimeFigureOut">
              <a:rPr lang="en-US"/>
              <a:pPr>
                <a:defRPr/>
              </a:pPr>
              <a:t>3/10/2021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BD6378F-F400-4F58-BC28-7D918B150E68}" type="slidenum">
              <a:rPr lang="en-GB"/>
              <a:pPr>
                <a:defRPr/>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3F6D0BC-696A-47CF-9DAB-96AC15BB5FFC}" type="datetimeFigureOut">
              <a:rPr lang="en-US"/>
              <a:pPr>
                <a:defRPr/>
              </a:pPr>
              <a:t>3/10/2021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1E32085-EC40-498C-A16C-374C3305C3A8}" type="slidenum">
              <a:rPr lang="en-GB"/>
              <a:pPr>
                <a:defRPr/>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794A7549-61DF-492C-8F26-19F2B1991DC0}" type="datetimeFigureOut">
              <a:rPr lang="en-US"/>
              <a:pPr>
                <a:defRPr/>
              </a:pPr>
              <a:t>3/10/2021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C199C74-7E6C-4EC2-AECF-5EBB9668506B}" type="slidenum">
              <a:rPr lang="en-GB"/>
              <a:pPr>
                <a:defRPr/>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2740808-C20D-47F4-AF8D-5358BE675D4F}" type="datetimeFigureOut">
              <a:rPr lang="en-US"/>
              <a:pPr>
                <a:defRPr/>
              </a:pPr>
              <a:t>3/10/2021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5A08882-56A1-4805-9B4B-B1B69FE4582C}" type="slidenum">
              <a:rPr lang="en-GB"/>
              <a:pPr>
                <a:defRPr/>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138183-6ADE-48F1-9224-6302457899FD}" type="datetimeFigureOut">
              <a:rPr lang="en-US"/>
              <a:pPr>
                <a:defRPr/>
              </a:pPr>
              <a:t>3/10/2021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2FF2841-E415-4681-8CDE-981F9976707A}" type="slidenum">
              <a:rPr lang="en-GB"/>
              <a:pPr>
                <a:defRPr/>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B8593EA-A3F5-4CD8-BF7A-9DBFFFEC5666}" type="datetimeFigureOut">
              <a:rPr lang="en-US"/>
              <a:pPr>
                <a:defRPr/>
              </a:pPr>
              <a:t>3/10/2021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DDFF112-77AA-47BA-B420-3427790D9E5B}" type="slidenum">
              <a:rPr lang="en-GB"/>
              <a:pPr>
                <a:defRPr/>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E5D68BF-FAB1-408C-B4E7-67368D62464E}" type="datetimeFigureOut">
              <a:rPr lang="en-US"/>
              <a:pPr>
                <a:defRPr/>
              </a:pPr>
              <a:t>3/10/2021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AE2F9C-3A58-4ABA-A34E-A01101C4C0A0}" type="slidenum">
              <a:rPr lang="en-GB"/>
              <a:pPr>
                <a:defRPr/>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6E253FD-428C-4DD8-A243-1333149B89CB}" type="datetimeFigureOut">
              <a:rPr lang="en-US"/>
              <a:pPr>
                <a:defRPr/>
              </a:pPr>
              <a:t>3/10/2021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1D7F32E-1DDF-47F9-BC65-D51BD56F089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ur02.safelinks.protection.outlook.com/?url=https%3A%2F%2Fignitepd.thinkific.com%2Fcourses%2Frock-solid-resilience%3Ffbclid%3DIwAR1dt6Mw_cw8EqDPPJA3bpynSEVhFxwfMWBZpPKO1IZq04ZvxHHc0ty8KRc&amp;data=02%7C01%7C%7C9f2bb0b5f70d4f12c69708d86c2c7235%7C84df9e7fe9f640afb435aaaaaaaaaaaa%7C1%7C0%7C637378285429425970&amp;sdata=A5NC7TNwC3nnmfJg5v2ew7rRhAbLm2qTyUx5L8r%2B6jE%3D&amp;reserved=0" TargetMode="External"/><Relationship Id="rId2" Type="http://schemas.openxmlformats.org/officeDocument/2006/relationships/hyperlink" Target="https://eur02.safelinks.protection.outlook.com/?url=https%3A%2F%2Fwww.facebook.com%2Fgroups%2F216645969611627%2F%3Fref%3Dshare&amp;data=02%7C01%7C%7C9f2bb0b5f70d4f12c69708d86c2c7235%7C84df9e7fe9f640afb435aaaaaaaaaaaa%7C1%7C0%7C637378285429415973&amp;sdata=OUd%2FJQAaEfvMVmMAIgvJ65qfx1iv3HIYyTwusNHbhig%3D&amp;reserved=0" TargetMode="External"/><Relationship Id="rId1" Type="http://schemas.openxmlformats.org/officeDocument/2006/relationships/slideLayout" Target="../slideLayouts/slideLayout2.xml"/><Relationship Id="rId4" Type="http://schemas.openxmlformats.org/officeDocument/2006/relationships/hyperlink" Target="mailto:bernard.genge@gmail.co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mZbzrtnvMjs" TargetMode="External"/><Relationship Id="rId2" Type="http://schemas.openxmlformats.org/officeDocument/2006/relationships/hyperlink" Target="https://www.youtube.com/watch?v=2hHNq45rEn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p:nvPr/>
        </p:nvSpPr>
        <p:spPr>
          <a:xfrm>
            <a:off x="-17463" y="0"/>
            <a:ext cx="9178926" cy="685800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sz="4400" b="1" dirty="0">
                <a:solidFill>
                  <a:srgbClr val="FFFFFF"/>
                </a:solidFill>
                <a:cs typeface="Arial" charset="0"/>
              </a:rPr>
              <a:t>Leaving pessimism and embracing optimism  </a:t>
            </a:r>
          </a:p>
          <a:p>
            <a:pPr algn="ctr"/>
            <a:r>
              <a:rPr lang="en-US" sz="3200" b="1" dirty="0">
                <a:solidFill>
                  <a:srgbClr val="FFFFFF"/>
                </a:solidFill>
                <a:cs typeface="Arial" charset="0"/>
              </a:rPr>
              <a:t>With</a:t>
            </a:r>
          </a:p>
          <a:p>
            <a:pPr algn="ctr"/>
            <a:r>
              <a:rPr lang="en-US" sz="3200" b="1" dirty="0">
                <a:solidFill>
                  <a:srgbClr val="FFFFFF"/>
                </a:solidFill>
                <a:cs typeface="Arial" charset="0"/>
              </a:rPr>
              <a:t>Bernard Genge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49E0360-B76B-4556-8700-3106F08CB89F}"/>
              </a:ext>
            </a:extLst>
          </p:cNvPr>
          <p:cNvSpPr txBox="1"/>
          <p:nvPr/>
        </p:nvSpPr>
        <p:spPr>
          <a:xfrm>
            <a:off x="683568" y="765175"/>
            <a:ext cx="7488832" cy="5632311"/>
          </a:xfrm>
          <a:prstGeom prst="rect">
            <a:avLst/>
          </a:prstGeom>
          <a:noFill/>
        </p:spPr>
        <p:txBody>
          <a:bodyPr wrap="square" rtlCol="0">
            <a:spAutoFit/>
          </a:bodyPr>
          <a:lstStyle/>
          <a:p>
            <a:pPr algn="l" fontAlgn="base"/>
            <a:r>
              <a:rPr lang="en-GB" sz="2000" b="0" i="0" dirty="0">
                <a:effectLst/>
                <a:latin typeface="Arial" panose="020B0604020202020204" pitchFamily="34" charset="0"/>
                <a:cs typeface="Arial" panose="020B0604020202020204" pitchFamily="34" charset="0"/>
              </a:rPr>
              <a:t>With each of the following statements score each between 0 – 10 </a:t>
            </a:r>
          </a:p>
          <a:p>
            <a:pPr algn="l" fontAlgn="base"/>
            <a:endParaRPr lang="en-GB" sz="2000" b="0" i="0" dirty="0">
              <a:effectLst/>
              <a:latin typeface="Arial" panose="020B0604020202020204" pitchFamily="34" charset="0"/>
              <a:cs typeface="Arial" panose="020B0604020202020204" pitchFamily="34" charset="0"/>
            </a:endParaRPr>
          </a:p>
          <a:p>
            <a:pPr algn="l" fontAlgn="base">
              <a:buFont typeface="Arial" panose="020B0604020202020204" pitchFamily="34" charset="0"/>
              <a:buChar char="•"/>
            </a:pPr>
            <a:r>
              <a:rPr lang="en-GB" sz="2000" b="0" i="0" dirty="0">
                <a:effectLst/>
                <a:latin typeface="Arial" panose="020B0604020202020204" pitchFamily="34" charset="0"/>
                <a:cs typeface="Arial" panose="020B0604020202020204" pitchFamily="34" charset="0"/>
              </a:rPr>
              <a:t>You expect good things to happen in the future</a:t>
            </a:r>
          </a:p>
          <a:p>
            <a:pPr algn="l" fontAlgn="base">
              <a:buFont typeface="Arial" panose="020B0604020202020204" pitchFamily="34" charset="0"/>
              <a:buChar char="•"/>
            </a:pPr>
            <a:r>
              <a:rPr lang="en-GB" sz="2000" b="0" i="0" dirty="0">
                <a:effectLst/>
                <a:latin typeface="Arial" panose="020B0604020202020204" pitchFamily="34" charset="0"/>
                <a:cs typeface="Arial" panose="020B0604020202020204" pitchFamily="34" charset="0"/>
              </a:rPr>
              <a:t>You expect things to work out for the best</a:t>
            </a:r>
          </a:p>
          <a:p>
            <a:pPr algn="l" fontAlgn="base">
              <a:buFont typeface="Arial" panose="020B0604020202020204" pitchFamily="34" charset="0"/>
              <a:buChar char="•"/>
            </a:pPr>
            <a:r>
              <a:rPr lang="en-GB" sz="2000" b="0" i="0" dirty="0">
                <a:effectLst/>
                <a:latin typeface="Arial" panose="020B0604020202020204" pitchFamily="34" charset="0"/>
                <a:cs typeface="Arial" panose="020B0604020202020204" pitchFamily="34" charset="0"/>
              </a:rPr>
              <a:t>You’re confident you will succeed in the face of even the toughest challenges</a:t>
            </a:r>
          </a:p>
          <a:p>
            <a:pPr algn="l" fontAlgn="base">
              <a:buFont typeface="Arial" panose="020B0604020202020204" pitchFamily="34" charset="0"/>
              <a:buChar char="•"/>
            </a:pPr>
            <a:r>
              <a:rPr lang="en-GB" sz="2000" b="0" i="0" dirty="0">
                <a:effectLst/>
                <a:latin typeface="Arial" panose="020B0604020202020204" pitchFamily="34" charset="0"/>
                <a:cs typeface="Arial" panose="020B0604020202020204" pitchFamily="34" charset="0"/>
              </a:rPr>
              <a:t>You </a:t>
            </a:r>
            <a:r>
              <a:rPr lang="en-GB" sz="2000" dirty="0">
                <a:latin typeface="Arial" panose="020B0604020202020204" pitchFamily="34" charset="0"/>
                <a:cs typeface="Arial" panose="020B0604020202020204" pitchFamily="34" charset="0"/>
              </a:rPr>
              <a:t>expect a </a:t>
            </a:r>
            <a:r>
              <a:rPr lang="en-GB" sz="2000" b="0" i="0" dirty="0">
                <a:effectLst/>
                <a:latin typeface="Arial" panose="020B0604020202020204" pitchFamily="34" charset="0"/>
                <a:cs typeface="Arial" panose="020B0604020202020204" pitchFamily="34" charset="0"/>
              </a:rPr>
              <a:t>bright future</a:t>
            </a:r>
          </a:p>
          <a:p>
            <a:pPr algn="l" fontAlgn="base">
              <a:buFont typeface="Arial" panose="020B0604020202020204" pitchFamily="34" charset="0"/>
              <a:buChar char="•"/>
            </a:pPr>
            <a:r>
              <a:rPr lang="en-GB" sz="2000" b="0" i="0" dirty="0">
                <a:effectLst/>
                <a:latin typeface="Arial" panose="020B0604020202020204" pitchFamily="34" charset="0"/>
                <a:cs typeface="Arial" panose="020B0604020202020204" pitchFamily="34" charset="0"/>
              </a:rPr>
              <a:t>You expect that good things can come from negative events</a:t>
            </a:r>
          </a:p>
          <a:p>
            <a:pPr algn="l" fontAlgn="base">
              <a:buFont typeface="Arial" panose="020B0604020202020204" pitchFamily="34" charset="0"/>
              <a:buChar char="•"/>
            </a:pPr>
            <a:r>
              <a:rPr lang="en-GB" sz="2000" b="0" i="0" dirty="0">
                <a:effectLst/>
                <a:latin typeface="Arial" panose="020B0604020202020204" pitchFamily="34" charset="0"/>
                <a:cs typeface="Arial" panose="020B0604020202020204" pitchFamily="34" charset="0"/>
              </a:rPr>
              <a:t>You see a challenge as an opportunity to learn </a:t>
            </a:r>
          </a:p>
          <a:p>
            <a:pPr algn="l" fontAlgn="base">
              <a:buFont typeface="Arial" panose="020B0604020202020204" pitchFamily="34" charset="0"/>
              <a:buChar char="•"/>
            </a:pPr>
            <a:r>
              <a:rPr lang="en-GB" sz="2000" b="0" i="0" dirty="0">
                <a:effectLst/>
                <a:latin typeface="Arial" panose="020B0604020202020204" pitchFamily="34" charset="0"/>
                <a:cs typeface="Arial" panose="020B0604020202020204" pitchFamily="34" charset="0"/>
              </a:rPr>
              <a:t>You feel grateful and really do appreciate the good things in your life</a:t>
            </a:r>
          </a:p>
          <a:p>
            <a:pPr algn="l" fontAlgn="base">
              <a:buFont typeface="Arial" panose="020B0604020202020204" pitchFamily="34" charset="0"/>
              <a:buChar char="•"/>
            </a:pPr>
            <a:r>
              <a:rPr lang="en-GB" sz="2000" b="0" i="0" dirty="0">
                <a:effectLst/>
                <a:latin typeface="Arial" panose="020B0604020202020204" pitchFamily="34" charset="0"/>
                <a:cs typeface="Arial" panose="020B0604020202020204" pitchFamily="34" charset="0"/>
              </a:rPr>
              <a:t>You are always looking for ways to make the best of situations</a:t>
            </a:r>
          </a:p>
          <a:p>
            <a:pPr algn="l" fontAlgn="base">
              <a:buFont typeface="Arial" panose="020B0604020202020204" pitchFamily="34" charset="0"/>
              <a:buChar char="•"/>
            </a:pPr>
            <a:r>
              <a:rPr lang="en-GB" sz="2000" b="0" i="0" dirty="0">
                <a:effectLst/>
                <a:latin typeface="Arial" panose="020B0604020202020204" pitchFamily="34" charset="0"/>
                <a:cs typeface="Arial" panose="020B0604020202020204" pitchFamily="34" charset="0"/>
              </a:rPr>
              <a:t>You have a positive mindset/attitude about yourself and others</a:t>
            </a:r>
          </a:p>
          <a:p>
            <a:pPr algn="l" fontAlgn="base">
              <a:buFont typeface="Arial" panose="020B0604020202020204" pitchFamily="34" charset="0"/>
              <a:buChar char="•"/>
            </a:pPr>
            <a:r>
              <a:rPr lang="en-GB" sz="2000" b="0" i="0" dirty="0">
                <a:effectLst/>
                <a:latin typeface="Arial" panose="020B0604020202020204" pitchFamily="34" charset="0"/>
                <a:cs typeface="Arial" panose="020B0604020202020204" pitchFamily="34" charset="0"/>
              </a:rPr>
              <a:t>You accept responsibility for mistakes but you don't dwell on them</a:t>
            </a:r>
          </a:p>
          <a:p>
            <a:pPr algn="l" fontAlgn="base">
              <a:buFont typeface="Arial" panose="020B0604020202020204" pitchFamily="34" charset="0"/>
              <a:buChar char="•"/>
            </a:pPr>
            <a:r>
              <a:rPr lang="en-GB" sz="2000" b="0" i="0" dirty="0">
                <a:effectLst/>
                <a:latin typeface="Arial" panose="020B0604020202020204" pitchFamily="34" charset="0"/>
                <a:cs typeface="Arial" panose="020B0604020202020204" pitchFamily="34" charset="0"/>
              </a:rPr>
              <a:t>You don't let one bad experience dampen your enthusiasm and optimism for the future</a:t>
            </a:r>
          </a:p>
        </p:txBody>
      </p:sp>
      <p:sp>
        <p:nvSpPr>
          <p:cNvPr id="3" name="Rectangle 2">
            <a:extLst>
              <a:ext uri="{FF2B5EF4-FFF2-40B4-BE49-F238E27FC236}">
                <a16:creationId xmlns:a16="http://schemas.microsoft.com/office/drawing/2014/main" id="{AC217C69-215A-4926-B342-66BB1E9A2008}"/>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Your optimism self-assessment checklist </a:t>
            </a:r>
            <a:endParaRPr lang="en-US" sz="2400" dirty="0">
              <a:solidFill>
                <a:schemeClr val="bg1"/>
              </a:solidFill>
              <a:cs typeface="Arial" charset="0"/>
            </a:endParaRPr>
          </a:p>
        </p:txBody>
      </p:sp>
    </p:spTree>
    <p:extLst>
      <p:ext uri="{BB962C8B-B14F-4D97-AF65-F5344CB8AC3E}">
        <p14:creationId xmlns:p14="http://schemas.microsoft.com/office/powerpoint/2010/main" val="25013387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E1003E-9194-40E2-AA83-25C8DF28A033}"/>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The caveat – can there be any benefits to being ‘realistically pessimistic’? </a:t>
            </a:r>
            <a:endParaRPr lang="en-US" sz="2400" dirty="0">
              <a:solidFill>
                <a:schemeClr val="bg1"/>
              </a:solidFill>
              <a:cs typeface="Arial" charset="0"/>
            </a:endParaRPr>
          </a:p>
        </p:txBody>
      </p:sp>
      <p:sp>
        <p:nvSpPr>
          <p:cNvPr id="5" name="TextBox 4">
            <a:extLst>
              <a:ext uri="{FF2B5EF4-FFF2-40B4-BE49-F238E27FC236}">
                <a16:creationId xmlns:a16="http://schemas.microsoft.com/office/drawing/2014/main" id="{5A3A5642-9916-4A77-884F-6517ABEBAD0D}"/>
              </a:ext>
            </a:extLst>
          </p:cNvPr>
          <p:cNvSpPr txBox="1"/>
          <p:nvPr/>
        </p:nvSpPr>
        <p:spPr>
          <a:xfrm>
            <a:off x="323528" y="1274564"/>
            <a:ext cx="8568952" cy="5293757"/>
          </a:xfrm>
          <a:prstGeom prst="rect">
            <a:avLst/>
          </a:prstGeom>
          <a:noFill/>
        </p:spPr>
        <p:txBody>
          <a:bodyPr wrap="square" rtlCol="0">
            <a:spAutoFit/>
          </a:bodyPr>
          <a:lstStyle/>
          <a:p>
            <a:pPr marL="285750" indent="-285750">
              <a:buFont typeface="Arial" panose="020B0604020202020204" pitchFamily="34" charset="0"/>
              <a:buChar char="•"/>
            </a:pPr>
            <a:r>
              <a:rPr lang="en-GB" sz="3200" dirty="0"/>
              <a:t>Better at dealing with stress at certain times</a:t>
            </a:r>
          </a:p>
          <a:p>
            <a:pPr marL="285750" indent="-285750">
              <a:buFont typeface="Arial" panose="020B0604020202020204" pitchFamily="34" charset="0"/>
              <a:buChar char="•"/>
            </a:pPr>
            <a:r>
              <a:rPr lang="en-GB" sz="3200" dirty="0"/>
              <a:t>Because they have low expectations of an event they examine the worst possible outcomes</a:t>
            </a:r>
          </a:p>
          <a:p>
            <a:pPr marL="285750" indent="-285750">
              <a:buFont typeface="Arial" panose="020B0604020202020204" pitchFamily="34" charset="0"/>
              <a:buChar char="•"/>
            </a:pPr>
            <a:r>
              <a:rPr lang="en-GB" sz="3200" dirty="0"/>
              <a:t>Prepared for the worst (so no shock when it happens)</a:t>
            </a:r>
          </a:p>
          <a:p>
            <a:pPr marL="285750" indent="-285750">
              <a:buFont typeface="Arial" panose="020B0604020202020204" pitchFamily="34" charset="0"/>
              <a:buChar char="•"/>
            </a:pPr>
            <a:r>
              <a:rPr lang="en-GB" sz="3200" dirty="0"/>
              <a:t>Might take preventative measures to potential threats to health/wellbeing</a:t>
            </a:r>
          </a:p>
          <a:p>
            <a:pPr marL="285750" indent="-285750">
              <a:buFont typeface="Arial" panose="020B0604020202020204" pitchFamily="34" charset="0"/>
              <a:buChar char="•"/>
            </a:pPr>
            <a:endParaRPr lang="en-GB" sz="3200" dirty="0"/>
          </a:p>
          <a:p>
            <a:pPr algn="ctr"/>
            <a:r>
              <a:rPr lang="en-GB" sz="3200" dirty="0"/>
              <a:t>But perhaps realistic optimism is the choice?</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7845742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13 Optimistic Quotes to Stop Being So Negative | SUCCESS">
            <a:extLst>
              <a:ext uri="{FF2B5EF4-FFF2-40B4-BE49-F238E27FC236}">
                <a16:creationId xmlns:a16="http://schemas.microsoft.com/office/drawing/2014/main" id="{F6F50507-386D-45F5-B61C-41361CA267E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88640"/>
            <a:ext cx="7704856" cy="6336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659370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E1003E-9194-40E2-AA83-25C8DF28A033}"/>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The benefits of realistic optimism   </a:t>
            </a:r>
            <a:endParaRPr lang="en-US" sz="2400" dirty="0">
              <a:solidFill>
                <a:schemeClr val="bg1"/>
              </a:solidFill>
              <a:cs typeface="Arial" charset="0"/>
            </a:endParaRPr>
          </a:p>
        </p:txBody>
      </p:sp>
      <p:sp>
        <p:nvSpPr>
          <p:cNvPr id="5" name="TextBox 4">
            <a:extLst>
              <a:ext uri="{FF2B5EF4-FFF2-40B4-BE49-F238E27FC236}">
                <a16:creationId xmlns:a16="http://schemas.microsoft.com/office/drawing/2014/main" id="{5A3A5642-9916-4A77-884F-6517ABEBAD0D}"/>
              </a:ext>
            </a:extLst>
          </p:cNvPr>
          <p:cNvSpPr txBox="1"/>
          <p:nvPr/>
        </p:nvSpPr>
        <p:spPr>
          <a:xfrm>
            <a:off x="287524" y="980728"/>
            <a:ext cx="8568952" cy="5786199"/>
          </a:xfrm>
          <a:prstGeom prst="rect">
            <a:avLst/>
          </a:prstGeom>
          <a:noFill/>
        </p:spPr>
        <p:txBody>
          <a:bodyPr wrap="square" rtlCol="0">
            <a:spAutoFit/>
          </a:bodyPr>
          <a:lstStyle/>
          <a:p>
            <a:pPr marL="285750" indent="-285750">
              <a:buFont typeface="Arial" panose="020B0604020202020204" pitchFamily="34" charset="0"/>
              <a:buChar char="•"/>
            </a:pPr>
            <a:r>
              <a:rPr lang="en-GB" sz="3200" dirty="0"/>
              <a:t>Although they take on more stress they are well-equipped to handle it</a:t>
            </a:r>
          </a:p>
          <a:p>
            <a:pPr marL="285750" indent="-285750">
              <a:buFont typeface="Arial" panose="020B0604020202020204" pitchFamily="34" charset="0"/>
              <a:buChar char="•"/>
            </a:pPr>
            <a:r>
              <a:rPr lang="en-GB" sz="3200" dirty="0"/>
              <a:t>If something goes wrong they look for solutions</a:t>
            </a:r>
          </a:p>
          <a:p>
            <a:pPr marL="285750" indent="-285750">
              <a:buFont typeface="Arial" panose="020B0604020202020204" pitchFamily="34" charset="0"/>
              <a:buChar char="•"/>
            </a:pPr>
            <a:r>
              <a:rPr lang="en-GB" sz="3200" dirty="0"/>
              <a:t>They achieve more </a:t>
            </a:r>
          </a:p>
          <a:p>
            <a:pPr marL="285750" indent="-285750">
              <a:buFont typeface="Arial" panose="020B0604020202020204" pitchFamily="34" charset="0"/>
              <a:buChar char="•"/>
            </a:pPr>
            <a:r>
              <a:rPr lang="en-GB" sz="3200" dirty="0"/>
              <a:t>Less anxiety/depression</a:t>
            </a:r>
          </a:p>
          <a:p>
            <a:pPr marL="285750" indent="-285750">
              <a:buFont typeface="Arial" panose="020B0604020202020204" pitchFamily="34" charset="0"/>
              <a:buChar char="•"/>
            </a:pPr>
            <a:r>
              <a:rPr lang="en-GB" sz="3200" dirty="0"/>
              <a:t>Tend to be more physically active</a:t>
            </a:r>
          </a:p>
          <a:p>
            <a:pPr marL="285750" indent="-285750">
              <a:buFont typeface="Arial" panose="020B0604020202020204" pitchFamily="34" charset="0"/>
              <a:buChar char="•"/>
            </a:pPr>
            <a:r>
              <a:rPr lang="en-GB" sz="3200" dirty="0"/>
              <a:t>Tend to experience more excitement in life and mmm - make more memories </a:t>
            </a:r>
          </a:p>
          <a:p>
            <a:pPr marL="285750" indent="-285750">
              <a:buFont typeface="Arial" panose="020B0604020202020204" pitchFamily="34" charset="0"/>
              <a:buChar char="•"/>
            </a:pPr>
            <a:r>
              <a:rPr lang="en-GB" sz="3200" dirty="0"/>
              <a:t>More interesting to be around</a:t>
            </a:r>
          </a:p>
          <a:p>
            <a:pPr marL="285750" indent="-285750">
              <a:buFont typeface="Arial" panose="020B0604020202020204" pitchFamily="34" charset="0"/>
              <a:buChar char="•"/>
            </a:pPr>
            <a:r>
              <a:rPr lang="en-GB" sz="3200" dirty="0"/>
              <a:t>Live longer</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2861671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E1003E-9194-40E2-AA83-25C8DF28A033}"/>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What we can do </a:t>
            </a:r>
            <a:endParaRPr lang="en-US" sz="2400" dirty="0">
              <a:solidFill>
                <a:schemeClr val="bg1"/>
              </a:solidFill>
              <a:cs typeface="Arial" charset="0"/>
            </a:endParaRPr>
          </a:p>
        </p:txBody>
      </p:sp>
      <p:sp>
        <p:nvSpPr>
          <p:cNvPr id="5" name="TextBox 4">
            <a:extLst>
              <a:ext uri="{FF2B5EF4-FFF2-40B4-BE49-F238E27FC236}">
                <a16:creationId xmlns:a16="http://schemas.microsoft.com/office/drawing/2014/main" id="{5A3A5642-9916-4A77-884F-6517ABEBAD0D}"/>
              </a:ext>
            </a:extLst>
          </p:cNvPr>
          <p:cNvSpPr txBox="1"/>
          <p:nvPr/>
        </p:nvSpPr>
        <p:spPr>
          <a:xfrm>
            <a:off x="575048" y="908720"/>
            <a:ext cx="8568952" cy="6001643"/>
          </a:xfrm>
          <a:prstGeom prst="rect">
            <a:avLst/>
          </a:prstGeom>
          <a:noFill/>
        </p:spPr>
        <p:txBody>
          <a:bodyPr wrap="square" rtlCol="0">
            <a:spAutoFit/>
          </a:bodyPr>
          <a:lstStyle/>
          <a:p>
            <a:pPr marL="285750" indent="-285750">
              <a:buFont typeface="Arial" panose="020B0604020202020204" pitchFamily="34" charset="0"/>
              <a:buChar char="•"/>
            </a:pPr>
            <a:r>
              <a:rPr lang="en-GB" sz="2400" dirty="0"/>
              <a:t>Take </a:t>
            </a:r>
            <a:r>
              <a:rPr lang="en-GB" sz="2400" b="1" dirty="0"/>
              <a:t>control</a:t>
            </a:r>
            <a:r>
              <a:rPr lang="en-GB" sz="2400" dirty="0"/>
              <a:t> of negative thoughts and challenge them</a:t>
            </a:r>
          </a:p>
          <a:p>
            <a:pPr marL="285750" indent="-285750">
              <a:buFont typeface="Arial" panose="020B0604020202020204" pitchFamily="34" charset="0"/>
              <a:buChar char="•"/>
            </a:pPr>
            <a:r>
              <a:rPr lang="en-GB" sz="2400" dirty="0"/>
              <a:t>Identify situations that are causing pessimism STOP – Stop, Think (about the negative thought you are experiencing and even name it), Observe (how its making you feel), Plan (to replace the negative with a more empowering, optimistic thought). </a:t>
            </a:r>
          </a:p>
          <a:p>
            <a:pPr marL="285750" indent="-285750">
              <a:buFont typeface="Arial" panose="020B0604020202020204" pitchFamily="34" charset="0"/>
              <a:buChar char="•"/>
            </a:pPr>
            <a:r>
              <a:rPr lang="en-GB" sz="2400" dirty="0"/>
              <a:t>If you are prepared to look closely enough there is often very little evidence for the pessimistic thinking</a:t>
            </a:r>
          </a:p>
          <a:p>
            <a:pPr marL="285750" indent="-285750">
              <a:buFont typeface="Arial" panose="020B0604020202020204" pitchFamily="34" charset="0"/>
              <a:buChar char="•"/>
            </a:pPr>
            <a:r>
              <a:rPr lang="en-GB" sz="2400" dirty="0"/>
              <a:t>When you STOP - listen to your rational and logical mind to put it into perspective and focus on objective facts</a:t>
            </a:r>
          </a:p>
          <a:p>
            <a:pPr marL="285750" indent="-285750">
              <a:buFont typeface="Arial" panose="020B0604020202020204" pitchFamily="34" charset="0"/>
              <a:buChar char="•"/>
            </a:pPr>
            <a:r>
              <a:rPr lang="en-GB" sz="2400" dirty="0"/>
              <a:t>Make the decision to learn from the past, live in the moment and focus on the future </a:t>
            </a:r>
          </a:p>
          <a:p>
            <a:pPr marL="285750" indent="-285750">
              <a:buFont typeface="Arial" panose="020B0604020202020204" pitchFamily="34" charset="0"/>
              <a:buChar char="•"/>
            </a:pPr>
            <a:r>
              <a:rPr lang="en-GB" sz="2400" dirty="0"/>
              <a:t>Secret mirror technique – tell yourself how great you are </a:t>
            </a:r>
          </a:p>
          <a:p>
            <a:pPr marL="285750" indent="-285750">
              <a:buFont typeface="Arial" panose="020B0604020202020204" pitchFamily="34" charset="0"/>
              <a:buChar char="•"/>
            </a:pPr>
            <a:r>
              <a:rPr lang="en-GB" sz="2400" dirty="0"/>
              <a:t>Create your own optimistic mantra</a:t>
            </a:r>
          </a:p>
          <a:p>
            <a:pPr marL="285750" indent="-285750">
              <a:buFont typeface="Arial" panose="020B0604020202020204" pitchFamily="34" charset="0"/>
              <a:buChar char="•"/>
            </a:pPr>
            <a:r>
              <a:rPr lang="en-GB" sz="2400" dirty="0"/>
              <a:t>Never label yourself (failure, useless etc)</a:t>
            </a:r>
          </a:p>
          <a:p>
            <a:pPr marL="285750" indent="-285750">
              <a:buFont typeface="Arial" panose="020B0604020202020204" pitchFamily="34" charset="0"/>
              <a:buChar char="•"/>
            </a:pPr>
            <a:r>
              <a:rPr lang="en-GB" sz="2400" dirty="0"/>
              <a:t>Avoid pessimistic phrases (‘I will never’, ‘I always screw up’) </a:t>
            </a:r>
          </a:p>
        </p:txBody>
      </p:sp>
    </p:spTree>
    <p:extLst>
      <p:ext uri="{BB962C8B-B14F-4D97-AF65-F5344CB8AC3E}">
        <p14:creationId xmlns:p14="http://schemas.microsoft.com/office/powerpoint/2010/main" val="3939854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282117" y="-253670"/>
            <a:ext cx="137072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668730" y="422146"/>
            <a:ext cx="484026"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7532611" y="655140"/>
            <a:ext cx="515604"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017482" y="0"/>
            <a:ext cx="2126518"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982258" y="6115501"/>
            <a:ext cx="1120884"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Optimism vs Pessimism - How an Optimist Tends to Outperform a ...">
            <a:extLst>
              <a:ext uri="{FF2B5EF4-FFF2-40B4-BE49-F238E27FC236}">
                <a16:creationId xmlns:a16="http://schemas.microsoft.com/office/drawing/2014/main" id="{22E690EB-7926-4350-A364-08A48F4B2EBE}"/>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26466" y="0"/>
            <a:ext cx="9170465" cy="6916316"/>
          </a:xfrm>
          <a:prstGeom prst="rect">
            <a:avLst/>
          </a:prstGeom>
          <a:noFill/>
          <a:ln>
            <a:noFill/>
          </a:ln>
        </p:spPr>
      </p:pic>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703060" y="6453143"/>
            <a:ext cx="611177"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343165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B465609-43EA-4B9D-A11B-5C8A7CDD68CB}"/>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Did these people ‘fail’? </a:t>
            </a:r>
            <a:endParaRPr lang="en-US" sz="2400" dirty="0">
              <a:solidFill>
                <a:schemeClr val="bg1"/>
              </a:solidFill>
              <a:cs typeface="Arial" charset="0"/>
            </a:endParaRPr>
          </a:p>
        </p:txBody>
      </p:sp>
      <p:sp>
        <p:nvSpPr>
          <p:cNvPr id="4" name="TextBox 3">
            <a:extLst>
              <a:ext uri="{FF2B5EF4-FFF2-40B4-BE49-F238E27FC236}">
                <a16:creationId xmlns:a16="http://schemas.microsoft.com/office/drawing/2014/main" id="{28BCED32-1C2D-4560-BD00-50B8F957A735}"/>
              </a:ext>
            </a:extLst>
          </p:cNvPr>
          <p:cNvSpPr txBox="1"/>
          <p:nvPr/>
        </p:nvSpPr>
        <p:spPr>
          <a:xfrm>
            <a:off x="143508" y="1052736"/>
            <a:ext cx="8856984" cy="5738750"/>
          </a:xfrm>
          <a:prstGeom prst="rect">
            <a:avLst/>
          </a:prstGeom>
          <a:noFill/>
        </p:spPr>
        <p:txBody>
          <a:bodyPr wrap="square" rtlCol="0">
            <a:spAutoFit/>
          </a:bodyPr>
          <a:lstStyle/>
          <a:p>
            <a:pPr>
              <a:lnSpc>
                <a:spcPct val="115000"/>
              </a:lnSpc>
            </a:pPr>
            <a:r>
              <a:rPr lang="en-GB" sz="1600" dirty="0">
                <a:effectLst/>
                <a:latin typeface="Calibri" panose="020F0502020204030204" pitchFamily="34" charset="0"/>
                <a:ea typeface="Calibri" panose="020F0502020204030204" pitchFamily="34" charset="0"/>
                <a:cs typeface="Arial" panose="020B0604020202020204" pitchFamily="34" charset="0"/>
              </a:rPr>
              <a:t>Stephen King’s first novel was rejected by publishers close to 50 times, and he threw it in the bin. His wife pulled it out urged him to not give up – his books have now sold more than 350 million copies.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600" dirty="0">
                <a:effectLst/>
                <a:latin typeface="Calibri" panose="020F0502020204030204" pitchFamily="34" charset="0"/>
                <a:ea typeface="Calibri" panose="020F0502020204030204" pitchFamily="34" charset="0"/>
                <a:cs typeface="Arial" panose="020B060402020202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600" dirty="0">
                <a:effectLst/>
                <a:latin typeface="Calibri" panose="020F0502020204030204" pitchFamily="34" charset="0"/>
                <a:ea typeface="Calibri" panose="020F0502020204030204" pitchFamily="34" charset="0"/>
                <a:cs typeface="Arial" panose="020B0604020202020204" pitchFamily="34" charset="0"/>
              </a:rPr>
              <a:t>J. K. Rowling was divorced, skint and depressed but she progressed from living on benefits to being named by Forbes as the world’s first billionaire author and in 2010 named the “most influential woman in Britain”.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600" dirty="0">
                <a:effectLst/>
                <a:latin typeface="Calibri" panose="020F0502020204030204" pitchFamily="34" charset="0"/>
                <a:ea typeface="Calibri" panose="020F0502020204030204" pitchFamily="34" charset="0"/>
                <a:cs typeface="Arial" panose="020B060402020202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600" dirty="0">
                <a:effectLst/>
                <a:latin typeface="Calibri" panose="020F0502020204030204" pitchFamily="34" charset="0"/>
                <a:ea typeface="Calibri" panose="020F0502020204030204" pitchFamily="34" charset="0"/>
                <a:cs typeface="Arial" panose="020B0604020202020204" pitchFamily="34" charset="0"/>
              </a:rPr>
              <a:t>Steven Spielberg was rejected by the California School of Cinematic Arts but has gone on to direct some darn good films.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600" dirty="0">
                <a:effectLst/>
                <a:latin typeface="Calibri" panose="020F0502020204030204" pitchFamily="34" charset="0"/>
                <a:ea typeface="Calibri" panose="020F0502020204030204" pitchFamily="34" charset="0"/>
                <a:cs typeface="Arial" panose="020B060402020202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600" dirty="0">
                <a:effectLst/>
                <a:latin typeface="Calibri" panose="020F0502020204030204" pitchFamily="34" charset="0"/>
                <a:ea typeface="Calibri" panose="020F0502020204030204" pitchFamily="34" charset="0"/>
                <a:cs typeface="Arial" panose="020B0604020202020204" pitchFamily="34" charset="0"/>
              </a:rPr>
              <a:t>Walt Disney was told had no imagination had an </a:t>
            </a:r>
            <a:r>
              <a:rPr lang="en-GB" sz="16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unhappy childhood along with countless business failures and setbacks. </a:t>
            </a:r>
            <a:r>
              <a:rPr lang="en-GB" sz="1600" dirty="0">
                <a:latin typeface="Calibri" panose="020F0502020204030204" pitchFamily="34" charset="0"/>
                <a:ea typeface="Calibri" panose="020F0502020204030204" pitchFamily="34" charset="0"/>
                <a:cs typeface="Times New Roman" panose="02020603050405020304" pitchFamily="18" charset="0"/>
              </a:rPr>
              <a:t> </a:t>
            </a:r>
            <a:r>
              <a:rPr lang="en-GB" sz="16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With the loss of his first business, Disney packed his bags, and with just $40 to his name, took off to Los Angeles to try his hand at acting. But he failed at that, too. Disney found his first major success with the creation of Oswald the Lucky Rabbit which became a huge star in one-reel animation, but Disney himself would find his luck had run out. Traveling to New York to renegotiate his contract, he discovered that his producer had taken his team of animators from under </a:t>
            </a:r>
            <a:r>
              <a:rPr lang="en-GB" sz="16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him and that he no longer had any legal rights to Oswald the Lucky Rabbit. But instead of fighting the loss or plotting his revenge, Disney decided to walk away and start over again. It was on the train ride back to California that he created Mickey Mouse. Any special qualities? If the right mind-set, belief, commitment and a stubborn determination are special qualities then yes.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40265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30 Failure Quotes That Will Make You More Daring">
            <a:extLst>
              <a:ext uri="{FF2B5EF4-FFF2-40B4-BE49-F238E27FC236}">
                <a16:creationId xmlns:a16="http://schemas.microsoft.com/office/drawing/2014/main" id="{327C7188-66D8-498B-8AFE-040AED81A5D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3326185" cy="2979837"/>
          </a:xfrm>
          <a:prstGeom prst="rect">
            <a:avLst/>
          </a:prstGeom>
          <a:noFill/>
          <a:ln>
            <a:noFill/>
          </a:ln>
        </p:spPr>
      </p:pic>
      <p:pic>
        <p:nvPicPr>
          <p:cNvPr id="3" name="Picture 2">
            <a:extLst>
              <a:ext uri="{FF2B5EF4-FFF2-40B4-BE49-F238E27FC236}">
                <a16:creationId xmlns:a16="http://schemas.microsoft.com/office/drawing/2014/main" id="{6C186EF7-4C4C-49D5-AFA2-757875E5347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292080" y="0"/>
            <a:ext cx="3816179" cy="2979836"/>
          </a:xfrm>
          <a:prstGeom prst="rect">
            <a:avLst/>
          </a:prstGeom>
          <a:noFill/>
          <a:ln>
            <a:noFill/>
          </a:ln>
        </p:spPr>
      </p:pic>
      <p:pic>
        <p:nvPicPr>
          <p:cNvPr id="4" name="Picture 3">
            <a:extLst>
              <a:ext uri="{FF2B5EF4-FFF2-40B4-BE49-F238E27FC236}">
                <a16:creationId xmlns:a16="http://schemas.microsoft.com/office/drawing/2014/main" id="{282C8E48-BC1D-4CD3-B71A-AAFE38B6688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0" y="3573016"/>
            <a:ext cx="3563888" cy="3284984"/>
          </a:xfrm>
          <a:prstGeom prst="rect">
            <a:avLst/>
          </a:prstGeom>
          <a:noFill/>
          <a:ln>
            <a:noFill/>
          </a:ln>
        </p:spPr>
      </p:pic>
      <p:pic>
        <p:nvPicPr>
          <p:cNvPr id="1026" name="Picture 2" descr="The Optimistic Always Wins: The Pessimistic Gives Up Too Soon">
            <a:extLst>
              <a:ext uri="{FF2B5EF4-FFF2-40B4-BE49-F238E27FC236}">
                <a16:creationId xmlns:a16="http://schemas.microsoft.com/office/drawing/2014/main" id="{CED83867-BAA7-49FF-829B-F9725085697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48065" y="3212976"/>
            <a:ext cx="3960194"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28747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IY Gratitude Jar | The Rising Spoon">
            <a:extLst>
              <a:ext uri="{FF2B5EF4-FFF2-40B4-BE49-F238E27FC236}">
                <a16:creationId xmlns:a16="http://schemas.microsoft.com/office/drawing/2014/main" id="{8B7B5DDD-0C5F-4519-8044-7FE1780C8D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0"/>
            <a:ext cx="669674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16226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1D048-75BF-4D6D-8E93-3C666F37DBB9}"/>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30-day challenge </a:t>
            </a:r>
            <a:endParaRPr lang="en-US" sz="2400" dirty="0">
              <a:solidFill>
                <a:schemeClr val="bg1"/>
              </a:solidFill>
              <a:cs typeface="Arial" charset="0"/>
            </a:endParaRPr>
          </a:p>
        </p:txBody>
      </p:sp>
      <p:pic>
        <p:nvPicPr>
          <p:cNvPr id="1026" name="Picture 2" descr="S.T.O.P.: Stop, Think, Observe, Plan">
            <a:extLst>
              <a:ext uri="{FF2B5EF4-FFF2-40B4-BE49-F238E27FC236}">
                <a16:creationId xmlns:a16="http://schemas.microsoft.com/office/drawing/2014/main" id="{B30AA81B-236B-4066-8CD8-38D335F48D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54" y="834298"/>
            <a:ext cx="2124075" cy="215265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The Secret Mirror Technique|| SparklingSouls🌈🌟 - YouTube">
            <a:extLst>
              <a:ext uri="{FF2B5EF4-FFF2-40B4-BE49-F238E27FC236}">
                <a16:creationId xmlns:a16="http://schemas.microsoft.com/office/drawing/2014/main" id="{6EA452B0-DA99-440B-81E2-3003FEBF31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819944"/>
            <a:ext cx="3528392" cy="24574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Never label yourself. Learn from the... - The Art of Living | Facebook">
            <a:extLst>
              <a:ext uri="{FF2B5EF4-FFF2-40B4-BE49-F238E27FC236}">
                <a16:creationId xmlns:a16="http://schemas.microsoft.com/office/drawing/2014/main" id="{862A2F98-D1A3-4052-A993-0F511D2B370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79344" y="3429000"/>
            <a:ext cx="3528392" cy="3428999"/>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62 All Time Best Pessimism Quotes And Sayings">
            <a:extLst>
              <a:ext uri="{FF2B5EF4-FFF2-40B4-BE49-F238E27FC236}">
                <a16:creationId xmlns:a16="http://schemas.microsoft.com/office/drawing/2014/main" id="{4B86EC19-7E49-4320-9FB1-D308728338D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580607"/>
            <a:ext cx="2627784" cy="308875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F5A9152-679F-43B7-8312-355E0AAF4868}"/>
              </a:ext>
            </a:extLst>
          </p:cNvPr>
          <p:cNvSpPr txBox="1"/>
          <p:nvPr/>
        </p:nvSpPr>
        <p:spPr>
          <a:xfrm>
            <a:off x="2912185" y="3710265"/>
            <a:ext cx="2451903" cy="2862322"/>
          </a:xfrm>
          <a:prstGeom prst="rect">
            <a:avLst/>
          </a:prstGeom>
          <a:noFill/>
        </p:spPr>
        <p:txBody>
          <a:bodyPr wrap="square" rtlCol="0">
            <a:spAutoFit/>
          </a:bodyPr>
          <a:lstStyle/>
          <a:p>
            <a:r>
              <a:rPr lang="en-GB" sz="2000" dirty="0"/>
              <a:t>So stop pessimistic talk. Take control of your thoughts and life, avoid pessimistic people, and remember problems are not stop signs but guidelines. Finally, </a:t>
            </a:r>
          </a:p>
        </p:txBody>
      </p:sp>
    </p:spTree>
    <p:extLst>
      <p:ext uri="{BB962C8B-B14F-4D97-AF65-F5344CB8AC3E}">
        <p14:creationId xmlns:p14="http://schemas.microsoft.com/office/powerpoint/2010/main" val="13917961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Aims and desired outcomes </a:t>
            </a:r>
          </a:p>
        </p:txBody>
      </p:sp>
      <p:sp>
        <p:nvSpPr>
          <p:cNvPr id="2" name="TextBox 1"/>
          <p:cNvSpPr txBox="1"/>
          <p:nvPr/>
        </p:nvSpPr>
        <p:spPr>
          <a:xfrm>
            <a:off x="611560" y="1268760"/>
            <a:ext cx="8237243" cy="3944093"/>
          </a:xfrm>
          <a:prstGeom prst="rect">
            <a:avLst/>
          </a:prstGeom>
          <a:noFill/>
        </p:spPr>
        <p:txBody>
          <a:bodyPr wrap="square" rtlCol="0">
            <a:spAutoFit/>
          </a:bodyPr>
          <a:lstStyle/>
          <a:p>
            <a:pPr algn="ctr"/>
            <a:r>
              <a:rPr lang="en-GB" altLang="en-US" sz="2800" dirty="0">
                <a:latin typeface="Arial" panose="020B0604020202020204" pitchFamily="34" charset="0"/>
              </a:rPr>
              <a:t>Aims – To know how to leave pessimism in the past and embrace optimism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Outcomes – To create a steady state of optimism in life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As we go through this masterclass decide what you will START, STOP &amp; CONTINUE doing </a:t>
            </a:r>
          </a:p>
          <a:p>
            <a:pPr>
              <a:lnSpc>
                <a:spcPct val="150000"/>
              </a:lnSpc>
            </a:pPr>
            <a:endParaRPr lang="en-GB" sz="2000" dirty="0">
              <a:solidFill>
                <a:schemeClr val="accent1">
                  <a:lumMod val="75000"/>
                </a:schemeClr>
              </a:solidFill>
            </a:endParaRPr>
          </a:p>
        </p:txBody>
      </p:sp>
    </p:spTree>
    <p:extLst>
      <p:ext uri="{BB962C8B-B14F-4D97-AF65-F5344CB8AC3E}">
        <p14:creationId xmlns:p14="http://schemas.microsoft.com/office/powerpoint/2010/main" val="190528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Action plan</a:t>
            </a:r>
            <a:endParaRPr lang="en-US" sz="2400" dirty="0">
              <a:solidFill>
                <a:schemeClr val="bg1"/>
              </a:solidFill>
              <a:cs typeface="Arial" charset="0"/>
            </a:endParaRPr>
          </a:p>
        </p:txBody>
      </p:sp>
      <p:sp>
        <p:nvSpPr>
          <p:cNvPr id="75781" name="Rectangle 5"/>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75782" name="Rectangle 6"/>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2" name="TextBox 1"/>
          <p:cNvSpPr txBox="1"/>
          <p:nvPr/>
        </p:nvSpPr>
        <p:spPr>
          <a:xfrm>
            <a:off x="179513" y="782110"/>
            <a:ext cx="8964488" cy="4524315"/>
          </a:xfrm>
          <a:prstGeom prst="rect">
            <a:avLst/>
          </a:prstGeom>
          <a:noFill/>
        </p:spPr>
        <p:txBody>
          <a:bodyPr wrap="square" rtlCol="0">
            <a:spAutoFit/>
          </a:bodyPr>
          <a:lstStyle/>
          <a:p>
            <a:r>
              <a:rPr lang="en-GB" sz="3600" dirty="0"/>
              <a:t>As a result of todays masterclass what will you:</a:t>
            </a:r>
          </a:p>
          <a:p>
            <a:endParaRPr lang="en-GB" sz="3600" dirty="0"/>
          </a:p>
          <a:p>
            <a:r>
              <a:rPr lang="en-GB" sz="3600" dirty="0"/>
              <a:t>START DOING</a:t>
            </a:r>
          </a:p>
          <a:p>
            <a:endParaRPr lang="en-GB" sz="3600" dirty="0"/>
          </a:p>
          <a:p>
            <a:r>
              <a:rPr lang="en-GB" sz="3600" dirty="0"/>
              <a:t>STOP DOING</a:t>
            </a:r>
          </a:p>
          <a:p>
            <a:endParaRPr lang="en-GB" sz="3600" dirty="0"/>
          </a:p>
          <a:p>
            <a:r>
              <a:rPr lang="en-GB" sz="3600" dirty="0"/>
              <a:t>CONTINUE DOING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B7BB-730F-4D06-8C62-1672EAB762DD}"/>
              </a:ext>
            </a:extLst>
          </p:cNvPr>
          <p:cNvSpPr>
            <a:spLocks noGrp="1"/>
          </p:cNvSpPr>
          <p:nvPr>
            <p:ph type="title"/>
          </p:nvPr>
        </p:nvSpPr>
        <p:spPr/>
        <p:txBody>
          <a:bodyPr/>
          <a:lstStyle/>
          <a:p>
            <a:r>
              <a:rPr lang="en-GB" dirty="0"/>
              <a:t>Further opportunities </a:t>
            </a:r>
          </a:p>
        </p:txBody>
      </p:sp>
      <p:sp>
        <p:nvSpPr>
          <p:cNvPr id="3" name="Content Placeholder 2">
            <a:extLst>
              <a:ext uri="{FF2B5EF4-FFF2-40B4-BE49-F238E27FC236}">
                <a16:creationId xmlns:a16="http://schemas.microsoft.com/office/drawing/2014/main" id="{CE8CCB76-727B-43DD-A2E5-153C40C2D8B7}"/>
              </a:ext>
            </a:extLst>
          </p:cNvPr>
          <p:cNvSpPr>
            <a:spLocks noGrp="1"/>
          </p:cNvSpPr>
          <p:nvPr>
            <p:ph idx="1"/>
          </p:nvPr>
        </p:nvSpPr>
        <p:spPr>
          <a:xfrm>
            <a:off x="457200" y="1166018"/>
            <a:ext cx="8229600" cy="4525963"/>
          </a:xfrm>
        </p:spPr>
        <p:txBody>
          <a:bodyPr/>
          <a:lstStyle/>
          <a:p>
            <a:pPr marL="0" indent="0">
              <a:buNone/>
            </a:pPr>
            <a:r>
              <a:rPr lang="en-GB" sz="2400" b="1" i="0" dirty="0">
                <a:solidFill>
                  <a:srgbClr val="050505"/>
                </a:solidFill>
                <a:effectLst/>
                <a:latin typeface="Segoe UI Historic" panose="020B0502040204020203" pitchFamily="34" charset="0"/>
              </a:rPr>
              <a:t>Personal Resilience </a:t>
            </a:r>
            <a:r>
              <a:rPr lang="en-GB" sz="2400" b="1" i="0" dirty="0" err="1">
                <a:solidFill>
                  <a:srgbClr val="050505"/>
                </a:solidFill>
                <a:effectLst/>
                <a:latin typeface="Segoe UI Historic" panose="020B0502040204020203" pitchFamily="34" charset="0"/>
              </a:rPr>
              <a:t>facebook</a:t>
            </a:r>
            <a:r>
              <a:rPr lang="en-GB" sz="2400" b="1" i="0" dirty="0">
                <a:solidFill>
                  <a:srgbClr val="050505"/>
                </a:solidFill>
                <a:effectLst/>
                <a:latin typeface="Segoe UI Historic" panose="020B0502040204020203" pitchFamily="34" charset="0"/>
              </a:rPr>
              <a:t> group.</a:t>
            </a:r>
          </a:p>
          <a:p>
            <a:pPr marL="0" indent="0">
              <a:buNone/>
            </a:pPr>
            <a:r>
              <a:rPr lang="en-GB" sz="2400" b="1" i="0" dirty="0">
                <a:solidFill>
                  <a:srgbClr val="050505"/>
                </a:solidFill>
                <a:effectLst/>
                <a:latin typeface="Segoe UI Historic" panose="020B0502040204020203" pitchFamily="34" charset="0"/>
              </a:rPr>
              <a:t>Ignite: Find Your Passion, Live Your Purpose &amp; Re-Write Your Future</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2"/>
              </a:rPr>
              <a:t>https://www.facebook.com/groups/216645969611627/?ref=share</a:t>
            </a:r>
            <a:endParaRPr lang="en-GB" sz="1800" dirty="0">
              <a:effectLst/>
              <a:latin typeface="Calibri" panose="020F0502020204030204" pitchFamily="34" charset="0"/>
              <a:ea typeface="Calibri" panose="020F0502020204030204" pitchFamily="34" charset="0"/>
            </a:endParaRPr>
          </a:p>
          <a:p>
            <a:pPr marL="0" indent="0">
              <a:buNone/>
            </a:pPr>
            <a:endParaRPr lang="en-GB" sz="2400" b="1" dirty="0">
              <a:solidFill>
                <a:srgbClr val="050505"/>
              </a:solidFill>
              <a:latin typeface="Segoe UI Historic" panose="020B0502040204020203" pitchFamily="34" charset="0"/>
            </a:endParaRPr>
          </a:p>
          <a:p>
            <a:pPr marL="0" indent="0">
              <a:buNone/>
            </a:pPr>
            <a:r>
              <a:rPr lang="en-GB" sz="2400" b="1" dirty="0">
                <a:solidFill>
                  <a:srgbClr val="050505"/>
                </a:solidFill>
                <a:latin typeface="Segoe UI Historic" panose="020B0502040204020203" pitchFamily="34" charset="0"/>
              </a:rPr>
              <a:t>Personal resilience online programme; </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3"/>
              </a:rPr>
              <a:t>https://ignitepd.thinkific.com/courses/rock-solid-resilience?fbclid=IwAR1dt6Mw_cw8EqDPPJA3bpynSEVhFxwfMWBZpPKO1IZq04ZvxHHc0ty8KRc</a:t>
            </a:r>
            <a:endParaRPr lang="en-GB" b="1" dirty="0">
              <a:solidFill>
                <a:srgbClr val="050505"/>
              </a:solidFill>
              <a:latin typeface="Segoe UI Historic" panose="020B0502040204020203" pitchFamily="34" charset="0"/>
            </a:endParaRPr>
          </a:p>
          <a:p>
            <a:pPr marL="0" indent="0" algn="ctr">
              <a:buNone/>
            </a:pPr>
            <a:r>
              <a:rPr lang="en-GB" b="1" dirty="0">
                <a:solidFill>
                  <a:srgbClr val="050505"/>
                </a:solidFill>
                <a:latin typeface="Segoe UI Historic" panose="020B0502040204020203" pitchFamily="34" charset="0"/>
                <a:hlinkClick r:id="rId4"/>
              </a:rPr>
              <a:t>bernard.genge@gmail.com</a:t>
            </a:r>
            <a:r>
              <a:rPr lang="en-GB" b="1" dirty="0">
                <a:solidFill>
                  <a:srgbClr val="050505"/>
                </a:solidFill>
                <a:latin typeface="Segoe UI Historic" panose="020B0502040204020203" pitchFamily="34" charset="0"/>
              </a:rPr>
              <a:t> </a:t>
            </a:r>
            <a:endParaRPr lang="en-GB" dirty="0"/>
          </a:p>
        </p:txBody>
      </p:sp>
    </p:spTree>
    <p:extLst>
      <p:ext uri="{BB962C8B-B14F-4D97-AF65-F5344CB8AC3E}">
        <p14:creationId xmlns:p14="http://schemas.microsoft.com/office/powerpoint/2010/main" val="32384456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CBC25-D3EA-496B-9AE4-B73D67D512BE}"/>
              </a:ext>
            </a:extLst>
          </p:cNvPr>
          <p:cNvSpPr>
            <a:spLocks noGrp="1"/>
          </p:cNvSpPr>
          <p:nvPr>
            <p:ph idx="1"/>
          </p:nvPr>
        </p:nvSpPr>
        <p:spPr>
          <a:xfrm>
            <a:off x="107504" y="794034"/>
            <a:ext cx="8856984" cy="4525963"/>
          </a:xfrm>
        </p:spPr>
        <p:txBody>
          <a:bodyPr/>
          <a:lstStyle/>
          <a:p>
            <a:pPr marL="0" indent="0">
              <a:lnSpc>
                <a:spcPct val="107000"/>
              </a:lnSpc>
              <a:spcAft>
                <a:spcPts val="800"/>
              </a:spcAft>
              <a:buNone/>
            </a:pPr>
            <a:r>
              <a:rPr lang="en-GB" sz="2400" dirty="0">
                <a:hlinkClick r:id="rId2"/>
              </a:rPr>
              <a:t>https://www.youtube.com/watch?v=2hHNq45rEnU</a:t>
            </a:r>
            <a:endParaRPr lang="en-GB" sz="2400" dirty="0"/>
          </a:p>
          <a:p>
            <a:pPr marL="0" indent="0" algn="l">
              <a:buNone/>
            </a:pPr>
            <a:r>
              <a:rPr lang="en-US" sz="2400" b="0" i="0" dirty="0">
                <a:effectLst/>
                <a:latin typeface="Roboto"/>
              </a:rPr>
              <a:t>Learned Optimism by Martin Seligman – Animation 4mins 44 </a:t>
            </a:r>
          </a:p>
          <a:p>
            <a:pPr marL="0" indent="0" algn="l">
              <a:buNone/>
            </a:pPr>
            <a:endParaRPr lang="en-US" sz="2400" dirty="0">
              <a:latin typeface="Roboto"/>
            </a:endParaRPr>
          </a:p>
          <a:p>
            <a:pPr marL="0" indent="0" algn="l">
              <a:buNone/>
            </a:pPr>
            <a:r>
              <a:rPr lang="en-US" sz="2400" dirty="0">
                <a:latin typeface="Roboto"/>
                <a:hlinkClick r:id="rId3"/>
              </a:rPr>
              <a:t>https://www.youtube.com/watch?v=mZbzrtnvMjs</a:t>
            </a:r>
            <a:endParaRPr lang="en-US" sz="2400" dirty="0">
              <a:latin typeface="Roboto"/>
            </a:endParaRPr>
          </a:p>
          <a:p>
            <a:pPr marL="0" indent="0">
              <a:buNone/>
            </a:pPr>
            <a:r>
              <a:rPr lang="en-GB" sz="2400" b="0" i="0" dirty="0">
                <a:effectLst/>
                <a:latin typeface="Roboto"/>
              </a:rPr>
              <a:t>Choosing Optimism | Caroline Allen | </a:t>
            </a:r>
            <a:r>
              <a:rPr lang="en-GB" sz="2400" b="0" i="0" dirty="0" err="1">
                <a:effectLst/>
                <a:latin typeface="Roboto"/>
              </a:rPr>
              <a:t>TEDxYouth@MBJH</a:t>
            </a:r>
            <a:r>
              <a:rPr lang="en-GB" sz="2400" b="0" i="0" dirty="0">
                <a:effectLst/>
                <a:latin typeface="Roboto"/>
              </a:rPr>
              <a:t>     6mins 26 </a:t>
            </a:r>
          </a:p>
          <a:p>
            <a:pPr marL="0" indent="0">
              <a:buNone/>
            </a:pPr>
            <a:endParaRPr lang="en-GB" sz="2400" dirty="0">
              <a:latin typeface="Roboto"/>
            </a:endParaRPr>
          </a:p>
          <a:p>
            <a:pPr marL="0" indent="0">
              <a:buNone/>
            </a:pPr>
            <a:r>
              <a:rPr lang="en-US" sz="2400" b="0" i="0" dirty="0">
                <a:solidFill>
                  <a:srgbClr val="030303"/>
                </a:solidFill>
                <a:effectLst/>
                <a:latin typeface="Roboto"/>
              </a:rPr>
              <a:t>What makes someone an optimist? Caroline Allen explores the benefits of having a positive outlook and the actions that are necessary to becoming an optimist. Caroline Allen is a ninth-grade student at Mountain Brook Junior High. She enjoys music, hanging out with friends, and focusing on the bright side of things.</a:t>
            </a:r>
            <a:endParaRPr lang="en-GB" sz="2400" b="0" i="0" dirty="0">
              <a:effectLst/>
              <a:latin typeface="Roboto"/>
            </a:endParaRPr>
          </a:p>
          <a:p>
            <a:pPr marL="0" indent="0" algn="l">
              <a:buNone/>
            </a:pPr>
            <a:endParaRPr lang="en-US" dirty="0">
              <a:latin typeface="Roboto"/>
            </a:endParaRPr>
          </a:p>
          <a:p>
            <a:pPr marL="0" indent="0" algn="l">
              <a:buNone/>
            </a:pPr>
            <a:endParaRPr lang="en-US" b="0" i="0" dirty="0">
              <a:solidFill>
                <a:srgbClr val="000000"/>
              </a:solidFill>
              <a:effectLst/>
              <a:latin typeface="Roboto"/>
            </a:endParaRPr>
          </a:p>
          <a:p>
            <a:pPr marL="0" indent="0" algn="l">
              <a:buNone/>
            </a:pPr>
            <a:br>
              <a:rPr lang="en-US" b="0" i="0" dirty="0">
                <a:solidFill>
                  <a:srgbClr val="000000"/>
                </a:solidFill>
                <a:effectLst/>
                <a:latin typeface="Roboto"/>
              </a:rPr>
            </a:br>
            <a:endParaRPr lang="en-GB" dirty="0"/>
          </a:p>
        </p:txBody>
      </p:sp>
      <p:sp>
        <p:nvSpPr>
          <p:cNvPr id="5" name="Rectangle 4">
            <a:extLst>
              <a:ext uri="{FF2B5EF4-FFF2-40B4-BE49-F238E27FC236}">
                <a16:creationId xmlns:a16="http://schemas.microsoft.com/office/drawing/2014/main" id="{88B90588-D03B-45EB-A0B9-D45CF8AB054A}"/>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Further information/watching</a:t>
            </a:r>
            <a:endParaRPr lang="en-US" sz="2400" dirty="0">
              <a:solidFill>
                <a:schemeClr val="bg1"/>
              </a:solidFill>
              <a:cs typeface="Arial" charset="0"/>
            </a:endParaRPr>
          </a:p>
        </p:txBody>
      </p:sp>
    </p:spTree>
    <p:extLst>
      <p:ext uri="{BB962C8B-B14F-4D97-AF65-F5344CB8AC3E}">
        <p14:creationId xmlns:p14="http://schemas.microsoft.com/office/powerpoint/2010/main" val="23290693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Paradox of Pragmatic Optimism | CTI">
            <a:extLst>
              <a:ext uri="{FF2B5EF4-FFF2-40B4-BE49-F238E27FC236}">
                <a16:creationId xmlns:a16="http://schemas.microsoft.com/office/drawing/2014/main" id="{1E165A58-2C39-4510-A488-A4E96F95EC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32656"/>
            <a:ext cx="8424935" cy="6192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01327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Set the scene</a:t>
            </a:r>
          </a:p>
        </p:txBody>
      </p:sp>
      <p:sp>
        <p:nvSpPr>
          <p:cNvPr id="2" name="TextBox 1"/>
          <p:cNvSpPr txBox="1"/>
          <p:nvPr/>
        </p:nvSpPr>
        <p:spPr>
          <a:xfrm>
            <a:off x="53752" y="836712"/>
            <a:ext cx="9036496" cy="8817799"/>
          </a:xfrm>
          <a:prstGeom prst="rect">
            <a:avLst/>
          </a:prstGeom>
          <a:noFill/>
        </p:spPr>
        <p:txBody>
          <a:bodyPr wrap="square" rtlCol="0">
            <a:spAutoFit/>
          </a:bodyPr>
          <a:lstStyle/>
          <a:p>
            <a:r>
              <a:rPr lang="en-GB" sz="2000" dirty="0"/>
              <a:t>Being optimistic is having an honest reflective view of life, problems and enthusiastically taking action, whereas pessimism is over-exaggerating a perceived negative impact of life or a problem. </a:t>
            </a:r>
          </a:p>
          <a:p>
            <a:endParaRPr lang="en-GB" sz="2000" dirty="0"/>
          </a:p>
          <a:p>
            <a:r>
              <a:rPr lang="en-US" altLang="en-US" sz="2000" dirty="0">
                <a:latin typeface="Arial" panose="020B0604020202020204" pitchFamily="34" charset="0"/>
                <a:cs typeface="Arial" panose="020B0604020202020204" pitchFamily="34" charset="0"/>
              </a:rPr>
              <a:t>Optimism is a mental attitude </a:t>
            </a:r>
            <a:r>
              <a:rPr lang="en-US" altLang="en-US" sz="2000" dirty="0" err="1">
                <a:latin typeface="Arial" panose="020B0604020202020204" pitchFamily="34" charset="0"/>
                <a:cs typeface="Arial" panose="020B0604020202020204" pitchFamily="34" charset="0"/>
              </a:rPr>
              <a:t>characterised</a:t>
            </a:r>
            <a:r>
              <a:rPr lang="en-US" altLang="en-US" sz="2000" dirty="0">
                <a:latin typeface="Arial" panose="020B0604020202020204" pitchFamily="34" charset="0"/>
                <a:cs typeface="Arial" panose="020B0604020202020204" pitchFamily="34" charset="0"/>
              </a:rPr>
              <a:t> by hope and confidence in success and a positive future. Optimists are those that expect good things to happen, where pessimists instead predict unfavorable outcomes. Optimistic attitudes are linked to a number of benefits including better coping skills, lower stress levels, better physical health, and higher persistence when pursuing goals.</a:t>
            </a:r>
          </a:p>
          <a:p>
            <a:endParaRPr lang="en-US" altLang="en-US" sz="2000" baseline="30000" dirty="0">
              <a:latin typeface="Arial" panose="020B0604020202020204" pitchFamily="34" charset="0"/>
              <a:cs typeface="Arial" panose="020B0604020202020204" pitchFamily="34" charset="0"/>
            </a:endParaRPr>
          </a:p>
          <a:p>
            <a:pPr lvl="0" eaLnBrk="0" hangingPunct="0"/>
            <a:r>
              <a:rPr lang="en-US" altLang="en-US" sz="2000" dirty="0">
                <a:latin typeface="Arial" panose="020B0604020202020204" pitchFamily="34" charset="0"/>
                <a:cs typeface="Arial" panose="020B0604020202020204" pitchFamily="34" charset="0"/>
              </a:rPr>
              <a:t>Optimists tend to view hardships as learning experiences or temporary setbacks. Even the most miserable day holds the promise for them that "tomorrow will probably be better.“</a:t>
            </a:r>
          </a:p>
          <a:p>
            <a:pPr lvl="0" eaLnBrk="0" hangingPunct="0"/>
            <a:endParaRPr lang="en-US" altLang="en-US" sz="2000" dirty="0">
              <a:latin typeface="Arial" panose="020B0604020202020204" pitchFamily="34" charset="0"/>
              <a:cs typeface="Arial" panose="020B0604020202020204" pitchFamily="34" charset="0"/>
            </a:endParaRPr>
          </a:p>
          <a:p>
            <a:pPr lvl="0" eaLnBrk="0" hangingPunct="0"/>
            <a:r>
              <a:rPr lang="en-US" altLang="en-US" sz="2000" dirty="0">
                <a:latin typeface="Arial" panose="020B0604020202020204" pitchFamily="34" charset="0"/>
                <a:cs typeface="Arial" panose="020B0604020202020204" pitchFamily="34" charset="0"/>
              </a:rPr>
              <a:t>If you always see the brighter side of things, you may feel that you experience more positive events in your life than others, find yourself less stressed, and even enjoy greater health benefits.</a:t>
            </a:r>
          </a:p>
          <a:p>
            <a:endParaRPr lang="en-US" altLang="en-US" sz="2000" baseline="30000" dirty="0">
              <a:solidFill>
                <a:srgbClr val="0000EE"/>
              </a:solidFill>
              <a:latin typeface="Merriweather"/>
            </a:endParaRPr>
          </a:p>
          <a:p>
            <a:endParaRPr lang="en-US" altLang="en-US" sz="2000" baseline="30000" dirty="0">
              <a:solidFill>
                <a:srgbClr val="0000EE"/>
              </a:solidFill>
              <a:latin typeface="Merriweather"/>
            </a:endParaRPr>
          </a:p>
          <a:p>
            <a:endParaRPr lang="en-US" altLang="en-US" sz="700" dirty="0"/>
          </a:p>
          <a:p>
            <a:endParaRPr lang="en-GB" dirty="0"/>
          </a:p>
          <a:p>
            <a:endParaRPr lang="en-GB" dirty="0"/>
          </a:p>
          <a:p>
            <a:endParaRPr lang="en-GB" dirty="0"/>
          </a:p>
          <a:p>
            <a:endParaRPr lang="en-GB" dirty="0"/>
          </a:p>
          <a:p>
            <a:endParaRPr lang="en-GB" dirty="0"/>
          </a:p>
          <a:p>
            <a:endParaRPr lang="en-GB" dirty="0"/>
          </a:p>
          <a:p>
            <a:endParaRPr lang="en-GB" sz="2400" dirty="0"/>
          </a:p>
          <a:p>
            <a:br>
              <a:rPr lang="en-GB" sz="2400" dirty="0"/>
            </a:br>
            <a:endParaRPr lang="en-GB" sz="2400" dirty="0"/>
          </a:p>
        </p:txBody>
      </p:sp>
      <p:sp>
        <p:nvSpPr>
          <p:cNvPr id="7" name="Rectangle 4">
            <a:extLst>
              <a:ext uri="{FF2B5EF4-FFF2-40B4-BE49-F238E27FC236}">
                <a16:creationId xmlns:a16="http://schemas.microsoft.com/office/drawing/2014/main" id="{846D7D7F-DEF6-4E98-8B88-1A4290E03060}"/>
              </a:ext>
            </a:extLst>
          </p:cNvPr>
          <p:cNvSpPr>
            <a:spLocks noChangeArrowheads="1"/>
          </p:cNvSpPr>
          <p:nvPr/>
        </p:nvSpPr>
        <p:spPr bwMode="auto">
          <a:xfrm>
            <a:off x="0" y="5473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5751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DAD86CA-8235-409B-982B-5E7A033E2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9F234FBA-3501-47B4-AE0C-AA4AFBC8F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51871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B5EF893B-0491-416E-9D33-BADE96007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7348" y="551961"/>
            <a:ext cx="8249304" cy="539995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7" name="Straight Connector 76">
            <a:extLst>
              <a:ext uri="{FF2B5EF4-FFF2-40B4-BE49-F238E27FC236}">
                <a16:creationId xmlns:a16="http://schemas.microsoft.com/office/drawing/2014/main" id="{469F4FF8-F8B0-4630-BA1B-0D8B324CD5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47348" y="6329769"/>
            <a:ext cx="8250174"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2" name="Picture 2" descr="Resultado de imagen de january blues formula">
            <a:extLst>
              <a:ext uri="{FF2B5EF4-FFF2-40B4-BE49-F238E27FC236}">
                <a16:creationId xmlns:a16="http://schemas.microsoft.com/office/drawing/2014/main" id="{126BDF84-2E90-412F-B11B-72DE21B891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551960"/>
            <a:ext cx="7848872" cy="5399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81204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4" name="Picture 10" descr="The Duke and Duchess of Sussex meet and greet people in Dubbo despite pouring  rain">
            <a:extLst>
              <a:ext uri="{FF2B5EF4-FFF2-40B4-BE49-F238E27FC236}">
                <a16:creationId xmlns:a16="http://schemas.microsoft.com/office/drawing/2014/main" id="{18D3B8C6-22A8-4FCC-B7F1-C77EF7A1059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815" r="-2" b="-2"/>
          <a:stretch/>
        </p:blipFill>
        <p:spPr bwMode="auto">
          <a:xfrm>
            <a:off x="3871539" y="3272588"/>
            <a:ext cx="4579036" cy="358541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Beautiful winter scene with lots of snow and a bench on a silent Photograph  by Ionut Petrea">
            <a:extLst>
              <a:ext uri="{FF2B5EF4-FFF2-40B4-BE49-F238E27FC236}">
                <a16:creationId xmlns:a16="http://schemas.microsoft.com/office/drawing/2014/main" id="{5FBE9B55-F4FB-4113-81FC-27DCBB1FEF4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726"/>
          <a:stretch/>
        </p:blipFill>
        <p:spPr bwMode="auto">
          <a:xfrm>
            <a:off x="20" y="9"/>
            <a:ext cx="5459914" cy="3895335"/>
          </a:xfrm>
          <a:custGeom>
            <a:avLst/>
            <a:gdLst/>
            <a:ahLst/>
            <a:cxnLst/>
            <a:rect l="l" t="t" r="r" b="b"/>
            <a:pathLst>
              <a:path w="7279913" h="3895335">
                <a:moveTo>
                  <a:pt x="0" y="0"/>
                </a:moveTo>
                <a:lnTo>
                  <a:pt x="7279913" y="0"/>
                </a:lnTo>
                <a:lnTo>
                  <a:pt x="7279913" y="3116976"/>
                </a:lnTo>
                <a:lnTo>
                  <a:pt x="5011287" y="3116976"/>
                </a:lnTo>
                <a:lnTo>
                  <a:pt x="5011287" y="3895335"/>
                </a:lnTo>
                <a:lnTo>
                  <a:pt x="0" y="3895335"/>
                </a:lnTo>
                <a:close/>
              </a:path>
            </a:pathLst>
          </a:custGeom>
          <a:noFill/>
          <a:extLst>
            <a:ext uri="{909E8E84-426E-40DD-AFC4-6F175D3DCCD1}">
              <a14:hiddenFill xmlns:a14="http://schemas.microsoft.com/office/drawing/2010/main">
                <a:solidFill>
                  <a:srgbClr val="FFFFFF"/>
                </a:solidFill>
              </a14:hiddenFill>
            </a:ext>
          </a:extLst>
        </p:spPr>
      </p:pic>
      <p:sp>
        <p:nvSpPr>
          <p:cNvPr id="1036" name="Rectangle 78">
            <a:extLst>
              <a:ext uri="{FF2B5EF4-FFF2-40B4-BE49-F238E27FC236}">
                <a16:creationId xmlns:a16="http://schemas.microsoft.com/office/drawing/2014/main" id="{73EDB3DA-AEF0-428A-A317-C42827E6C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93726" y="0"/>
            <a:ext cx="2856849" cy="3116984"/>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80">
            <a:extLst>
              <a:ext uri="{FF2B5EF4-FFF2-40B4-BE49-F238E27FC236}">
                <a16:creationId xmlns:a16="http://schemas.microsoft.com/office/drawing/2014/main" id="{4A06AD8B-0227-4FF6-AEB4-C66C5A539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69422"/>
            <a:ext cx="3750889" cy="2788578"/>
          </a:xfrm>
          <a:prstGeom prst="rect">
            <a:avLst/>
          </a:prstGeom>
          <a:solidFill>
            <a:schemeClr val="bg2">
              <a:lumMod val="9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8" name="Rectangle 82">
            <a:extLst>
              <a:ext uri="{FF2B5EF4-FFF2-40B4-BE49-F238E27FC236}">
                <a16:creationId xmlns:a16="http://schemas.microsoft.com/office/drawing/2014/main" id="{5DFACEB2-7564-4FB9-B739-C2CE339BA3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67928" y="0"/>
            <a:ext cx="576072" cy="6858000"/>
          </a:xfrm>
          <a:prstGeom prst="rect">
            <a:avLst/>
          </a:prstGeom>
          <a:solidFill>
            <a:srgbClr val="4D4E3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3830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ncrease Optimism to Improve Health - Comprehensive EAP">
            <a:extLst>
              <a:ext uri="{FF2B5EF4-FFF2-40B4-BE49-F238E27FC236}">
                <a16:creationId xmlns:a16="http://schemas.microsoft.com/office/drawing/2014/main" id="{D24EF1BC-C3E9-4619-B7CC-557155F5F8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260648"/>
            <a:ext cx="8712968" cy="6408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19262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GB" sz="2400" dirty="0">
                <a:solidFill>
                  <a:schemeClr val="bg1"/>
                </a:solidFill>
                <a:latin typeface="Arial" charset="0"/>
                <a:cs typeface="Arial" charset="0"/>
              </a:rPr>
              <a:t>Developing a positive approach</a:t>
            </a:r>
            <a:endParaRPr lang="en-US" sz="2400" dirty="0">
              <a:solidFill>
                <a:schemeClr val="bg1"/>
              </a:solidFill>
              <a:cs typeface="Arial" charset="0"/>
            </a:endParaRPr>
          </a:p>
        </p:txBody>
      </p:sp>
      <p:sp>
        <p:nvSpPr>
          <p:cNvPr id="7172" name="Rectangle 3"/>
          <p:cNvSpPr txBox="1">
            <a:spLocks noChangeArrowheads="1"/>
          </p:cNvSpPr>
          <p:nvPr/>
        </p:nvSpPr>
        <p:spPr bwMode="auto">
          <a:xfrm>
            <a:off x="179388" y="823913"/>
            <a:ext cx="8785225" cy="50530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spcAft>
                <a:spcPts val="1200"/>
              </a:spcAft>
              <a:buFontTx/>
              <a:buNone/>
            </a:pPr>
            <a:endParaRPr lang="en-GB" altLang="en-US" sz="2400">
              <a:latin typeface="Arial" panose="020B0604020202020204" pitchFamily="34" charset="0"/>
            </a:endParaRPr>
          </a:p>
        </p:txBody>
      </p:sp>
      <p:sp>
        <p:nvSpPr>
          <p:cNvPr id="7" name="TextBox 6"/>
          <p:cNvSpPr txBox="1">
            <a:spLocks noChangeArrowheads="1"/>
          </p:cNvSpPr>
          <p:nvPr/>
        </p:nvSpPr>
        <p:spPr bwMode="auto">
          <a:xfrm>
            <a:off x="107950" y="765175"/>
            <a:ext cx="9036050" cy="50167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000" dirty="0">
                <a:latin typeface="Arial" panose="020B0604020202020204" pitchFamily="34" charset="0"/>
              </a:rPr>
              <a:t>Optimist see problems as impersonal, temporary and in context whereas pessimists see problems as personal, permanent &amp; pervasive. This can lead to what is called; ‘learned helplessness’.  </a:t>
            </a:r>
          </a:p>
          <a:p>
            <a:pPr eaLnBrk="1" hangingPunct="1">
              <a:spcBef>
                <a:spcPct val="0"/>
              </a:spcBef>
              <a:buFontTx/>
              <a:buNone/>
            </a:pPr>
            <a:endParaRPr lang="en-GB" altLang="en-US" sz="4000" dirty="0">
              <a:latin typeface="Arial" panose="020B0604020202020204" pitchFamily="34" charset="0"/>
            </a:endParaRPr>
          </a:p>
          <a:p>
            <a:pPr eaLnBrk="1" hangingPunct="1">
              <a:spcBef>
                <a:spcPct val="0"/>
              </a:spcBef>
              <a:buFontTx/>
              <a:buNone/>
            </a:pPr>
            <a:r>
              <a:rPr lang="en-GB" altLang="en-US" sz="4000" dirty="0">
                <a:latin typeface="Arial" panose="020B0604020202020204" pitchFamily="34" charset="0"/>
              </a:rPr>
              <a:t>How do you see problems? </a:t>
            </a:r>
          </a:p>
        </p:txBody>
      </p:sp>
    </p:spTree>
    <p:extLst>
      <p:ext uri="{BB962C8B-B14F-4D97-AF65-F5344CB8AC3E}">
        <p14:creationId xmlns:p14="http://schemas.microsoft.com/office/powerpoint/2010/main" val="380173825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may contain: people sitting, text that says 'Every single day you make a choice. GENILDO'">
            <a:extLst>
              <a:ext uri="{FF2B5EF4-FFF2-40B4-BE49-F238E27FC236}">
                <a16:creationId xmlns:a16="http://schemas.microsoft.com/office/drawing/2014/main" id="{4CA25EDB-2F30-46C0-88A1-36D4B80DE5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1" y="188640"/>
            <a:ext cx="8712968" cy="6408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356599"/>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1917</Words>
  <Application>Microsoft Office PowerPoint</Application>
  <PresentationFormat>On-screen Show (4:3)</PresentationFormat>
  <Paragraphs>141</Paragraphs>
  <Slides>22</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Merriweather</vt:lpstr>
      <vt:lpstr>Roboto</vt:lpstr>
      <vt:lpstr>Segoe UI Historic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opportunities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Bernard Genge</dc:creator>
  <cp:lastModifiedBy>Bernard Genge</cp:lastModifiedBy>
  <cp:revision>13</cp:revision>
  <cp:lastPrinted>2021-02-04T18:08:55Z</cp:lastPrinted>
  <dcterms:created xsi:type="dcterms:W3CDTF">2021-01-27T19:10:53Z</dcterms:created>
  <dcterms:modified xsi:type="dcterms:W3CDTF">2021-03-10T08:28:51Z</dcterms:modified>
</cp:coreProperties>
</file>