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1.xml" ContentType="application/vnd.openxmlformats-officedocument.presentationml.tags+xml"/>
  <Override PartName="/ppt/notesSlides/notesSlide9.xml" ContentType="application/vnd.openxmlformats-officedocument.presentationml.notesSlide+xml"/>
  <Override PartName="/ppt/tags/tag2.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ags/tag3.xml" ContentType="application/vnd.openxmlformats-officedocument.presentationml.tag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7" r:id="rId2"/>
    <p:sldId id="342" r:id="rId3"/>
    <p:sldId id="371" r:id="rId4"/>
    <p:sldId id="370" r:id="rId5"/>
    <p:sldId id="381" r:id="rId6"/>
    <p:sldId id="393" r:id="rId7"/>
    <p:sldId id="408" r:id="rId8"/>
    <p:sldId id="394" r:id="rId9"/>
    <p:sldId id="400" r:id="rId10"/>
    <p:sldId id="410" r:id="rId11"/>
    <p:sldId id="405" r:id="rId12"/>
    <p:sldId id="406" r:id="rId13"/>
    <p:sldId id="402" r:id="rId14"/>
    <p:sldId id="409" r:id="rId15"/>
    <p:sldId id="403" r:id="rId16"/>
    <p:sldId id="401" r:id="rId17"/>
    <p:sldId id="404" r:id="rId18"/>
    <p:sldId id="379" r:id="rId19"/>
    <p:sldId id="308" r:id="rId20"/>
    <p:sldId id="392" r:id="rId21"/>
    <p:sldId id="377" r:id="rId22"/>
    <p:sldId id="407" r:id="rId23"/>
  </p:sldIdLst>
  <p:sldSz cx="9144000" cy="6858000" type="screen4x3"/>
  <p:notesSz cx="6888163" cy="100203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107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075" autoAdjust="0"/>
  </p:normalViewPr>
  <p:slideViewPr>
    <p:cSldViewPr>
      <p:cViewPr varScale="1">
        <p:scale>
          <a:sx n="90" d="100"/>
          <a:sy n="90" d="100"/>
        </p:scale>
        <p:origin x="1168" y="64"/>
      </p:cViewPr>
      <p:guideLst>
        <p:guide orient="horz" pos="1071"/>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500" cy="501650"/>
          </a:xfrm>
          <a:prstGeom prst="rect">
            <a:avLst/>
          </a:prstGeom>
        </p:spPr>
        <p:txBody>
          <a:bodyPr vert="horz" lIns="96616" tIns="48308" rIns="96616" bIns="48308" rtlCol="0"/>
          <a:lstStyle>
            <a:lvl1pPr algn="l">
              <a:defRPr sz="1300"/>
            </a:lvl1pPr>
          </a:lstStyle>
          <a:p>
            <a:pPr>
              <a:defRPr/>
            </a:pPr>
            <a:endParaRPr lang="en-GB"/>
          </a:p>
        </p:txBody>
      </p:sp>
      <p:sp>
        <p:nvSpPr>
          <p:cNvPr id="3" name="Date Placeholder 2"/>
          <p:cNvSpPr>
            <a:spLocks noGrp="1"/>
          </p:cNvSpPr>
          <p:nvPr>
            <p:ph type="dt" sz="quarter" idx="1"/>
          </p:nvPr>
        </p:nvSpPr>
        <p:spPr>
          <a:xfrm>
            <a:off x="3902075" y="0"/>
            <a:ext cx="2984500" cy="501650"/>
          </a:xfrm>
          <a:prstGeom prst="rect">
            <a:avLst/>
          </a:prstGeom>
        </p:spPr>
        <p:txBody>
          <a:bodyPr vert="horz" lIns="96616" tIns="48308" rIns="96616" bIns="48308" rtlCol="0"/>
          <a:lstStyle>
            <a:lvl1pPr algn="r">
              <a:defRPr sz="1300" smtClean="0"/>
            </a:lvl1pPr>
          </a:lstStyle>
          <a:p>
            <a:pPr>
              <a:defRPr/>
            </a:pPr>
            <a:fld id="{B34FC769-9877-4B7A-A7A1-BDD67F94A5AB}" type="datetimeFigureOut">
              <a:rPr lang="en-US"/>
              <a:pPr>
                <a:defRPr/>
              </a:pPr>
              <a:t>8/5/2021</a:t>
            </a:fld>
            <a:endParaRPr lang="en-GB"/>
          </a:p>
        </p:txBody>
      </p:sp>
      <p:sp>
        <p:nvSpPr>
          <p:cNvPr id="4" name="Footer Placeholder 3"/>
          <p:cNvSpPr>
            <a:spLocks noGrp="1"/>
          </p:cNvSpPr>
          <p:nvPr>
            <p:ph type="ftr" sz="quarter" idx="2"/>
          </p:nvPr>
        </p:nvSpPr>
        <p:spPr>
          <a:xfrm>
            <a:off x="0" y="9517063"/>
            <a:ext cx="2984500" cy="501650"/>
          </a:xfrm>
          <a:prstGeom prst="rect">
            <a:avLst/>
          </a:prstGeom>
        </p:spPr>
        <p:txBody>
          <a:bodyPr vert="horz" lIns="96616" tIns="48308" rIns="96616" bIns="48308" rtlCol="0" anchor="b"/>
          <a:lstStyle>
            <a:lvl1pPr algn="l">
              <a:defRPr sz="1300"/>
            </a:lvl1pPr>
          </a:lstStyle>
          <a:p>
            <a:pPr>
              <a:defRPr/>
            </a:pPr>
            <a:endParaRPr lang="en-GB"/>
          </a:p>
        </p:txBody>
      </p:sp>
      <p:sp>
        <p:nvSpPr>
          <p:cNvPr id="5" name="Slide Number Placeholder 4"/>
          <p:cNvSpPr>
            <a:spLocks noGrp="1"/>
          </p:cNvSpPr>
          <p:nvPr>
            <p:ph type="sldNum" sz="quarter" idx="3"/>
          </p:nvPr>
        </p:nvSpPr>
        <p:spPr>
          <a:xfrm>
            <a:off x="3902075" y="9517063"/>
            <a:ext cx="2984500" cy="501650"/>
          </a:xfrm>
          <a:prstGeom prst="rect">
            <a:avLst/>
          </a:prstGeom>
        </p:spPr>
        <p:txBody>
          <a:bodyPr vert="horz" lIns="96616" tIns="48308" rIns="96616" bIns="48308" rtlCol="0" anchor="b"/>
          <a:lstStyle>
            <a:lvl1pPr algn="r">
              <a:defRPr sz="1300" smtClean="0"/>
            </a:lvl1pPr>
          </a:lstStyle>
          <a:p>
            <a:pPr>
              <a:defRPr/>
            </a:pPr>
            <a:fld id="{200A56D9-0423-4FF7-8AA3-958A7A36BA3F}" type="slidenum">
              <a:rPr lang="en-GB"/>
              <a:pPr>
                <a:defRPr/>
              </a:pPr>
              <a:t>‹#›</a:t>
            </a:fld>
            <a:endParaRPr lang="en-GB"/>
          </a:p>
        </p:txBody>
      </p:sp>
    </p:spTree>
    <p:extLst>
      <p:ext uri="{BB962C8B-B14F-4D97-AF65-F5344CB8AC3E}">
        <p14:creationId xmlns:p14="http://schemas.microsoft.com/office/powerpoint/2010/main" val="1532924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500" cy="501650"/>
          </a:xfrm>
          <a:prstGeom prst="rect">
            <a:avLst/>
          </a:prstGeom>
        </p:spPr>
        <p:txBody>
          <a:bodyPr vert="horz" lIns="96616" tIns="48308" rIns="96616" bIns="48308" rtlCol="0"/>
          <a:lstStyle>
            <a:lvl1pPr algn="l" fontAlgn="auto">
              <a:spcBef>
                <a:spcPts val="0"/>
              </a:spcBef>
              <a:spcAft>
                <a:spcPts val="0"/>
              </a:spcAft>
              <a:defRPr sz="1300">
                <a:latin typeface="+mn-lt"/>
                <a:cs typeface="+mn-cs"/>
              </a:defRPr>
            </a:lvl1pPr>
          </a:lstStyle>
          <a:p>
            <a:pPr>
              <a:defRPr/>
            </a:pPr>
            <a:endParaRPr lang="en-GB"/>
          </a:p>
        </p:txBody>
      </p:sp>
      <p:sp>
        <p:nvSpPr>
          <p:cNvPr id="3" name="Date Placeholder 2"/>
          <p:cNvSpPr>
            <a:spLocks noGrp="1"/>
          </p:cNvSpPr>
          <p:nvPr>
            <p:ph type="dt" idx="1"/>
          </p:nvPr>
        </p:nvSpPr>
        <p:spPr>
          <a:xfrm>
            <a:off x="3902075" y="0"/>
            <a:ext cx="2984500" cy="501650"/>
          </a:xfrm>
          <a:prstGeom prst="rect">
            <a:avLst/>
          </a:prstGeom>
        </p:spPr>
        <p:txBody>
          <a:bodyPr vert="horz" lIns="96616" tIns="48308" rIns="96616" bIns="48308" rtlCol="0"/>
          <a:lstStyle>
            <a:lvl1pPr algn="r" fontAlgn="auto">
              <a:spcBef>
                <a:spcPts val="0"/>
              </a:spcBef>
              <a:spcAft>
                <a:spcPts val="0"/>
              </a:spcAft>
              <a:defRPr sz="1300">
                <a:latin typeface="+mn-lt"/>
                <a:cs typeface="+mn-cs"/>
              </a:defRPr>
            </a:lvl1pPr>
          </a:lstStyle>
          <a:p>
            <a:pPr>
              <a:defRPr/>
            </a:pPr>
            <a:fld id="{C15C3BE8-C476-441C-9643-49F8D217B681}" type="datetimeFigureOut">
              <a:rPr lang="en-US"/>
              <a:pPr>
                <a:defRPr/>
              </a:pPr>
              <a:t>8/5/2021</a:t>
            </a:fld>
            <a:endParaRPr lang="en-GB"/>
          </a:p>
        </p:txBody>
      </p:sp>
      <p:sp>
        <p:nvSpPr>
          <p:cNvPr id="4" name="Slide Image Placeholder 3"/>
          <p:cNvSpPr>
            <a:spLocks noGrp="1" noRot="1" noChangeAspect="1"/>
          </p:cNvSpPr>
          <p:nvPr>
            <p:ph type="sldImg" idx="2"/>
          </p:nvPr>
        </p:nvSpPr>
        <p:spPr>
          <a:xfrm>
            <a:off x="939800" y="750888"/>
            <a:ext cx="5008563" cy="3757612"/>
          </a:xfrm>
          <a:prstGeom prst="rect">
            <a:avLst/>
          </a:prstGeom>
          <a:noFill/>
          <a:ln w="12700">
            <a:solidFill>
              <a:prstClr val="black"/>
            </a:solidFill>
          </a:ln>
        </p:spPr>
        <p:txBody>
          <a:bodyPr vert="horz" lIns="96616" tIns="48308" rIns="96616" bIns="48308" rtlCol="0" anchor="ctr"/>
          <a:lstStyle/>
          <a:p>
            <a:pPr lvl="0"/>
            <a:endParaRPr lang="en-GB" noProof="0"/>
          </a:p>
        </p:txBody>
      </p:sp>
      <p:sp>
        <p:nvSpPr>
          <p:cNvPr id="5" name="Notes Placeholder 4"/>
          <p:cNvSpPr>
            <a:spLocks noGrp="1"/>
          </p:cNvSpPr>
          <p:nvPr>
            <p:ph type="body" sz="quarter" idx="3"/>
          </p:nvPr>
        </p:nvSpPr>
        <p:spPr>
          <a:xfrm>
            <a:off x="688975" y="4759325"/>
            <a:ext cx="5510213" cy="4510088"/>
          </a:xfrm>
          <a:prstGeom prst="rect">
            <a:avLst/>
          </a:prstGeom>
        </p:spPr>
        <p:txBody>
          <a:bodyPr vert="horz" lIns="96616" tIns="48308" rIns="96616" bIns="48308"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9517063"/>
            <a:ext cx="2984500" cy="501650"/>
          </a:xfrm>
          <a:prstGeom prst="rect">
            <a:avLst/>
          </a:prstGeom>
        </p:spPr>
        <p:txBody>
          <a:bodyPr vert="horz" lIns="96616" tIns="48308" rIns="96616" bIns="48308" rtlCol="0" anchor="b"/>
          <a:lstStyle>
            <a:lvl1pPr algn="l" fontAlgn="auto">
              <a:spcBef>
                <a:spcPts val="0"/>
              </a:spcBef>
              <a:spcAft>
                <a:spcPts val="0"/>
              </a:spcAft>
              <a:defRPr sz="13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902075" y="9517063"/>
            <a:ext cx="2984500" cy="501650"/>
          </a:xfrm>
          <a:prstGeom prst="rect">
            <a:avLst/>
          </a:prstGeom>
        </p:spPr>
        <p:txBody>
          <a:bodyPr vert="horz" lIns="96616" tIns="48308" rIns="96616" bIns="48308" rtlCol="0" anchor="b"/>
          <a:lstStyle>
            <a:lvl1pPr algn="r" fontAlgn="auto">
              <a:spcBef>
                <a:spcPts val="0"/>
              </a:spcBef>
              <a:spcAft>
                <a:spcPts val="0"/>
              </a:spcAft>
              <a:defRPr sz="1300">
                <a:latin typeface="+mn-lt"/>
                <a:cs typeface="+mn-cs"/>
              </a:defRPr>
            </a:lvl1pPr>
          </a:lstStyle>
          <a:p>
            <a:pPr>
              <a:defRPr/>
            </a:pPr>
            <a:fld id="{9AA6B6CB-155C-4A66-82EC-9CA2EABE57B9}" type="slidenum">
              <a:rPr lang="en-GB"/>
              <a:pPr>
                <a:defRPr/>
              </a:pPr>
              <a:t>‹#›</a:t>
            </a:fld>
            <a:endParaRPr lang="en-GB"/>
          </a:p>
        </p:txBody>
      </p:sp>
    </p:spTree>
    <p:extLst>
      <p:ext uri="{BB962C8B-B14F-4D97-AF65-F5344CB8AC3E}">
        <p14:creationId xmlns:p14="http://schemas.microsoft.com/office/powerpoint/2010/main" val="25827289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dirty="0"/>
          </a:p>
        </p:txBody>
      </p:sp>
      <p:sp>
        <p:nvSpPr>
          <p:cNvPr id="2662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A4DBB11-9E37-4B3E-A83E-F34AAE29040F}" type="slidenum">
              <a:rPr lang="en-GB">
                <a:cs typeface="Arial" charset="0"/>
              </a:rPr>
              <a:pPr fontAlgn="base">
                <a:spcBef>
                  <a:spcPct val="0"/>
                </a:spcBef>
                <a:spcAft>
                  <a:spcPct val="0"/>
                </a:spcAft>
                <a:defRPr/>
              </a:pPr>
              <a:t>1</a:t>
            </a:fld>
            <a:endParaRPr lang="en-GB" dirty="0">
              <a:cs typeface="Arial" charset="0"/>
            </a:endParaRPr>
          </a:p>
        </p:txBody>
      </p:sp>
    </p:spTree>
    <p:extLst>
      <p:ext uri="{BB962C8B-B14F-4D97-AF65-F5344CB8AC3E}">
        <p14:creationId xmlns:p14="http://schemas.microsoft.com/office/powerpoint/2010/main" val="24328112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Slide Image Placeholder 1"/>
          <p:cNvSpPr>
            <a:spLocks noGrp="1" noRot="1" noChangeAspect="1" noTextEdit="1"/>
          </p:cNvSpPr>
          <p:nvPr>
            <p:ph type="sldImg"/>
          </p:nvPr>
        </p:nvSpPr>
        <p:spPr>
          <a:ln/>
        </p:spPr>
      </p:sp>
      <p:sp>
        <p:nvSpPr>
          <p:cNvPr id="159747" name="Notes Placeholder 2"/>
          <p:cNvSpPr>
            <a:spLocks noGrp="1"/>
          </p:cNvSpPr>
          <p:nvPr>
            <p:ph type="body" idx="1"/>
          </p:nvPr>
        </p:nvSpPr>
        <p:spPr>
          <a:noFill/>
          <a:ln/>
        </p:spPr>
        <p:txBody>
          <a:bodyPr/>
          <a:lstStyle/>
          <a:p>
            <a:endParaRPr lang="en-US" dirty="0"/>
          </a:p>
        </p:txBody>
      </p:sp>
      <p:sp>
        <p:nvSpPr>
          <p:cNvPr id="159748" name="Slide Number Placeholder 3"/>
          <p:cNvSpPr>
            <a:spLocks noGrp="1"/>
          </p:cNvSpPr>
          <p:nvPr>
            <p:ph type="sldNum" sz="quarter" idx="5"/>
          </p:nvPr>
        </p:nvSpPr>
        <p:spPr>
          <a:noFill/>
        </p:spPr>
        <p:txBody>
          <a:bodyPr/>
          <a:lstStyle/>
          <a:p>
            <a:fld id="{D6AA5885-E516-4E4B-BD8E-7E6EFE25C1E1}" type="slidenum">
              <a:rPr lang="en-GB" smtClean="0"/>
              <a:pPr/>
              <a:t>10</a:t>
            </a:fld>
            <a:endParaRPr lang="en-GB" dirty="0"/>
          </a:p>
        </p:txBody>
      </p:sp>
    </p:spTree>
    <p:extLst>
      <p:ext uri="{BB962C8B-B14F-4D97-AF65-F5344CB8AC3E}">
        <p14:creationId xmlns:p14="http://schemas.microsoft.com/office/powerpoint/2010/main" val="41613500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13</a:t>
            </a:fld>
            <a:endParaRPr lang="en-GB"/>
          </a:p>
        </p:txBody>
      </p:sp>
    </p:spTree>
    <p:extLst>
      <p:ext uri="{BB962C8B-B14F-4D97-AF65-F5344CB8AC3E}">
        <p14:creationId xmlns:p14="http://schemas.microsoft.com/office/powerpoint/2010/main" val="4652391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14</a:t>
            </a:fld>
            <a:endParaRPr lang="en-GB"/>
          </a:p>
        </p:txBody>
      </p:sp>
    </p:spTree>
    <p:extLst>
      <p:ext uri="{BB962C8B-B14F-4D97-AF65-F5344CB8AC3E}">
        <p14:creationId xmlns:p14="http://schemas.microsoft.com/office/powerpoint/2010/main" val="10337320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1 – challenge is getting started so 54321 decide do</a:t>
            </a:r>
          </a:p>
          <a:p>
            <a:r>
              <a:rPr lang="en-GB" dirty="0"/>
              <a:t>2 – self depreciation – they beat themselves up so decide to take control </a:t>
            </a:r>
          </a:p>
          <a:p>
            <a:pPr algn="l"/>
            <a:r>
              <a:rPr lang="en-GB" dirty="0"/>
              <a:t>3 - </a:t>
            </a:r>
            <a:r>
              <a:rPr lang="en-US" b="0" i="0" dirty="0">
                <a:solidFill>
                  <a:srgbClr val="111111"/>
                </a:solidFill>
                <a:effectLst/>
                <a:latin typeface="TiemposTextWeb"/>
              </a:rPr>
              <a:t> Shiny Object Syndrome. They're constantly coming up with new projects to take on — and then getting bored with them a week later. They're intrigued by the latest trend and will be quick to implement but not follow through. </a:t>
            </a:r>
          </a:p>
          <a:p>
            <a:pPr algn="l"/>
            <a:r>
              <a:rPr lang="en-US" b="0" i="0" dirty="0">
                <a:solidFill>
                  <a:srgbClr val="111111"/>
                </a:solidFill>
                <a:effectLst/>
                <a:latin typeface="TiemposTextWeb"/>
              </a:rPr>
              <a:t>They are great at making decisions and taking action. However, they end up inadvertently losing a lot of time and burning out because they don't take consistent action in one direction long enough to see results. </a:t>
            </a:r>
          </a:p>
          <a:p>
            <a:pPr algn="l"/>
            <a:r>
              <a:rPr lang="en-US" b="0" i="0" dirty="0">
                <a:solidFill>
                  <a:srgbClr val="111111"/>
                </a:solidFill>
                <a:effectLst/>
                <a:latin typeface="TiemposTextWeb"/>
              </a:rPr>
              <a:t>4 – address your fears and insecurities, see the big picture, adjust your standards and create a new checklist/to do list and break that cycle of putting stuff off </a:t>
            </a:r>
          </a:p>
          <a:p>
            <a:endParaRPr lang="en-GB" dirty="0"/>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15</a:t>
            </a:fld>
            <a:endParaRPr lang="en-GB"/>
          </a:p>
        </p:txBody>
      </p:sp>
    </p:spTree>
    <p:extLst>
      <p:ext uri="{BB962C8B-B14F-4D97-AF65-F5344CB8AC3E}">
        <p14:creationId xmlns:p14="http://schemas.microsoft.com/office/powerpoint/2010/main" val="10709060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Slide Image Placeholder 1"/>
          <p:cNvSpPr>
            <a:spLocks noGrp="1" noRot="1" noChangeAspect="1" noTextEdit="1"/>
          </p:cNvSpPr>
          <p:nvPr>
            <p:ph type="sldImg"/>
          </p:nvPr>
        </p:nvSpPr>
        <p:spPr>
          <a:ln/>
        </p:spPr>
      </p:sp>
      <p:sp>
        <p:nvSpPr>
          <p:cNvPr id="159747" name="Notes Placeholder 2"/>
          <p:cNvSpPr>
            <a:spLocks noGrp="1"/>
          </p:cNvSpPr>
          <p:nvPr>
            <p:ph type="body" idx="1"/>
          </p:nvPr>
        </p:nvSpPr>
        <p:spPr>
          <a:noFill/>
          <a:ln/>
        </p:spPr>
        <p:txBody>
          <a:bodyPr/>
          <a:lstStyle/>
          <a:p>
            <a:r>
              <a:rPr lang="en-US" b="0" i="0" dirty="0">
                <a:solidFill>
                  <a:srgbClr val="202124"/>
                </a:solidFill>
                <a:effectLst/>
                <a:latin typeface="arial" panose="020B0604020202020204" pitchFamily="34" charset="0"/>
              </a:rPr>
              <a:t>The </a:t>
            </a:r>
            <a:r>
              <a:rPr lang="en-US" b="1" i="0" dirty="0">
                <a:solidFill>
                  <a:srgbClr val="202124"/>
                </a:solidFill>
                <a:effectLst/>
                <a:latin typeface="arial" panose="020B0604020202020204" pitchFamily="34" charset="0"/>
              </a:rPr>
              <a:t>Panic Monster</a:t>
            </a:r>
            <a:r>
              <a:rPr lang="en-US" b="0" i="0" dirty="0">
                <a:solidFill>
                  <a:srgbClr val="202124"/>
                </a:solidFill>
                <a:effectLst/>
                <a:latin typeface="arial" panose="020B0604020202020204" pitchFamily="34" charset="0"/>
              </a:rPr>
              <a:t> is dormant most of the time, but he suddenly wakes up anytime a deadline gets too close or there's danger of public embarrassment, a career disaster or some other scary consequence.</a:t>
            </a:r>
            <a:endParaRPr lang="en-US" dirty="0"/>
          </a:p>
        </p:txBody>
      </p:sp>
      <p:sp>
        <p:nvSpPr>
          <p:cNvPr id="159748" name="Slide Number Placeholder 3"/>
          <p:cNvSpPr>
            <a:spLocks noGrp="1"/>
          </p:cNvSpPr>
          <p:nvPr>
            <p:ph type="sldNum" sz="quarter" idx="5"/>
          </p:nvPr>
        </p:nvSpPr>
        <p:spPr>
          <a:noFill/>
        </p:spPr>
        <p:txBody>
          <a:bodyPr/>
          <a:lstStyle/>
          <a:p>
            <a:fld id="{D6AA5885-E516-4E4B-BD8E-7E6EFE25C1E1}" type="slidenum">
              <a:rPr lang="en-GB" smtClean="0"/>
              <a:pPr/>
              <a:t>16</a:t>
            </a:fld>
            <a:endParaRPr lang="en-GB" dirty="0"/>
          </a:p>
        </p:txBody>
      </p:sp>
    </p:spTree>
    <p:extLst>
      <p:ext uri="{BB962C8B-B14F-4D97-AF65-F5344CB8AC3E}">
        <p14:creationId xmlns:p14="http://schemas.microsoft.com/office/powerpoint/2010/main" val="42300564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17</a:t>
            </a:fld>
            <a:endParaRPr lang="en-GB"/>
          </a:p>
        </p:txBody>
      </p:sp>
    </p:spTree>
    <p:extLst>
      <p:ext uri="{BB962C8B-B14F-4D97-AF65-F5344CB8AC3E}">
        <p14:creationId xmlns:p14="http://schemas.microsoft.com/office/powerpoint/2010/main" val="27005519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Slide Image Placeholder 1"/>
          <p:cNvSpPr>
            <a:spLocks noGrp="1" noRot="1" noChangeAspect="1"/>
          </p:cNvSpPr>
          <p:nvPr>
            <p:ph type="sldImg"/>
          </p:nvPr>
        </p:nvSpPr>
        <p:spPr bwMode="auto">
          <a:noFill/>
          <a:ln>
            <a:solidFill>
              <a:srgbClr val="000000"/>
            </a:solidFill>
            <a:miter lim="800000"/>
            <a:headEnd/>
            <a:tailEnd/>
          </a:ln>
        </p:spPr>
      </p:sp>
      <p:sp>
        <p:nvSpPr>
          <p:cNvPr id="768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GB" dirty="0"/>
              <a:t>54321 Decide/do </a:t>
            </a:r>
          </a:p>
        </p:txBody>
      </p:sp>
      <p:sp>
        <p:nvSpPr>
          <p:cNvPr id="4" name="Slide Number Placeholder 3"/>
          <p:cNvSpPr>
            <a:spLocks noGrp="1"/>
          </p:cNvSpPr>
          <p:nvPr>
            <p:ph type="sldNum" sz="quarter" idx="5"/>
          </p:nvPr>
        </p:nvSpPr>
        <p:spPr/>
        <p:txBody>
          <a:bodyPr/>
          <a:lstStyle/>
          <a:p>
            <a:pPr>
              <a:defRPr/>
            </a:pPr>
            <a:fld id="{F7654BE5-7825-4627-BD35-366FD279151A}" type="slidenum">
              <a:rPr lang="en-GB" smtClean="0"/>
              <a:pPr>
                <a:defRPr/>
              </a:pPr>
              <a:t>19</a:t>
            </a:fld>
            <a:endParaRPr lang="en-GB"/>
          </a:p>
        </p:txBody>
      </p:sp>
    </p:spTree>
    <p:extLst>
      <p:ext uri="{BB962C8B-B14F-4D97-AF65-F5344CB8AC3E}">
        <p14:creationId xmlns:p14="http://schemas.microsoft.com/office/powerpoint/2010/main" val="13328305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005E981-0FBB-45BE-908C-12A4D2F574E4}" type="slidenum">
              <a:rPr lang="en-GB">
                <a:cs typeface="Arial" charset="0"/>
              </a:rPr>
              <a:pPr fontAlgn="base">
                <a:spcBef>
                  <a:spcPct val="0"/>
                </a:spcBef>
                <a:spcAft>
                  <a:spcPct val="0"/>
                </a:spcAft>
                <a:defRPr/>
              </a:pPr>
              <a:t>2</a:t>
            </a:fld>
            <a:endParaRPr lang="en-GB">
              <a:cs typeface="Arial" charset="0"/>
            </a:endParaRPr>
          </a:p>
        </p:txBody>
      </p:sp>
      <p:sp>
        <p:nvSpPr>
          <p:cNvPr id="1945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945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dirty="0"/>
              <a:t>On these masterclasses as we all learn in different ways there will be spoken words from me, written words on the ppt, pictures, quotes and for those that are very visual </a:t>
            </a:r>
            <a:r>
              <a:rPr lang="en-US" dirty="0" err="1"/>
              <a:t>youtube</a:t>
            </a:r>
            <a:r>
              <a:rPr lang="en-US" dirty="0"/>
              <a:t> clips to watch afterward. The key to learning however is doing and teaching – 54321 DD</a:t>
            </a:r>
          </a:p>
          <a:p>
            <a:pPr marL="0" marR="0" lvl="0" indent="0" algn="l" defTabSz="914400" rtl="0" eaLnBrk="1" fontAlgn="base" latinLnBrk="0" hangingPunct="1">
              <a:lnSpc>
                <a:spcPct val="100000"/>
              </a:lnSpc>
              <a:spcBef>
                <a:spcPct val="0"/>
              </a:spcBef>
              <a:spcAft>
                <a:spcPct val="0"/>
              </a:spcAft>
              <a:buClrTx/>
              <a:buSzTx/>
              <a:buFontTx/>
              <a:buNone/>
              <a:tabLst/>
              <a:defRPr/>
            </a:pPr>
            <a:r>
              <a:rPr lang="en-US" dirty="0"/>
              <a:t>Zoom – video/mute mic when I’m presenting. Please use the chat box, when you open it you can send a message to the whole group or a specific person. </a:t>
            </a:r>
            <a:r>
              <a:rPr lang="en-US"/>
              <a:t>Please use it to ask questions, share thoughts, experiences or even to elaborate on points made in the masterclass – ones that perhaps really resonated with you and why. </a:t>
            </a:r>
          </a:p>
          <a:p>
            <a:pPr eaLnBrk="1" hangingPunct="1">
              <a:spcBef>
                <a:spcPct val="0"/>
              </a:spcBef>
            </a:pPr>
            <a:endParaRPr lang="en-US" b="1" dirty="0"/>
          </a:p>
        </p:txBody>
      </p:sp>
    </p:spTree>
    <p:extLst>
      <p:ext uri="{BB962C8B-B14F-4D97-AF65-F5344CB8AC3E}">
        <p14:creationId xmlns:p14="http://schemas.microsoft.com/office/powerpoint/2010/main" val="39843742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005E981-0FBB-45BE-908C-12A4D2F574E4}" type="slidenum">
              <a:rPr lang="en-GB">
                <a:cs typeface="Arial" charset="0"/>
              </a:rPr>
              <a:pPr fontAlgn="base">
                <a:spcBef>
                  <a:spcPct val="0"/>
                </a:spcBef>
                <a:spcAft>
                  <a:spcPct val="0"/>
                </a:spcAft>
                <a:defRPr/>
              </a:pPr>
              <a:t>3</a:t>
            </a:fld>
            <a:endParaRPr lang="en-GB">
              <a:cs typeface="Arial" charset="0"/>
            </a:endParaRPr>
          </a:p>
        </p:txBody>
      </p:sp>
      <p:sp>
        <p:nvSpPr>
          <p:cNvPr id="1945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945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a:t>3 – mention different personality types</a:t>
            </a:r>
          </a:p>
          <a:p>
            <a:pPr eaLnBrk="1" hangingPunct="1">
              <a:spcBef>
                <a:spcPct val="0"/>
              </a:spcBef>
            </a:pPr>
            <a:r>
              <a:rPr lang="en-US" dirty="0"/>
              <a:t>4 if you are not decisive you’ll experience these </a:t>
            </a:r>
          </a:p>
        </p:txBody>
      </p:sp>
    </p:spTree>
    <p:extLst>
      <p:ext uri="{BB962C8B-B14F-4D97-AF65-F5344CB8AC3E}">
        <p14:creationId xmlns:p14="http://schemas.microsoft.com/office/powerpoint/2010/main" val="33984257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1 – anxious, under pressure, stressed, confused, sitting on the fence, agitated, aggressive, </a:t>
            </a:r>
          </a:p>
          <a:p>
            <a:r>
              <a:rPr lang="en-GB" dirty="0"/>
              <a:t>2 – relived, some anxiety (is it the right decision), empowered. </a:t>
            </a:r>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4</a:t>
            </a:fld>
            <a:endParaRPr lang="en-GB"/>
          </a:p>
        </p:txBody>
      </p:sp>
    </p:spTree>
    <p:extLst>
      <p:ext uri="{BB962C8B-B14F-4D97-AF65-F5344CB8AC3E}">
        <p14:creationId xmlns:p14="http://schemas.microsoft.com/office/powerpoint/2010/main" val="379529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5</a:t>
            </a:fld>
            <a:endParaRPr lang="en-GB"/>
          </a:p>
        </p:txBody>
      </p:sp>
    </p:spTree>
    <p:extLst>
      <p:ext uri="{BB962C8B-B14F-4D97-AF65-F5344CB8AC3E}">
        <p14:creationId xmlns:p14="http://schemas.microsoft.com/office/powerpoint/2010/main" val="36543534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1 50% of us avoid it or pray someone else will make it</a:t>
            </a:r>
          </a:p>
          <a:p>
            <a:pPr>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things that can hinder effective decision making include:</a:t>
            </a:r>
          </a:p>
          <a:p>
            <a:pPr marL="342900" lvl="0" indent="-342900">
              <a:spcAft>
                <a:spcPts val="800"/>
              </a:spcAft>
              <a:buFont typeface="Wingdings" panose="05000000000000000000" pitchFamily="2" charset="2"/>
              <a:buChar char=""/>
            </a:pPr>
            <a:r>
              <a:rPr lang="en-GB" sz="1800" dirty="0">
                <a:effectLst/>
                <a:latin typeface="Symbol" panose="05050102010706020507" pitchFamily="18" charset="2"/>
                <a:ea typeface="Calibri" panose="020F0502020204030204" pitchFamily="34" charset="0"/>
                <a:cs typeface="Times New Roman" panose="02020603050405020304" pitchFamily="18" charset="0"/>
              </a:rPr>
              <a:t>Not enough information or too much information</a:t>
            </a:r>
          </a:p>
          <a:p>
            <a:pPr marL="342900" lvl="0" indent="-342900">
              <a:spcAft>
                <a:spcPts val="800"/>
              </a:spcAft>
              <a:buFont typeface="Wingdings" panose="05000000000000000000" pitchFamily="2" charset="2"/>
              <a:buChar char=""/>
            </a:pPr>
            <a:r>
              <a:rPr lang="en-GB" sz="1800" dirty="0">
                <a:effectLst/>
                <a:latin typeface="Symbol" panose="05050102010706020507" pitchFamily="18" charset="2"/>
                <a:ea typeface="Calibri" panose="020F0502020204030204" pitchFamily="34" charset="0"/>
                <a:cs typeface="Times New Roman" panose="02020603050405020304" pitchFamily="18" charset="0"/>
              </a:rPr>
              <a:t>Too many people involved or some vested interests</a:t>
            </a:r>
          </a:p>
          <a:p>
            <a:pPr marL="342900" lvl="0" indent="-342900">
              <a:spcAft>
                <a:spcPts val="800"/>
              </a:spcAft>
              <a:buFont typeface="Wingdings" panose="05000000000000000000" pitchFamily="2" charset="2"/>
              <a:buChar char=""/>
            </a:pPr>
            <a:r>
              <a:rPr lang="en-GB" sz="1800" dirty="0">
                <a:effectLst/>
                <a:latin typeface="Symbol" panose="05050102010706020507" pitchFamily="18" charset="2"/>
                <a:ea typeface="Calibri" panose="020F0502020204030204" pitchFamily="34" charset="0"/>
                <a:cs typeface="Times New Roman" panose="02020603050405020304" pitchFamily="18" charset="0"/>
              </a:rPr>
              <a:t>Too much or too little emotional attachment</a:t>
            </a:r>
          </a:p>
          <a:p>
            <a:pPr marL="342900" lvl="0" indent="-342900">
              <a:spcAft>
                <a:spcPts val="800"/>
              </a:spcAft>
              <a:buFont typeface="Wingdings" panose="05000000000000000000" pitchFamily="2" charset="2"/>
              <a:buChar char=""/>
            </a:pPr>
            <a:r>
              <a:rPr lang="en-GB" sz="1800" dirty="0">
                <a:effectLst/>
                <a:latin typeface="Symbol" panose="05050102010706020507" pitchFamily="18" charset="2"/>
                <a:ea typeface="Calibri" panose="020F0502020204030204" pitchFamily="34" charset="0"/>
                <a:cs typeface="Times New Roman" panose="02020603050405020304" pitchFamily="18" charset="0"/>
              </a:rPr>
              <a:t>It seems too big so its easier to just pretend its not there</a:t>
            </a:r>
          </a:p>
          <a:p>
            <a:endParaRPr lang="en-GB" dirty="0"/>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6</a:t>
            </a:fld>
            <a:endParaRPr lang="en-GB"/>
          </a:p>
        </p:txBody>
      </p:sp>
    </p:spTree>
    <p:extLst>
      <p:ext uri="{BB962C8B-B14F-4D97-AF65-F5344CB8AC3E}">
        <p14:creationId xmlns:p14="http://schemas.microsoft.com/office/powerpoint/2010/main" val="29277731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7</a:t>
            </a:fld>
            <a:endParaRPr lang="en-GB"/>
          </a:p>
        </p:txBody>
      </p:sp>
    </p:spTree>
    <p:extLst>
      <p:ext uri="{BB962C8B-B14F-4D97-AF65-F5344CB8AC3E}">
        <p14:creationId xmlns:p14="http://schemas.microsoft.com/office/powerpoint/2010/main" val="29438461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2 – comparing the costs and benefits of different options with a monetary value to both</a:t>
            </a:r>
          </a:p>
          <a:p>
            <a:r>
              <a:rPr lang="en-GB" dirty="0"/>
              <a:t>3 – pareto </a:t>
            </a:r>
            <a:r>
              <a:rPr lang="en-US" b="0" i="0" dirty="0">
                <a:solidFill>
                  <a:srgbClr val="333333"/>
                </a:solidFill>
                <a:effectLst/>
                <a:latin typeface="ProximaNova-n4"/>
              </a:rPr>
              <a:t>- solutions that will provide the most benefit. – list problems, identify root cause of each problem, score each, look for common causes, make decision and take action. </a:t>
            </a:r>
          </a:p>
          <a:p>
            <a:r>
              <a:rPr lang="en-US" b="0" i="0" dirty="0">
                <a:solidFill>
                  <a:srgbClr val="333333"/>
                </a:solidFill>
                <a:effectLst/>
                <a:latin typeface="ProximaNova-n4"/>
              </a:rPr>
              <a:t>4 – PMI - </a:t>
            </a:r>
            <a:r>
              <a:rPr lang="en-US" b="0" i="0" dirty="0">
                <a:solidFill>
                  <a:srgbClr val="222222"/>
                </a:solidFill>
                <a:effectLst/>
                <a:latin typeface="arial" panose="020B0604020202020204" pitchFamily="34" charset="0"/>
              </a:rPr>
              <a:t>weigh the pros and cons of a decision</a:t>
            </a:r>
            <a:r>
              <a:rPr lang="en-US" b="0" i="0" dirty="0">
                <a:solidFill>
                  <a:srgbClr val="333333"/>
                </a:solidFill>
                <a:effectLst/>
                <a:latin typeface="ProximaNova-n4"/>
              </a:rPr>
              <a:t> </a:t>
            </a:r>
            <a:endParaRPr lang="en-GB" dirty="0"/>
          </a:p>
        </p:txBody>
      </p:sp>
      <p:sp>
        <p:nvSpPr>
          <p:cNvPr id="4" name="Slide Number Placeholder 3"/>
          <p:cNvSpPr>
            <a:spLocks noGrp="1"/>
          </p:cNvSpPr>
          <p:nvPr>
            <p:ph type="sldNum" sz="quarter" idx="5"/>
          </p:nvPr>
        </p:nvSpPr>
        <p:spPr/>
        <p:txBody>
          <a:bodyPr/>
          <a:lstStyle/>
          <a:p>
            <a:pPr>
              <a:defRPr/>
            </a:pPr>
            <a:fld id="{9AA6B6CB-155C-4A66-82EC-9CA2EABE57B9}" type="slidenum">
              <a:rPr lang="en-GB" smtClean="0"/>
              <a:pPr>
                <a:defRPr/>
              </a:pPr>
              <a:t>8</a:t>
            </a:fld>
            <a:endParaRPr lang="en-GB"/>
          </a:p>
        </p:txBody>
      </p:sp>
    </p:spTree>
    <p:extLst>
      <p:ext uri="{BB962C8B-B14F-4D97-AF65-F5344CB8AC3E}">
        <p14:creationId xmlns:p14="http://schemas.microsoft.com/office/powerpoint/2010/main" val="34165319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Slide Image Placeholder 1"/>
          <p:cNvSpPr>
            <a:spLocks noGrp="1" noRot="1" noChangeAspect="1" noTextEdit="1"/>
          </p:cNvSpPr>
          <p:nvPr>
            <p:ph type="sldImg"/>
          </p:nvPr>
        </p:nvSpPr>
        <p:spPr>
          <a:ln/>
        </p:spPr>
      </p:sp>
      <p:sp>
        <p:nvSpPr>
          <p:cNvPr id="159747" name="Notes Placeholder 2"/>
          <p:cNvSpPr>
            <a:spLocks noGrp="1"/>
          </p:cNvSpPr>
          <p:nvPr>
            <p:ph type="body" idx="1"/>
          </p:nvPr>
        </p:nvSpPr>
        <p:spPr>
          <a:noFill/>
          <a:ln/>
        </p:spPr>
        <p:txBody>
          <a:bodyPr/>
          <a:lstStyle/>
          <a:p>
            <a:endParaRPr lang="en-US" dirty="0"/>
          </a:p>
        </p:txBody>
      </p:sp>
      <p:sp>
        <p:nvSpPr>
          <p:cNvPr id="159748" name="Slide Number Placeholder 3"/>
          <p:cNvSpPr>
            <a:spLocks noGrp="1"/>
          </p:cNvSpPr>
          <p:nvPr>
            <p:ph type="sldNum" sz="quarter" idx="5"/>
          </p:nvPr>
        </p:nvSpPr>
        <p:spPr>
          <a:noFill/>
        </p:spPr>
        <p:txBody>
          <a:bodyPr/>
          <a:lstStyle/>
          <a:p>
            <a:fld id="{D6AA5885-E516-4E4B-BD8E-7E6EFE25C1E1}" type="slidenum">
              <a:rPr lang="en-GB" smtClean="0"/>
              <a:pPr/>
              <a:t>9</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21272563-A52E-41EA-9EA4-EF544A31FDDC}" type="datetimeFigureOut">
              <a:rPr lang="en-US"/>
              <a:pPr>
                <a:defRPr/>
              </a:pPr>
              <a:t>8/5/2021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658F201-3084-4394-8416-198D03FDA5D3}" type="slidenum">
              <a:rPr lang="en-GB"/>
              <a:pPr>
                <a:defRPr/>
              </a:pPr>
              <a:t>‹#›</a:t>
            </a:fld>
            <a:endParaRPr lang="en-GB"/>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DF61BE41-5520-4511-9022-2EE6E3024C64}" type="datetimeFigureOut">
              <a:rPr lang="en-US"/>
              <a:pPr>
                <a:defRPr/>
              </a:pPr>
              <a:t>8/5/2021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CB139CF-1197-4FDA-BA90-B56F28FD1C7F}" type="slidenum">
              <a:rPr lang="en-GB"/>
              <a:pPr>
                <a:defRPr/>
              </a:pPr>
              <a:t>‹#›</a:t>
            </a:fld>
            <a:endParaRPr lang="en-GB"/>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0B73B5F1-3F3F-4DDF-874B-D46756F88A25}" type="datetimeFigureOut">
              <a:rPr lang="en-US"/>
              <a:pPr>
                <a:defRPr/>
              </a:pPr>
              <a:t>8/5/2021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B4BCA93-BF32-444F-AE37-9D897A3CD813}" type="slidenum">
              <a:rPr lang="en-GB"/>
              <a:pPr>
                <a:defRPr/>
              </a:pPr>
              <a:t>‹#›</a:t>
            </a:fld>
            <a:endParaRPr lang="en-GB"/>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84531362-5ED1-4476-BA6E-B23CBE5B6428}" type="datetimeFigureOut">
              <a:rPr lang="en-US"/>
              <a:pPr>
                <a:defRPr/>
              </a:pPr>
              <a:t>8/5/2021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FB181AC8-3AAD-4DCE-8CA2-1B35A2862C69}" type="slidenum">
              <a:rPr lang="en-GB"/>
              <a:pPr>
                <a:defRPr/>
              </a:pPr>
              <a:t>‹#›</a:t>
            </a:fld>
            <a:endParaRPr lang="en-GB"/>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D9B7BEC3-0875-4594-AB3A-5F9698243E53}" type="datetimeFigureOut">
              <a:rPr lang="en-US"/>
              <a:pPr>
                <a:defRPr/>
              </a:pPr>
              <a:t>8/5/2021</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5BD6378F-F400-4F58-BC28-7D918B150E68}" type="slidenum">
              <a:rPr lang="en-GB"/>
              <a:pPr>
                <a:defRPr/>
              </a:pPr>
              <a:t>‹#›</a:t>
            </a:fld>
            <a:endParaRPr lang="en-GB"/>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E3F6D0BC-696A-47CF-9DAB-96AC15BB5FFC}" type="datetimeFigureOut">
              <a:rPr lang="en-US"/>
              <a:pPr>
                <a:defRPr/>
              </a:pPr>
              <a:t>8/5/2021</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81E32085-EC40-498C-A16C-374C3305C3A8}" type="slidenum">
              <a:rPr lang="en-GB"/>
              <a:pPr>
                <a:defRPr/>
              </a:pPr>
              <a:t>‹#›</a:t>
            </a:fld>
            <a:endParaRPr lang="en-GB"/>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794A7549-61DF-492C-8F26-19F2B1991DC0}" type="datetimeFigureOut">
              <a:rPr lang="en-US"/>
              <a:pPr>
                <a:defRPr/>
              </a:pPr>
              <a:t>8/5/2021</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1C199C74-7E6C-4EC2-AECF-5EBB9668506B}" type="slidenum">
              <a:rPr lang="en-GB"/>
              <a:pPr>
                <a:defRPr/>
              </a:pPr>
              <a:t>‹#›</a:t>
            </a:fld>
            <a:endParaRPr lang="en-GB"/>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62740808-C20D-47F4-AF8D-5358BE675D4F}" type="datetimeFigureOut">
              <a:rPr lang="en-US"/>
              <a:pPr>
                <a:defRPr/>
              </a:pPr>
              <a:t>8/5/2021</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45A08882-56A1-4805-9B4B-B1B69FE4582C}" type="slidenum">
              <a:rPr lang="en-GB"/>
              <a:pPr>
                <a:defRPr/>
              </a:pPr>
              <a:t>‹#›</a:t>
            </a:fld>
            <a:endParaRPr lang="en-GB"/>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0138183-6ADE-48F1-9224-6302457899FD}" type="datetimeFigureOut">
              <a:rPr lang="en-US"/>
              <a:pPr>
                <a:defRPr/>
              </a:pPr>
              <a:t>8/5/2021</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02FF2841-E415-4681-8CDE-981F9976707A}" type="slidenum">
              <a:rPr lang="en-GB"/>
              <a:pPr>
                <a:defRPr/>
              </a:pPr>
              <a:t>‹#›</a:t>
            </a:fld>
            <a:endParaRPr lang="en-GB"/>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B8593EA-A3F5-4CD8-BF7A-9DBFFFEC5666}" type="datetimeFigureOut">
              <a:rPr lang="en-US"/>
              <a:pPr>
                <a:defRPr/>
              </a:pPr>
              <a:t>8/5/2021</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2DDFF112-77AA-47BA-B420-3427790D9E5B}" type="slidenum">
              <a:rPr lang="en-GB"/>
              <a:pPr>
                <a:defRPr/>
              </a:pPr>
              <a:t>‹#›</a:t>
            </a:fld>
            <a:endParaRPr lang="en-GB"/>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E5D68BF-FAB1-408C-B4E7-67368D62464E}" type="datetimeFigureOut">
              <a:rPr lang="en-US"/>
              <a:pPr>
                <a:defRPr/>
              </a:pPr>
              <a:t>8/5/2021</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D4AE2F9C-3A58-4ABA-A34E-A01101C4C0A0}" type="slidenum">
              <a:rPr lang="en-GB"/>
              <a:pPr>
                <a:defRPr/>
              </a:pPr>
              <a:t>‹#›</a:t>
            </a:fld>
            <a:endParaRPr lang="en-GB"/>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96E253FD-428C-4DD8-A243-1333149B89CB}" type="datetimeFigureOut">
              <a:rPr lang="en-US"/>
              <a:pPr>
                <a:defRPr/>
              </a:pPr>
              <a:t>8/5/2021</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C1D7F32E-1DDF-47F9-BC65-D51BD56F0898}"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1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7.xml"/><Relationship Id="rId4" Type="http://schemas.openxmlformats.org/officeDocument/2006/relationships/image" Target="../media/image16.jpeg"/></Relationships>
</file>

<file path=ppt/slides/_rels/slide1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8.jpeg"/><Relationship Id="rId7" Type="http://schemas.openxmlformats.org/officeDocument/2006/relationships/image" Target="../media/image22.jpeg"/><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image" Target="../media/image21.jpeg"/><Relationship Id="rId5" Type="http://schemas.openxmlformats.org/officeDocument/2006/relationships/image" Target="../media/image20.jpeg"/><Relationship Id="rId4" Type="http://schemas.openxmlformats.org/officeDocument/2006/relationships/image" Target="../media/image19.jpe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tags" Target="../tags/tag3.xml"/><Relationship Id="rId4" Type="http://schemas.openxmlformats.org/officeDocument/2006/relationships/image" Target="../media/image23.jpe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4.jpeg"/><Relationship Id="rId1" Type="http://schemas.openxmlformats.org/officeDocument/2006/relationships/slideLayout" Target="../slideLayouts/slideLayout7.xml"/><Relationship Id="rId6" Type="http://schemas.openxmlformats.org/officeDocument/2006/relationships/image" Target="../media/image28.jpeg"/><Relationship Id="rId5" Type="http://schemas.openxmlformats.org/officeDocument/2006/relationships/image" Target="../media/image27.png"/><Relationship Id="rId4" Type="http://schemas.openxmlformats.org/officeDocument/2006/relationships/image" Target="../media/image26.jpe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mailto:bernard.genge@gmail.com" TargetMode="External"/><Relationship Id="rId2" Type="http://schemas.openxmlformats.org/officeDocument/2006/relationships/hyperlink" Target="https://eur02.safelinks.protection.outlook.com/?url=https%3A%2F%2Fwww.facebook.com%2Fgroups%2F216645969611627%2F%3Fref%3Dshare&amp;data=02%7C01%7C%7C9f2bb0b5f70d4f12c69708d86c2c7235%7C84df9e7fe9f640afb435aaaaaaaaaaaa%7C1%7C0%7C637378285429415973&amp;sdata=OUd%2FJQAaEfvMVmMAIgvJ65qfx1iv3HIYyTwusNHbhig%3D&amp;reserved=0"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youtube.com/watch?v=KkyzYjPuxK8"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youtube.com/watch?v=542qgGgL1s4"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9.jpeg"/><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jpe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tags" Target="../tags/ta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p:nvPr/>
        </p:nvSpPr>
        <p:spPr>
          <a:xfrm>
            <a:off x="-17463" y="0"/>
            <a:ext cx="9178926" cy="685800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r>
              <a:rPr lang="en-US" sz="4400" b="1" dirty="0">
                <a:solidFill>
                  <a:srgbClr val="FFFFFF"/>
                </a:solidFill>
                <a:cs typeface="Arial" charset="0"/>
              </a:rPr>
              <a:t>Becoming decisive and overcoming procrastination </a:t>
            </a:r>
          </a:p>
          <a:p>
            <a:pPr algn="ctr"/>
            <a:r>
              <a:rPr lang="en-US" sz="3200" b="1" dirty="0">
                <a:solidFill>
                  <a:srgbClr val="FFFFFF"/>
                </a:solidFill>
                <a:cs typeface="Arial" charset="0"/>
              </a:rPr>
              <a:t>With</a:t>
            </a:r>
          </a:p>
          <a:p>
            <a:pPr algn="ctr"/>
            <a:r>
              <a:rPr lang="en-US" sz="3200" b="1" dirty="0">
                <a:solidFill>
                  <a:srgbClr val="FFFFFF"/>
                </a:solidFill>
                <a:cs typeface="Arial" charset="0"/>
              </a:rPr>
              <a:t>Bernard Genge</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76470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sz="2400" dirty="0">
                <a:latin typeface="Arial" pitchFamily="34" charset="0"/>
                <a:cs typeface="Arial" pitchFamily="34" charset="0"/>
              </a:rPr>
              <a:t>Making good/accurate decisions - SORTED</a:t>
            </a:r>
          </a:p>
        </p:txBody>
      </p:sp>
      <p:sp>
        <p:nvSpPr>
          <p:cNvPr id="9" name="Text Box 3"/>
          <p:cNvSpPr txBox="1">
            <a:spLocks noChangeArrowheads="1"/>
          </p:cNvSpPr>
          <p:nvPr/>
        </p:nvSpPr>
        <p:spPr bwMode="auto">
          <a:xfrm>
            <a:off x="611560" y="980728"/>
            <a:ext cx="7848872" cy="6231129"/>
          </a:xfrm>
          <a:prstGeom prst="rect">
            <a:avLst/>
          </a:prstGeom>
          <a:noFill/>
          <a:ln w="9525">
            <a:noFill/>
            <a:miter lim="800000"/>
            <a:headEnd/>
            <a:tailEnd/>
          </a:ln>
        </p:spPr>
        <p:txBody>
          <a:bodyPr wrap="square">
            <a:spAutoFit/>
          </a:bodyPr>
          <a:lstStyle/>
          <a:p>
            <a:pPr marL="285750" indent="-285750">
              <a:buFont typeface="Arial" panose="020B0604020202020204" pitchFamily="34" charset="0"/>
              <a:buChar char="•"/>
            </a:pPr>
            <a:r>
              <a:rPr lang="en-GB" sz="2000" b="1" i="1" dirty="0"/>
              <a:t>S</a:t>
            </a:r>
            <a:r>
              <a:rPr lang="en-GB" sz="2000" dirty="0"/>
              <a:t>- Situation: describe the current and desired situation</a:t>
            </a:r>
          </a:p>
          <a:p>
            <a:pPr marL="285750" indent="-285750">
              <a:buFont typeface="Arial" panose="020B0604020202020204" pitchFamily="34" charset="0"/>
              <a:buChar char="•"/>
            </a:pPr>
            <a:r>
              <a:rPr lang="en-GB" sz="2000" b="1" i="1" dirty="0"/>
              <a:t>O – </a:t>
            </a:r>
            <a:r>
              <a:rPr lang="en-GB" sz="2000" dirty="0"/>
              <a:t>Options: what are the options available to you? Who can help you?</a:t>
            </a:r>
          </a:p>
          <a:p>
            <a:pPr marL="285750" indent="-285750">
              <a:buFont typeface="Arial" panose="020B0604020202020204" pitchFamily="34" charset="0"/>
              <a:buChar char="•"/>
            </a:pPr>
            <a:r>
              <a:rPr lang="en-GB" sz="2000" b="1" i="1" dirty="0"/>
              <a:t>R – </a:t>
            </a:r>
            <a:r>
              <a:rPr lang="en-GB" sz="2000" dirty="0"/>
              <a:t>Resources: what resources do you need to make your decision happen? Have you got them? Where will you get them from? What will you exchange to get those resources? </a:t>
            </a:r>
          </a:p>
          <a:p>
            <a:pPr marL="285750" indent="-285750">
              <a:buFont typeface="Arial" panose="020B0604020202020204" pitchFamily="34" charset="0"/>
              <a:buChar char="•"/>
            </a:pPr>
            <a:r>
              <a:rPr lang="en-GB" sz="2000" b="1" i="1" dirty="0"/>
              <a:t>T – </a:t>
            </a:r>
            <a:r>
              <a:rPr lang="en-GB" sz="2000" dirty="0"/>
              <a:t>Timescales: set realistic, achievable but challenging timescales. Write then down</a:t>
            </a:r>
          </a:p>
          <a:p>
            <a:pPr marL="285750" indent="-285750">
              <a:buFont typeface="Arial" panose="020B0604020202020204" pitchFamily="34" charset="0"/>
              <a:buChar char="•"/>
            </a:pPr>
            <a:r>
              <a:rPr lang="en-GB" sz="2000" b="1" i="1" dirty="0"/>
              <a:t>E – </a:t>
            </a:r>
            <a:r>
              <a:rPr lang="en-GB" sz="2000" dirty="0"/>
              <a:t>Embed: Tell other people so you are more committed, involve the ones who could be impacted and do anything you can to make this decision embedded within you so you don’t relapse into any comfort zones and old ways. What will you do to embed this decision? </a:t>
            </a:r>
          </a:p>
          <a:p>
            <a:pPr marL="285750" indent="-285750">
              <a:buFont typeface="Arial" panose="020B0604020202020204" pitchFamily="34" charset="0"/>
              <a:buChar char="•"/>
            </a:pPr>
            <a:r>
              <a:rPr lang="en-GB" sz="2000" b="1" i="1" dirty="0"/>
              <a:t>D – </a:t>
            </a:r>
            <a:r>
              <a:rPr lang="en-GB" sz="2000" dirty="0"/>
              <a:t>Deliver: Create a momentum that is unstoppable and even contagious. Winston Churchill said during the second world war as prime minister “We will never give in” – say that to yourself 20 times right now and see how you feel about delivering this decision into your life. Are you excited? </a:t>
            </a:r>
          </a:p>
          <a:p>
            <a:pPr eaLnBrk="0" hangingPunct="0">
              <a:lnSpc>
                <a:spcPct val="160000"/>
              </a:lnSpc>
              <a:buClr>
                <a:schemeClr val="accent1"/>
              </a:buClr>
              <a:buSzPct val="130000"/>
              <a:buFont typeface="Wingdings" pitchFamily="2" charset="2"/>
              <a:buChar char="§"/>
            </a:pPr>
            <a:endParaRPr lang="en-GB" sz="2800" b="1" dirty="0">
              <a:solidFill>
                <a:schemeClr val="tx2"/>
              </a:solidFill>
              <a:latin typeface="Arial" pitchFamily="34" charset="0"/>
            </a:endParaRPr>
          </a:p>
        </p:txBody>
      </p:sp>
    </p:spTree>
    <p:custDataLst>
      <p:tags r:id="rId1"/>
    </p:custDataLst>
    <p:extLst>
      <p:ext uri="{BB962C8B-B14F-4D97-AF65-F5344CB8AC3E}">
        <p14:creationId xmlns:p14="http://schemas.microsoft.com/office/powerpoint/2010/main" val="341954134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Duck Of Edinburgh High Resolution Stock Photography and Images - Alamy">
            <a:extLst>
              <a:ext uri="{FF2B5EF4-FFF2-40B4-BE49-F238E27FC236}">
                <a16:creationId xmlns:a16="http://schemas.microsoft.com/office/drawing/2014/main" id="{F8339BD4-CD38-424B-963B-E671B1A179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916832"/>
            <a:ext cx="3960440" cy="5328592"/>
          </a:xfrm>
          <a:prstGeom prst="rect">
            <a:avLst/>
          </a:prstGeom>
          <a:noFill/>
          <a:extLst>
            <a:ext uri="{909E8E84-426E-40DD-AFC4-6F175D3DCCD1}">
              <a14:hiddenFill xmlns:a14="http://schemas.microsoft.com/office/drawing/2010/main">
                <a:solidFill>
                  <a:srgbClr val="FFFFFF"/>
                </a:solidFill>
              </a14:hiddenFill>
            </a:ext>
          </a:extLst>
        </p:spPr>
      </p:pic>
      <p:pic>
        <p:nvPicPr>
          <p:cNvPr id="7172" name="Picture 4" descr="White bread Nutrition Facts - Eat This Much">
            <a:extLst>
              <a:ext uri="{FF2B5EF4-FFF2-40B4-BE49-F238E27FC236}">
                <a16:creationId xmlns:a16="http://schemas.microsoft.com/office/drawing/2014/main" id="{F34DB32E-B973-4D09-AF2B-C95912B378F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2042" y="188640"/>
            <a:ext cx="3960438" cy="2783954"/>
          </a:xfrm>
          <a:prstGeom prst="rect">
            <a:avLst/>
          </a:prstGeom>
          <a:noFill/>
          <a:extLst>
            <a:ext uri="{909E8E84-426E-40DD-AFC4-6F175D3DCCD1}">
              <a14:hiddenFill xmlns:a14="http://schemas.microsoft.com/office/drawing/2010/main">
                <a:solidFill>
                  <a:srgbClr val="FFFFFF"/>
                </a:solidFill>
              </a14:hiddenFill>
            </a:ext>
          </a:extLst>
        </p:spPr>
      </p:pic>
      <p:pic>
        <p:nvPicPr>
          <p:cNvPr id="7174" name="Picture 6" descr="Mute Swan (Cygnus olor), two cygnets with a piece of bread thrown into the  water, Stock Photo, Picture And Rights Managed Image. Pic. SSJ-172938 |  agefotostock">
            <a:extLst>
              <a:ext uri="{FF2B5EF4-FFF2-40B4-BE49-F238E27FC236}">
                <a16:creationId xmlns:a16="http://schemas.microsoft.com/office/drawing/2014/main" id="{17D2B546-B38A-4DC8-A65C-69009CC69EE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16423" y="3645024"/>
            <a:ext cx="3541427" cy="38884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178283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he Pomodoro Technique| A Productivity Guide - Manager Mint Media ...">
            <a:extLst>
              <a:ext uri="{FF2B5EF4-FFF2-40B4-BE49-F238E27FC236}">
                <a16:creationId xmlns:a16="http://schemas.microsoft.com/office/drawing/2014/main" id="{8F1135FA-BC64-439B-9729-F239907319F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51520" y="188640"/>
            <a:ext cx="8712967" cy="6336704"/>
          </a:xfrm>
          <a:prstGeom prst="rect">
            <a:avLst/>
          </a:prstGeom>
          <a:noFill/>
          <a:ln>
            <a:noFill/>
          </a:ln>
        </p:spPr>
      </p:pic>
    </p:spTree>
    <p:extLst>
      <p:ext uri="{BB962C8B-B14F-4D97-AF65-F5344CB8AC3E}">
        <p14:creationId xmlns:p14="http://schemas.microsoft.com/office/powerpoint/2010/main" val="2117193757"/>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EEB0DA3-EA6C-40C7-9F7D-435FCB90031E}"/>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spcAft>
                <a:spcPct val="25000"/>
              </a:spcAft>
            </a:pPr>
            <a:r>
              <a:rPr lang="en-US" sz="2800" b="1" dirty="0">
                <a:solidFill>
                  <a:srgbClr val="FFFFFF"/>
                </a:solidFill>
                <a:cs typeface="Arial" charset="0"/>
              </a:rPr>
              <a:t>E</a:t>
            </a:r>
            <a:r>
              <a:rPr lang="en-GB" sz="2800" b="1" dirty="0">
                <a:solidFill>
                  <a:srgbClr val="FFFFFF"/>
                </a:solidFill>
                <a:cs typeface="Arial" charset="0"/>
              </a:rPr>
              <a:t>very day could start with a decision it could be a special day </a:t>
            </a:r>
          </a:p>
        </p:txBody>
      </p:sp>
      <p:sp>
        <p:nvSpPr>
          <p:cNvPr id="4" name="TextBox 3">
            <a:extLst>
              <a:ext uri="{FF2B5EF4-FFF2-40B4-BE49-F238E27FC236}">
                <a16:creationId xmlns:a16="http://schemas.microsoft.com/office/drawing/2014/main" id="{27B15726-7086-4058-8B53-1B598E671587}"/>
              </a:ext>
            </a:extLst>
          </p:cNvPr>
          <p:cNvSpPr txBox="1"/>
          <p:nvPr/>
        </p:nvSpPr>
        <p:spPr>
          <a:xfrm>
            <a:off x="287524" y="765175"/>
            <a:ext cx="8568952" cy="6494085"/>
          </a:xfrm>
          <a:prstGeom prst="rect">
            <a:avLst/>
          </a:prstGeom>
          <a:noFill/>
        </p:spPr>
        <p:txBody>
          <a:bodyPr wrap="square" rtlCol="0">
            <a:spAutoFit/>
          </a:bodyPr>
          <a:lstStyle/>
          <a:p>
            <a:r>
              <a:rPr lang="en-GB" sz="2800" dirty="0">
                <a:effectLst/>
                <a:latin typeface="Arial" panose="020B0604020202020204" pitchFamily="34" charset="0"/>
                <a:ea typeface="Calibri" panose="020F0502020204030204" pitchFamily="34" charset="0"/>
                <a:cs typeface="Arial" panose="020B0604020202020204" pitchFamily="34" charset="0"/>
              </a:rPr>
              <a:t>Make a decision that tomorrow is going to be a special day and you are going to handle everything in a cool and calm way. If you need to meet someone or do something that usually makes you feel nervous or irritated, you will have a talk with yourself beforehand. Tell yourself that you are going to stay calm and relaxed, and that you are going to handle everything in the best way. If you feel you need it, make several mental rehearsals. Visualise yourself going through the situation in a very efficient way, and achieving a positive outcome. </a:t>
            </a:r>
          </a:p>
          <a:p>
            <a:endParaRPr lang="en-GB" sz="2800" dirty="0">
              <a:latin typeface="Arial" panose="020B0604020202020204" pitchFamily="34" charset="0"/>
              <a:cs typeface="Arial" panose="020B0604020202020204" pitchFamily="34" charset="0"/>
            </a:endParaRPr>
          </a:p>
          <a:p>
            <a:r>
              <a:rPr lang="en-GB" sz="2800" dirty="0">
                <a:latin typeface="Arial" panose="020B0604020202020204" pitchFamily="34" charset="0"/>
                <a:cs typeface="Arial" panose="020B0604020202020204" pitchFamily="34" charset="0"/>
              </a:rPr>
              <a:t>Your destiny really is determined by your decisions, decide to have a special day every day. </a:t>
            </a:r>
          </a:p>
          <a:p>
            <a:endParaRPr lang="en-GB" sz="2400" dirty="0"/>
          </a:p>
        </p:txBody>
      </p:sp>
    </p:spTree>
    <p:extLst>
      <p:ext uri="{BB962C8B-B14F-4D97-AF65-F5344CB8AC3E}">
        <p14:creationId xmlns:p14="http://schemas.microsoft.com/office/powerpoint/2010/main" val="2028534505"/>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EEB0DA3-EA6C-40C7-9F7D-435FCB90031E}"/>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spcAft>
                <a:spcPct val="25000"/>
              </a:spcAft>
            </a:pPr>
            <a:r>
              <a:rPr lang="en-GB" sz="3600" b="1" dirty="0">
                <a:solidFill>
                  <a:srgbClr val="FFFFFF"/>
                </a:solidFill>
                <a:cs typeface="Arial" charset="0"/>
              </a:rPr>
              <a:t>Procrastination</a:t>
            </a:r>
          </a:p>
        </p:txBody>
      </p:sp>
      <p:sp>
        <p:nvSpPr>
          <p:cNvPr id="4" name="TextBox 3">
            <a:extLst>
              <a:ext uri="{FF2B5EF4-FFF2-40B4-BE49-F238E27FC236}">
                <a16:creationId xmlns:a16="http://schemas.microsoft.com/office/drawing/2014/main" id="{27B15726-7086-4058-8B53-1B598E671587}"/>
              </a:ext>
            </a:extLst>
          </p:cNvPr>
          <p:cNvSpPr txBox="1"/>
          <p:nvPr/>
        </p:nvSpPr>
        <p:spPr>
          <a:xfrm>
            <a:off x="395537" y="1268760"/>
            <a:ext cx="8568952" cy="5632311"/>
          </a:xfrm>
          <a:prstGeom prst="rect">
            <a:avLst/>
          </a:prstGeom>
          <a:noFill/>
        </p:spPr>
        <p:txBody>
          <a:bodyPr wrap="square" rtlCol="0">
            <a:spAutoFit/>
          </a:bodyPr>
          <a:lstStyle/>
          <a:p>
            <a:r>
              <a:rPr lang="en-GB" sz="2400" dirty="0"/>
              <a:t>Is delaying, postponing or avoiding a task often because of fear of failing. </a:t>
            </a:r>
          </a:p>
          <a:p>
            <a:endParaRPr lang="en-GB" sz="2400" dirty="0"/>
          </a:p>
          <a:p>
            <a:r>
              <a:rPr lang="en-US" sz="2400" i="0" dirty="0">
                <a:solidFill>
                  <a:srgbClr val="222222"/>
                </a:solidFill>
                <a:effectLst/>
                <a:latin typeface="arial" panose="020B0604020202020204" pitchFamily="34" charset="0"/>
              </a:rPr>
              <a:t>Procrastination has been linked to a number of negative associations, such as depression, irrational behavior, low self-esteem, anxiety and neurological disorders such as ADHD. Others have found relationships with guilt and stress.</a:t>
            </a:r>
          </a:p>
          <a:p>
            <a:endParaRPr lang="en-US" sz="2400" dirty="0">
              <a:solidFill>
                <a:srgbClr val="222222"/>
              </a:solidFill>
              <a:latin typeface="arial" panose="020B0604020202020204" pitchFamily="34" charset="0"/>
            </a:endParaRPr>
          </a:p>
          <a:p>
            <a:r>
              <a:rPr lang="en-US" sz="2400" dirty="0">
                <a:solidFill>
                  <a:srgbClr val="111111"/>
                </a:solidFill>
                <a:latin typeface="Arial" panose="020B0604020202020204" pitchFamily="34" charset="0"/>
                <a:cs typeface="Arial" panose="020B0604020202020204" pitchFamily="34" charset="0"/>
              </a:rPr>
              <a:t>H</a:t>
            </a:r>
            <a:r>
              <a:rPr lang="en-US" sz="2400" b="0" i="0" dirty="0">
                <a:solidFill>
                  <a:srgbClr val="111111"/>
                </a:solidFill>
                <a:effectLst/>
                <a:latin typeface="Arial" panose="020B0604020202020204" pitchFamily="34" charset="0"/>
                <a:cs typeface="Arial" panose="020B0604020202020204" pitchFamily="34" charset="0"/>
              </a:rPr>
              <a:t>ighly-driven, accomplished people procrastinate, too. Procrastination is a habit, and if you understand how it shows up for you, you can replace it with a better one.</a:t>
            </a:r>
          </a:p>
          <a:p>
            <a:endParaRPr lang="en-US" sz="2400" dirty="0">
              <a:solidFill>
                <a:srgbClr val="111111"/>
              </a:solidFill>
              <a:latin typeface="Arial" panose="020B0604020202020204" pitchFamily="34" charset="0"/>
              <a:cs typeface="Arial" panose="020B0604020202020204" pitchFamily="34" charset="0"/>
            </a:endParaRPr>
          </a:p>
          <a:p>
            <a:r>
              <a:rPr lang="en-US" sz="2400" dirty="0">
                <a:solidFill>
                  <a:srgbClr val="111111"/>
                </a:solidFill>
                <a:latin typeface="Arial" panose="020B0604020202020204" pitchFamily="34" charset="0"/>
                <a:cs typeface="Arial" panose="020B0604020202020204" pitchFamily="34" charset="0"/>
              </a:rPr>
              <a:t>A big reason is stress and not knowing what is important</a:t>
            </a:r>
            <a:endParaRPr lang="en-GB" sz="2400" dirty="0">
              <a:latin typeface="Arial" panose="020B0604020202020204" pitchFamily="34" charset="0"/>
              <a:cs typeface="Arial" panose="020B0604020202020204" pitchFamily="34" charset="0"/>
            </a:endParaRPr>
          </a:p>
          <a:p>
            <a:endParaRPr lang="en-GB" sz="2400" dirty="0"/>
          </a:p>
          <a:p>
            <a:endParaRPr lang="en-GB" sz="2400" dirty="0"/>
          </a:p>
        </p:txBody>
      </p:sp>
    </p:spTree>
    <p:extLst>
      <p:ext uri="{BB962C8B-B14F-4D97-AF65-F5344CB8AC3E}">
        <p14:creationId xmlns:p14="http://schemas.microsoft.com/office/powerpoint/2010/main" val="238800292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EEB0DA3-EA6C-40C7-9F7D-435FCB90031E}"/>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spcAft>
                <a:spcPct val="25000"/>
              </a:spcAft>
            </a:pPr>
            <a:r>
              <a:rPr lang="en-GB" sz="3600" b="1" dirty="0">
                <a:solidFill>
                  <a:srgbClr val="FFFFFF"/>
                </a:solidFill>
                <a:cs typeface="Arial" charset="0"/>
              </a:rPr>
              <a:t>Procrastination - types</a:t>
            </a:r>
          </a:p>
        </p:txBody>
      </p:sp>
      <p:pic>
        <p:nvPicPr>
          <p:cNvPr id="6146" name="Picture 2" descr="I Work Well Under Pressure: Scuba Diving Log Dive Logbook 100 Dives Scuba  Diver Gift by Phil D Dive Logs">
            <a:extLst>
              <a:ext uri="{FF2B5EF4-FFF2-40B4-BE49-F238E27FC236}">
                <a16:creationId xmlns:a16="http://schemas.microsoft.com/office/drawing/2014/main" id="{09CA9C3E-5A97-4670-A57E-474D6858565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829178"/>
            <a:ext cx="2209800" cy="2835399"/>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So Lazy Right Now - Home | Facebook">
            <a:extLst>
              <a:ext uri="{FF2B5EF4-FFF2-40B4-BE49-F238E27FC236}">
                <a16:creationId xmlns:a16="http://schemas.microsoft.com/office/drawing/2014/main" id="{8BE74951-D64B-4CFA-BA33-9EF7A048C38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27090" y="751394"/>
            <a:ext cx="2209800" cy="2619375"/>
          </a:xfrm>
          <a:prstGeom prst="rect">
            <a:avLst/>
          </a:prstGeom>
          <a:noFill/>
          <a:extLst>
            <a:ext uri="{909E8E84-426E-40DD-AFC4-6F175D3DCCD1}">
              <a14:hiddenFill xmlns:a14="http://schemas.microsoft.com/office/drawing/2010/main">
                <a:solidFill>
                  <a:srgbClr val="FFFFFF"/>
                </a:solidFill>
              </a14:hiddenFill>
            </a:ext>
          </a:extLst>
        </p:spPr>
      </p:pic>
      <p:pic>
        <p:nvPicPr>
          <p:cNvPr id="6152" name="Picture 8" descr="Shadow Archetypes: The Novelty-Seeker - Archetypes | Shadow archetype,  Archetypes, Brand archetypes">
            <a:extLst>
              <a:ext uri="{FF2B5EF4-FFF2-40B4-BE49-F238E27FC236}">
                <a16:creationId xmlns:a16="http://schemas.microsoft.com/office/drawing/2014/main" id="{8D88A0C0-72B2-4092-A759-5AB39CD603D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12160" y="1176267"/>
            <a:ext cx="2457450" cy="1857375"/>
          </a:xfrm>
          <a:prstGeom prst="rect">
            <a:avLst/>
          </a:prstGeom>
          <a:noFill/>
          <a:extLst>
            <a:ext uri="{909E8E84-426E-40DD-AFC4-6F175D3DCCD1}">
              <a14:hiddenFill xmlns:a14="http://schemas.microsoft.com/office/drawing/2010/main">
                <a:solidFill>
                  <a:srgbClr val="FFFFFF"/>
                </a:solidFill>
              </a14:hiddenFill>
            </a:ext>
          </a:extLst>
        </p:spPr>
      </p:pic>
      <p:pic>
        <p:nvPicPr>
          <p:cNvPr id="6154" name="Picture 10" descr="It's ok, I'll do it tomorrow -">
            <a:extLst>
              <a:ext uri="{FF2B5EF4-FFF2-40B4-BE49-F238E27FC236}">
                <a16:creationId xmlns:a16="http://schemas.microsoft.com/office/drawing/2014/main" id="{78C0983D-C352-4BC5-A979-BBBD99D2E2A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45716" y="3979363"/>
            <a:ext cx="2543175" cy="2619375"/>
          </a:xfrm>
          <a:prstGeom prst="rect">
            <a:avLst/>
          </a:prstGeom>
          <a:noFill/>
          <a:extLst>
            <a:ext uri="{909E8E84-426E-40DD-AFC4-6F175D3DCCD1}">
              <a14:hiddenFill xmlns:a14="http://schemas.microsoft.com/office/drawing/2010/main">
                <a:solidFill>
                  <a:srgbClr val="FFFFFF"/>
                </a:solidFill>
              </a14:hiddenFill>
            </a:ext>
          </a:extLst>
        </p:spPr>
      </p:pic>
      <p:pic>
        <p:nvPicPr>
          <p:cNvPr id="6156" name="Picture 12" descr="One Reason Being a Perfectionist Isn't All Bad | Psychology Today UK">
            <a:extLst>
              <a:ext uri="{FF2B5EF4-FFF2-40B4-BE49-F238E27FC236}">
                <a16:creationId xmlns:a16="http://schemas.microsoft.com/office/drawing/2014/main" id="{EE0A0FEB-5146-4858-8EE6-B9AF81E6E2D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80112" y="3824359"/>
            <a:ext cx="2305050" cy="27743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85590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4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5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5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1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76470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sz="2400" dirty="0">
                <a:latin typeface="Arial" pitchFamily="34" charset="0"/>
                <a:cs typeface="Arial" pitchFamily="34" charset="0"/>
              </a:rPr>
              <a:t>Procrastination </a:t>
            </a:r>
          </a:p>
        </p:txBody>
      </p:sp>
      <p:pic>
        <p:nvPicPr>
          <p:cNvPr id="5124" name="Picture 4" descr="RCL 9: Inside the Mind of a Master Procrastinator">
            <a:extLst>
              <a:ext uri="{FF2B5EF4-FFF2-40B4-BE49-F238E27FC236}">
                <a16:creationId xmlns:a16="http://schemas.microsoft.com/office/drawing/2014/main" id="{3EBFE8BC-5A69-4979-B2EE-8F2F23FFED2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83768" y="1484784"/>
            <a:ext cx="3715119" cy="4248472"/>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592677942"/>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EEB0DA3-EA6C-40C7-9F7D-435FCB90031E}"/>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spcAft>
                <a:spcPct val="25000"/>
              </a:spcAft>
            </a:pPr>
            <a:r>
              <a:rPr lang="en-GB" sz="3600" b="1" dirty="0">
                <a:solidFill>
                  <a:srgbClr val="FFFFFF"/>
                </a:solidFill>
                <a:cs typeface="Arial" charset="0"/>
              </a:rPr>
              <a:t>What to do</a:t>
            </a:r>
          </a:p>
        </p:txBody>
      </p:sp>
      <p:sp>
        <p:nvSpPr>
          <p:cNvPr id="4" name="TextBox 3">
            <a:extLst>
              <a:ext uri="{FF2B5EF4-FFF2-40B4-BE49-F238E27FC236}">
                <a16:creationId xmlns:a16="http://schemas.microsoft.com/office/drawing/2014/main" id="{27B15726-7086-4058-8B53-1B598E671587}"/>
              </a:ext>
            </a:extLst>
          </p:cNvPr>
          <p:cNvSpPr txBox="1"/>
          <p:nvPr/>
        </p:nvSpPr>
        <p:spPr>
          <a:xfrm>
            <a:off x="287524" y="1124744"/>
            <a:ext cx="8568952" cy="6370975"/>
          </a:xfrm>
          <a:prstGeom prst="rect">
            <a:avLst/>
          </a:prstGeom>
          <a:noFill/>
        </p:spPr>
        <p:txBody>
          <a:bodyPr wrap="square" rtlCol="0">
            <a:spAutoFit/>
          </a:bodyPr>
          <a:lstStyle/>
          <a:p>
            <a:pPr algn="l">
              <a:buFont typeface="+mj-lt"/>
              <a:buAutoNum type="arabicPeriod"/>
            </a:pPr>
            <a:r>
              <a:rPr lang="en-US" sz="2400" b="0" i="0" dirty="0">
                <a:solidFill>
                  <a:srgbClr val="222222"/>
                </a:solidFill>
                <a:effectLst/>
                <a:latin typeface="arial" panose="020B0604020202020204" pitchFamily="34" charset="0"/>
              </a:rPr>
              <a:t>Forgive yourself for</a:t>
            </a:r>
            <a:r>
              <a:rPr lang="en-US" sz="2400" i="0" dirty="0">
                <a:solidFill>
                  <a:srgbClr val="222222"/>
                </a:solidFill>
                <a:effectLst/>
                <a:latin typeface="arial" panose="020B0604020202020204" pitchFamily="34" charset="0"/>
              </a:rPr>
              <a:t> procrastinating in the </a:t>
            </a:r>
            <a:r>
              <a:rPr lang="en-US" sz="2400" b="0" i="0" dirty="0">
                <a:solidFill>
                  <a:srgbClr val="222222"/>
                </a:solidFill>
                <a:effectLst/>
                <a:latin typeface="arial" panose="020B0604020202020204" pitchFamily="34" charset="0"/>
              </a:rPr>
              <a:t>past</a:t>
            </a:r>
          </a:p>
          <a:p>
            <a:pPr algn="l">
              <a:buFont typeface="+mj-lt"/>
              <a:buAutoNum type="arabicPeriod"/>
            </a:pPr>
            <a:r>
              <a:rPr lang="en-US" sz="2400" b="0" i="0" dirty="0">
                <a:solidFill>
                  <a:srgbClr val="222222"/>
                </a:solidFill>
                <a:effectLst/>
                <a:latin typeface="arial" panose="020B0604020202020204" pitchFamily="34" charset="0"/>
              </a:rPr>
              <a:t>Use your self-awareness to understand how and why you do it</a:t>
            </a:r>
          </a:p>
          <a:p>
            <a:pPr algn="l">
              <a:buFont typeface="+mj-lt"/>
              <a:buAutoNum type="arabicPeriod"/>
            </a:pPr>
            <a:r>
              <a:rPr lang="en-US" sz="2400" b="0" i="0" dirty="0">
                <a:solidFill>
                  <a:srgbClr val="222222"/>
                </a:solidFill>
                <a:effectLst/>
                <a:latin typeface="arial" panose="020B0604020202020204" pitchFamily="34" charset="0"/>
              </a:rPr>
              <a:t>Commit to your vision, mission, goals (SMARTER) and weekly tasks </a:t>
            </a:r>
          </a:p>
          <a:p>
            <a:pPr algn="l">
              <a:buFont typeface="+mj-lt"/>
              <a:buAutoNum type="arabicPeriod"/>
            </a:pPr>
            <a:r>
              <a:rPr lang="en-US" sz="2400" dirty="0">
                <a:solidFill>
                  <a:srgbClr val="222222"/>
                </a:solidFill>
                <a:latin typeface="arial" panose="020B0604020202020204" pitchFamily="34" charset="0"/>
              </a:rPr>
              <a:t>30-day challenges </a:t>
            </a:r>
            <a:endParaRPr lang="en-US" sz="2400" b="0" i="0" dirty="0">
              <a:solidFill>
                <a:srgbClr val="222222"/>
              </a:solidFill>
              <a:effectLst/>
              <a:latin typeface="arial" panose="020B0604020202020204" pitchFamily="34" charset="0"/>
            </a:endParaRPr>
          </a:p>
          <a:p>
            <a:pPr algn="l">
              <a:buFont typeface="+mj-lt"/>
              <a:buAutoNum type="arabicPeriod"/>
            </a:pPr>
            <a:r>
              <a:rPr lang="en-US" sz="2400" dirty="0">
                <a:solidFill>
                  <a:srgbClr val="222222"/>
                </a:solidFill>
                <a:latin typeface="arial" panose="020B0604020202020204" pitchFamily="34" charset="0"/>
              </a:rPr>
              <a:t>Celebrate your success and p</a:t>
            </a:r>
            <a:r>
              <a:rPr lang="en-US" sz="2400" b="0" i="0" dirty="0">
                <a:solidFill>
                  <a:srgbClr val="222222"/>
                </a:solidFill>
                <a:effectLst/>
                <a:latin typeface="arial" panose="020B0604020202020204" pitchFamily="34" charset="0"/>
              </a:rPr>
              <a:t>romise yourself a reward</a:t>
            </a:r>
          </a:p>
          <a:p>
            <a:pPr algn="l">
              <a:buFont typeface="+mj-lt"/>
              <a:buAutoNum type="arabicPeriod"/>
            </a:pPr>
            <a:r>
              <a:rPr lang="en-US" sz="2400" dirty="0">
                <a:solidFill>
                  <a:srgbClr val="222222"/>
                </a:solidFill>
                <a:latin typeface="arial" panose="020B0604020202020204" pitchFamily="34" charset="0"/>
              </a:rPr>
              <a:t>Get an accountability coach - a</a:t>
            </a:r>
            <a:r>
              <a:rPr lang="en-US" sz="2400" b="0" i="0" dirty="0">
                <a:solidFill>
                  <a:srgbClr val="222222"/>
                </a:solidFill>
                <a:effectLst/>
                <a:latin typeface="arial" panose="020B0604020202020204" pitchFamily="34" charset="0"/>
              </a:rPr>
              <a:t>sk someone to check up on you</a:t>
            </a:r>
          </a:p>
          <a:p>
            <a:pPr algn="l">
              <a:buFont typeface="+mj-lt"/>
              <a:buAutoNum type="arabicPeriod"/>
            </a:pPr>
            <a:r>
              <a:rPr lang="en-US" sz="2400" dirty="0">
                <a:solidFill>
                  <a:srgbClr val="222222"/>
                </a:solidFill>
                <a:latin typeface="arial" panose="020B0604020202020204" pitchFamily="34" charset="0"/>
              </a:rPr>
              <a:t>54321 decide and do</a:t>
            </a:r>
            <a:endParaRPr lang="en-US" sz="2400" b="0" i="0" dirty="0">
              <a:solidFill>
                <a:srgbClr val="222222"/>
              </a:solidFill>
              <a:effectLst/>
              <a:latin typeface="arial" panose="020B0604020202020204" pitchFamily="34" charset="0"/>
            </a:endParaRPr>
          </a:p>
          <a:p>
            <a:pPr algn="l">
              <a:buFont typeface="+mj-lt"/>
              <a:buAutoNum type="arabicPeriod"/>
            </a:pPr>
            <a:r>
              <a:rPr lang="en-US" sz="2400" dirty="0">
                <a:solidFill>
                  <a:srgbClr val="222222"/>
                </a:solidFill>
                <a:latin typeface="arial" panose="020B0604020202020204" pitchFamily="34" charset="0"/>
              </a:rPr>
              <a:t>Positive affirmations ‘I am decisive and act immediately’ </a:t>
            </a:r>
            <a:endParaRPr lang="en-US" sz="2400" b="0" i="0" dirty="0">
              <a:solidFill>
                <a:srgbClr val="222222"/>
              </a:solidFill>
              <a:effectLst/>
              <a:latin typeface="arial" panose="020B0604020202020204" pitchFamily="34" charset="0"/>
            </a:endParaRPr>
          </a:p>
          <a:p>
            <a:pPr algn="l">
              <a:buFont typeface="+mj-lt"/>
              <a:buAutoNum type="arabicPeriod"/>
            </a:pPr>
            <a:r>
              <a:rPr lang="en-US" sz="2400" dirty="0">
                <a:solidFill>
                  <a:srgbClr val="222222"/>
                </a:solidFill>
                <a:latin typeface="arial" panose="020B0604020202020204" pitchFamily="34" charset="0"/>
              </a:rPr>
              <a:t>Never get put off by</a:t>
            </a:r>
            <a:r>
              <a:rPr lang="en-US" sz="2400" b="0" i="0" dirty="0">
                <a:solidFill>
                  <a:srgbClr val="222222"/>
                </a:solidFill>
                <a:effectLst/>
                <a:latin typeface="arial" panose="020B0604020202020204" pitchFamily="34" charset="0"/>
              </a:rPr>
              <a:t> distractions – be purpose driven </a:t>
            </a:r>
          </a:p>
          <a:p>
            <a:pPr algn="l">
              <a:buFont typeface="+mj-lt"/>
              <a:buAutoNum type="arabicPeriod"/>
            </a:pPr>
            <a:r>
              <a:rPr lang="en-US" sz="2400" dirty="0">
                <a:solidFill>
                  <a:srgbClr val="222222"/>
                </a:solidFill>
                <a:latin typeface="arial" panose="020B0604020202020204" pitchFamily="34" charset="0"/>
              </a:rPr>
              <a:t>Do the worst first – every day </a:t>
            </a:r>
          </a:p>
          <a:p>
            <a:pPr algn="l">
              <a:buFont typeface="+mj-lt"/>
              <a:buAutoNum type="arabicPeriod"/>
            </a:pPr>
            <a:r>
              <a:rPr lang="en-US" sz="2400" b="0" i="0" dirty="0">
                <a:solidFill>
                  <a:srgbClr val="222222"/>
                </a:solidFill>
                <a:effectLst/>
                <a:latin typeface="arial" panose="020B0604020202020204" pitchFamily="34" charset="0"/>
              </a:rPr>
              <a:t>Never use excuses anymore </a:t>
            </a:r>
            <a:r>
              <a:rPr lang="en-US" sz="2400" i="1" dirty="0">
                <a:solidFill>
                  <a:srgbClr val="222222"/>
                </a:solidFill>
                <a:latin typeface="arial" panose="020B0604020202020204" pitchFamily="34" charset="0"/>
              </a:rPr>
              <a:t>“I’ll do it when I have time” </a:t>
            </a:r>
          </a:p>
          <a:p>
            <a:pPr algn="l">
              <a:buFont typeface="+mj-lt"/>
              <a:buAutoNum type="arabicPeriod"/>
            </a:pPr>
            <a:r>
              <a:rPr lang="en-US" sz="2400" dirty="0">
                <a:solidFill>
                  <a:srgbClr val="222222"/>
                </a:solidFill>
                <a:latin typeface="arial" panose="020B0604020202020204" pitchFamily="34" charset="0"/>
              </a:rPr>
              <a:t>Focus on continuous improvement not perfectionism </a:t>
            </a:r>
            <a:endParaRPr lang="en-US" sz="2400" b="0" dirty="0">
              <a:solidFill>
                <a:srgbClr val="222222"/>
              </a:solidFill>
              <a:effectLst/>
              <a:latin typeface="arial" panose="020B0604020202020204" pitchFamily="34" charset="0"/>
            </a:endParaRPr>
          </a:p>
          <a:p>
            <a:endParaRPr lang="en-GB" sz="2400" dirty="0"/>
          </a:p>
          <a:p>
            <a:endParaRPr lang="en-GB" sz="2400" dirty="0"/>
          </a:p>
        </p:txBody>
      </p:sp>
    </p:spTree>
    <p:extLst>
      <p:ext uri="{BB962C8B-B14F-4D97-AF65-F5344CB8AC3E}">
        <p14:creationId xmlns:p14="http://schemas.microsoft.com/office/powerpoint/2010/main" val="271183941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C01D048-75BF-4D6D-8E93-3C666F37DBB9}"/>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2400" dirty="0">
                <a:solidFill>
                  <a:schemeClr val="bg1"/>
                </a:solidFill>
                <a:latin typeface="Arial" charset="0"/>
                <a:cs typeface="Arial" charset="0"/>
              </a:rPr>
              <a:t> 30-day challenge </a:t>
            </a:r>
            <a:endParaRPr lang="en-US" sz="2400" dirty="0">
              <a:solidFill>
                <a:schemeClr val="bg1"/>
              </a:solidFill>
              <a:cs typeface="Arial" charset="0"/>
            </a:endParaRPr>
          </a:p>
        </p:txBody>
      </p:sp>
      <p:pic>
        <p:nvPicPr>
          <p:cNvPr id="1026" name="Picture 2" descr="S.T.O.P.: Stop, Think, Observe, Plan">
            <a:extLst>
              <a:ext uri="{FF2B5EF4-FFF2-40B4-BE49-F238E27FC236}">
                <a16:creationId xmlns:a16="http://schemas.microsoft.com/office/drawing/2014/main" id="{B30AA81B-236B-4066-8CD8-38D335F48D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124744"/>
            <a:ext cx="2124075" cy="2152650"/>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descr="Take Control Stock Illustrations – 1,764 Take Control Stock Illustrations,  Vectors &amp; Clipart - Dreamstime">
            <a:extLst>
              <a:ext uri="{FF2B5EF4-FFF2-40B4-BE49-F238E27FC236}">
                <a16:creationId xmlns:a16="http://schemas.microsoft.com/office/drawing/2014/main" id="{65E8A1CC-3F14-48AD-83D3-619361E191B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00412" y="1300956"/>
            <a:ext cx="2543175" cy="1800225"/>
          </a:xfrm>
          <a:prstGeom prst="rect">
            <a:avLst/>
          </a:prstGeom>
          <a:noFill/>
          <a:extLst>
            <a:ext uri="{909E8E84-426E-40DD-AFC4-6F175D3DCCD1}">
              <a14:hiddenFill xmlns:a14="http://schemas.microsoft.com/office/drawing/2010/main">
                <a:solidFill>
                  <a:srgbClr val="FFFFFF"/>
                </a:solidFill>
              </a14:hiddenFill>
            </a:ext>
          </a:extLst>
        </p:spPr>
      </p:pic>
      <p:pic>
        <p:nvPicPr>
          <p:cNvPr id="8196" name="Picture 4">
            <a:extLst>
              <a:ext uri="{FF2B5EF4-FFF2-40B4-BE49-F238E27FC236}">
                <a16:creationId xmlns:a16="http://schemas.microsoft.com/office/drawing/2014/main" id="{006C76A5-8417-4254-BD44-2DB5189A7FA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57017" y="904926"/>
            <a:ext cx="2575173" cy="2744364"/>
          </a:xfrm>
          <a:prstGeom prst="rect">
            <a:avLst/>
          </a:prstGeom>
          <a:noFill/>
          <a:extLst>
            <a:ext uri="{909E8E84-426E-40DD-AFC4-6F175D3DCCD1}">
              <a14:hiddenFill xmlns:a14="http://schemas.microsoft.com/office/drawing/2010/main">
                <a:solidFill>
                  <a:srgbClr val="FFFFFF"/>
                </a:solidFill>
              </a14:hiddenFill>
            </a:ext>
          </a:extLst>
        </p:spPr>
      </p:pic>
      <p:pic>
        <p:nvPicPr>
          <p:cNvPr id="8198" name="Picture 6">
            <a:extLst>
              <a:ext uri="{FF2B5EF4-FFF2-40B4-BE49-F238E27FC236}">
                <a16:creationId xmlns:a16="http://schemas.microsoft.com/office/drawing/2014/main" id="{22A5E9A1-2B38-44AF-9173-63874E1F99A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7585" y="3580607"/>
            <a:ext cx="2837680" cy="3005135"/>
          </a:xfrm>
          <a:prstGeom prst="rect">
            <a:avLst/>
          </a:prstGeom>
          <a:noFill/>
          <a:extLst>
            <a:ext uri="{909E8E84-426E-40DD-AFC4-6F175D3DCCD1}">
              <a14:hiddenFill xmlns:a14="http://schemas.microsoft.com/office/drawing/2010/main">
                <a:solidFill>
                  <a:srgbClr val="FFFFFF"/>
                </a:solidFill>
              </a14:hiddenFill>
            </a:ext>
          </a:extLst>
        </p:spPr>
      </p:pic>
      <p:pic>
        <p:nvPicPr>
          <p:cNvPr id="8200" name="Picture 8" descr="Delayed Gratification - The Key To Success - What Discipline Means">
            <a:extLst>
              <a:ext uri="{FF2B5EF4-FFF2-40B4-BE49-F238E27FC236}">
                <a16:creationId xmlns:a16="http://schemas.microsoft.com/office/drawing/2014/main" id="{DA9F9B36-6D2D-47FD-B46F-98996B0660F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39528" y="3789041"/>
            <a:ext cx="2837680" cy="27443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179618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19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2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2400" dirty="0">
                <a:solidFill>
                  <a:schemeClr val="bg1"/>
                </a:solidFill>
                <a:latin typeface="Arial" charset="0"/>
                <a:cs typeface="Arial" charset="0"/>
              </a:rPr>
              <a:t> Action plan</a:t>
            </a:r>
            <a:endParaRPr lang="en-US" sz="2400" dirty="0">
              <a:solidFill>
                <a:schemeClr val="bg1"/>
              </a:solidFill>
              <a:cs typeface="Arial" charset="0"/>
            </a:endParaRPr>
          </a:p>
        </p:txBody>
      </p:sp>
      <p:sp>
        <p:nvSpPr>
          <p:cNvPr id="75781" name="Rectangle 5"/>
          <p:cNvSpPr>
            <a:spLocks noChangeArrowheads="1"/>
          </p:cNvSpPr>
          <p:nvPr/>
        </p:nvSpPr>
        <p:spPr bwMode="auto">
          <a:xfrm>
            <a:off x="0" y="0"/>
            <a:ext cx="9144000" cy="0"/>
          </a:xfrm>
          <a:prstGeom prst="rect">
            <a:avLst/>
          </a:prstGeom>
          <a:noFill/>
          <a:ln w="9525">
            <a:noFill/>
            <a:miter lim="800000"/>
            <a:headEnd/>
            <a:tailEnd/>
          </a:ln>
        </p:spPr>
        <p:txBody>
          <a:bodyPr anchor="ctr">
            <a:spAutoFit/>
          </a:bodyPr>
          <a:lstStyle/>
          <a:p>
            <a:endParaRPr lang="en-US"/>
          </a:p>
        </p:txBody>
      </p:sp>
      <p:sp>
        <p:nvSpPr>
          <p:cNvPr id="75782" name="Rectangle 6"/>
          <p:cNvSpPr>
            <a:spLocks noChangeArrowheads="1"/>
          </p:cNvSpPr>
          <p:nvPr/>
        </p:nvSpPr>
        <p:spPr bwMode="auto">
          <a:xfrm>
            <a:off x="0" y="0"/>
            <a:ext cx="9144000" cy="0"/>
          </a:xfrm>
          <a:prstGeom prst="rect">
            <a:avLst/>
          </a:prstGeom>
          <a:noFill/>
          <a:ln w="9525">
            <a:noFill/>
            <a:miter lim="800000"/>
            <a:headEnd/>
            <a:tailEnd/>
          </a:ln>
        </p:spPr>
        <p:txBody>
          <a:bodyPr anchor="ctr">
            <a:spAutoFit/>
          </a:bodyPr>
          <a:lstStyle/>
          <a:p>
            <a:endParaRPr lang="en-US"/>
          </a:p>
        </p:txBody>
      </p:sp>
      <p:sp>
        <p:nvSpPr>
          <p:cNvPr id="2" name="TextBox 1"/>
          <p:cNvSpPr txBox="1"/>
          <p:nvPr/>
        </p:nvSpPr>
        <p:spPr>
          <a:xfrm>
            <a:off x="179513" y="782110"/>
            <a:ext cx="8964488" cy="5632311"/>
          </a:xfrm>
          <a:prstGeom prst="rect">
            <a:avLst/>
          </a:prstGeom>
          <a:noFill/>
        </p:spPr>
        <p:txBody>
          <a:bodyPr wrap="square" rtlCol="0">
            <a:spAutoFit/>
          </a:bodyPr>
          <a:lstStyle/>
          <a:p>
            <a:r>
              <a:rPr lang="en-GB" sz="3600" dirty="0"/>
              <a:t>As a result of todays masterclass what will you:</a:t>
            </a:r>
          </a:p>
          <a:p>
            <a:endParaRPr lang="en-GB" sz="3600" dirty="0"/>
          </a:p>
          <a:p>
            <a:r>
              <a:rPr lang="en-GB" sz="3600" dirty="0"/>
              <a:t>START DOING</a:t>
            </a:r>
          </a:p>
          <a:p>
            <a:endParaRPr lang="en-GB" sz="3600" dirty="0"/>
          </a:p>
          <a:p>
            <a:r>
              <a:rPr lang="en-GB" sz="3600" dirty="0"/>
              <a:t>STOP DOING</a:t>
            </a:r>
          </a:p>
          <a:p>
            <a:endParaRPr lang="en-GB" sz="3600" dirty="0"/>
          </a:p>
          <a:p>
            <a:r>
              <a:rPr lang="en-GB" sz="3600" dirty="0"/>
              <a:t>CONTINUE DOING</a:t>
            </a:r>
          </a:p>
          <a:p>
            <a:endParaRPr lang="en-GB" sz="3600" dirty="0"/>
          </a:p>
          <a:p>
            <a:r>
              <a:rPr lang="en-GB" sz="3600" dirty="0"/>
              <a:t>54321 DD</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spcAft>
                <a:spcPct val="25000"/>
              </a:spcAft>
            </a:pPr>
            <a:r>
              <a:rPr lang="en-GB" sz="3600" b="1" dirty="0">
                <a:solidFill>
                  <a:srgbClr val="FFFFFF"/>
                </a:solidFill>
                <a:cs typeface="Arial" charset="0"/>
              </a:rPr>
              <a:t>Aims and desired outcomes </a:t>
            </a:r>
          </a:p>
        </p:txBody>
      </p:sp>
      <p:sp>
        <p:nvSpPr>
          <p:cNvPr id="2" name="TextBox 1"/>
          <p:cNvSpPr txBox="1"/>
          <p:nvPr/>
        </p:nvSpPr>
        <p:spPr>
          <a:xfrm>
            <a:off x="395536" y="908720"/>
            <a:ext cx="8453267" cy="3539430"/>
          </a:xfrm>
          <a:prstGeom prst="rect">
            <a:avLst/>
          </a:prstGeom>
          <a:noFill/>
        </p:spPr>
        <p:txBody>
          <a:bodyPr wrap="square" rtlCol="0">
            <a:spAutoFit/>
          </a:bodyPr>
          <a:lstStyle/>
          <a:p>
            <a:pPr algn="ctr"/>
            <a:r>
              <a:rPr lang="en-GB" altLang="en-US" sz="2800" dirty="0">
                <a:latin typeface="Arial" panose="020B0604020202020204" pitchFamily="34" charset="0"/>
              </a:rPr>
              <a:t>Aims – To know how to be both decisive and make regular good quality decisions</a:t>
            </a:r>
          </a:p>
          <a:p>
            <a:pPr algn="ctr"/>
            <a:endParaRPr lang="en-GB" altLang="en-US" sz="2800" dirty="0">
              <a:latin typeface="Arial" panose="020B0604020202020204" pitchFamily="34" charset="0"/>
            </a:endParaRPr>
          </a:p>
          <a:p>
            <a:pPr algn="ctr"/>
            <a:r>
              <a:rPr lang="en-GB" altLang="en-US" sz="2800" dirty="0">
                <a:latin typeface="Arial" panose="020B0604020202020204" pitchFamily="34" charset="0"/>
              </a:rPr>
              <a:t>Outcomes – To see significant change happen in your life due to the decisions you make    </a:t>
            </a:r>
          </a:p>
          <a:p>
            <a:pPr algn="ctr"/>
            <a:endParaRPr lang="en-GB" altLang="en-US" sz="2800" dirty="0">
              <a:latin typeface="Arial" panose="020B0604020202020204" pitchFamily="34" charset="0"/>
            </a:endParaRPr>
          </a:p>
          <a:p>
            <a:pPr algn="ctr"/>
            <a:r>
              <a:rPr lang="en-GB" altLang="en-US" sz="2800" dirty="0">
                <a:latin typeface="Arial" panose="020B0604020202020204" pitchFamily="34" charset="0"/>
              </a:rPr>
              <a:t>As we go through this masterclass decide what you will START, STOP &amp; CONTINUE doing </a:t>
            </a:r>
          </a:p>
        </p:txBody>
      </p:sp>
      <p:pic>
        <p:nvPicPr>
          <p:cNvPr id="1026" name="Picture 2" descr="How To Make A Mind Map | MindMapping.com">
            <a:extLst>
              <a:ext uri="{FF2B5EF4-FFF2-40B4-BE49-F238E27FC236}">
                <a16:creationId xmlns:a16="http://schemas.microsoft.com/office/drawing/2014/main" id="{1031C345-B3B5-4280-9173-58AC5946A9D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7744" y="4448150"/>
            <a:ext cx="4608512" cy="22155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5281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BB7BB-730F-4D06-8C62-1672EAB762DD}"/>
              </a:ext>
            </a:extLst>
          </p:cNvPr>
          <p:cNvSpPr>
            <a:spLocks noGrp="1"/>
          </p:cNvSpPr>
          <p:nvPr>
            <p:ph type="title"/>
          </p:nvPr>
        </p:nvSpPr>
        <p:spPr/>
        <p:txBody>
          <a:bodyPr/>
          <a:lstStyle/>
          <a:p>
            <a:r>
              <a:rPr lang="en-GB" dirty="0"/>
              <a:t>Further opportunities </a:t>
            </a:r>
          </a:p>
        </p:txBody>
      </p:sp>
      <p:sp>
        <p:nvSpPr>
          <p:cNvPr id="3" name="Content Placeholder 2">
            <a:extLst>
              <a:ext uri="{FF2B5EF4-FFF2-40B4-BE49-F238E27FC236}">
                <a16:creationId xmlns:a16="http://schemas.microsoft.com/office/drawing/2014/main" id="{CE8CCB76-727B-43DD-A2E5-153C40C2D8B7}"/>
              </a:ext>
            </a:extLst>
          </p:cNvPr>
          <p:cNvSpPr>
            <a:spLocks noGrp="1"/>
          </p:cNvSpPr>
          <p:nvPr>
            <p:ph idx="1"/>
          </p:nvPr>
        </p:nvSpPr>
        <p:spPr>
          <a:xfrm>
            <a:off x="539552" y="2492896"/>
            <a:ext cx="8229600" cy="4525963"/>
          </a:xfrm>
        </p:spPr>
        <p:txBody>
          <a:bodyPr/>
          <a:lstStyle/>
          <a:p>
            <a:pPr marL="0" indent="0">
              <a:buNone/>
            </a:pPr>
            <a:r>
              <a:rPr lang="en-GB" sz="2400" b="1" i="0" dirty="0">
                <a:solidFill>
                  <a:srgbClr val="050505"/>
                </a:solidFill>
                <a:effectLst/>
                <a:latin typeface="Segoe UI Historic" panose="020B0502040204020203" pitchFamily="34" charset="0"/>
              </a:rPr>
              <a:t>Personal Resilience </a:t>
            </a:r>
            <a:r>
              <a:rPr lang="en-GB" sz="2400" b="1" i="0" dirty="0" err="1">
                <a:solidFill>
                  <a:srgbClr val="050505"/>
                </a:solidFill>
                <a:effectLst/>
                <a:latin typeface="Segoe UI Historic" panose="020B0502040204020203" pitchFamily="34" charset="0"/>
              </a:rPr>
              <a:t>facebook</a:t>
            </a:r>
            <a:r>
              <a:rPr lang="en-GB" sz="2400" b="1" i="0" dirty="0">
                <a:solidFill>
                  <a:srgbClr val="050505"/>
                </a:solidFill>
                <a:effectLst/>
                <a:latin typeface="Segoe UI Historic" panose="020B0502040204020203" pitchFamily="34" charset="0"/>
              </a:rPr>
              <a:t> group.</a:t>
            </a:r>
          </a:p>
          <a:p>
            <a:pPr marL="0" indent="0">
              <a:buNone/>
            </a:pPr>
            <a:r>
              <a:rPr lang="en-GB" sz="2400" b="1" i="0" dirty="0">
                <a:solidFill>
                  <a:srgbClr val="050505"/>
                </a:solidFill>
                <a:effectLst/>
                <a:latin typeface="Segoe UI Historic" panose="020B0502040204020203" pitchFamily="34" charset="0"/>
              </a:rPr>
              <a:t>Ignite: Find Your Passion, Live Your Purpose &amp; Re-Write Your Future</a:t>
            </a:r>
          </a:p>
          <a:p>
            <a:pPr marL="0" indent="0">
              <a:buNone/>
            </a:pPr>
            <a:r>
              <a:rPr lang="en-GB" sz="1800" u="sng" dirty="0">
                <a:solidFill>
                  <a:srgbClr val="0000FF"/>
                </a:solidFill>
                <a:effectLst/>
                <a:latin typeface="Calibri" panose="020F0502020204030204" pitchFamily="34" charset="0"/>
                <a:ea typeface="Times New Roman" panose="02020603050405020304" pitchFamily="18" charset="0"/>
                <a:hlinkClick r:id="rId2"/>
              </a:rPr>
              <a:t>https://www.facebook.com/groups/216645969611627/?ref=share</a:t>
            </a:r>
            <a:endParaRPr lang="en-GB" sz="1800" dirty="0">
              <a:effectLst/>
              <a:latin typeface="Calibri" panose="020F0502020204030204" pitchFamily="34" charset="0"/>
              <a:ea typeface="Calibri" panose="020F0502020204030204" pitchFamily="34" charset="0"/>
            </a:endParaRPr>
          </a:p>
          <a:p>
            <a:pPr marL="0" indent="0">
              <a:buNone/>
            </a:pPr>
            <a:endParaRPr lang="en-GB" sz="2400" b="1" dirty="0">
              <a:solidFill>
                <a:srgbClr val="050505"/>
              </a:solidFill>
              <a:latin typeface="Segoe UI Historic" panose="020B0502040204020203" pitchFamily="34" charset="0"/>
            </a:endParaRPr>
          </a:p>
          <a:p>
            <a:pPr marL="0" indent="0" algn="ctr">
              <a:buNone/>
            </a:pPr>
            <a:r>
              <a:rPr lang="en-GB" b="1" dirty="0">
                <a:solidFill>
                  <a:srgbClr val="050505"/>
                </a:solidFill>
                <a:latin typeface="Segoe UI Historic" panose="020B0502040204020203" pitchFamily="34" charset="0"/>
                <a:hlinkClick r:id="rId3"/>
              </a:rPr>
              <a:t>bernard.genge@gmail.com</a:t>
            </a:r>
            <a:r>
              <a:rPr lang="en-GB" b="1" dirty="0">
                <a:solidFill>
                  <a:srgbClr val="050505"/>
                </a:solidFill>
                <a:latin typeface="Segoe UI Historic" panose="020B0502040204020203" pitchFamily="34" charset="0"/>
              </a:rPr>
              <a:t> </a:t>
            </a:r>
            <a:endParaRPr lang="en-GB" dirty="0"/>
          </a:p>
        </p:txBody>
      </p:sp>
    </p:spTree>
    <p:extLst>
      <p:ext uri="{BB962C8B-B14F-4D97-AF65-F5344CB8AC3E}">
        <p14:creationId xmlns:p14="http://schemas.microsoft.com/office/powerpoint/2010/main" val="323844566"/>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1CBC25-D3EA-496B-9AE4-B73D67D512BE}"/>
              </a:ext>
            </a:extLst>
          </p:cNvPr>
          <p:cNvSpPr>
            <a:spLocks noGrp="1"/>
          </p:cNvSpPr>
          <p:nvPr>
            <p:ph idx="1"/>
          </p:nvPr>
        </p:nvSpPr>
        <p:spPr>
          <a:xfrm>
            <a:off x="0" y="534307"/>
            <a:ext cx="9180512" cy="4525963"/>
          </a:xfrm>
        </p:spPr>
        <p:txBody>
          <a:bodyPr/>
          <a:lstStyle/>
          <a:p>
            <a:pPr marL="0" indent="0">
              <a:lnSpc>
                <a:spcPct val="115000"/>
              </a:lnSpc>
              <a:spcBef>
                <a:spcPts val="1200"/>
              </a:spcBef>
              <a:buNone/>
            </a:pPr>
            <a:r>
              <a:rPr lang="en-GB" sz="1800" b="1" u="sng"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hlinkClick r:id="rId2"/>
              </a:rPr>
              <a:t>https://www.youtube.com/watch?v=KkyzYjPuxK8</a:t>
            </a:r>
            <a:endParaRPr lang="en-GB"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0" indent="0">
              <a:lnSpc>
                <a:spcPct val="115000"/>
              </a:lnSpc>
              <a:spcBef>
                <a:spcPts val="1200"/>
              </a:spcBef>
              <a:buNone/>
            </a:pPr>
            <a:r>
              <a:rPr lang="en-GB" sz="1800" b="1"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How to make good </a:t>
            </a:r>
            <a:r>
              <a:rPr lang="en-GB" sz="1800" b="1" kern="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decisons</a:t>
            </a:r>
            <a:r>
              <a:rPr lang="en-GB" sz="1800" b="1"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 Mikael </a:t>
            </a:r>
            <a:r>
              <a:rPr lang="en-GB" sz="1800" b="1" kern="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Krogerus</a:t>
            </a:r>
            <a:r>
              <a:rPr lang="en-GB" sz="1800" b="1"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&amp; Roman </a:t>
            </a:r>
            <a:r>
              <a:rPr lang="en-GB" sz="1800" b="1" kern="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Tschappeler</a:t>
            </a:r>
            <a:r>
              <a:rPr lang="en-GB" sz="1800" b="1"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 </a:t>
            </a:r>
            <a:r>
              <a:rPr lang="en-GB" sz="1800" b="1" kern="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TEDxDanubia</a:t>
            </a:r>
            <a:r>
              <a:rPr lang="en-GB" sz="1800" b="1"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18 mins</a:t>
            </a:r>
            <a:endParaRPr lang="en-GB"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0" indent="0">
              <a:lnSpc>
                <a:spcPct val="115000"/>
              </a:lnSpc>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15000"/>
              </a:lnSpc>
              <a:buNone/>
            </a:pPr>
            <a:r>
              <a:rPr lang="en-GB" sz="1800" dirty="0">
                <a:solidFill>
                  <a:srgbClr val="030303"/>
                </a:solidFill>
                <a:effectLst/>
                <a:latin typeface="Arial" panose="020B0604020202020204" pitchFamily="34" charset="0"/>
                <a:ea typeface="Calibri" panose="020F0502020204030204" pitchFamily="34" charset="0"/>
                <a:cs typeface="Times New Roman" panose="02020603050405020304" pitchFamily="18" charset="0"/>
              </a:rPr>
              <a:t>Mikael and Roman’s funny but profound talk presents us with decision</a:t>
            </a:r>
            <a:r>
              <a:rPr lang="en-GB" sz="1800" dirty="0">
                <a:solidFill>
                  <a:srgbClr val="030303"/>
                </a:solidFill>
                <a:effectLst/>
                <a:latin typeface="Cambria Math" panose="02040503050406030204" pitchFamily="18" charset="0"/>
                <a:ea typeface="Calibri" panose="020F0502020204030204" pitchFamily="34" charset="0"/>
                <a:cs typeface="Cambria Math" panose="02040503050406030204" pitchFamily="18" charset="0"/>
              </a:rPr>
              <a:t>‐</a:t>
            </a:r>
            <a:r>
              <a:rPr lang="en-GB" sz="1800" dirty="0">
                <a:solidFill>
                  <a:srgbClr val="030303"/>
                </a:solidFill>
                <a:effectLst/>
                <a:latin typeface="Arial" panose="020B0604020202020204" pitchFamily="34" charset="0"/>
                <a:ea typeface="Calibri" panose="020F0502020204030204" pitchFamily="34" charset="0"/>
                <a:cs typeface="Times New Roman" panose="02020603050405020304" pitchFamily="18" charset="0"/>
              </a:rPr>
              <a:t>making strategies most of us practice and reveals typical problems like TMI (too much information), PDF (post</a:t>
            </a:r>
            <a:r>
              <a:rPr lang="en-GB" sz="1800" dirty="0">
                <a:solidFill>
                  <a:srgbClr val="030303"/>
                </a:solidFill>
                <a:effectLst/>
                <a:latin typeface="Cambria Math" panose="02040503050406030204" pitchFamily="18" charset="0"/>
                <a:ea typeface="Calibri" panose="020F0502020204030204" pitchFamily="34" charset="0"/>
                <a:cs typeface="Cambria Math" panose="02040503050406030204" pitchFamily="18" charset="0"/>
              </a:rPr>
              <a:t>‐</a:t>
            </a:r>
            <a:r>
              <a:rPr lang="en-GB" sz="1800" dirty="0">
                <a:solidFill>
                  <a:srgbClr val="030303"/>
                </a:solidFill>
                <a:effectLst/>
                <a:latin typeface="Arial" panose="020B0604020202020204" pitchFamily="34" charset="0"/>
                <a:ea typeface="Calibri" panose="020F0502020204030204" pitchFamily="34" charset="0"/>
                <a:cs typeface="Times New Roman" panose="02020603050405020304" pitchFamily="18" charset="0"/>
              </a:rPr>
              <a:t>decision feeling) and the truth about perfection (that no one has ever seen but is rumoured to exist). With a remarkable casualness the duo gives us a summary of their bestseller book titled The Decision Book: 50 Models for Strategic Thinking. Finnish-born, but raised in Sweden and Germany, Mikael is an editor of Switzerland’s biggest weekly magazine “Das </a:t>
            </a:r>
            <a:r>
              <a:rPr lang="en-GB" sz="1800" dirty="0" err="1">
                <a:solidFill>
                  <a:srgbClr val="030303"/>
                </a:solidFill>
                <a:effectLst/>
                <a:latin typeface="Arial" panose="020B0604020202020204" pitchFamily="34" charset="0"/>
                <a:ea typeface="Calibri" panose="020F0502020204030204" pitchFamily="34" charset="0"/>
                <a:cs typeface="Times New Roman" panose="02020603050405020304" pitchFamily="18" charset="0"/>
              </a:rPr>
              <a:t>Magazin</a:t>
            </a:r>
            <a:r>
              <a:rPr lang="en-GB" sz="1800" dirty="0">
                <a:solidFill>
                  <a:srgbClr val="030303"/>
                </a:solidFill>
                <a:effectLst/>
                <a:latin typeface="Arial" panose="020B0604020202020204" pitchFamily="34" charset="0"/>
                <a:ea typeface="Calibri" panose="020F0502020204030204" pitchFamily="34" charset="0"/>
                <a:cs typeface="Times New Roman" panose="02020603050405020304" pitchFamily="18" charset="0"/>
              </a:rPr>
              <a:t>”. Prior to that he was a staff writer for NZZ FOLIO, and worked as a copywriter for various advertising agencies. A graduate from the Zurich University of Arts, Swiss-born Roman is a Biel-based creative producer, consulting and producing various projects ranging from documentary movies and campaigns to art installations, pop music and cook books. This talk was given at a TEDx event using the TED conference format but independently organized by a local community.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GB" sz="1200" dirty="0"/>
          </a:p>
        </p:txBody>
      </p:sp>
      <p:sp>
        <p:nvSpPr>
          <p:cNvPr id="5" name="Rectangle 4">
            <a:extLst>
              <a:ext uri="{FF2B5EF4-FFF2-40B4-BE49-F238E27FC236}">
                <a16:creationId xmlns:a16="http://schemas.microsoft.com/office/drawing/2014/main" id="{88B90588-D03B-45EB-A0B9-D45CF8AB054A}"/>
              </a:ext>
            </a:extLst>
          </p:cNvPr>
          <p:cNvSpPr/>
          <p:nvPr/>
        </p:nvSpPr>
        <p:spPr>
          <a:xfrm>
            <a:off x="0" y="-243408"/>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2400" dirty="0">
                <a:solidFill>
                  <a:schemeClr val="bg1"/>
                </a:solidFill>
                <a:latin typeface="Arial" charset="0"/>
                <a:cs typeface="Arial" charset="0"/>
              </a:rPr>
              <a:t> Further information/watching</a:t>
            </a:r>
            <a:endParaRPr lang="en-US" sz="2400" dirty="0">
              <a:solidFill>
                <a:schemeClr val="bg1"/>
              </a:solidFill>
              <a:cs typeface="Arial" charset="0"/>
            </a:endParaRPr>
          </a:p>
        </p:txBody>
      </p:sp>
    </p:spTree>
    <p:extLst>
      <p:ext uri="{BB962C8B-B14F-4D97-AF65-F5344CB8AC3E}">
        <p14:creationId xmlns:p14="http://schemas.microsoft.com/office/powerpoint/2010/main" val="232906936"/>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1CBC25-D3EA-496B-9AE4-B73D67D512BE}"/>
              </a:ext>
            </a:extLst>
          </p:cNvPr>
          <p:cNvSpPr>
            <a:spLocks noGrp="1"/>
          </p:cNvSpPr>
          <p:nvPr>
            <p:ph idx="1"/>
          </p:nvPr>
        </p:nvSpPr>
        <p:spPr>
          <a:xfrm>
            <a:off x="0" y="534307"/>
            <a:ext cx="9180512" cy="4525963"/>
          </a:xfrm>
        </p:spPr>
        <p:txBody>
          <a:bodyPr/>
          <a:lstStyle/>
          <a:p>
            <a:pPr marL="0" indent="0">
              <a:lnSpc>
                <a:spcPct val="115000"/>
              </a:lnSpc>
              <a:buNone/>
            </a:pPr>
            <a:r>
              <a:rPr lang="en-GB" sz="18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2"/>
              </a:rPr>
              <a:t>https://www.youtube.com/watch?v=542qgGgL1s4</a:t>
            </a: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15000"/>
              </a:lnSpc>
              <a:buNone/>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15000"/>
              </a:lnSpc>
              <a:spcBef>
                <a:spcPts val="1200"/>
              </a:spcBef>
              <a:buNone/>
            </a:pPr>
            <a:r>
              <a:rPr lang="en-GB" sz="1800" b="1"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THE POWER OF DECISION-MAKING | BENEDIKT AHLFELD | </a:t>
            </a:r>
            <a:r>
              <a:rPr lang="en-GB" sz="1800" b="1" kern="0" dirty="0" err="1">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TEDxGraz</a:t>
            </a:r>
            <a:r>
              <a:rPr lang="en-GB" sz="1800" b="1" kern="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17 minutes </a:t>
            </a:r>
            <a:endParaRPr lang="en-GB" sz="18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0" indent="0">
              <a:lnSpc>
                <a:spcPct val="115000"/>
              </a:lnSpc>
              <a:buNone/>
            </a:pPr>
            <a:endParaRPr lang="en-GB" sz="1800" dirty="0">
              <a:solidFill>
                <a:srgbClr val="030303"/>
              </a:solidFill>
              <a:effectLst/>
              <a:latin typeface="Arial" panose="020B0604020202020204" pitchFamily="34" charset="0"/>
              <a:ea typeface="Calibri" panose="020F0502020204030204" pitchFamily="34" charset="0"/>
              <a:cs typeface="Times New Roman" panose="02020603050405020304" pitchFamily="18" charset="0"/>
            </a:endParaRPr>
          </a:p>
          <a:p>
            <a:pPr marL="0" indent="0">
              <a:lnSpc>
                <a:spcPct val="115000"/>
              </a:lnSpc>
              <a:buNone/>
            </a:pPr>
            <a:r>
              <a:rPr lang="en-GB" sz="1800" dirty="0">
                <a:solidFill>
                  <a:srgbClr val="030303"/>
                </a:solidFill>
                <a:effectLst/>
                <a:latin typeface="Arial" panose="020B0604020202020204" pitchFamily="34" charset="0"/>
                <a:ea typeface="Calibri" panose="020F0502020204030204" pitchFamily="34" charset="0"/>
                <a:cs typeface="Times New Roman" panose="02020603050405020304" pitchFamily="18" charset="0"/>
              </a:rPr>
              <a:t>Every day we make 20.000 decisions. Most of them with lightning speed; brain research proves that. The least of them, on the other hand, are rational and well thought through; the </a:t>
            </a:r>
            <a:r>
              <a:rPr lang="en-GB" sz="1800" dirty="0" err="1">
                <a:solidFill>
                  <a:srgbClr val="030303"/>
                </a:solidFill>
                <a:effectLst/>
                <a:latin typeface="Arial" panose="020B0604020202020204" pitchFamily="34" charset="0"/>
                <a:ea typeface="Calibri" panose="020F0502020204030204" pitchFamily="34" charset="0"/>
                <a:cs typeface="Times New Roman" panose="02020603050405020304" pitchFamily="18" charset="0"/>
              </a:rPr>
              <a:t>behavioral</a:t>
            </a:r>
            <a:r>
              <a:rPr lang="en-GB" sz="1800" dirty="0">
                <a:solidFill>
                  <a:srgbClr val="030303"/>
                </a:solidFill>
                <a:effectLst/>
                <a:latin typeface="Arial" panose="020B0604020202020204" pitchFamily="34" charset="0"/>
                <a:ea typeface="Calibri" panose="020F0502020204030204" pitchFamily="34" charset="0"/>
                <a:cs typeface="Times New Roman" panose="02020603050405020304" pitchFamily="18" charset="0"/>
              </a:rPr>
              <a:t> economy shows that. </a:t>
            </a:r>
            <a:r>
              <a:rPr lang="en-GB" sz="1800" dirty="0" err="1">
                <a:solidFill>
                  <a:srgbClr val="030303"/>
                </a:solidFill>
                <a:effectLst/>
                <a:latin typeface="Arial" panose="020B0604020202020204" pitchFamily="34" charset="0"/>
                <a:ea typeface="Calibri" panose="020F0502020204030204" pitchFamily="34" charset="0"/>
                <a:cs typeface="Times New Roman" panose="02020603050405020304" pitchFamily="18" charset="0"/>
              </a:rPr>
              <a:t>Benedikt</a:t>
            </a:r>
            <a:r>
              <a:rPr lang="en-GB" sz="1800" dirty="0">
                <a:solidFill>
                  <a:srgbClr val="030303"/>
                </a:solidFill>
                <a:effectLst/>
                <a:latin typeface="Arial" panose="020B0604020202020204" pitchFamily="34" charset="0"/>
                <a:ea typeface="Calibri" panose="020F0502020204030204" pitchFamily="34" charset="0"/>
                <a:cs typeface="Times New Roman" panose="02020603050405020304" pitchFamily="18" charset="0"/>
              </a:rPr>
              <a:t> </a:t>
            </a:r>
            <a:r>
              <a:rPr lang="en-GB" sz="1800" dirty="0" err="1">
                <a:solidFill>
                  <a:srgbClr val="030303"/>
                </a:solidFill>
                <a:effectLst/>
                <a:latin typeface="Arial" panose="020B0604020202020204" pitchFamily="34" charset="0"/>
                <a:ea typeface="Calibri" panose="020F0502020204030204" pitchFamily="34" charset="0"/>
                <a:cs typeface="Times New Roman" panose="02020603050405020304" pitchFamily="18" charset="0"/>
              </a:rPr>
              <a:t>Ahlfeld</a:t>
            </a:r>
            <a:r>
              <a:rPr lang="en-GB" sz="1800" dirty="0">
                <a:solidFill>
                  <a:srgbClr val="030303"/>
                </a:solidFill>
                <a:effectLst/>
                <a:latin typeface="Arial" panose="020B0604020202020204" pitchFamily="34" charset="0"/>
                <a:ea typeface="Calibri" panose="020F0502020204030204" pitchFamily="34" charset="0"/>
                <a:cs typeface="Times New Roman" panose="02020603050405020304" pitchFamily="18" charset="0"/>
              </a:rPr>
              <a:t> reveals which three decision traps you should certainly avoid and how you can utilize the findings of brain research. Decision-making runs like a golden thread through </a:t>
            </a:r>
            <a:r>
              <a:rPr lang="en-GB" sz="1800" dirty="0" err="1">
                <a:solidFill>
                  <a:srgbClr val="030303"/>
                </a:solidFill>
                <a:effectLst/>
                <a:latin typeface="Arial" panose="020B0604020202020204" pitchFamily="34" charset="0"/>
                <a:ea typeface="Calibri" panose="020F0502020204030204" pitchFamily="34" charset="0"/>
                <a:cs typeface="Times New Roman" panose="02020603050405020304" pitchFamily="18" charset="0"/>
              </a:rPr>
              <a:t>Benedikt</a:t>
            </a:r>
            <a:r>
              <a:rPr lang="en-GB" sz="1800" dirty="0">
                <a:solidFill>
                  <a:srgbClr val="030303"/>
                </a:solidFill>
                <a:effectLst/>
                <a:latin typeface="Arial" panose="020B0604020202020204" pitchFamily="34" charset="0"/>
                <a:ea typeface="Calibri" panose="020F0502020204030204" pitchFamily="34" charset="0"/>
                <a:cs typeface="Times New Roman" panose="02020603050405020304" pitchFamily="18" charset="0"/>
              </a:rPr>
              <a:t> </a:t>
            </a:r>
            <a:r>
              <a:rPr lang="en-GB" sz="1800" dirty="0" err="1">
                <a:solidFill>
                  <a:srgbClr val="030303"/>
                </a:solidFill>
                <a:effectLst/>
                <a:latin typeface="Arial" panose="020B0604020202020204" pitchFamily="34" charset="0"/>
                <a:ea typeface="Calibri" panose="020F0502020204030204" pitchFamily="34" charset="0"/>
                <a:cs typeface="Times New Roman" panose="02020603050405020304" pitchFamily="18" charset="0"/>
              </a:rPr>
              <a:t>Ahlfeld’s</a:t>
            </a:r>
            <a:r>
              <a:rPr lang="en-GB" sz="1800" dirty="0">
                <a:solidFill>
                  <a:srgbClr val="030303"/>
                </a:solidFill>
                <a:effectLst/>
                <a:latin typeface="Arial" panose="020B0604020202020204" pitchFamily="34" charset="0"/>
                <a:ea typeface="Calibri" panose="020F0502020204030204" pitchFamily="34" charset="0"/>
                <a:cs typeface="Times New Roman" panose="02020603050405020304" pitchFamily="18" charset="0"/>
              </a:rPr>
              <a:t> life – decisions that meet his standards hold-no-barred. At the age of 13 you would have found him sitting on the rooftops meditating. Aged 16, with little more than 2 months work experience, he decided for himself to become an entrepreneur. Today, </a:t>
            </a:r>
            <a:r>
              <a:rPr lang="en-GB" sz="1800" dirty="0" err="1">
                <a:solidFill>
                  <a:srgbClr val="030303"/>
                </a:solidFill>
                <a:effectLst/>
                <a:latin typeface="Arial" panose="020B0604020202020204" pitchFamily="34" charset="0"/>
                <a:ea typeface="Calibri" panose="020F0502020204030204" pitchFamily="34" charset="0"/>
                <a:cs typeface="Times New Roman" panose="02020603050405020304" pitchFamily="18" charset="0"/>
              </a:rPr>
              <a:t>Benedikt</a:t>
            </a:r>
            <a:r>
              <a:rPr lang="en-GB" sz="1800" dirty="0">
                <a:solidFill>
                  <a:srgbClr val="030303"/>
                </a:solidFill>
                <a:effectLst/>
                <a:latin typeface="Arial" panose="020B0604020202020204" pitchFamily="34" charset="0"/>
                <a:ea typeface="Calibri" panose="020F0502020204030204" pitchFamily="34" charset="0"/>
                <a:cs typeface="Times New Roman" panose="02020603050405020304" pitchFamily="18" charset="0"/>
              </a:rPr>
              <a:t> enables people and companies to live and work smart by sharing his expertise on the psychology of decision-making. This talk was given at a TEDx event using the TED conference format but independently organized by a local community</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GB" sz="1200" dirty="0"/>
          </a:p>
        </p:txBody>
      </p:sp>
      <p:sp>
        <p:nvSpPr>
          <p:cNvPr id="5" name="Rectangle 4">
            <a:extLst>
              <a:ext uri="{FF2B5EF4-FFF2-40B4-BE49-F238E27FC236}">
                <a16:creationId xmlns:a16="http://schemas.microsoft.com/office/drawing/2014/main" id="{88B90588-D03B-45EB-A0B9-D45CF8AB054A}"/>
              </a:ext>
            </a:extLst>
          </p:cNvPr>
          <p:cNvSpPr/>
          <p:nvPr/>
        </p:nvSpPr>
        <p:spPr>
          <a:xfrm>
            <a:off x="0" y="-243408"/>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r>
              <a:rPr lang="en-GB" sz="2400" dirty="0">
                <a:solidFill>
                  <a:schemeClr val="bg1"/>
                </a:solidFill>
                <a:latin typeface="Arial" charset="0"/>
                <a:cs typeface="Arial" charset="0"/>
              </a:rPr>
              <a:t> Further information/watching</a:t>
            </a:r>
            <a:endParaRPr lang="en-US" sz="2400" dirty="0">
              <a:solidFill>
                <a:schemeClr val="bg1"/>
              </a:solidFill>
              <a:cs typeface="Arial" charset="0"/>
            </a:endParaRPr>
          </a:p>
        </p:txBody>
      </p:sp>
    </p:spTree>
    <p:extLst>
      <p:ext uri="{BB962C8B-B14F-4D97-AF65-F5344CB8AC3E}">
        <p14:creationId xmlns:p14="http://schemas.microsoft.com/office/powerpoint/2010/main" val="2752790729"/>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spcAft>
                <a:spcPct val="25000"/>
              </a:spcAft>
            </a:pPr>
            <a:r>
              <a:rPr lang="en-GB" sz="3600" b="1" dirty="0">
                <a:solidFill>
                  <a:srgbClr val="FFFFFF"/>
                </a:solidFill>
                <a:cs typeface="Arial" charset="0"/>
              </a:rPr>
              <a:t>Set scene</a:t>
            </a:r>
          </a:p>
        </p:txBody>
      </p:sp>
      <p:sp>
        <p:nvSpPr>
          <p:cNvPr id="2" name="TextBox 1"/>
          <p:cNvSpPr txBox="1"/>
          <p:nvPr/>
        </p:nvSpPr>
        <p:spPr>
          <a:xfrm>
            <a:off x="0" y="620688"/>
            <a:ext cx="9036496" cy="830997"/>
          </a:xfrm>
          <a:prstGeom prst="rect">
            <a:avLst/>
          </a:prstGeom>
          <a:noFill/>
        </p:spPr>
        <p:txBody>
          <a:bodyPr wrap="square" rtlCol="0">
            <a:spAutoFit/>
          </a:bodyPr>
          <a:lstStyle/>
          <a:p>
            <a:br>
              <a:rPr lang="en-GB" sz="2400" dirty="0"/>
            </a:br>
            <a:endParaRPr lang="en-GB" sz="2400" dirty="0"/>
          </a:p>
        </p:txBody>
      </p:sp>
      <p:sp>
        <p:nvSpPr>
          <p:cNvPr id="3" name="TextBox 2">
            <a:extLst>
              <a:ext uri="{FF2B5EF4-FFF2-40B4-BE49-F238E27FC236}">
                <a16:creationId xmlns:a16="http://schemas.microsoft.com/office/drawing/2014/main" id="{40FB4BB2-B226-4DD7-9F4C-7E9E5A755630}"/>
              </a:ext>
            </a:extLst>
          </p:cNvPr>
          <p:cNvSpPr txBox="1"/>
          <p:nvPr/>
        </p:nvSpPr>
        <p:spPr>
          <a:xfrm>
            <a:off x="107504" y="1196752"/>
            <a:ext cx="6192688" cy="4893647"/>
          </a:xfrm>
          <a:prstGeom prst="rect">
            <a:avLst/>
          </a:prstGeom>
          <a:noFill/>
        </p:spPr>
        <p:txBody>
          <a:bodyPr wrap="square" rtlCol="0">
            <a:spAutoFit/>
          </a:bodyPr>
          <a:lstStyle/>
          <a:p>
            <a:r>
              <a:rPr lang="en-US" sz="2400" i="0" dirty="0">
                <a:solidFill>
                  <a:srgbClr val="222222"/>
                </a:solidFill>
                <a:effectLst/>
                <a:latin typeface="arial" panose="020B0604020202020204" pitchFamily="34" charset="0"/>
              </a:rPr>
              <a:t>Decision making is the process of making choices by identifying a decision, gathering information, and assessing alternative resolutions.</a:t>
            </a:r>
          </a:p>
          <a:p>
            <a:endParaRPr lang="en-US" sz="2400" i="0" dirty="0">
              <a:solidFill>
                <a:srgbClr val="222222"/>
              </a:solidFill>
              <a:effectLst/>
              <a:latin typeface="arial" panose="020B0604020202020204" pitchFamily="34" charset="0"/>
            </a:endParaRPr>
          </a:p>
          <a:p>
            <a:r>
              <a:rPr lang="en-US" sz="2400" i="0" dirty="0">
                <a:solidFill>
                  <a:srgbClr val="222222"/>
                </a:solidFill>
                <a:effectLst/>
                <a:latin typeface="arial" panose="020B0604020202020204" pitchFamily="34" charset="0"/>
              </a:rPr>
              <a:t>A good decision maker chooses actions that give the best outcome for themselves and others. They make decisions rationally, after researching alternatives and understanding the consequences. Good decision-makers involve others when appropriate and use knowledge, data and opinions to shape their final decisions.</a:t>
            </a:r>
            <a:endParaRPr lang="en-GB" sz="2400" dirty="0"/>
          </a:p>
        </p:txBody>
      </p:sp>
      <p:pic>
        <p:nvPicPr>
          <p:cNvPr id="1026" name="Picture 2" descr="Automobilist - Maserati 250F - Juan Manuel Fangio - 1957 | Collector's  Edition | Unique #s - Unique #s - Collector's Corner, Store">
            <a:extLst>
              <a:ext uri="{FF2B5EF4-FFF2-40B4-BE49-F238E27FC236}">
                <a16:creationId xmlns:a16="http://schemas.microsoft.com/office/drawing/2014/main" id="{0897054A-48E1-473A-802D-977203458BA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2470" y="765175"/>
            <a:ext cx="3096344" cy="315123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The ingredients of good decision-making - The Globe and Mail">
            <a:extLst>
              <a:ext uri="{FF2B5EF4-FFF2-40B4-BE49-F238E27FC236}">
                <a16:creationId xmlns:a16="http://schemas.microsoft.com/office/drawing/2014/main" id="{A0EB04D8-F3FC-4BF1-83E2-42BB05AA352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02470" y="3916412"/>
            <a:ext cx="3282098" cy="29415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7511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506C2AF-88D6-408A-B67A-BDBCFF4B453D}"/>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hangingPunct="1">
              <a:defRPr/>
            </a:pPr>
            <a:r>
              <a:rPr lang="en-US" sz="2400" dirty="0">
                <a:solidFill>
                  <a:schemeClr val="bg1"/>
                </a:solidFill>
                <a:cs typeface="Arial" charset="0"/>
              </a:rPr>
              <a:t>How does it feel when you are:</a:t>
            </a:r>
          </a:p>
        </p:txBody>
      </p:sp>
      <p:pic>
        <p:nvPicPr>
          <p:cNvPr id="3074" name="Picture 2" descr="Indecisive Information Sign Royalty Free Vector Image">
            <a:extLst>
              <a:ext uri="{FF2B5EF4-FFF2-40B4-BE49-F238E27FC236}">
                <a16:creationId xmlns:a16="http://schemas.microsoft.com/office/drawing/2014/main" id="{7AF34FAE-7F92-41E5-948C-4FA06BB620D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1017240"/>
            <a:ext cx="2000250" cy="228600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I am decisive, and I act with confidence! | Affirmations.online">
            <a:extLst>
              <a:ext uri="{FF2B5EF4-FFF2-40B4-BE49-F238E27FC236}">
                <a16:creationId xmlns:a16="http://schemas.microsoft.com/office/drawing/2014/main" id="{2BF1E64E-9E66-4FC7-86AD-BA9226F8644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24128" y="1236150"/>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Bernhard Langer Quote: “Be decisive. A wrong decision is generally less  disastrous than indecision.” (7 wallpapers) - Quotefancy">
            <a:extLst>
              <a:ext uri="{FF2B5EF4-FFF2-40B4-BE49-F238E27FC236}">
                <a16:creationId xmlns:a16="http://schemas.microsoft.com/office/drawing/2014/main" id="{1C920906-938F-4E35-95DE-9A79F1DEA4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1600" y="3554760"/>
            <a:ext cx="6895653" cy="31866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184117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EEB0DA3-EA6C-40C7-9F7D-435FCB90031E}"/>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spcAft>
                <a:spcPct val="25000"/>
              </a:spcAft>
            </a:pPr>
            <a:r>
              <a:rPr lang="en-GB" sz="3600" b="1" dirty="0">
                <a:solidFill>
                  <a:srgbClr val="FFFFFF"/>
                </a:solidFill>
                <a:cs typeface="Arial" charset="0"/>
              </a:rPr>
              <a:t>Characteristics of decisiveness</a:t>
            </a:r>
          </a:p>
        </p:txBody>
      </p:sp>
      <p:sp>
        <p:nvSpPr>
          <p:cNvPr id="3" name="TextBox 2">
            <a:extLst>
              <a:ext uri="{FF2B5EF4-FFF2-40B4-BE49-F238E27FC236}">
                <a16:creationId xmlns:a16="http://schemas.microsoft.com/office/drawing/2014/main" id="{FFBDB55A-81F6-4096-8BFD-F04903B8E397}"/>
              </a:ext>
            </a:extLst>
          </p:cNvPr>
          <p:cNvSpPr txBox="1"/>
          <p:nvPr/>
        </p:nvSpPr>
        <p:spPr>
          <a:xfrm>
            <a:off x="323528" y="1052736"/>
            <a:ext cx="8136904" cy="5324535"/>
          </a:xfrm>
          <a:prstGeom prst="rect">
            <a:avLst/>
          </a:prstGeom>
          <a:noFill/>
        </p:spPr>
        <p:txBody>
          <a:bodyPr wrap="square" rtlCol="0">
            <a:spAutoFit/>
          </a:bodyPr>
          <a:lstStyle/>
          <a:p>
            <a:pPr algn="l">
              <a:buFont typeface="+mj-lt"/>
              <a:buAutoNum type="arabicPeriod"/>
            </a:pPr>
            <a:r>
              <a:rPr lang="en-US" sz="2000" dirty="0">
                <a:solidFill>
                  <a:srgbClr val="222222"/>
                </a:solidFill>
                <a:latin typeface="arial" panose="020B0604020202020204" pitchFamily="34" charset="0"/>
              </a:rPr>
              <a:t>High degree of self-awareness – can p</a:t>
            </a:r>
            <a:r>
              <a:rPr lang="en-US" sz="2000" b="0" i="0" dirty="0">
                <a:solidFill>
                  <a:srgbClr val="222222"/>
                </a:solidFill>
                <a:effectLst/>
                <a:latin typeface="arial" panose="020B0604020202020204" pitchFamily="34" charset="0"/>
              </a:rPr>
              <a:t>ay attention to </a:t>
            </a:r>
            <a:r>
              <a:rPr lang="en-US" sz="2000" dirty="0">
                <a:solidFill>
                  <a:srgbClr val="222222"/>
                </a:solidFill>
                <a:latin typeface="arial" panose="020B0604020202020204" pitchFamily="34" charset="0"/>
              </a:rPr>
              <a:t>e</a:t>
            </a:r>
            <a:r>
              <a:rPr lang="en-US" sz="2000" b="0" i="0" dirty="0">
                <a:solidFill>
                  <a:srgbClr val="222222"/>
                </a:solidFill>
                <a:effectLst/>
                <a:latin typeface="arial" panose="020B0604020202020204" pitchFamily="34" charset="0"/>
              </a:rPr>
              <a:t>motions so you are aware when you’re indecisive</a:t>
            </a:r>
          </a:p>
          <a:p>
            <a:pPr algn="l">
              <a:buFont typeface="+mj-lt"/>
              <a:buAutoNum type="arabicPeriod"/>
            </a:pPr>
            <a:r>
              <a:rPr lang="en-US" sz="2000" dirty="0">
                <a:solidFill>
                  <a:srgbClr val="222222"/>
                </a:solidFill>
                <a:latin typeface="arial" panose="020B0604020202020204" pitchFamily="34" charset="0"/>
              </a:rPr>
              <a:t>Patience to think things through </a:t>
            </a:r>
            <a:endParaRPr lang="en-US" sz="2000" b="0" i="0" dirty="0">
              <a:solidFill>
                <a:srgbClr val="222222"/>
              </a:solidFill>
              <a:effectLst/>
              <a:latin typeface="arial" panose="020B0604020202020204" pitchFamily="34" charset="0"/>
            </a:endParaRPr>
          </a:p>
          <a:p>
            <a:pPr algn="l">
              <a:buFont typeface="+mj-lt"/>
              <a:buAutoNum type="arabicPeriod"/>
            </a:pPr>
            <a:r>
              <a:rPr lang="en-US" sz="2000" dirty="0">
                <a:solidFill>
                  <a:srgbClr val="222222"/>
                </a:solidFill>
                <a:latin typeface="arial" panose="020B0604020202020204" pitchFamily="34" charset="0"/>
              </a:rPr>
              <a:t>Can think of the big picture so the decision made is the right one </a:t>
            </a:r>
            <a:endParaRPr lang="en-US" sz="2000" b="0" i="0" dirty="0">
              <a:solidFill>
                <a:srgbClr val="222222"/>
              </a:solidFill>
              <a:effectLst/>
              <a:latin typeface="arial" panose="020B0604020202020204" pitchFamily="34" charset="0"/>
            </a:endParaRPr>
          </a:p>
          <a:p>
            <a:pPr algn="l">
              <a:buFont typeface="+mj-lt"/>
              <a:buAutoNum type="arabicPeriod"/>
            </a:pPr>
            <a:r>
              <a:rPr lang="en-US" sz="2000" b="0" i="0" dirty="0">
                <a:solidFill>
                  <a:srgbClr val="222222"/>
                </a:solidFill>
                <a:effectLst/>
                <a:latin typeface="arial" panose="020B0604020202020204" pitchFamily="34" charset="0"/>
              </a:rPr>
              <a:t>Ability to communicate with others </a:t>
            </a:r>
          </a:p>
          <a:p>
            <a:pPr algn="l">
              <a:buFont typeface="+mj-lt"/>
              <a:buAutoNum type="arabicPeriod"/>
            </a:pPr>
            <a:r>
              <a:rPr lang="en-US" sz="2000" dirty="0">
                <a:solidFill>
                  <a:srgbClr val="222222"/>
                </a:solidFill>
                <a:latin typeface="arial" panose="020B0604020202020204" pitchFamily="34" charset="0"/>
              </a:rPr>
              <a:t>Awareness of a need to please other people </a:t>
            </a:r>
            <a:endParaRPr lang="en-US" sz="2000" b="0" i="0" dirty="0">
              <a:solidFill>
                <a:srgbClr val="222222"/>
              </a:solidFill>
              <a:effectLst/>
              <a:latin typeface="arial" panose="020B0604020202020204" pitchFamily="34" charset="0"/>
            </a:endParaRPr>
          </a:p>
          <a:p>
            <a:pPr algn="l">
              <a:buFont typeface="+mj-lt"/>
              <a:buAutoNum type="arabicPeriod"/>
            </a:pPr>
            <a:r>
              <a:rPr lang="en-US" sz="2000" b="0" i="0" dirty="0">
                <a:solidFill>
                  <a:srgbClr val="222222"/>
                </a:solidFill>
                <a:effectLst/>
                <a:latin typeface="arial" panose="020B0604020202020204" pitchFamily="34" charset="0"/>
              </a:rPr>
              <a:t>Banish </a:t>
            </a:r>
            <a:r>
              <a:rPr lang="en-US" sz="2000" dirty="0">
                <a:solidFill>
                  <a:srgbClr val="222222"/>
                </a:solidFill>
                <a:latin typeface="arial" panose="020B0604020202020204" pitchFamily="34" charset="0"/>
              </a:rPr>
              <a:t>a p</a:t>
            </a:r>
            <a:r>
              <a:rPr lang="en-US" sz="2000" b="0" i="0" dirty="0">
                <a:solidFill>
                  <a:srgbClr val="222222"/>
                </a:solidFill>
                <a:effectLst/>
                <a:latin typeface="arial" panose="020B0604020202020204" pitchFamily="34" charset="0"/>
              </a:rPr>
              <a:t>erfectionist </a:t>
            </a:r>
            <a:r>
              <a:rPr lang="en-US" sz="2000" dirty="0">
                <a:solidFill>
                  <a:srgbClr val="222222"/>
                </a:solidFill>
                <a:latin typeface="arial" panose="020B0604020202020204" pitchFamily="34" charset="0"/>
              </a:rPr>
              <a:t>m</a:t>
            </a:r>
            <a:r>
              <a:rPr lang="en-US" sz="2000" b="0" i="0" dirty="0">
                <a:solidFill>
                  <a:srgbClr val="222222"/>
                </a:solidFill>
                <a:effectLst/>
                <a:latin typeface="arial" panose="020B0604020202020204" pitchFamily="34" charset="0"/>
              </a:rPr>
              <a:t>indset</a:t>
            </a:r>
            <a:r>
              <a:rPr lang="en-US" sz="2000" dirty="0">
                <a:solidFill>
                  <a:srgbClr val="222222"/>
                </a:solidFill>
                <a:latin typeface="arial" panose="020B0604020202020204" pitchFamily="34" charset="0"/>
              </a:rPr>
              <a:t> – sometimes you just need to be instinctive and make that decision </a:t>
            </a:r>
            <a:endParaRPr lang="en-US" sz="2000" b="0" i="0" dirty="0">
              <a:solidFill>
                <a:srgbClr val="222222"/>
              </a:solidFill>
              <a:effectLst/>
              <a:latin typeface="arial" panose="020B0604020202020204" pitchFamily="34" charset="0"/>
            </a:endParaRPr>
          </a:p>
          <a:p>
            <a:pPr algn="l">
              <a:buFont typeface="+mj-lt"/>
              <a:buAutoNum type="arabicPeriod"/>
            </a:pPr>
            <a:r>
              <a:rPr lang="en-US" sz="2000" b="0" i="0" dirty="0">
                <a:solidFill>
                  <a:srgbClr val="222222"/>
                </a:solidFill>
                <a:effectLst/>
                <a:latin typeface="arial" panose="020B0604020202020204" pitchFamily="34" charset="0"/>
              </a:rPr>
              <a:t>Let go of bad </a:t>
            </a:r>
            <a:r>
              <a:rPr lang="en-US" sz="2000" dirty="0">
                <a:solidFill>
                  <a:srgbClr val="222222"/>
                </a:solidFill>
                <a:latin typeface="arial" panose="020B0604020202020204" pitchFamily="34" charset="0"/>
              </a:rPr>
              <a:t>d</a:t>
            </a:r>
            <a:r>
              <a:rPr lang="en-US" sz="2000" b="0" i="0" dirty="0">
                <a:solidFill>
                  <a:srgbClr val="222222"/>
                </a:solidFill>
                <a:effectLst/>
                <a:latin typeface="arial" panose="020B0604020202020204" pitchFamily="34" charset="0"/>
              </a:rPr>
              <a:t>ecisions</a:t>
            </a:r>
            <a:r>
              <a:rPr lang="en-US" sz="2000" dirty="0">
                <a:solidFill>
                  <a:srgbClr val="222222"/>
                </a:solidFill>
                <a:latin typeface="arial" panose="020B0604020202020204" pitchFamily="34" charset="0"/>
              </a:rPr>
              <a:t> of the past</a:t>
            </a:r>
            <a:endParaRPr lang="en-US" sz="2000" b="0" i="0" dirty="0">
              <a:solidFill>
                <a:srgbClr val="222222"/>
              </a:solidFill>
              <a:effectLst/>
              <a:latin typeface="arial" panose="020B0604020202020204" pitchFamily="34" charset="0"/>
            </a:endParaRPr>
          </a:p>
          <a:p>
            <a:pPr algn="l">
              <a:buFont typeface="+mj-lt"/>
              <a:buAutoNum type="arabicPeriod"/>
            </a:pPr>
            <a:r>
              <a:rPr lang="en-US" sz="2000" b="0" i="0" dirty="0" err="1">
                <a:solidFill>
                  <a:srgbClr val="222222"/>
                </a:solidFill>
                <a:effectLst/>
                <a:latin typeface="arial" panose="020B0604020202020204" pitchFamily="34" charset="0"/>
              </a:rPr>
              <a:t>Visualise</a:t>
            </a:r>
            <a:r>
              <a:rPr lang="en-US" sz="2000" b="0" i="0" dirty="0">
                <a:solidFill>
                  <a:srgbClr val="222222"/>
                </a:solidFill>
                <a:effectLst/>
                <a:latin typeface="arial" panose="020B0604020202020204" pitchFamily="34" charset="0"/>
              </a:rPr>
              <a:t> a great outcome as this provides motivation </a:t>
            </a:r>
          </a:p>
          <a:p>
            <a:pPr algn="l">
              <a:buFont typeface="+mj-lt"/>
              <a:buAutoNum type="arabicPeriod"/>
            </a:pPr>
            <a:r>
              <a:rPr lang="en-US" sz="2000" dirty="0">
                <a:solidFill>
                  <a:srgbClr val="222222"/>
                </a:solidFill>
                <a:latin typeface="arial" panose="020B0604020202020204" pitchFamily="34" charset="0"/>
              </a:rPr>
              <a:t>Being prepared to be uncomfortable and stretch that comfort zone</a:t>
            </a:r>
          </a:p>
          <a:p>
            <a:pPr algn="l">
              <a:buFont typeface="+mj-lt"/>
              <a:buAutoNum type="arabicPeriod"/>
            </a:pPr>
            <a:r>
              <a:rPr lang="en-US" sz="2000" b="0" i="0" dirty="0">
                <a:solidFill>
                  <a:srgbClr val="222222"/>
                </a:solidFill>
                <a:effectLst/>
                <a:latin typeface="arial" panose="020B0604020202020204" pitchFamily="34" charset="0"/>
              </a:rPr>
              <a:t>Prepared to challenge and question self </a:t>
            </a:r>
          </a:p>
          <a:p>
            <a:pPr algn="l">
              <a:buFont typeface="+mj-lt"/>
              <a:buAutoNum type="arabicPeriod"/>
            </a:pPr>
            <a:r>
              <a:rPr lang="en-US" sz="2000" dirty="0">
                <a:solidFill>
                  <a:srgbClr val="222222"/>
                </a:solidFill>
                <a:latin typeface="arial" panose="020B0604020202020204" pitchFamily="34" charset="0"/>
              </a:rPr>
              <a:t>Incrementally growing in confidence</a:t>
            </a:r>
          </a:p>
          <a:p>
            <a:pPr algn="l">
              <a:buFont typeface="+mj-lt"/>
              <a:buAutoNum type="arabicPeriod"/>
            </a:pPr>
            <a:r>
              <a:rPr lang="en-US" sz="2000" b="0" i="0" dirty="0">
                <a:solidFill>
                  <a:srgbClr val="222222"/>
                </a:solidFill>
                <a:effectLst/>
                <a:latin typeface="arial" panose="020B0604020202020204" pitchFamily="34" charset="0"/>
              </a:rPr>
              <a:t>Expanding network – people want to be around decisive people </a:t>
            </a:r>
          </a:p>
          <a:p>
            <a:pPr algn="l">
              <a:buFont typeface="+mj-lt"/>
              <a:buAutoNum type="arabicPeriod"/>
            </a:pPr>
            <a:r>
              <a:rPr lang="en-US" sz="2000" dirty="0">
                <a:solidFill>
                  <a:srgbClr val="222222"/>
                </a:solidFill>
                <a:latin typeface="arial" panose="020B0604020202020204" pitchFamily="34" charset="0"/>
              </a:rPr>
              <a:t>Conscious of their values so they can make decisions in accordance with them </a:t>
            </a:r>
          </a:p>
          <a:p>
            <a:pPr algn="l">
              <a:buFont typeface="+mj-lt"/>
              <a:buAutoNum type="arabicPeriod"/>
            </a:pPr>
            <a:r>
              <a:rPr lang="en-US" sz="2000" b="0" i="0" dirty="0">
                <a:solidFill>
                  <a:srgbClr val="222222"/>
                </a:solidFill>
                <a:effectLst/>
                <a:latin typeface="arial" panose="020B0604020202020204" pitchFamily="34" charset="0"/>
              </a:rPr>
              <a:t>Their life is changing for the better </a:t>
            </a:r>
          </a:p>
        </p:txBody>
      </p:sp>
    </p:spTree>
    <p:extLst>
      <p:ext uri="{BB962C8B-B14F-4D97-AF65-F5344CB8AC3E}">
        <p14:creationId xmlns:p14="http://schemas.microsoft.com/office/powerpoint/2010/main" val="250133879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13 Charts That Will Make Total Sense To Indecisive People">
            <a:extLst>
              <a:ext uri="{FF2B5EF4-FFF2-40B4-BE49-F238E27FC236}">
                <a16:creationId xmlns:a16="http://schemas.microsoft.com/office/drawing/2014/main" id="{5FECF863-D5FB-4382-9E75-A8FA1B43BCF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260648"/>
            <a:ext cx="8820472" cy="6408712"/>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Professionals Don't Wing It">
            <a:extLst>
              <a:ext uri="{FF2B5EF4-FFF2-40B4-BE49-F238E27FC236}">
                <a16:creationId xmlns:a16="http://schemas.microsoft.com/office/drawing/2014/main" id="{74EAE66B-A4C9-4A96-83FB-D596B4A338E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6767" y="3356992"/>
            <a:ext cx="2857500" cy="160020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The empath's guide: Intuitive, counter intuitive… what is that? Should you be  intuitive?">
            <a:extLst>
              <a:ext uri="{FF2B5EF4-FFF2-40B4-BE49-F238E27FC236}">
                <a16:creationId xmlns:a16="http://schemas.microsoft.com/office/drawing/2014/main" id="{866AEEE1-755A-4EC2-99E3-7E34BBF237E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3528" y="4725144"/>
            <a:ext cx="2736304" cy="22322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515926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EEB0DA3-EA6C-40C7-9F7D-435FCB90031E}"/>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a:spcAft>
                <a:spcPct val="25000"/>
              </a:spcAft>
            </a:pPr>
            <a:r>
              <a:rPr lang="en-GB" sz="3600" b="1" dirty="0">
                <a:solidFill>
                  <a:srgbClr val="FFFFFF"/>
                </a:solidFill>
                <a:cs typeface="Arial" charset="0"/>
              </a:rPr>
              <a:t>Benefits of decisiveness</a:t>
            </a:r>
          </a:p>
        </p:txBody>
      </p:sp>
      <p:sp>
        <p:nvSpPr>
          <p:cNvPr id="3" name="TextBox 2">
            <a:extLst>
              <a:ext uri="{FF2B5EF4-FFF2-40B4-BE49-F238E27FC236}">
                <a16:creationId xmlns:a16="http://schemas.microsoft.com/office/drawing/2014/main" id="{FFBDB55A-81F6-4096-8BFD-F04903B8E397}"/>
              </a:ext>
            </a:extLst>
          </p:cNvPr>
          <p:cNvSpPr txBox="1"/>
          <p:nvPr/>
        </p:nvSpPr>
        <p:spPr>
          <a:xfrm>
            <a:off x="323528" y="1052736"/>
            <a:ext cx="8352928" cy="5201424"/>
          </a:xfrm>
          <a:prstGeom prst="rect">
            <a:avLst/>
          </a:prstGeom>
          <a:noFill/>
        </p:spPr>
        <p:txBody>
          <a:bodyPr wrap="square" rtlCol="0">
            <a:spAutoFit/>
          </a:bodyPr>
          <a:lstStyle/>
          <a:p>
            <a:pPr algn="l">
              <a:buFont typeface="+mj-lt"/>
              <a:buAutoNum type="arabicPeriod"/>
            </a:pPr>
            <a:r>
              <a:rPr lang="en-US" sz="2400" dirty="0">
                <a:solidFill>
                  <a:srgbClr val="222222"/>
                </a:solidFill>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Gives you a clearer focus</a:t>
            </a:r>
          </a:p>
          <a:p>
            <a:pPr algn="l">
              <a:buFont typeface="+mj-lt"/>
              <a:buAutoNum type="arabicPeriod"/>
            </a:pPr>
            <a:r>
              <a:rPr lang="en-GB" sz="2400" dirty="0">
                <a:latin typeface="Arial" panose="020B0604020202020204" pitchFamily="34" charset="0"/>
                <a:cs typeface="Arial" panose="020B0604020202020204" pitchFamily="34" charset="0"/>
              </a:rPr>
              <a:t> Seen by others as an ‘achiever’ so you gain their respect</a:t>
            </a:r>
          </a:p>
          <a:p>
            <a:pPr algn="l">
              <a:buFont typeface="+mj-lt"/>
              <a:buAutoNum type="arabicPeriod"/>
            </a:pPr>
            <a:r>
              <a:rPr lang="en-GB" sz="2400" dirty="0">
                <a:latin typeface="Arial" panose="020B0604020202020204" pitchFamily="34" charset="0"/>
                <a:cs typeface="Arial" panose="020B0604020202020204" pitchFamily="34" charset="0"/>
              </a:rPr>
              <a:t> Less stress because of increased personal satisfaction     and less conflicting demands</a:t>
            </a:r>
          </a:p>
          <a:p>
            <a:pPr algn="l">
              <a:buFont typeface="+mj-lt"/>
              <a:buAutoNum type="arabicPeriod"/>
            </a:pPr>
            <a:r>
              <a:rPr lang="en-GB" sz="2400" dirty="0">
                <a:latin typeface="Arial" panose="020B0604020202020204" pitchFamily="34" charset="0"/>
                <a:cs typeface="Arial" panose="020B0604020202020204" pitchFamily="34" charset="0"/>
              </a:rPr>
              <a:t> Increased motivation and commitment</a:t>
            </a:r>
          </a:p>
          <a:p>
            <a:pPr algn="l">
              <a:buFont typeface="+mj-lt"/>
              <a:buAutoNum type="arabicPeriod"/>
            </a:pPr>
            <a:r>
              <a:rPr lang="en-GB" sz="2400" dirty="0">
                <a:latin typeface="Arial" panose="020B0604020202020204" pitchFamily="34" charset="0"/>
                <a:cs typeface="Arial" panose="020B0604020202020204" pitchFamily="34" charset="0"/>
              </a:rPr>
              <a:t> Achievement of results </a:t>
            </a:r>
          </a:p>
          <a:p>
            <a:pPr algn="l">
              <a:buFont typeface="+mj-lt"/>
              <a:buAutoNum type="arabicPeriod"/>
            </a:pPr>
            <a:r>
              <a:rPr lang="en-GB" sz="2400" dirty="0">
                <a:latin typeface="Arial" panose="020B0604020202020204" pitchFamily="34" charset="0"/>
                <a:cs typeface="Arial" panose="020B0604020202020204" pitchFamily="34" charset="0"/>
              </a:rPr>
              <a:t> Greater personal control, assertiveness and self-confidence </a:t>
            </a:r>
          </a:p>
          <a:p>
            <a:pPr algn="l">
              <a:buFont typeface="+mj-lt"/>
              <a:buAutoNum type="arabicPeriod"/>
            </a:pPr>
            <a:r>
              <a:rPr lang="en-GB" sz="2400" dirty="0">
                <a:latin typeface="Arial" panose="020B0604020202020204" pitchFamily="34" charset="0"/>
                <a:cs typeface="Arial" panose="020B0604020202020204" pitchFamily="34" charset="0"/>
              </a:rPr>
              <a:t> Helps you overcome putting things off</a:t>
            </a:r>
          </a:p>
          <a:p>
            <a:pPr algn="l">
              <a:buFont typeface="+mj-lt"/>
              <a:buAutoNum type="arabicPeriod"/>
            </a:pPr>
            <a:r>
              <a:rPr lang="en-GB" sz="2400" dirty="0">
                <a:latin typeface="Arial" panose="020B0604020202020204" pitchFamily="34" charset="0"/>
                <a:cs typeface="Arial" panose="020B0604020202020204" pitchFamily="34" charset="0"/>
              </a:rPr>
              <a:t> Because you feel in greater control and more positive with increased emotional and mental wellbeing </a:t>
            </a:r>
          </a:p>
          <a:p>
            <a:pPr algn="l">
              <a:buFont typeface="+mj-lt"/>
              <a:buAutoNum type="arabicPeriod"/>
            </a:pPr>
            <a:r>
              <a:rPr lang="en-GB" sz="2400" dirty="0">
                <a:latin typeface="Arial" panose="020B0604020202020204" pitchFamily="34" charset="0"/>
                <a:cs typeface="Arial" panose="020B0604020202020204" pitchFamily="34" charset="0"/>
              </a:rPr>
              <a:t> When you’re decisive you learn more</a:t>
            </a:r>
          </a:p>
          <a:p>
            <a:pPr algn="l">
              <a:buFont typeface="+mj-lt"/>
              <a:buAutoNum type="arabicPeriod"/>
            </a:pPr>
            <a:r>
              <a:rPr lang="en-GB" sz="2400" dirty="0">
                <a:latin typeface="Arial" panose="020B0604020202020204" pitchFamily="34" charset="0"/>
                <a:cs typeface="Arial" panose="020B0604020202020204" pitchFamily="34" charset="0"/>
              </a:rPr>
              <a:t> You’re more open to change </a:t>
            </a:r>
          </a:p>
          <a:p>
            <a:pPr algn="l">
              <a:buFont typeface="+mj-lt"/>
              <a:buAutoNum type="arabicPeriod"/>
            </a:pPr>
            <a:endParaRPr lang="en-US" sz="2000" b="0" i="0" dirty="0">
              <a:solidFill>
                <a:srgbClr val="222222"/>
              </a:solidFill>
              <a:effectLst/>
              <a:latin typeface="arial" panose="020B0604020202020204" pitchFamily="34" charset="0"/>
            </a:endParaRPr>
          </a:p>
        </p:txBody>
      </p:sp>
    </p:spTree>
    <p:extLst>
      <p:ext uri="{BB962C8B-B14F-4D97-AF65-F5344CB8AC3E}">
        <p14:creationId xmlns:p14="http://schemas.microsoft.com/office/powerpoint/2010/main" val="109185994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506C2AF-88D6-408A-B67A-BDBCFF4B453D}"/>
              </a:ext>
            </a:extLst>
          </p:cNvPr>
          <p:cNvSpPr/>
          <p:nvPr/>
        </p:nvSpPr>
        <p:spPr>
          <a:xfrm>
            <a:off x="0" y="0"/>
            <a:ext cx="9144000" cy="7651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r" eaLnBrk="1" hangingPunct="1">
              <a:defRPr/>
            </a:pPr>
            <a:r>
              <a:rPr lang="en-US" sz="2400" dirty="0">
                <a:solidFill>
                  <a:schemeClr val="bg1"/>
                </a:solidFill>
                <a:cs typeface="Arial" charset="0"/>
              </a:rPr>
              <a:t>Tools for decision making</a:t>
            </a:r>
          </a:p>
        </p:txBody>
      </p:sp>
      <p:pic>
        <p:nvPicPr>
          <p:cNvPr id="4098" name="Picture 2" descr="SWOT analysis - Wikipedia">
            <a:extLst>
              <a:ext uri="{FF2B5EF4-FFF2-40B4-BE49-F238E27FC236}">
                <a16:creationId xmlns:a16="http://schemas.microsoft.com/office/drawing/2014/main" id="{F250BD14-13F0-4769-91CA-6AD45EE2E32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65175"/>
            <a:ext cx="4716016" cy="3959969"/>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How to Do a Cost-Benefit Analysis for Important Decisions - Lucrum  Consulting, Inc.">
            <a:extLst>
              <a:ext uri="{FF2B5EF4-FFF2-40B4-BE49-F238E27FC236}">
                <a16:creationId xmlns:a16="http://schemas.microsoft.com/office/drawing/2014/main" id="{B5A944E7-93C7-4C80-B2EB-84FF9E64C57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576" y="4725144"/>
            <a:ext cx="2076450" cy="2209800"/>
          </a:xfrm>
          <a:prstGeom prst="rect">
            <a:avLst/>
          </a:prstGeom>
          <a:noFill/>
          <a:extLst>
            <a:ext uri="{909E8E84-426E-40DD-AFC4-6F175D3DCCD1}">
              <a14:hiddenFill xmlns:a14="http://schemas.microsoft.com/office/drawing/2010/main">
                <a:solidFill>
                  <a:srgbClr val="FFFFFF"/>
                </a:solidFill>
              </a14:hiddenFill>
            </a:ext>
          </a:extLst>
        </p:spPr>
      </p:pic>
      <p:pic>
        <p:nvPicPr>
          <p:cNvPr id="4106" name="Picture 10" descr="PMI Plus, Minus, Interesting Strategy - Virtual Library">
            <a:extLst>
              <a:ext uri="{FF2B5EF4-FFF2-40B4-BE49-F238E27FC236}">
                <a16:creationId xmlns:a16="http://schemas.microsoft.com/office/drawing/2014/main" id="{BC9C0B89-25C7-487E-8B38-518BB33C529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0" y="4436640"/>
            <a:ext cx="4572000" cy="2421360"/>
          </a:xfrm>
          <a:prstGeom prst="rect">
            <a:avLst/>
          </a:prstGeom>
          <a:noFill/>
          <a:extLst>
            <a:ext uri="{909E8E84-426E-40DD-AFC4-6F175D3DCCD1}">
              <a14:hiddenFill xmlns:a14="http://schemas.microsoft.com/office/drawing/2010/main">
                <a:solidFill>
                  <a:srgbClr val="FFFFFF"/>
                </a:solidFill>
              </a14:hiddenFill>
            </a:ext>
          </a:extLst>
        </p:spPr>
      </p:pic>
      <p:pic>
        <p:nvPicPr>
          <p:cNvPr id="4108" name="Picture 12" descr="The Pareto Effect">
            <a:extLst>
              <a:ext uri="{FF2B5EF4-FFF2-40B4-BE49-F238E27FC236}">
                <a16:creationId xmlns:a16="http://schemas.microsoft.com/office/drawing/2014/main" id="{34EB608C-D48A-4DD3-9722-0FFB05B5ABE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60032" y="908720"/>
            <a:ext cx="4176463" cy="3240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4341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10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0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1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76470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sz="2400" dirty="0">
                <a:latin typeface="Arial" pitchFamily="34" charset="0"/>
                <a:cs typeface="Arial" pitchFamily="34" charset="0"/>
              </a:rPr>
              <a:t>Making good/accurate decisions - DECIDE</a:t>
            </a:r>
          </a:p>
        </p:txBody>
      </p:sp>
      <p:sp>
        <p:nvSpPr>
          <p:cNvPr id="9" name="Text Box 3"/>
          <p:cNvSpPr txBox="1">
            <a:spLocks noChangeArrowheads="1"/>
          </p:cNvSpPr>
          <p:nvPr/>
        </p:nvSpPr>
        <p:spPr bwMode="auto">
          <a:xfrm>
            <a:off x="165795" y="980728"/>
            <a:ext cx="8978206" cy="5607689"/>
          </a:xfrm>
          <a:prstGeom prst="rect">
            <a:avLst/>
          </a:prstGeom>
          <a:noFill/>
          <a:ln w="9525">
            <a:noFill/>
            <a:miter lim="800000"/>
            <a:headEnd/>
            <a:tailEnd/>
          </a:ln>
        </p:spPr>
        <p:txBody>
          <a:bodyPr wrap="square">
            <a:spAutoFit/>
          </a:bodyPr>
          <a:lstStyle/>
          <a:p>
            <a:pPr eaLnBrk="0" hangingPunct="0">
              <a:lnSpc>
                <a:spcPct val="160000"/>
              </a:lnSpc>
              <a:buClr>
                <a:schemeClr val="accent1"/>
              </a:buClr>
              <a:buSzPct val="130000"/>
              <a:buFont typeface="Wingdings" pitchFamily="2" charset="2"/>
              <a:buChar char="§"/>
            </a:pPr>
            <a:r>
              <a:rPr lang="en-GB" sz="2800" b="1" dirty="0">
                <a:solidFill>
                  <a:schemeClr val="tx2"/>
                </a:solidFill>
                <a:latin typeface="Arial" pitchFamily="34" charset="0"/>
              </a:rPr>
              <a:t>D</a:t>
            </a:r>
            <a:r>
              <a:rPr lang="en-GB" sz="2800" dirty="0">
                <a:solidFill>
                  <a:schemeClr val="tx2"/>
                </a:solidFill>
                <a:latin typeface="Arial" pitchFamily="34" charset="0"/>
              </a:rPr>
              <a:t>efine the decision that needs to be made</a:t>
            </a:r>
          </a:p>
          <a:p>
            <a:pPr eaLnBrk="0" hangingPunct="0">
              <a:lnSpc>
                <a:spcPct val="160000"/>
              </a:lnSpc>
              <a:buClr>
                <a:schemeClr val="accent1"/>
              </a:buClr>
              <a:buSzPct val="130000"/>
              <a:buFont typeface="Wingdings" pitchFamily="2" charset="2"/>
              <a:buChar char="§"/>
            </a:pPr>
            <a:r>
              <a:rPr lang="en-GB" sz="2800" b="1" dirty="0">
                <a:solidFill>
                  <a:schemeClr val="tx2"/>
                </a:solidFill>
                <a:latin typeface="Arial" pitchFamily="34" charset="0"/>
              </a:rPr>
              <a:t>E</a:t>
            </a:r>
            <a:r>
              <a:rPr lang="en-GB" sz="2800" dirty="0">
                <a:solidFill>
                  <a:schemeClr val="tx2"/>
                </a:solidFill>
                <a:latin typeface="Arial" pitchFamily="34" charset="0"/>
              </a:rPr>
              <a:t>xamine the alternatives (do your homework)</a:t>
            </a:r>
          </a:p>
          <a:p>
            <a:pPr eaLnBrk="0" hangingPunct="0">
              <a:lnSpc>
                <a:spcPct val="160000"/>
              </a:lnSpc>
              <a:buClr>
                <a:schemeClr val="accent1"/>
              </a:buClr>
              <a:buSzPct val="130000"/>
              <a:buFont typeface="Wingdings" pitchFamily="2" charset="2"/>
              <a:buChar char="§"/>
            </a:pPr>
            <a:r>
              <a:rPr lang="en-GB" sz="2800" b="1" dirty="0">
                <a:solidFill>
                  <a:schemeClr val="tx2"/>
                </a:solidFill>
                <a:latin typeface="Arial" pitchFamily="34" charset="0"/>
              </a:rPr>
              <a:t>C</a:t>
            </a:r>
            <a:r>
              <a:rPr lang="en-GB" sz="2800" dirty="0">
                <a:solidFill>
                  <a:schemeClr val="tx2"/>
                </a:solidFill>
                <a:latin typeface="Arial" pitchFamily="34" charset="0"/>
              </a:rPr>
              <a:t>ommunicate – involve all those who will be impacted by the decision (involvement = commitment)</a:t>
            </a:r>
          </a:p>
          <a:p>
            <a:pPr eaLnBrk="0" hangingPunct="0">
              <a:lnSpc>
                <a:spcPct val="160000"/>
              </a:lnSpc>
              <a:buClr>
                <a:schemeClr val="accent1"/>
              </a:buClr>
              <a:buSzPct val="130000"/>
              <a:buFont typeface="Wingdings" pitchFamily="2" charset="2"/>
              <a:buChar char="§"/>
            </a:pPr>
            <a:r>
              <a:rPr lang="en-GB" sz="2800" b="1" dirty="0">
                <a:solidFill>
                  <a:schemeClr val="tx2"/>
                </a:solidFill>
                <a:latin typeface="Arial" pitchFamily="34" charset="0"/>
              </a:rPr>
              <a:t>I</a:t>
            </a:r>
            <a:r>
              <a:rPr lang="en-GB" sz="2800" dirty="0">
                <a:solidFill>
                  <a:schemeClr val="tx2"/>
                </a:solidFill>
                <a:latin typeface="Arial" pitchFamily="34" charset="0"/>
              </a:rPr>
              <a:t>nclude all alternatives (listen to your team – they will have good ideas)</a:t>
            </a:r>
          </a:p>
          <a:p>
            <a:pPr eaLnBrk="0" hangingPunct="0">
              <a:lnSpc>
                <a:spcPct val="160000"/>
              </a:lnSpc>
              <a:buClr>
                <a:schemeClr val="accent1"/>
              </a:buClr>
              <a:buSzPct val="130000"/>
              <a:buFont typeface="Wingdings" pitchFamily="2" charset="2"/>
              <a:buChar char="§"/>
            </a:pPr>
            <a:r>
              <a:rPr lang="en-GB" sz="2800" b="1" dirty="0">
                <a:solidFill>
                  <a:schemeClr val="tx2"/>
                </a:solidFill>
                <a:latin typeface="Arial" pitchFamily="34" charset="0"/>
              </a:rPr>
              <a:t>D</a:t>
            </a:r>
            <a:r>
              <a:rPr lang="en-GB" sz="2800" dirty="0">
                <a:solidFill>
                  <a:schemeClr val="tx2"/>
                </a:solidFill>
                <a:latin typeface="Arial" pitchFamily="34" charset="0"/>
              </a:rPr>
              <a:t>ecide – make your decision</a:t>
            </a:r>
          </a:p>
          <a:p>
            <a:pPr eaLnBrk="0" hangingPunct="0">
              <a:lnSpc>
                <a:spcPct val="160000"/>
              </a:lnSpc>
              <a:buClr>
                <a:schemeClr val="accent1"/>
              </a:buClr>
              <a:buSzPct val="130000"/>
              <a:buFont typeface="Wingdings" pitchFamily="2" charset="2"/>
              <a:buChar char="§"/>
            </a:pPr>
            <a:r>
              <a:rPr lang="en-GB" sz="2800" b="1" dirty="0">
                <a:solidFill>
                  <a:schemeClr val="tx2"/>
                </a:solidFill>
                <a:latin typeface="Arial" pitchFamily="34" charset="0"/>
              </a:rPr>
              <a:t>E</a:t>
            </a:r>
            <a:r>
              <a:rPr lang="en-GB" sz="2800" dirty="0">
                <a:solidFill>
                  <a:schemeClr val="tx2"/>
                </a:solidFill>
                <a:latin typeface="Arial" pitchFamily="34" charset="0"/>
              </a:rPr>
              <a:t>ducate &amp; implement (make it happen!)</a:t>
            </a:r>
            <a:endParaRPr lang="en-GB" sz="2800" b="1" dirty="0">
              <a:solidFill>
                <a:schemeClr val="tx2"/>
              </a:solidFill>
              <a:latin typeface="Arial" pitchFamily="34" charset="0"/>
            </a:endParaRPr>
          </a:p>
        </p:txBody>
      </p:sp>
    </p:spTree>
    <p:custDataLst>
      <p:tags r:id="rId1"/>
    </p:custDataLst>
    <p:extLst>
      <p:ext uri="{BB962C8B-B14F-4D97-AF65-F5344CB8AC3E}">
        <p14:creationId xmlns:p14="http://schemas.microsoft.com/office/powerpoint/2010/main" val="334977622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1938</Words>
  <Application>Microsoft Office PowerPoint</Application>
  <PresentationFormat>On-screen Show (4:3)</PresentationFormat>
  <Paragraphs>149</Paragraphs>
  <Slides>22</Slides>
  <Notes>16</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22</vt:i4>
      </vt:variant>
    </vt:vector>
  </HeadingPairs>
  <TitlesOfParts>
    <vt:vector size="33" baseType="lpstr">
      <vt:lpstr>arial</vt:lpstr>
      <vt:lpstr>arial</vt:lpstr>
      <vt:lpstr>Calibri</vt:lpstr>
      <vt:lpstr>Calibri Light</vt:lpstr>
      <vt:lpstr>Cambria Math</vt:lpstr>
      <vt:lpstr>ProximaNova-n4</vt:lpstr>
      <vt:lpstr>Segoe UI Historic</vt:lpstr>
      <vt:lpstr>Symbol</vt:lpstr>
      <vt:lpstr>TiemposTextWeb</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Further opportunities </vt:lpstr>
      <vt:lpstr>PowerPoint Presentation</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Shaun Byrne</dc:creator>
  <cp:lastModifiedBy>Bernard Genge</cp:lastModifiedBy>
  <cp:revision>216</cp:revision>
  <dcterms:created xsi:type="dcterms:W3CDTF">2011-03-16T20:26:35Z</dcterms:created>
  <dcterms:modified xsi:type="dcterms:W3CDTF">2021-08-05T13:34:11Z</dcterms:modified>
</cp:coreProperties>
</file>