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822" r:id="rId2"/>
  </p:sldMasterIdLst>
  <p:notesMasterIdLst>
    <p:notesMasterId r:id="rId57"/>
  </p:notesMasterIdLst>
  <p:sldIdLst>
    <p:sldId id="256" r:id="rId3"/>
    <p:sldId id="260" r:id="rId4"/>
    <p:sldId id="300" r:id="rId5"/>
    <p:sldId id="257" r:id="rId6"/>
    <p:sldId id="258" r:id="rId7"/>
    <p:sldId id="261" r:id="rId8"/>
    <p:sldId id="262" r:id="rId9"/>
    <p:sldId id="259" r:id="rId10"/>
    <p:sldId id="301" r:id="rId11"/>
    <p:sldId id="264" r:id="rId12"/>
    <p:sldId id="265" r:id="rId13"/>
    <p:sldId id="266" r:id="rId14"/>
    <p:sldId id="267" r:id="rId15"/>
    <p:sldId id="268" r:id="rId16"/>
    <p:sldId id="269" r:id="rId17"/>
    <p:sldId id="270" r:id="rId18"/>
    <p:sldId id="271" r:id="rId19"/>
    <p:sldId id="277" r:id="rId20"/>
    <p:sldId id="272" r:id="rId21"/>
    <p:sldId id="273" r:id="rId22"/>
    <p:sldId id="274" r:id="rId23"/>
    <p:sldId id="275" r:id="rId24"/>
    <p:sldId id="276" r:id="rId25"/>
    <p:sldId id="302" r:id="rId26"/>
    <p:sldId id="279" r:id="rId27"/>
    <p:sldId id="280" r:id="rId28"/>
    <p:sldId id="281" r:id="rId29"/>
    <p:sldId id="282" r:id="rId30"/>
    <p:sldId id="283" r:id="rId31"/>
    <p:sldId id="308" r:id="rId32"/>
    <p:sldId id="285" r:id="rId33"/>
    <p:sldId id="286" r:id="rId34"/>
    <p:sldId id="287" r:id="rId35"/>
    <p:sldId id="288" r:id="rId36"/>
    <p:sldId id="306" r:id="rId37"/>
    <p:sldId id="309" r:id="rId38"/>
    <p:sldId id="284" r:id="rId39"/>
    <p:sldId id="278" r:id="rId40"/>
    <p:sldId id="304" r:id="rId41"/>
    <p:sldId id="289" r:id="rId42"/>
    <p:sldId id="291" r:id="rId43"/>
    <p:sldId id="292" r:id="rId44"/>
    <p:sldId id="307" r:id="rId45"/>
    <p:sldId id="293" r:id="rId46"/>
    <p:sldId id="305" r:id="rId47"/>
    <p:sldId id="294" r:id="rId48"/>
    <p:sldId id="295" r:id="rId49"/>
    <p:sldId id="296" r:id="rId50"/>
    <p:sldId id="297" r:id="rId51"/>
    <p:sldId id="298" r:id="rId52"/>
    <p:sldId id="299" r:id="rId53"/>
    <p:sldId id="310" r:id="rId54"/>
    <p:sldId id="311" r:id="rId55"/>
    <p:sldId id="31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AD08D-1E35-43B6-B05E-4195D2445ED3}" type="datetimeFigureOut">
              <a:rPr lang="en-GB" smtClean="0"/>
              <a:t>17/07/2020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86B5F-1B3E-4F61-A0B9-B2EA63DCD8AC}" type="slidenum">
              <a:rPr lang="en-GB" smtClean="0"/>
              <a:t>‹#›</a:t>
            </a:fld>
            <a:endParaRPr lang="en-GB"/>
          </a:p>
        </p:txBody>
      </p:sp>
    </p:spTree>
    <p:extLst>
      <p:ext uri="{BB962C8B-B14F-4D97-AF65-F5344CB8AC3E}">
        <p14:creationId xmlns:p14="http://schemas.microsoft.com/office/powerpoint/2010/main" val="141445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1CDFF6-4080-4534-8872-09AF2C2E5E25}" type="slidenum">
              <a:rPr lang="en-GB" smtClean="0"/>
              <a:t>21</a:t>
            </a:fld>
            <a:endParaRPr lang="en-GB"/>
          </a:p>
        </p:txBody>
      </p:sp>
    </p:spTree>
    <p:extLst>
      <p:ext uri="{BB962C8B-B14F-4D97-AF65-F5344CB8AC3E}">
        <p14:creationId xmlns:p14="http://schemas.microsoft.com/office/powerpoint/2010/main" val="179299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414102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6160A7-CB45-4F38-8749-EB36FBF97382}"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96668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3367289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891244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3762693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2291030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154398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313600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1875212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568467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80526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4034743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063864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47B864-7F1B-472B-814C-73964CC424A5}"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4180599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47B864-7F1B-472B-814C-73964CC424A5}" type="datetimeFigureOut">
              <a:rPr lang="en-GB" smtClean="0"/>
              <a:t>17/07/2020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913128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4293231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797505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98509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688296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968379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123060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75733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680193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411604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17/07/2020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64365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17/07/2020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328322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52103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37550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6160A7-CB45-4F38-8749-EB36FBF97382}"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128138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6160A7-CB45-4F38-8749-EB36FBF97382}" type="datetimeFigureOut">
              <a:rPr lang="en-GB" smtClean="0"/>
              <a:t>17/07/2020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34520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170488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12307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B6160A7-CB45-4F38-8749-EB36FBF97382}" type="datetimeFigureOut">
              <a:rPr lang="en-GB" smtClean="0"/>
              <a:t>17/07/2020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1493639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6160A7-CB45-4F38-8749-EB36FBF97382}"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79B432-D1C0-4166-92B9-998B74A59108}" type="slidenum">
              <a:rPr lang="en-GB" smtClean="0"/>
              <a:t>‹#›</a:t>
            </a:fld>
            <a:endParaRPr lang="en-GB"/>
          </a:p>
        </p:txBody>
      </p:sp>
    </p:spTree>
    <p:extLst>
      <p:ext uri="{BB962C8B-B14F-4D97-AF65-F5344CB8AC3E}">
        <p14:creationId xmlns:p14="http://schemas.microsoft.com/office/powerpoint/2010/main" val="137833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6160A7-CB45-4F38-8749-EB36FBF97382}" type="datetimeFigureOut">
              <a:rPr lang="en-GB" smtClean="0"/>
              <a:t>17/07/2020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579B432-D1C0-4166-92B9-998B74A59108}" type="slidenum">
              <a:rPr lang="en-GB" smtClean="0"/>
              <a:t>‹#›</a:t>
            </a:fld>
            <a:endParaRPr lang="en-GB"/>
          </a:p>
        </p:txBody>
      </p:sp>
    </p:spTree>
    <p:extLst>
      <p:ext uri="{BB962C8B-B14F-4D97-AF65-F5344CB8AC3E}">
        <p14:creationId xmlns:p14="http://schemas.microsoft.com/office/powerpoint/2010/main" val="40556786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6160A7-CB45-4F38-8749-EB36FBF97382}" type="datetimeFigureOut">
              <a:rPr lang="en-GB" smtClean="0"/>
              <a:t>17/07/2020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579B432-D1C0-4166-92B9-998B74A59108}" type="slidenum">
              <a:rPr lang="en-GB" smtClean="0"/>
              <a:t>‹#›</a:t>
            </a:fld>
            <a:endParaRPr lang="en-GB"/>
          </a:p>
        </p:txBody>
      </p:sp>
    </p:spTree>
    <p:extLst>
      <p:ext uri="{BB962C8B-B14F-4D97-AF65-F5344CB8AC3E}">
        <p14:creationId xmlns:p14="http://schemas.microsoft.com/office/powerpoint/2010/main" val="3133513981"/>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gustav-klimt.com/The-Kiss.jsp"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bupa.co.uk/newsroom/ourviews/manage-post-lockdown-anxiety" TargetMode="External"/><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hyperlink" Target="https://www.bupa.co.uk/newsroom/ourviews/manage-post-lockdown-anxiety"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upa.co.uk/newsroom/ourviews/manage-post-lockdown-anxiety" TargetMode="Externa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www.bupa.co.uk/newsroom/ourviews/manage-post-lockdown-anxiety" TargetMode="External"/><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verywellmind.com/how-to-practice-loving-kindness-meditation-3144786"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www.healthline.com/health/grounding-techniques#bonus-tips"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31800"/>
            <a:ext cx="10264348" cy="5539978"/>
          </a:xfrm>
          <a:prstGeom prst="rect">
            <a:avLst/>
          </a:prstGeom>
          <a:noFill/>
        </p:spPr>
        <p:txBody>
          <a:bodyPr wrap="none" rtlCol="0">
            <a:spAutoFit/>
          </a:bodyPr>
          <a:lstStyle/>
          <a:p>
            <a:pPr marL="285750" indent="-285750">
              <a:buFont typeface="Courier New" panose="02070309020205020404" pitchFamily="49" charset="0"/>
              <a:buChar char="o"/>
            </a:pPr>
            <a:r>
              <a:rPr lang="en-GB" sz="2400" dirty="0" smtClean="0"/>
              <a:t>Introductions</a:t>
            </a:r>
          </a:p>
          <a:p>
            <a:pPr marL="285750" indent="-285750">
              <a:buFont typeface="Courier New" panose="02070309020205020404" pitchFamily="49" charset="0"/>
              <a:buChar char="o"/>
            </a:pPr>
            <a:r>
              <a:rPr lang="en-GB" sz="2400" dirty="0" smtClean="0"/>
              <a:t>Ground Rules</a:t>
            </a:r>
          </a:p>
          <a:p>
            <a:pPr marL="285750" indent="-285750">
              <a:buFont typeface="Courier New" panose="02070309020205020404" pitchFamily="49" charset="0"/>
              <a:buChar char="o"/>
            </a:pPr>
            <a:r>
              <a:rPr lang="en-GB" sz="2400" dirty="0" smtClean="0"/>
              <a:t>Why have you chosen to participate in this course?</a:t>
            </a:r>
          </a:p>
          <a:p>
            <a:pPr marL="285750" indent="-285750">
              <a:buFont typeface="Courier New" panose="02070309020205020404" pitchFamily="49" charset="0"/>
              <a:buChar char="o"/>
            </a:pPr>
            <a:r>
              <a:rPr lang="en-GB" sz="2400" dirty="0" smtClean="0"/>
              <a:t>What are you hoping to gain from participating in this course?</a:t>
            </a:r>
          </a:p>
          <a:p>
            <a:pPr marL="285750" indent="-285750">
              <a:buFont typeface="Courier New" panose="02070309020205020404" pitchFamily="49" charset="0"/>
              <a:buChar char="o"/>
            </a:pPr>
            <a:r>
              <a:rPr lang="en-GB" sz="2400" dirty="0" smtClean="0"/>
              <a:t>Goal Setting: SMART Goals</a:t>
            </a:r>
          </a:p>
          <a:p>
            <a:pPr marL="285750" indent="-285750">
              <a:buFont typeface="Courier New" panose="02070309020205020404" pitchFamily="49" charset="0"/>
              <a:buChar char="o"/>
            </a:pPr>
            <a:r>
              <a:rPr lang="en-GB" sz="2400" dirty="0" smtClean="0"/>
              <a:t>Goal Setting: The GROW Model </a:t>
            </a:r>
          </a:p>
          <a:p>
            <a:pPr marL="285750" indent="-285750">
              <a:buFont typeface="Courier New" panose="02070309020205020404" pitchFamily="49" charset="0"/>
              <a:buChar char="o"/>
            </a:pPr>
            <a:r>
              <a:rPr lang="en-GB" sz="2400" dirty="0" smtClean="0"/>
              <a:t>Appreciative Inquiry: A Strengths Based Approach to Goal Setting</a:t>
            </a:r>
          </a:p>
          <a:p>
            <a:pPr marL="285750" indent="-285750">
              <a:buFont typeface="Courier New" panose="02070309020205020404" pitchFamily="49" charset="0"/>
              <a:buChar char="o"/>
            </a:pPr>
            <a:r>
              <a:rPr lang="en-GB" sz="2400" dirty="0" smtClean="0"/>
              <a:t>Techniques to Manage Stress and </a:t>
            </a:r>
            <a:r>
              <a:rPr lang="en-GB" sz="2400" dirty="0" smtClean="0"/>
              <a:t>Anxiety</a:t>
            </a:r>
          </a:p>
          <a:p>
            <a:pPr marL="342900" indent="-342900">
              <a:buFont typeface="Wingdings" panose="05000000000000000000" pitchFamily="2" charset="2"/>
              <a:buChar char="§"/>
            </a:pPr>
            <a:r>
              <a:rPr lang="en-GB" sz="2400" dirty="0" smtClean="0"/>
              <a:t>Before the Practical Session</a:t>
            </a:r>
          </a:p>
          <a:p>
            <a:pPr marL="342900" indent="-342900">
              <a:buFont typeface="Wingdings" panose="05000000000000000000" pitchFamily="2" charset="2"/>
              <a:buChar char="§"/>
            </a:pPr>
            <a:r>
              <a:rPr lang="en-GB" sz="2400" dirty="0" smtClean="0"/>
              <a:t>During the Practical Session</a:t>
            </a:r>
          </a:p>
          <a:p>
            <a:pPr marL="342900" indent="-342900">
              <a:buFont typeface="Wingdings" panose="05000000000000000000" pitchFamily="2" charset="2"/>
              <a:buChar char="§"/>
            </a:pPr>
            <a:r>
              <a:rPr lang="en-GB" sz="2400" dirty="0" smtClean="0"/>
              <a:t>After the Practical Session</a:t>
            </a:r>
          </a:p>
          <a:p>
            <a:pPr marL="342900" indent="-342900">
              <a:buFont typeface="Courier New" panose="02070309020205020404" pitchFamily="49" charset="0"/>
              <a:buChar char="o"/>
            </a:pPr>
            <a:r>
              <a:rPr lang="en-GB" sz="2400" dirty="0" smtClean="0"/>
              <a:t>Motivational Quotes </a:t>
            </a:r>
          </a:p>
          <a:p>
            <a:pPr marL="342900" indent="-342900">
              <a:buFont typeface="Courier New" panose="02070309020205020404" pitchFamily="49" charset="0"/>
              <a:buChar char="o"/>
            </a:pPr>
            <a:r>
              <a:rPr lang="en-GB" sz="2400" smtClean="0"/>
              <a:t>Next Steps</a:t>
            </a:r>
            <a:endParaRPr lang="en-GB" sz="2400" dirty="0" smtClean="0"/>
          </a:p>
          <a:p>
            <a:pPr marL="285750" indent="-285750">
              <a:buFont typeface="Courier New" panose="02070309020205020404" pitchFamily="49" charset="0"/>
              <a:buChar char="o"/>
            </a:pPr>
            <a:endParaRPr lang="en-GB" sz="2400" dirty="0"/>
          </a:p>
          <a:p>
            <a:endParaRPr lang="en-GB"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400" y="3733154"/>
            <a:ext cx="4268787" cy="2840684"/>
          </a:xfrm>
          <a:prstGeom prst="rect">
            <a:avLst/>
          </a:prstGeom>
          <a:effectLst>
            <a:softEdge rad="114300"/>
          </a:effectLst>
        </p:spPr>
      </p:pic>
    </p:spTree>
    <p:extLst>
      <p:ext uri="{BB962C8B-B14F-4D97-AF65-F5344CB8AC3E}">
        <p14:creationId xmlns:p14="http://schemas.microsoft.com/office/powerpoint/2010/main" val="321666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1016" y="2616200"/>
            <a:ext cx="3869970" cy="1600438"/>
          </a:xfrm>
          <a:prstGeom prst="rect">
            <a:avLst/>
          </a:prstGeom>
          <a:noFill/>
        </p:spPr>
        <p:txBody>
          <a:bodyPr wrap="none" rtlCol="0">
            <a:spAutoFit/>
          </a:bodyPr>
          <a:lstStyle/>
          <a:p>
            <a:pPr algn="ctr"/>
            <a:r>
              <a:rPr lang="en-GB" sz="4000" b="1" spc="600" dirty="0" smtClean="0">
                <a:latin typeface="Ink Free" panose="03080402000500000000" pitchFamily="66" charset="0"/>
              </a:rPr>
              <a:t>Appreciative</a:t>
            </a:r>
          </a:p>
          <a:p>
            <a:pPr algn="ctr"/>
            <a:r>
              <a:rPr lang="en-GB" sz="4000" b="1" spc="600" dirty="0" smtClean="0">
                <a:latin typeface="Ink Free" panose="03080402000500000000" pitchFamily="66" charset="0"/>
              </a:rPr>
              <a:t>Inquiry</a:t>
            </a:r>
          </a:p>
          <a:p>
            <a:pPr algn="ctr"/>
            <a:endParaRPr lang="en-GB" dirty="0"/>
          </a:p>
        </p:txBody>
      </p:sp>
    </p:spTree>
    <p:extLst>
      <p:ext uri="{BB962C8B-B14F-4D97-AF65-F5344CB8AC3E}">
        <p14:creationId xmlns:p14="http://schemas.microsoft.com/office/powerpoint/2010/main" val="3998718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3700" y="1543050"/>
            <a:ext cx="184731" cy="369332"/>
          </a:xfrm>
          <a:prstGeom prst="rect">
            <a:avLst/>
          </a:prstGeom>
          <a:noFill/>
        </p:spPr>
        <p:txBody>
          <a:bodyPr wrap="none" rtlCol="0">
            <a:spAutoFit/>
          </a:bodyPr>
          <a:lstStyle/>
          <a:p>
            <a:endParaRPr lang="en-GB" dirty="0"/>
          </a:p>
        </p:txBody>
      </p:sp>
      <p:pic>
        <p:nvPicPr>
          <p:cNvPr id="3" name="Picture 2"/>
          <p:cNvPicPr>
            <a:picLocks noChangeAspect="1"/>
          </p:cNvPicPr>
          <p:nvPr/>
        </p:nvPicPr>
        <p:blipFill rotWithShape="1">
          <a:blip r:embed="rId2"/>
          <a:srcRect l="14421" t="32813" r="70955" b="28385"/>
          <a:stretch/>
        </p:blipFill>
        <p:spPr>
          <a:xfrm>
            <a:off x="9235300" y="2944267"/>
            <a:ext cx="2057400" cy="2838450"/>
          </a:xfrm>
          <a:prstGeom prst="rect">
            <a:avLst/>
          </a:prstGeom>
        </p:spPr>
      </p:pic>
      <p:sp>
        <p:nvSpPr>
          <p:cNvPr id="5" name="Rectangle 4"/>
          <p:cNvSpPr/>
          <p:nvPr/>
        </p:nvSpPr>
        <p:spPr>
          <a:xfrm>
            <a:off x="8801098" y="5886986"/>
            <a:ext cx="2925801" cy="369332"/>
          </a:xfrm>
          <a:prstGeom prst="rect">
            <a:avLst/>
          </a:prstGeom>
        </p:spPr>
        <p:txBody>
          <a:bodyPr wrap="none">
            <a:spAutoFit/>
          </a:bodyPr>
          <a:lstStyle/>
          <a:p>
            <a:r>
              <a:rPr lang="en-GB" dirty="0">
                <a:hlinkClick r:id="rId3"/>
              </a:rPr>
              <a:t>"The Kiss" by Gustav Klimt</a:t>
            </a:r>
            <a:endParaRPr lang="en-GB" b="0" i="0" dirty="0">
              <a:effectLst/>
              <a:hlinkClick r:id="rId3"/>
            </a:endParaRPr>
          </a:p>
        </p:txBody>
      </p:sp>
      <p:sp>
        <p:nvSpPr>
          <p:cNvPr id="7" name="Rectangle 6"/>
          <p:cNvSpPr/>
          <p:nvPr/>
        </p:nvSpPr>
        <p:spPr>
          <a:xfrm>
            <a:off x="1019175" y="716340"/>
            <a:ext cx="6672262" cy="2308324"/>
          </a:xfrm>
          <a:prstGeom prst="rect">
            <a:avLst/>
          </a:prstGeom>
        </p:spPr>
        <p:txBody>
          <a:bodyPr wrap="square">
            <a:spAutoFit/>
          </a:bodyPr>
          <a:lstStyle/>
          <a:p>
            <a:r>
              <a:rPr lang="en-GB" sz="2400" dirty="0">
                <a:cs typeface="MV Boli" panose="02000500030200090000" pitchFamily="2" charset="0"/>
              </a:rPr>
              <a:t>Appreciative Inquiry (AI)</a:t>
            </a:r>
            <a:r>
              <a:rPr lang="en-GB" sz="2400" dirty="0" smtClean="0">
                <a:cs typeface="MV Boli" panose="02000500030200090000" pitchFamily="2" charset="0"/>
              </a:rPr>
              <a:t> </a:t>
            </a:r>
            <a:r>
              <a:rPr lang="en-GB" sz="2400" dirty="0">
                <a:cs typeface="MV Boli" panose="02000500030200090000" pitchFamily="2" charset="0"/>
              </a:rPr>
              <a:t>was developed by David </a:t>
            </a:r>
            <a:r>
              <a:rPr lang="en-GB" sz="2400" dirty="0" err="1" smtClean="0">
                <a:cs typeface="MV Boli" panose="02000500030200090000" pitchFamily="2" charset="0"/>
              </a:rPr>
              <a:t>Cooperridge</a:t>
            </a:r>
            <a:r>
              <a:rPr lang="en-GB" sz="2400" dirty="0" smtClean="0">
                <a:cs typeface="MV Boli" panose="02000500030200090000" pitchFamily="2" charset="0"/>
              </a:rPr>
              <a:t> in </a:t>
            </a:r>
            <a:r>
              <a:rPr lang="en-GB" sz="2400" dirty="0">
                <a:cs typeface="MV Boli" panose="02000500030200090000" pitchFamily="2" charset="0"/>
              </a:rPr>
              <a:t>the </a:t>
            </a:r>
            <a:r>
              <a:rPr lang="en-GB" sz="2400" dirty="0" smtClean="0">
                <a:cs typeface="MV Boli" panose="02000500030200090000" pitchFamily="2" charset="0"/>
              </a:rPr>
              <a:t>mid-eighties. His wife, </a:t>
            </a:r>
            <a:r>
              <a:rPr lang="en-GB" sz="2400" dirty="0">
                <a:cs typeface="MV Boli" panose="02000500030200090000" pitchFamily="2" charset="0"/>
              </a:rPr>
              <a:t>an artist, educated him about the </a:t>
            </a:r>
            <a:r>
              <a:rPr lang="en-GB" sz="2400" b="1" dirty="0">
                <a:cs typeface="MV Boli" panose="02000500030200090000" pitchFamily="2" charset="0"/>
              </a:rPr>
              <a:t>“</a:t>
            </a:r>
            <a:r>
              <a:rPr lang="en-GB" sz="2400" dirty="0">
                <a:cs typeface="MV Boli" panose="02000500030200090000" pitchFamily="2" charset="0"/>
              </a:rPr>
              <a:t>appreciative eye” – an idea that assumes that </a:t>
            </a:r>
            <a:r>
              <a:rPr lang="en-GB" sz="2400" b="1" dirty="0">
                <a:cs typeface="MV Boli" panose="02000500030200090000" pitchFamily="2" charset="0"/>
              </a:rPr>
              <a:t>in every piece of art there is beauty</a:t>
            </a:r>
            <a:r>
              <a:rPr lang="en-GB" sz="2400" dirty="0">
                <a:cs typeface="MV Boli" panose="02000500030200090000" pitchFamily="2" charset="0"/>
              </a:rPr>
              <a:t>. AI applies this principle to business.</a:t>
            </a:r>
          </a:p>
        </p:txBody>
      </p:sp>
      <p:sp>
        <p:nvSpPr>
          <p:cNvPr id="9" name="Rectangle 8"/>
          <p:cNvSpPr/>
          <p:nvPr/>
        </p:nvSpPr>
        <p:spPr>
          <a:xfrm>
            <a:off x="1019174" y="3393996"/>
            <a:ext cx="6672263" cy="2677656"/>
          </a:xfrm>
          <a:prstGeom prst="rect">
            <a:avLst/>
          </a:prstGeom>
        </p:spPr>
        <p:txBody>
          <a:bodyPr wrap="square">
            <a:spAutoFit/>
          </a:bodyPr>
          <a:lstStyle/>
          <a:p>
            <a:r>
              <a:rPr lang="en-GB" sz="2400" dirty="0" smtClean="0">
                <a:cs typeface="MV Boli" panose="02000500030200090000" pitchFamily="2" charset="0"/>
              </a:rPr>
              <a:t>AI is </a:t>
            </a:r>
            <a:r>
              <a:rPr lang="en-GB" sz="2400" dirty="0">
                <a:cs typeface="MV Boli" panose="02000500030200090000" pitchFamily="2" charset="0"/>
              </a:rPr>
              <a:t>a way of looking </a:t>
            </a:r>
            <a:r>
              <a:rPr lang="en-GB" sz="2400" dirty="0" smtClean="0">
                <a:cs typeface="MV Boli" panose="02000500030200090000" pitchFamily="2" charset="0"/>
              </a:rPr>
              <a:t>at </a:t>
            </a:r>
            <a:r>
              <a:rPr lang="en-GB" sz="2400" dirty="0">
                <a:cs typeface="MV Boli" panose="02000500030200090000" pitchFamily="2" charset="0"/>
              </a:rPr>
              <a:t>change which focuses on identifying and doing more of what is already working, rather than looking for problems and trying to fix them</a:t>
            </a:r>
            <a:r>
              <a:rPr lang="en-GB" sz="2400" dirty="0" smtClean="0">
                <a:cs typeface="MV Boli" panose="02000500030200090000" pitchFamily="2" charset="0"/>
              </a:rPr>
              <a:t>.</a:t>
            </a:r>
          </a:p>
          <a:p>
            <a:endParaRPr lang="en-GB" sz="2400" dirty="0">
              <a:cs typeface="MV Boli" panose="02000500030200090000" pitchFamily="2" charset="0"/>
            </a:endParaRPr>
          </a:p>
          <a:p>
            <a:r>
              <a:rPr lang="en-GB" sz="2400" dirty="0" smtClean="0">
                <a:cs typeface="MV Boli" panose="02000500030200090000" pitchFamily="2" charset="0"/>
              </a:rPr>
              <a:t>AI is a STRENGHS based approach to managing change</a:t>
            </a:r>
            <a:endParaRPr lang="en-GB" sz="2400" dirty="0">
              <a:cs typeface="MV Boli" panose="02000500030200090000" pitchFamily="2" charset="0"/>
            </a:endParaRPr>
          </a:p>
        </p:txBody>
      </p:sp>
      <p:sp>
        <p:nvSpPr>
          <p:cNvPr id="10" name="Rectangle 9"/>
          <p:cNvSpPr/>
          <p:nvPr/>
        </p:nvSpPr>
        <p:spPr>
          <a:xfrm>
            <a:off x="8109317" y="1912382"/>
            <a:ext cx="4309365" cy="830997"/>
          </a:xfrm>
          <a:prstGeom prst="rect">
            <a:avLst/>
          </a:prstGeom>
        </p:spPr>
        <p:txBody>
          <a:bodyPr wrap="square">
            <a:spAutoFit/>
          </a:bodyPr>
          <a:lstStyle/>
          <a:p>
            <a:pPr algn="ctr"/>
            <a:r>
              <a:rPr lang="en-GB" sz="2400" b="1" dirty="0" smtClean="0">
                <a:cs typeface="MV Boli" panose="02000500030200090000" pitchFamily="2" charset="0"/>
              </a:rPr>
              <a:t>In every </a:t>
            </a:r>
            <a:r>
              <a:rPr lang="en-GB" sz="2400" b="1" dirty="0">
                <a:cs typeface="MV Boli" panose="02000500030200090000" pitchFamily="2" charset="0"/>
              </a:rPr>
              <a:t>piece of </a:t>
            </a:r>
            <a:r>
              <a:rPr lang="en-GB" sz="2400" b="1" dirty="0" smtClean="0">
                <a:cs typeface="MV Boli" panose="02000500030200090000" pitchFamily="2" charset="0"/>
              </a:rPr>
              <a:t>art</a:t>
            </a:r>
          </a:p>
          <a:p>
            <a:pPr algn="ctr"/>
            <a:r>
              <a:rPr lang="en-GB" sz="2400" b="1" dirty="0" smtClean="0">
                <a:cs typeface="MV Boli" panose="02000500030200090000" pitchFamily="2" charset="0"/>
              </a:rPr>
              <a:t> </a:t>
            </a:r>
            <a:r>
              <a:rPr lang="en-GB" sz="2400" b="1" dirty="0">
                <a:cs typeface="MV Boli" panose="02000500030200090000" pitchFamily="2" charset="0"/>
              </a:rPr>
              <a:t>there is </a:t>
            </a:r>
            <a:r>
              <a:rPr lang="en-GB" sz="2400" b="1" dirty="0" smtClean="0">
                <a:cs typeface="MV Boli" panose="02000500030200090000" pitchFamily="2" charset="0"/>
              </a:rPr>
              <a:t>beauty</a:t>
            </a:r>
            <a:r>
              <a:rPr lang="en-GB" sz="2400" dirty="0" smtClean="0">
                <a:cs typeface="MV Boli" panose="02000500030200090000" pitchFamily="2" charset="0"/>
              </a:rPr>
              <a:t> </a:t>
            </a:r>
            <a:endParaRPr lang="en-GB" sz="2400" dirty="0"/>
          </a:p>
        </p:txBody>
      </p:sp>
    </p:spTree>
    <p:extLst>
      <p:ext uri="{BB962C8B-B14F-4D97-AF65-F5344CB8AC3E}">
        <p14:creationId xmlns:p14="http://schemas.microsoft.com/office/powerpoint/2010/main" val="3527936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666750"/>
            <a:ext cx="10610850" cy="5324535"/>
          </a:xfrm>
          <a:prstGeom prst="rect">
            <a:avLst/>
          </a:prstGeom>
          <a:solidFill>
            <a:schemeClr val="accent6">
              <a:lumMod val="50000"/>
            </a:schemeClr>
          </a:solidFill>
        </p:spPr>
        <p:txBody>
          <a:bodyPr wrap="square" rtlCol="0">
            <a:spAutoFit/>
          </a:bodyPr>
          <a:lstStyle/>
          <a:p>
            <a:r>
              <a:rPr lang="en-GB" sz="3200" dirty="0" smtClean="0">
                <a:latin typeface="Arial Rounded MT Bold" panose="020F0704030504030204" pitchFamily="34" charset="0"/>
              </a:rPr>
              <a:t>AI starts from a POSITIVE perspective.</a:t>
            </a:r>
          </a:p>
          <a:p>
            <a:r>
              <a:rPr lang="en-GB" sz="3200" dirty="0" smtClean="0">
                <a:latin typeface="Arial Rounded MT Bold" panose="020F0704030504030204" pitchFamily="34" charset="0"/>
              </a:rPr>
              <a:t>Instead of thinking about what is not currently working, AI asks: WHAT IS WORKING WELL? and building upon this.</a:t>
            </a:r>
          </a:p>
          <a:p>
            <a:endParaRPr lang="en-GB" sz="3200" dirty="0" smtClean="0">
              <a:latin typeface="Arial Rounded MT Bold" panose="020F0704030504030204" pitchFamily="34" charset="0"/>
            </a:endParaRPr>
          </a:p>
          <a:p>
            <a:r>
              <a:rPr lang="en-GB" sz="3200" dirty="0" smtClean="0">
                <a:latin typeface="Arial Rounded MT Bold" panose="020F0704030504030204" pitchFamily="34" charset="0"/>
              </a:rPr>
              <a:t>Focusing on what is working well generates enthusiasm, energy and engagement necessary to recreate the positive and deal with the negative more effectively then the traditional approach by focusing only on the negative.</a:t>
            </a:r>
          </a:p>
          <a:p>
            <a:endParaRPr lang="en-GB" sz="2000" dirty="0">
              <a:solidFill>
                <a:schemeClr val="bg1"/>
              </a:solidFill>
              <a:latin typeface="Arial Rounded MT Bold" panose="020F0704030504030204" pitchFamily="34" charset="0"/>
            </a:endParaRPr>
          </a:p>
        </p:txBody>
      </p:sp>
      <p:sp>
        <p:nvSpPr>
          <p:cNvPr id="3" name="TextBox 2"/>
          <p:cNvSpPr txBox="1"/>
          <p:nvPr/>
        </p:nvSpPr>
        <p:spPr>
          <a:xfrm>
            <a:off x="800100" y="4114800"/>
            <a:ext cx="10610850" cy="523220"/>
          </a:xfrm>
          <a:prstGeom prst="rect">
            <a:avLst/>
          </a:prstGeom>
          <a:noFill/>
        </p:spPr>
        <p:txBody>
          <a:bodyPr wrap="square" rtlCol="0">
            <a:spAutoFit/>
          </a:bodyPr>
          <a:lstStyle/>
          <a:p>
            <a:r>
              <a:rPr lang="en-GB" sz="2800" dirty="0" smtClean="0">
                <a:latin typeface="MV Boli" panose="02000500030200090000" pitchFamily="2" charset="0"/>
                <a:cs typeface="MV Boli" panose="02000500030200090000" pitchFamily="2" charset="0"/>
              </a:rPr>
              <a:t> </a:t>
            </a:r>
            <a:endParaRPr lang="en-GB" sz="2800" i="1"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976256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00" y="967204"/>
            <a:ext cx="12103100" cy="5636158"/>
          </a:xfrm>
          <a:prstGeom prst="rect">
            <a:avLst/>
          </a:prstGeom>
          <a:solidFill>
            <a:schemeClr val="accent6">
              <a:lumMod val="50000"/>
            </a:schemeClr>
          </a:solidFill>
        </p:spPr>
        <p:txBody>
          <a:bodyPr wrap="square">
            <a:spAutoFit/>
          </a:bodyPr>
          <a:lstStyle/>
          <a:p>
            <a:pPr algn="just">
              <a:lnSpc>
                <a:spcPct val="150000"/>
              </a:lnSpc>
            </a:pPr>
            <a:r>
              <a:rPr lang="en-GB" sz="2200" i="1" spc="300" dirty="0" smtClean="0">
                <a:cs typeface="MV Boli" panose="02000500030200090000" pitchFamily="2" charset="0"/>
              </a:rPr>
              <a:t>1.Words </a:t>
            </a:r>
            <a:r>
              <a:rPr lang="en-GB" sz="2200" i="1" spc="300" dirty="0">
                <a:cs typeface="MV Boli" panose="02000500030200090000" pitchFamily="2" charset="0"/>
              </a:rPr>
              <a:t>create worlds </a:t>
            </a:r>
            <a:r>
              <a:rPr lang="en-GB" sz="2200" spc="300" dirty="0">
                <a:cs typeface="MV Boli" panose="02000500030200090000" pitchFamily="2" charset="0"/>
              </a:rPr>
              <a:t>reality is not an objective fact, it is a subjective experience. This means that we can change how we view the world, and how we feel, by changing the way we describe our experience, and the stories we </a:t>
            </a:r>
            <a:r>
              <a:rPr lang="en-GB" sz="2200" spc="300" dirty="0" smtClean="0">
                <a:cs typeface="MV Boli" panose="02000500030200090000" pitchFamily="2" charset="0"/>
              </a:rPr>
              <a:t>tell. </a:t>
            </a:r>
          </a:p>
          <a:p>
            <a:pPr algn="just">
              <a:lnSpc>
                <a:spcPct val="150000"/>
              </a:lnSpc>
            </a:pPr>
            <a:r>
              <a:rPr lang="en-GB" sz="2200" spc="300" dirty="0" smtClean="0">
                <a:cs typeface="MV Boli" panose="02000500030200090000" pitchFamily="2" charset="0"/>
              </a:rPr>
              <a:t>2. Asking questions starts the process of change.</a:t>
            </a:r>
          </a:p>
          <a:p>
            <a:pPr algn="just">
              <a:lnSpc>
                <a:spcPct val="150000"/>
              </a:lnSpc>
            </a:pPr>
            <a:r>
              <a:rPr lang="en-GB" sz="2200" spc="300" dirty="0" smtClean="0">
                <a:cs typeface="MV Boli" panose="02000500030200090000" pitchFamily="2" charset="0"/>
              </a:rPr>
              <a:t>3. Our individual experience is a story which can be reinterpreted and told in different ways. </a:t>
            </a:r>
          </a:p>
          <a:p>
            <a:pPr algn="just">
              <a:lnSpc>
                <a:spcPct val="150000"/>
              </a:lnSpc>
            </a:pPr>
            <a:r>
              <a:rPr lang="en-GB" sz="2200" spc="300" dirty="0" smtClean="0">
                <a:cs typeface="MV Boli" panose="02000500030200090000" pitchFamily="2" charset="0"/>
              </a:rPr>
              <a:t>4. We can create positive change effectively by creating positive images of the future. </a:t>
            </a:r>
          </a:p>
          <a:p>
            <a:pPr algn="just">
              <a:lnSpc>
                <a:spcPct val="150000"/>
              </a:lnSpc>
            </a:pPr>
            <a:r>
              <a:rPr lang="en-GB" sz="2200" spc="300" dirty="0" smtClean="0">
                <a:cs typeface="MV Boli" panose="02000500030200090000" pitchFamily="2" charset="0"/>
              </a:rPr>
              <a:t>5. An in-depth review of what went well and what is working now is significantly more helpful then just analysing what went wrong. </a:t>
            </a:r>
            <a:endParaRPr lang="en-GB" sz="2200" spc="300" dirty="0"/>
          </a:p>
        </p:txBody>
      </p:sp>
      <p:sp>
        <p:nvSpPr>
          <p:cNvPr id="4" name="Rectangle 3"/>
          <p:cNvSpPr/>
          <p:nvPr/>
        </p:nvSpPr>
        <p:spPr>
          <a:xfrm>
            <a:off x="3329927" y="101084"/>
            <a:ext cx="4684296" cy="461665"/>
          </a:xfrm>
          <a:prstGeom prst="rect">
            <a:avLst/>
          </a:prstGeom>
          <a:solidFill>
            <a:schemeClr val="accent6">
              <a:lumMod val="50000"/>
            </a:schemeClr>
          </a:solidFill>
        </p:spPr>
        <p:txBody>
          <a:bodyPr wrap="none">
            <a:spAutoFit/>
          </a:bodyPr>
          <a:lstStyle/>
          <a:p>
            <a:r>
              <a:rPr lang="en-GB" sz="2400" b="1" dirty="0">
                <a:cs typeface="MV Boli" panose="02000500030200090000" pitchFamily="2" charset="0"/>
              </a:rPr>
              <a:t>AI is based on FIVE Principles: </a:t>
            </a:r>
          </a:p>
        </p:txBody>
      </p:sp>
    </p:spTree>
    <p:extLst>
      <p:ext uri="{BB962C8B-B14F-4D97-AF65-F5344CB8AC3E}">
        <p14:creationId xmlns:p14="http://schemas.microsoft.com/office/powerpoint/2010/main" val="3533021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1400" y="1312890"/>
            <a:ext cx="6892471" cy="3323987"/>
          </a:xfrm>
          <a:prstGeom prst="rect">
            <a:avLst/>
          </a:prstGeom>
          <a:noFill/>
        </p:spPr>
        <p:txBody>
          <a:bodyPr wrap="square" rtlCol="0">
            <a:spAutoFit/>
          </a:bodyPr>
          <a:lstStyle/>
          <a:p>
            <a:pPr algn="ctr">
              <a:lnSpc>
                <a:spcPct val="150000"/>
              </a:lnSpc>
            </a:pPr>
            <a:r>
              <a:rPr lang="en-GB" sz="2800" dirty="0" smtClean="0"/>
              <a:t>You begin your Appreciative Inquiry by focusing on the </a:t>
            </a:r>
            <a:r>
              <a:rPr lang="en-GB" sz="2800" b="1" dirty="0" smtClean="0"/>
              <a:t>POSITIVE</a:t>
            </a:r>
            <a:r>
              <a:rPr lang="en-GB" sz="2800" dirty="0" smtClean="0"/>
              <a:t> future that you want to create,</a:t>
            </a:r>
          </a:p>
          <a:p>
            <a:pPr algn="ctr">
              <a:lnSpc>
                <a:spcPct val="150000"/>
              </a:lnSpc>
            </a:pPr>
            <a:r>
              <a:rPr lang="en-GB" sz="2800" dirty="0" smtClean="0"/>
              <a:t>Rather then the problem that you want to solve </a:t>
            </a:r>
          </a:p>
        </p:txBody>
      </p:sp>
    </p:spTree>
    <p:extLst>
      <p:ext uri="{BB962C8B-B14F-4D97-AF65-F5344CB8AC3E}">
        <p14:creationId xmlns:p14="http://schemas.microsoft.com/office/powerpoint/2010/main" val="60013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11245" y="632289"/>
            <a:ext cx="5923416" cy="523220"/>
          </a:xfrm>
          <a:prstGeom prst="rect">
            <a:avLst/>
          </a:prstGeom>
          <a:noFill/>
        </p:spPr>
        <p:txBody>
          <a:bodyPr wrap="none" rtlCol="0">
            <a:spAutoFit/>
          </a:bodyPr>
          <a:lstStyle/>
          <a:p>
            <a:r>
              <a:rPr lang="en-GB" sz="2800" b="1" dirty="0" smtClean="0"/>
              <a:t>Stage 1: Discovery – What’s Best?</a:t>
            </a:r>
            <a:endParaRPr lang="en-GB" sz="2800" b="1" dirty="0"/>
          </a:p>
        </p:txBody>
      </p:sp>
      <p:sp>
        <p:nvSpPr>
          <p:cNvPr id="2" name="Rectangle 1"/>
          <p:cNvSpPr/>
          <p:nvPr/>
        </p:nvSpPr>
        <p:spPr>
          <a:xfrm>
            <a:off x="266700" y="1622354"/>
            <a:ext cx="10909300" cy="3323987"/>
          </a:xfrm>
          <a:prstGeom prst="rect">
            <a:avLst/>
          </a:prstGeom>
        </p:spPr>
        <p:txBody>
          <a:bodyPr wrap="square">
            <a:spAutoFit/>
          </a:bodyPr>
          <a:lstStyle/>
          <a:p>
            <a:pPr marL="457200" indent="-457200">
              <a:lnSpc>
                <a:spcPct val="150000"/>
              </a:lnSpc>
              <a:buFont typeface="Courier New" panose="02070309020205020404" pitchFamily="49" charset="0"/>
              <a:buChar char="o"/>
            </a:pPr>
            <a:r>
              <a:rPr lang="en-GB" sz="2800" dirty="0"/>
              <a:t>Asking positively framed questions about the future you want to create and reflecting on the answers</a:t>
            </a:r>
            <a:r>
              <a:rPr lang="en-GB" sz="2800" dirty="0" smtClean="0"/>
              <a:t>.</a:t>
            </a:r>
          </a:p>
          <a:p>
            <a:pPr>
              <a:lnSpc>
                <a:spcPct val="150000"/>
              </a:lnSpc>
            </a:pPr>
            <a:endParaRPr lang="en-GB" sz="2800" dirty="0"/>
          </a:p>
          <a:p>
            <a:pPr marL="457200" indent="-457200">
              <a:lnSpc>
                <a:spcPct val="150000"/>
              </a:lnSpc>
              <a:buFont typeface="Courier New" panose="02070309020205020404" pitchFamily="49" charset="0"/>
              <a:buChar char="o"/>
            </a:pPr>
            <a:r>
              <a:rPr lang="en-GB" sz="2800" dirty="0"/>
              <a:t>Through being curious and asking questions you create the environment for discovery. </a:t>
            </a:r>
          </a:p>
        </p:txBody>
      </p:sp>
    </p:spTree>
    <p:extLst>
      <p:ext uri="{BB962C8B-B14F-4D97-AF65-F5344CB8AC3E}">
        <p14:creationId xmlns:p14="http://schemas.microsoft.com/office/powerpoint/2010/main" val="361066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2498" y="255754"/>
            <a:ext cx="2467429" cy="830997"/>
          </a:xfrm>
          <a:prstGeom prst="rect">
            <a:avLst/>
          </a:prstGeom>
          <a:noFill/>
        </p:spPr>
        <p:txBody>
          <a:bodyPr wrap="square" rtlCol="0">
            <a:spAutoFit/>
          </a:bodyPr>
          <a:lstStyle/>
          <a:p>
            <a:pPr algn="ctr"/>
            <a:r>
              <a:rPr lang="en-GB" sz="2400" b="1" dirty="0" smtClean="0"/>
              <a:t>The Miracle Question</a:t>
            </a:r>
            <a:endParaRPr lang="en-GB" sz="2400" b="1" dirty="0"/>
          </a:p>
        </p:txBody>
      </p:sp>
      <p:sp>
        <p:nvSpPr>
          <p:cNvPr id="13" name="TextBox 12"/>
          <p:cNvSpPr txBox="1"/>
          <p:nvPr/>
        </p:nvSpPr>
        <p:spPr>
          <a:xfrm>
            <a:off x="1227869" y="1323880"/>
            <a:ext cx="8901686" cy="4832092"/>
          </a:xfrm>
          <a:prstGeom prst="rect">
            <a:avLst/>
          </a:prstGeom>
          <a:noFill/>
        </p:spPr>
        <p:txBody>
          <a:bodyPr wrap="square" rtlCol="0">
            <a:spAutoFit/>
          </a:bodyPr>
          <a:lstStyle/>
          <a:p>
            <a:pPr marL="342900" indent="-342900">
              <a:buFont typeface="Courier New" panose="02070309020205020404" pitchFamily="49" charset="0"/>
              <a:buChar char="o"/>
            </a:pPr>
            <a:r>
              <a:rPr lang="en-GB" sz="2200" dirty="0" smtClean="0">
                <a:latin typeface="+mj-lt"/>
              </a:rPr>
              <a:t>Imagine that in the middle of the night,  when you were fast asleep, a miracle happens: all the problems you are having are solved. But since the miracle happened in the middle of the night,  nobody tells you that it happened.  When you wake up the next morning, how will you know that the miracle happened. WHAT WILL BE DIFFERENT?</a:t>
            </a:r>
          </a:p>
          <a:p>
            <a:endParaRPr lang="en-GB" sz="2200" dirty="0" smtClean="0">
              <a:latin typeface="+mj-lt"/>
            </a:endParaRPr>
          </a:p>
          <a:p>
            <a:pPr marL="342900" indent="-342900">
              <a:buFont typeface="Courier New" panose="02070309020205020404" pitchFamily="49" charset="0"/>
              <a:buChar char="o"/>
            </a:pPr>
            <a:r>
              <a:rPr lang="en-GB" sz="2200" dirty="0" smtClean="0">
                <a:latin typeface="+mj-lt"/>
              </a:rPr>
              <a:t> This is a good exercise to do to help you visualise clearly what this positive future looks like and feels like; as well as helping you to imagine the part you play in this.</a:t>
            </a:r>
          </a:p>
          <a:p>
            <a:endParaRPr lang="en-GB" sz="2200" dirty="0">
              <a:latin typeface="+mj-lt"/>
            </a:endParaRPr>
          </a:p>
          <a:p>
            <a:pPr marL="342900" indent="-342900">
              <a:buFont typeface="Courier New" panose="02070309020205020404" pitchFamily="49" charset="0"/>
              <a:buChar char="o"/>
            </a:pPr>
            <a:r>
              <a:rPr lang="en-GB" sz="2200" b="1" dirty="0" smtClean="0">
                <a:latin typeface="+mj-lt"/>
              </a:rPr>
              <a:t>Record your answers and reflections in a journal or note book or on a smart phone in preparation for next weeks practical session.</a:t>
            </a:r>
          </a:p>
        </p:txBody>
      </p:sp>
    </p:spTree>
    <p:extLst>
      <p:ext uri="{BB962C8B-B14F-4D97-AF65-F5344CB8AC3E}">
        <p14:creationId xmlns:p14="http://schemas.microsoft.com/office/powerpoint/2010/main" val="3735615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814" y="393728"/>
            <a:ext cx="7838462" cy="646331"/>
          </a:xfrm>
          <a:prstGeom prst="rect">
            <a:avLst/>
          </a:prstGeom>
          <a:noFill/>
        </p:spPr>
        <p:txBody>
          <a:bodyPr wrap="square" rtlCol="0">
            <a:spAutoFit/>
          </a:bodyPr>
          <a:lstStyle/>
          <a:p>
            <a:pPr>
              <a:lnSpc>
                <a:spcPct val="150000"/>
              </a:lnSpc>
            </a:pPr>
            <a:r>
              <a:rPr lang="en-GB" sz="2400" b="1" dirty="0" smtClean="0"/>
              <a:t>Stage 2: Dream – What's Next</a:t>
            </a:r>
            <a:endParaRPr lang="en-GB" sz="2400" b="1" dirty="0"/>
          </a:p>
        </p:txBody>
      </p:sp>
      <p:sp>
        <p:nvSpPr>
          <p:cNvPr id="6" name="Rectangle 5"/>
          <p:cNvSpPr/>
          <p:nvPr/>
        </p:nvSpPr>
        <p:spPr>
          <a:xfrm>
            <a:off x="464713" y="1398368"/>
            <a:ext cx="11993987" cy="1130118"/>
          </a:xfrm>
          <a:prstGeom prst="rect">
            <a:avLst/>
          </a:prstGeom>
        </p:spPr>
        <p:txBody>
          <a:bodyPr wrap="square">
            <a:spAutoFit/>
          </a:bodyPr>
          <a:lstStyle/>
          <a:p>
            <a:pPr marL="342900" indent="-342900">
              <a:lnSpc>
                <a:spcPct val="150000"/>
              </a:lnSpc>
              <a:buFont typeface="Courier New" panose="02070309020205020404" pitchFamily="49" charset="0"/>
              <a:buChar char="o"/>
            </a:pPr>
            <a:r>
              <a:rPr lang="en-GB" sz="2400" dirty="0"/>
              <a:t>Creating a positive and compelling vision for the future, based on the reflections from </a:t>
            </a:r>
            <a:r>
              <a:rPr lang="en-GB" sz="2400" dirty="0" smtClean="0"/>
              <a:t>the </a:t>
            </a:r>
            <a:r>
              <a:rPr lang="en-GB" sz="2400" dirty="0"/>
              <a:t>discovery stage.</a:t>
            </a:r>
          </a:p>
        </p:txBody>
      </p:sp>
    </p:spTree>
    <p:extLst>
      <p:ext uri="{BB962C8B-B14F-4D97-AF65-F5344CB8AC3E}">
        <p14:creationId xmlns:p14="http://schemas.microsoft.com/office/powerpoint/2010/main" val="3203918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97344"/>
            <a:ext cx="9296400" cy="5847755"/>
          </a:xfrm>
          <a:prstGeom prst="rect">
            <a:avLst/>
          </a:prstGeom>
        </p:spPr>
        <p:txBody>
          <a:bodyPr wrap="square">
            <a:spAutoFit/>
          </a:bodyPr>
          <a:lstStyle/>
          <a:p>
            <a:endParaRPr lang="en-GB" sz="2200" b="1" dirty="0"/>
          </a:p>
          <a:p>
            <a:r>
              <a:rPr lang="en-GB" sz="2200" b="1" dirty="0"/>
              <a:t>Create a positive and compelling vision of the future, based on the descriptions and  stories described in stage </a:t>
            </a:r>
            <a:r>
              <a:rPr lang="en-GB" sz="2200" b="1" dirty="0" smtClean="0"/>
              <a:t>one:</a:t>
            </a:r>
            <a:endParaRPr lang="en-GB" sz="2200" b="1" dirty="0"/>
          </a:p>
          <a:p>
            <a:endParaRPr lang="en-GB" sz="2200" dirty="0" smtClean="0"/>
          </a:p>
          <a:p>
            <a:endParaRPr lang="en-GB" sz="2200" dirty="0"/>
          </a:p>
          <a:p>
            <a:r>
              <a:rPr lang="en-GB" sz="2200" b="1" dirty="0"/>
              <a:t>WHAT MIGHT BE?</a:t>
            </a:r>
          </a:p>
          <a:p>
            <a:endParaRPr lang="en-GB" sz="2200" dirty="0"/>
          </a:p>
          <a:p>
            <a:pPr marL="342900" indent="-342900">
              <a:buFont typeface="Courier New" panose="02070309020205020404" pitchFamily="49" charset="0"/>
              <a:buChar char="o"/>
            </a:pPr>
            <a:r>
              <a:rPr lang="en-GB" sz="2200" dirty="0"/>
              <a:t>Projecting the image of the best of what you want and what you value in to the future. </a:t>
            </a:r>
          </a:p>
          <a:p>
            <a:endParaRPr lang="en-GB" sz="2200" dirty="0"/>
          </a:p>
          <a:p>
            <a:r>
              <a:rPr lang="en-GB" sz="2200" dirty="0"/>
              <a:t> </a:t>
            </a:r>
            <a:r>
              <a:rPr lang="en-GB" sz="2200" b="1" dirty="0"/>
              <a:t>Envisioning what will be EVEN BETTER </a:t>
            </a:r>
            <a:endParaRPr lang="en-GB" sz="2200" dirty="0"/>
          </a:p>
          <a:p>
            <a:endParaRPr lang="en-GB" sz="2200" dirty="0"/>
          </a:p>
          <a:p>
            <a:pPr marL="342900" indent="-342900">
              <a:buFont typeface="Courier New" panose="02070309020205020404" pitchFamily="49" charset="0"/>
              <a:buChar char="o"/>
            </a:pPr>
            <a:r>
              <a:rPr lang="en-GB" sz="2200" dirty="0"/>
              <a:t>Starting to create the conditions were this future might start to exist. </a:t>
            </a:r>
            <a:endParaRPr lang="en-GB" sz="2200" b="1" dirty="0"/>
          </a:p>
          <a:p>
            <a:pPr marL="342900" indent="-342900">
              <a:buFont typeface="Courier New" panose="02070309020205020404" pitchFamily="49" charset="0"/>
              <a:buChar char="o"/>
            </a:pPr>
            <a:endParaRPr lang="en-GB" sz="2200" b="1" dirty="0" smtClean="0"/>
          </a:p>
          <a:p>
            <a:pPr marL="342900" indent="-342900">
              <a:buFont typeface="Courier New" panose="02070309020205020404" pitchFamily="49" charset="0"/>
              <a:buChar char="o"/>
            </a:pPr>
            <a:r>
              <a:rPr lang="en-GB" sz="2200" b="1" dirty="0" smtClean="0"/>
              <a:t>Make a note of these in a journal or note book or on your smart phone ready for next weeks practical session</a:t>
            </a:r>
            <a:endParaRPr lang="en-GB" sz="2200" dirty="0"/>
          </a:p>
        </p:txBody>
      </p:sp>
    </p:spTree>
    <p:extLst>
      <p:ext uri="{BB962C8B-B14F-4D97-AF65-F5344CB8AC3E}">
        <p14:creationId xmlns:p14="http://schemas.microsoft.com/office/powerpoint/2010/main" val="296455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700" y="876883"/>
            <a:ext cx="8763000" cy="4832092"/>
          </a:xfrm>
          <a:prstGeom prst="rect">
            <a:avLst/>
          </a:prstGeom>
          <a:noFill/>
        </p:spPr>
        <p:txBody>
          <a:bodyPr wrap="square" rtlCol="0">
            <a:spAutoFit/>
          </a:bodyPr>
          <a:lstStyle/>
          <a:p>
            <a:r>
              <a:rPr lang="en-GB" sz="2400" b="1" dirty="0" smtClean="0"/>
              <a:t>Questions to Reflect On:</a:t>
            </a:r>
          </a:p>
          <a:p>
            <a:endParaRPr lang="en-GB" sz="2400" b="1" dirty="0" smtClean="0"/>
          </a:p>
          <a:p>
            <a:endParaRPr lang="en-GB" sz="2000" dirty="0" smtClean="0"/>
          </a:p>
          <a:p>
            <a:pPr marL="342900" indent="-342900">
              <a:buFont typeface="Courier New" panose="02070309020205020404" pitchFamily="49" charset="0"/>
              <a:buChar char="o"/>
            </a:pPr>
            <a:r>
              <a:rPr lang="en-GB" sz="2000" dirty="0" smtClean="0"/>
              <a:t>What is the future you want?</a:t>
            </a:r>
          </a:p>
          <a:p>
            <a:pPr marL="342900" indent="-342900">
              <a:buFont typeface="Courier New" panose="02070309020205020404" pitchFamily="49" charset="0"/>
              <a:buChar char="o"/>
            </a:pPr>
            <a:endParaRPr lang="en-GB" sz="2000" dirty="0"/>
          </a:p>
          <a:p>
            <a:pPr marL="342900" indent="-342900">
              <a:buFont typeface="Courier New" panose="02070309020205020404" pitchFamily="49" charset="0"/>
              <a:buChar char="o"/>
            </a:pPr>
            <a:r>
              <a:rPr lang="en-GB" sz="2000" dirty="0" smtClean="0"/>
              <a:t>What vision do you have of your future?</a:t>
            </a:r>
          </a:p>
          <a:p>
            <a:pPr marL="342900" indent="-342900">
              <a:buFont typeface="Courier New" panose="02070309020205020404" pitchFamily="49" charset="0"/>
              <a:buChar char="o"/>
            </a:pPr>
            <a:endParaRPr lang="en-GB" sz="2000" dirty="0"/>
          </a:p>
          <a:p>
            <a:pPr marL="342900" indent="-342900">
              <a:buFont typeface="Courier New" panose="02070309020205020404" pitchFamily="49" charset="0"/>
              <a:buChar char="o"/>
            </a:pPr>
            <a:r>
              <a:rPr lang="en-GB" sz="2000" dirty="0" smtClean="0"/>
              <a:t>What words/pictures/images/thoughts/feelings come to mind?</a:t>
            </a:r>
          </a:p>
          <a:p>
            <a:pPr marL="342900" indent="-342900">
              <a:buFont typeface="Courier New" panose="02070309020205020404" pitchFamily="49" charset="0"/>
              <a:buChar char="o"/>
            </a:pPr>
            <a:endParaRPr lang="en-GB" sz="2000" dirty="0" smtClean="0"/>
          </a:p>
          <a:p>
            <a:pPr marL="342900" indent="-342900">
              <a:buFont typeface="Courier New" panose="02070309020205020404" pitchFamily="49" charset="0"/>
              <a:buChar char="o"/>
            </a:pPr>
            <a:r>
              <a:rPr lang="en-GB" sz="2000" dirty="0" smtClean="0"/>
              <a:t>Can you draw the vision?</a:t>
            </a:r>
          </a:p>
          <a:p>
            <a:pPr marL="342900" indent="-342900">
              <a:buFont typeface="Courier New" panose="02070309020205020404" pitchFamily="49" charset="0"/>
              <a:buChar char="o"/>
            </a:pPr>
            <a:endParaRPr lang="en-GB" sz="2000" dirty="0"/>
          </a:p>
          <a:p>
            <a:pPr marL="342900" indent="-342900">
              <a:buFont typeface="Courier New" panose="02070309020205020404" pitchFamily="49" charset="0"/>
              <a:buChar char="o"/>
            </a:pPr>
            <a:r>
              <a:rPr lang="en-GB" sz="2000" dirty="0" smtClean="0"/>
              <a:t>Try making a collage of pictures from magazines or photos which describe your vision for the future that you want to create. </a:t>
            </a:r>
          </a:p>
          <a:p>
            <a:pPr marL="342900" indent="-342900">
              <a:buFont typeface="Courier New" panose="02070309020205020404" pitchFamily="49" charset="0"/>
              <a:buChar char="o"/>
            </a:pPr>
            <a:endParaRPr lang="en-GB" sz="2000" dirty="0"/>
          </a:p>
          <a:p>
            <a:pPr marL="342900" indent="-342900">
              <a:buFont typeface="Courier New" panose="02070309020205020404" pitchFamily="49" charset="0"/>
              <a:buChar char="o"/>
            </a:pPr>
            <a:r>
              <a:rPr lang="en-GB" sz="2000" dirty="0" smtClean="0"/>
              <a:t>Do this in preparation for next weeks practical session.</a:t>
            </a:r>
            <a:endParaRPr lang="en-GB" sz="2000" dirty="0"/>
          </a:p>
        </p:txBody>
      </p:sp>
    </p:spTree>
    <p:extLst>
      <p:ext uri="{BB962C8B-B14F-4D97-AF65-F5344CB8AC3E}">
        <p14:creationId xmlns:p14="http://schemas.microsoft.com/office/powerpoint/2010/main" val="2236510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 y="212447"/>
            <a:ext cx="11938000" cy="5693866"/>
          </a:xfrm>
          <a:prstGeom prst="rect">
            <a:avLst/>
          </a:prstGeom>
        </p:spPr>
        <p:txBody>
          <a:bodyPr wrap="square">
            <a:spAutoFit/>
          </a:bodyPr>
          <a:lstStyle/>
          <a:p>
            <a:pPr algn="ctr"/>
            <a:r>
              <a:rPr lang="en-GB" sz="2200" b="1" dirty="0" smtClean="0"/>
              <a:t>SMART </a:t>
            </a:r>
            <a:r>
              <a:rPr lang="en-GB" sz="2200" b="1" dirty="0"/>
              <a:t>Goals </a:t>
            </a:r>
            <a:endParaRPr lang="en-GB" sz="2200" b="1" dirty="0" smtClean="0"/>
          </a:p>
          <a:p>
            <a:r>
              <a:rPr lang="en-GB" b="1" dirty="0" smtClean="0"/>
              <a:t>SPECIFIC </a:t>
            </a:r>
          </a:p>
          <a:p>
            <a:r>
              <a:rPr lang="en-GB" dirty="0" smtClean="0"/>
              <a:t>Be very clear in what you want to achieve. Consider breaking the goal down into smaller steps. </a:t>
            </a:r>
          </a:p>
          <a:p>
            <a:endParaRPr lang="en-GB" b="1" dirty="0" smtClean="0"/>
          </a:p>
          <a:p>
            <a:r>
              <a:rPr lang="en-GB" b="1" dirty="0" smtClean="0"/>
              <a:t>MEASURABLE</a:t>
            </a:r>
          </a:p>
          <a:p>
            <a:r>
              <a:rPr lang="en-GB" dirty="0" smtClean="0"/>
              <a:t> </a:t>
            </a:r>
            <a:r>
              <a:rPr lang="en-GB" dirty="0"/>
              <a:t>How will you know when you have achieved your goal? What will you be doing at that time? What will others notice you doing? What will be different? What will you have started or be doing regularly? What will you have stopped or be doing less of? </a:t>
            </a:r>
            <a:endParaRPr lang="en-GB" dirty="0" smtClean="0"/>
          </a:p>
          <a:p>
            <a:endParaRPr lang="en-GB" b="1" dirty="0" smtClean="0"/>
          </a:p>
          <a:p>
            <a:r>
              <a:rPr lang="en-GB" b="1" dirty="0" smtClean="0"/>
              <a:t>ACHIEVABLE</a:t>
            </a:r>
          </a:p>
          <a:p>
            <a:r>
              <a:rPr lang="en-GB" dirty="0" smtClean="0"/>
              <a:t> </a:t>
            </a:r>
            <a:r>
              <a:rPr lang="en-GB" dirty="0"/>
              <a:t>Ensure your goals are not too high. Don’t set yourself up to fail! Consider setting smaller goals on your way to the big one. Celebrate your successes. If you don’t achieve what you set out to, then ask what you could do differently, what would make it more likely to succeed next time</a:t>
            </a:r>
            <a:r>
              <a:rPr lang="en-GB" dirty="0" smtClean="0"/>
              <a:t>?</a:t>
            </a:r>
            <a:endParaRPr lang="en-GB" dirty="0"/>
          </a:p>
          <a:p>
            <a:r>
              <a:rPr lang="en-GB" dirty="0" smtClean="0"/>
              <a:t> </a:t>
            </a:r>
          </a:p>
          <a:p>
            <a:r>
              <a:rPr lang="en-GB" b="1" dirty="0" smtClean="0"/>
              <a:t>REALISTIC </a:t>
            </a:r>
            <a:r>
              <a:rPr lang="en-GB" b="1" dirty="0"/>
              <a:t>&amp; RESOURCED </a:t>
            </a:r>
            <a:r>
              <a:rPr lang="en-GB" dirty="0"/>
              <a:t>Is this </a:t>
            </a:r>
            <a:r>
              <a:rPr lang="en-GB" dirty="0" smtClean="0"/>
              <a:t>achievable </a:t>
            </a:r>
            <a:r>
              <a:rPr lang="en-GB" dirty="0"/>
              <a:t>with the resources I have? Are there any other resources you need before you can, or to help you, achieve your goal? How can you access these resources? What problems might you have? What can you do to minimise those problems? </a:t>
            </a:r>
          </a:p>
          <a:p>
            <a:endParaRPr lang="en-GB" b="1" dirty="0" smtClean="0"/>
          </a:p>
          <a:p>
            <a:r>
              <a:rPr lang="en-GB" b="1" dirty="0" smtClean="0"/>
              <a:t>TIME </a:t>
            </a:r>
            <a:r>
              <a:rPr lang="en-GB" b="1" dirty="0"/>
              <a:t>LIMITED </a:t>
            </a:r>
            <a:r>
              <a:rPr lang="en-GB" dirty="0"/>
              <a:t>Set a reasonable time limit to achieve your goal. 1 week, 1 month, 6 months, 1 year, 5 years? Consider different (smaller) time limits for smaller steps.</a:t>
            </a:r>
          </a:p>
        </p:txBody>
      </p:sp>
      <p:sp>
        <p:nvSpPr>
          <p:cNvPr id="5" name="Rectangle 4"/>
          <p:cNvSpPr/>
          <p:nvPr/>
        </p:nvSpPr>
        <p:spPr>
          <a:xfrm>
            <a:off x="9176884" y="6305034"/>
            <a:ext cx="2194832" cy="369332"/>
          </a:xfrm>
          <a:prstGeom prst="rect">
            <a:avLst/>
          </a:prstGeom>
        </p:spPr>
        <p:txBody>
          <a:bodyPr wrap="none">
            <a:spAutoFit/>
          </a:bodyPr>
          <a:lstStyle/>
          <a:p>
            <a:r>
              <a:rPr lang="en-GB" dirty="0"/>
              <a:t>Carol </a:t>
            </a:r>
            <a:r>
              <a:rPr lang="en-GB" dirty="0" err="1"/>
              <a:t>Vivyan</a:t>
            </a:r>
            <a:r>
              <a:rPr lang="en-GB" dirty="0"/>
              <a:t> 2010</a:t>
            </a:r>
          </a:p>
        </p:txBody>
      </p:sp>
    </p:spTree>
    <p:extLst>
      <p:ext uri="{BB962C8B-B14F-4D97-AF65-F5344CB8AC3E}">
        <p14:creationId xmlns:p14="http://schemas.microsoft.com/office/powerpoint/2010/main" val="34286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8984" y="285649"/>
            <a:ext cx="4698722" cy="430887"/>
          </a:xfrm>
          <a:prstGeom prst="rect">
            <a:avLst/>
          </a:prstGeom>
          <a:noFill/>
        </p:spPr>
        <p:txBody>
          <a:bodyPr wrap="none" rtlCol="0">
            <a:spAutoFit/>
          </a:bodyPr>
          <a:lstStyle/>
          <a:p>
            <a:r>
              <a:rPr lang="en-GB" sz="2200" b="1" dirty="0" smtClean="0"/>
              <a:t>Stage 3: Design – How Might We?</a:t>
            </a:r>
            <a:endParaRPr lang="en-GB" sz="2200" b="1" dirty="0"/>
          </a:p>
        </p:txBody>
      </p:sp>
      <p:sp>
        <p:nvSpPr>
          <p:cNvPr id="4" name="Rectangle 3"/>
          <p:cNvSpPr/>
          <p:nvPr/>
        </p:nvSpPr>
        <p:spPr>
          <a:xfrm>
            <a:off x="474016" y="1413721"/>
            <a:ext cx="10003484" cy="4662815"/>
          </a:xfrm>
          <a:prstGeom prst="rect">
            <a:avLst/>
          </a:prstGeom>
        </p:spPr>
        <p:txBody>
          <a:bodyPr wrap="square">
            <a:spAutoFit/>
          </a:bodyPr>
          <a:lstStyle/>
          <a:p>
            <a:pPr marL="342900" lvl="0" indent="-342900">
              <a:lnSpc>
                <a:spcPct val="150000"/>
              </a:lnSpc>
              <a:buFont typeface="Courier New" panose="02070309020205020404" pitchFamily="49" charset="0"/>
              <a:buChar char="o"/>
            </a:pPr>
            <a:r>
              <a:rPr lang="en-GB" sz="2200" dirty="0"/>
              <a:t>Answering the question:</a:t>
            </a:r>
            <a:r>
              <a:rPr lang="en-GB" sz="2200" i="1" dirty="0"/>
              <a:t> </a:t>
            </a:r>
            <a:r>
              <a:rPr lang="en-GB" sz="2200" b="1" i="1" dirty="0"/>
              <a:t>How can it be? </a:t>
            </a:r>
            <a:endParaRPr lang="en-GB" sz="2200" b="1" i="1" dirty="0" smtClean="0"/>
          </a:p>
          <a:p>
            <a:pPr lvl="0">
              <a:lnSpc>
                <a:spcPct val="150000"/>
              </a:lnSpc>
            </a:pPr>
            <a:endParaRPr lang="en-GB" sz="2200" b="1" i="1" dirty="0"/>
          </a:p>
          <a:p>
            <a:pPr lvl="0">
              <a:lnSpc>
                <a:spcPct val="150000"/>
              </a:lnSpc>
            </a:pPr>
            <a:endParaRPr lang="en-GB" sz="2200" b="1" i="1" dirty="0" smtClean="0"/>
          </a:p>
          <a:p>
            <a:pPr marL="342900" lvl="0" indent="-342900">
              <a:lnSpc>
                <a:spcPct val="150000"/>
              </a:lnSpc>
              <a:buFont typeface="Courier New" panose="02070309020205020404" pitchFamily="49" charset="0"/>
              <a:buChar char="o"/>
            </a:pPr>
            <a:r>
              <a:rPr lang="en-GB" sz="2200" dirty="0" smtClean="0"/>
              <a:t>Positive </a:t>
            </a:r>
            <a:r>
              <a:rPr lang="en-GB" sz="2200" dirty="0"/>
              <a:t>images of the past rather then its problems and difficulties. </a:t>
            </a:r>
            <a:endParaRPr lang="en-GB" sz="2200" dirty="0" smtClean="0"/>
          </a:p>
          <a:p>
            <a:pPr lvl="0">
              <a:lnSpc>
                <a:spcPct val="150000"/>
              </a:lnSpc>
            </a:pPr>
            <a:endParaRPr lang="en-GB" sz="2200" dirty="0" smtClean="0"/>
          </a:p>
          <a:p>
            <a:pPr lvl="0">
              <a:lnSpc>
                <a:spcPct val="150000"/>
              </a:lnSpc>
            </a:pPr>
            <a:endParaRPr lang="en-GB" sz="2200" dirty="0"/>
          </a:p>
          <a:p>
            <a:pPr marL="342900" lvl="0" indent="-342900">
              <a:lnSpc>
                <a:spcPct val="150000"/>
              </a:lnSpc>
              <a:buFont typeface="Courier New" panose="02070309020205020404" pitchFamily="49" charset="0"/>
              <a:buChar char="o"/>
            </a:pPr>
            <a:r>
              <a:rPr lang="en-GB" sz="2200" dirty="0" smtClean="0"/>
              <a:t>You </a:t>
            </a:r>
            <a:r>
              <a:rPr lang="en-GB" sz="2200" dirty="0"/>
              <a:t>get MORE of what you focus on. </a:t>
            </a:r>
            <a:endParaRPr lang="en-GB" sz="2200" dirty="0" smtClean="0"/>
          </a:p>
          <a:p>
            <a:pPr lvl="0">
              <a:lnSpc>
                <a:spcPct val="150000"/>
              </a:lnSpc>
            </a:pPr>
            <a:endParaRPr lang="en-GB" sz="2200" i="1" dirty="0"/>
          </a:p>
          <a:p>
            <a:pPr lvl="0">
              <a:lnSpc>
                <a:spcPct val="150000"/>
              </a:lnSpc>
            </a:pPr>
            <a:endParaRPr lang="en-GB" sz="2200" i="1" dirty="0"/>
          </a:p>
        </p:txBody>
      </p:sp>
    </p:spTree>
    <p:extLst>
      <p:ext uri="{BB962C8B-B14F-4D97-AF65-F5344CB8AC3E}">
        <p14:creationId xmlns:p14="http://schemas.microsoft.com/office/powerpoint/2010/main" val="4288144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129" y="1682556"/>
            <a:ext cx="10118271" cy="2554545"/>
          </a:xfrm>
          <a:prstGeom prst="rect">
            <a:avLst/>
          </a:prstGeom>
          <a:noFill/>
        </p:spPr>
        <p:txBody>
          <a:bodyPr wrap="square" rtlCol="0">
            <a:spAutoFit/>
          </a:bodyPr>
          <a:lstStyle/>
          <a:p>
            <a:pPr marL="342900" indent="-342900">
              <a:buFont typeface="Courier New" panose="02070309020205020404" pitchFamily="49" charset="0"/>
              <a:buChar char="o"/>
            </a:pPr>
            <a:r>
              <a:rPr lang="en-GB" sz="2000" dirty="0" smtClean="0"/>
              <a:t>Keep the vision you created in step 3 in a place where you can see it everyday; either on a piece of card or paper you can put up on a mirror of the fridge or a cupboard, or look at the vision collage page in your Wellbeing Journal throughout the day.</a:t>
            </a:r>
          </a:p>
          <a:p>
            <a:endParaRPr lang="en-GB" sz="2000" dirty="0"/>
          </a:p>
          <a:p>
            <a:endParaRPr lang="en-GB" sz="2000" dirty="0" smtClean="0"/>
          </a:p>
          <a:p>
            <a:pPr marL="342900" indent="-342900">
              <a:buFont typeface="Courier New" panose="02070309020205020404" pitchFamily="49" charset="0"/>
              <a:buChar char="o"/>
            </a:pPr>
            <a:r>
              <a:rPr lang="en-GB" sz="2000" dirty="0" smtClean="0"/>
              <a:t>What words describe the future you want to create? Write them down and display them where you can see them regularly. </a:t>
            </a:r>
            <a:endParaRPr lang="en-GB" sz="2000" dirty="0"/>
          </a:p>
        </p:txBody>
      </p:sp>
      <p:sp>
        <p:nvSpPr>
          <p:cNvPr id="5" name="TextBox 4"/>
          <p:cNvSpPr txBox="1"/>
          <p:nvPr/>
        </p:nvSpPr>
        <p:spPr>
          <a:xfrm>
            <a:off x="895029" y="496796"/>
            <a:ext cx="1184940" cy="430887"/>
          </a:xfrm>
          <a:prstGeom prst="rect">
            <a:avLst/>
          </a:prstGeom>
          <a:noFill/>
        </p:spPr>
        <p:txBody>
          <a:bodyPr wrap="none" rtlCol="0">
            <a:spAutoFit/>
          </a:bodyPr>
          <a:lstStyle/>
          <a:p>
            <a:r>
              <a:rPr lang="en-GB" sz="2200" b="1" dirty="0" smtClean="0"/>
              <a:t>Try This</a:t>
            </a:r>
            <a:r>
              <a:rPr lang="en-GB" sz="2000" dirty="0" smtClean="0"/>
              <a:t>:</a:t>
            </a:r>
            <a:endParaRPr lang="en-GB" sz="2000" dirty="0"/>
          </a:p>
        </p:txBody>
      </p:sp>
    </p:spTree>
    <p:extLst>
      <p:ext uri="{BB962C8B-B14F-4D97-AF65-F5344CB8AC3E}">
        <p14:creationId xmlns:p14="http://schemas.microsoft.com/office/powerpoint/2010/main" val="1027137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7589" y="589151"/>
            <a:ext cx="4390946" cy="430887"/>
          </a:xfrm>
          <a:prstGeom prst="rect">
            <a:avLst/>
          </a:prstGeom>
          <a:noFill/>
        </p:spPr>
        <p:txBody>
          <a:bodyPr wrap="none" rtlCol="0">
            <a:spAutoFit/>
          </a:bodyPr>
          <a:lstStyle/>
          <a:p>
            <a:r>
              <a:rPr lang="en-GB" sz="2200" b="1" dirty="0" smtClean="0"/>
              <a:t>Stage 4: Destiny – What Will We</a:t>
            </a:r>
            <a:endParaRPr lang="en-GB" sz="2200" b="1" dirty="0"/>
          </a:p>
        </p:txBody>
      </p:sp>
      <p:sp>
        <p:nvSpPr>
          <p:cNvPr id="4" name="Rectangle 3"/>
          <p:cNvSpPr/>
          <p:nvPr/>
        </p:nvSpPr>
        <p:spPr>
          <a:xfrm>
            <a:off x="596700" y="1782056"/>
            <a:ext cx="8471099" cy="2462213"/>
          </a:xfrm>
          <a:prstGeom prst="rect">
            <a:avLst/>
          </a:prstGeom>
        </p:spPr>
        <p:txBody>
          <a:bodyPr wrap="square">
            <a:spAutoFit/>
          </a:bodyPr>
          <a:lstStyle/>
          <a:p>
            <a:pPr marL="342900" lvl="0" indent="-342900">
              <a:buFont typeface="Courier New" panose="02070309020205020404" pitchFamily="49" charset="0"/>
              <a:buChar char="o"/>
            </a:pPr>
            <a:r>
              <a:rPr lang="en-GB" sz="2200" dirty="0"/>
              <a:t>The practical work of making your vision into a reality. </a:t>
            </a:r>
            <a:endParaRPr lang="en-GB" sz="2200" dirty="0" smtClean="0"/>
          </a:p>
          <a:p>
            <a:pPr lvl="0"/>
            <a:endParaRPr lang="en-GB" sz="2200" dirty="0"/>
          </a:p>
          <a:p>
            <a:pPr marL="342900" lvl="0" indent="-342900">
              <a:buFont typeface="Courier New" panose="02070309020205020404" pitchFamily="49" charset="0"/>
              <a:buChar char="o"/>
            </a:pPr>
            <a:r>
              <a:rPr lang="en-GB" sz="2200" dirty="0" smtClean="0"/>
              <a:t>Focusing </a:t>
            </a:r>
            <a:r>
              <a:rPr lang="en-GB" sz="2200" dirty="0"/>
              <a:t>on the positive creates its own momentum. </a:t>
            </a:r>
            <a:endParaRPr lang="en-GB" sz="2200" dirty="0" smtClean="0"/>
          </a:p>
          <a:p>
            <a:pPr lvl="0"/>
            <a:endParaRPr lang="en-GB" sz="2200" dirty="0"/>
          </a:p>
          <a:p>
            <a:pPr marL="342900" lvl="0" indent="-342900">
              <a:buFont typeface="Courier New" panose="02070309020205020404" pitchFamily="49" charset="0"/>
              <a:buChar char="o"/>
            </a:pPr>
            <a:r>
              <a:rPr lang="en-GB" sz="2200" dirty="0" smtClean="0"/>
              <a:t>By </a:t>
            </a:r>
            <a:r>
              <a:rPr lang="en-GB" sz="2200" dirty="0"/>
              <a:t>spontaneously developing and improving; always building positively on what went on before you are developing the ability to improvise.</a:t>
            </a:r>
          </a:p>
        </p:txBody>
      </p:sp>
    </p:spTree>
    <p:extLst>
      <p:ext uri="{BB962C8B-B14F-4D97-AF65-F5344CB8AC3E}">
        <p14:creationId xmlns:p14="http://schemas.microsoft.com/office/powerpoint/2010/main" val="1935685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799" y="401880"/>
            <a:ext cx="9423401" cy="1200329"/>
          </a:xfrm>
          <a:prstGeom prst="rect">
            <a:avLst/>
          </a:prstGeom>
          <a:solidFill>
            <a:schemeClr val="accent6">
              <a:lumMod val="50000"/>
            </a:schemeClr>
          </a:solidFill>
          <a:effectLst>
            <a:softEdge rad="203200"/>
          </a:effectLst>
        </p:spPr>
        <p:txBody>
          <a:bodyPr wrap="square" rtlCol="0">
            <a:spAutoFit/>
          </a:bodyPr>
          <a:lstStyle/>
          <a:p>
            <a:pPr algn="ctr"/>
            <a:r>
              <a:rPr lang="en-GB" sz="2400" dirty="0" smtClean="0"/>
              <a:t>Reflect further on the image of the future that you want, </a:t>
            </a:r>
          </a:p>
          <a:p>
            <a:pPr algn="ctr"/>
            <a:r>
              <a:rPr lang="en-GB" sz="2400" dirty="0" smtClean="0"/>
              <a:t>and ask yourself the following questions.</a:t>
            </a:r>
          </a:p>
          <a:p>
            <a:pPr algn="ctr"/>
            <a:endParaRPr lang="en-GB" sz="2400" dirty="0"/>
          </a:p>
        </p:txBody>
      </p:sp>
      <p:sp>
        <p:nvSpPr>
          <p:cNvPr id="10" name="TextBox 9"/>
          <p:cNvSpPr txBox="1"/>
          <p:nvPr/>
        </p:nvSpPr>
        <p:spPr>
          <a:xfrm>
            <a:off x="207762" y="1700990"/>
            <a:ext cx="11710699" cy="4431983"/>
          </a:xfrm>
          <a:prstGeom prst="rect">
            <a:avLst/>
          </a:prstGeom>
          <a:noFill/>
        </p:spPr>
        <p:txBody>
          <a:bodyPr wrap="square" rtlCol="0">
            <a:spAutoFit/>
          </a:bodyPr>
          <a:lstStyle/>
          <a:p>
            <a:pPr marL="342900" indent="-342900">
              <a:buFont typeface="Courier New" panose="02070309020205020404" pitchFamily="49" charset="0"/>
              <a:buChar char="o"/>
            </a:pPr>
            <a:r>
              <a:rPr lang="en-GB" sz="2400" dirty="0" smtClean="0"/>
              <a:t>What exactly is happening?</a:t>
            </a:r>
          </a:p>
          <a:p>
            <a:pPr marL="342900" indent="-342900">
              <a:buFont typeface="Courier New" panose="02070309020205020404" pitchFamily="49" charset="0"/>
              <a:buChar char="o"/>
            </a:pPr>
            <a:r>
              <a:rPr lang="en-GB" sz="2400" dirty="0" smtClean="0"/>
              <a:t>What are you doing differently?</a:t>
            </a:r>
          </a:p>
          <a:p>
            <a:pPr marL="342900" indent="-342900">
              <a:buFont typeface="Courier New" panose="02070309020205020404" pitchFamily="49" charset="0"/>
              <a:buChar char="o"/>
            </a:pPr>
            <a:r>
              <a:rPr lang="en-GB" sz="2400" dirty="0" smtClean="0"/>
              <a:t>What parts of your life would you keep? What would you let go?</a:t>
            </a:r>
          </a:p>
          <a:p>
            <a:pPr marL="342900" indent="-342900">
              <a:buFont typeface="Courier New" panose="02070309020205020404" pitchFamily="49" charset="0"/>
              <a:buChar char="o"/>
            </a:pPr>
            <a:r>
              <a:rPr lang="en-GB" sz="2400" dirty="0" smtClean="0"/>
              <a:t>What would you be doing differently?</a:t>
            </a:r>
          </a:p>
          <a:p>
            <a:pPr marL="342900" indent="-342900">
              <a:buFont typeface="Courier New" panose="02070309020205020404" pitchFamily="49" charset="0"/>
              <a:buChar char="o"/>
            </a:pPr>
            <a:r>
              <a:rPr lang="en-GB" sz="2400" dirty="0" smtClean="0"/>
              <a:t>What new things would  you do?</a:t>
            </a:r>
          </a:p>
          <a:p>
            <a:pPr marL="342900" indent="-342900">
              <a:buFont typeface="Courier New" panose="02070309020205020404" pitchFamily="49" charset="0"/>
              <a:buChar char="o"/>
            </a:pPr>
            <a:r>
              <a:rPr lang="en-GB" sz="2400" dirty="0" smtClean="0"/>
              <a:t>Who else is involved?</a:t>
            </a:r>
          </a:p>
          <a:p>
            <a:pPr marL="342900" indent="-342900">
              <a:buFont typeface="Courier New" panose="02070309020205020404" pitchFamily="49" charset="0"/>
              <a:buChar char="o"/>
            </a:pPr>
            <a:r>
              <a:rPr lang="en-GB" sz="2400" dirty="0" smtClean="0"/>
              <a:t>What part are they playing in supporting you? What are they saying or doing?</a:t>
            </a:r>
          </a:p>
          <a:p>
            <a:pPr marL="342900" indent="-342900">
              <a:buFont typeface="Courier New" panose="02070309020205020404" pitchFamily="49" charset="0"/>
              <a:buChar char="o"/>
            </a:pPr>
            <a:r>
              <a:rPr lang="en-GB" sz="2400" dirty="0" smtClean="0"/>
              <a:t>What does this positive future look and feel like in detail?</a:t>
            </a:r>
          </a:p>
          <a:p>
            <a:pPr marL="342900" indent="-342900">
              <a:buFont typeface="Courier New" panose="02070309020205020404" pitchFamily="49" charset="0"/>
              <a:buChar char="o"/>
            </a:pPr>
            <a:endParaRPr lang="en-GB" sz="2400" dirty="0"/>
          </a:p>
          <a:p>
            <a:pPr marL="342900" indent="-342900">
              <a:buFont typeface="Courier New" panose="02070309020205020404" pitchFamily="49" charset="0"/>
              <a:buChar char="o"/>
            </a:pPr>
            <a:r>
              <a:rPr lang="en-GB" sz="2400" dirty="0" smtClean="0"/>
              <a:t>Try to do this reflective activity by next weeks practical session.</a:t>
            </a:r>
          </a:p>
          <a:p>
            <a:endParaRPr lang="en-GB" dirty="0" smtClean="0"/>
          </a:p>
        </p:txBody>
      </p:sp>
    </p:spTree>
    <p:extLst>
      <p:ext uri="{BB962C8B-B14F-4D97-AF65-F5344CB8AC3E}">
        <p14:creationId xmlns:p14="http://schemas.microsoft.com/office/powerpoint/2010/main" val="761398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167" y="302359"/>
            <a:ext cx="11585223" cy="6555641"/>
          </a:xfrm>
          <a:prstGeom prst="rect">
            <a:avLst/>
          </a:prstGeom>
          <a:noFill/>
        </p:spPr>
        <p:txBody>
          <a:bodyPr wrap="none" rtlCol="0">
            <a:spAutoFit/>
          </a:bodyPr>
          <a:lstStyle/>
          <a:p>
            <a:r>
              <a:rPr lang="en-GB" sz="2800" b="1" dirty="0" smtClean="0"/>
              <a:t>Before Going out on our Practical Session,</a:t>
            </a:r>
          </a:p>
          <a:p>
            <a:r>
              <a:rPr lang="en-GB" sz="2800" b="1" dirty="0" smtClean="0"/>
              <a:t>Here are some tips to try:</a:t>
            </a:r>
          </a:p>
          <a:p>
            <a:endParaRPr lang="en-GB" sz="2800" b="1" dirty="0"/>
          </a:p>
          <a:p>
            <a:pPr marL="457200" indent="-457200">
              <a:buFont typeface="Courier New" panose="02070309020205020404" pitchFamily="49" charset="0"/>
              <a:buChar char="o"/>
            </a:pPr>
            <a:r>
              <a:rPr lang="en-GB" sz="2800" dirty="0" smtClean="0"/>
              <a:t>Do you have any others you could share with us?</a:t>
            </a:r>
          </a:p>
          <a:p>
            <a:endParaRPr lang="en-GB" sz="2800" dirty="0"/>
          </a:p>
          <a:p>
            <a:pPr marL="457200" indent="-457200">
              <a:buFont typeface="Courier New" panose="02070309020205020404" pitchFamily="49" charset="0"/>
              <a:buChar char="o"/>
            </a:pPr>
            <a:r>
              <a:rPr lang="en-GB" sz="2800" dirty="0" smtClean="0"/>
              <a:t>What have you found helpful in the past?</a:t>
            </a:r>
          </a:p>
          <a:p>
            <a:endParaRPr lang="en-GB" sz="2800" dirty="0"/>
          </a:p>
          <a:p>
            <a:pPr marL="457200" indent="-457200">
              <a:buFont typeface="Courier New" panose="02070309020205020404" pitchFamily="49" charset="0"/>
              <a:buChar char="o"/>
            </a:pPr>
            <a:r>
              <a:rPr lang="en-GB" sz="2800" dirty="0" smtClean="0"/>
              <a:t>What have you found not helpful?</a:t>
            </a:r>
          </a:p>
          <a:p>
            <a:pPr marL="457200" indent="-457200">
              <a:buFont typeface="Courier New" panose="02070309020205020404" pitchFamily="49" charset="0"/>
              <a:buChar char="o"/>
            </a:pPr>
            <a:endParaRPr lang="en-GB" sz="2800" dirty="0"/>
          </a:p>
          <a:p>
            <a:pPr marL="457200" indent="-457200">
              <a:buFont typeface="Courier New" panose="02070309020205020404" pitchFamily="49" charset="0"/>
              <a:buChar char="o"/>
            </a:pPr>
            <a:r>
              <a:rPr lang="en-GB" sz="2800" dirty="0" smtClean="0"/>
              <a:t>Choose one or two (or more if you prefer) to use on the day of </a:t>
            </a:r>
          </a:p>
          <a:p>
            <a:r>
              <a:rPr lang="en-GB" sz="2800" dirty="0" smtClean="0"/>
              <a:t>the practical session. </a:t>
            </a:r>
          </a:p>
          <a:p>
            <a:endParaRPr lang="en-GB" sz="2800" dirty="0"/>
          </a:p>
          <a:p>
            <a:pPr marL="457200" indent="-457200">
              <a:buFont typeface="Courier New" panose="02070309020205020404" pitchFamily="49" charset="0"/>
              <a:buChar char="o"/>
            </a:pPr>
            <a:r>
              <a:rPr lang="en-GB" sz="2800" dirty="0" smtClean="0"/>
              <a:t>Try these out in the next week so you have </a:t>
            </a:r>
          </a:p>
          <a:p>
            <a:r>
              <a:rPr lang="en-GB" sz="2800" dirty="0"/>
              <a:t>t</a:t>
            </a:r>
            <a:r>
              <a:rPr lang="en-GB" sz="2800" dirty="0" smtClean="0"/>
              <a:t>hem practiced for the practical session.</a:t>
            </a:r>
          </a:p>
          <a:p>
            <a:endParaRPr lang="en-GB" sz="2800" dirty="0"/>
          </a:p>
        </p:txBody>
      </p:sp>
    </p:spTree>
    <p:extLst>
      <p:ext uri="{BB962C8B-B14F-4D97-AF65-F5344CB8AC3E}">
        <p14:creationId xmlns:p14="http://schemas.microsoft.com/office/powerpoint/2010/main" val="88836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1027"/>
          <a:stretch/>
        </p:blipFill>
        <p:spPr>
          <a:xfrm>
            <a:off x="8781513" y="4316065"/>
            <a:ext cx="3308887" cy="1959104"/>
          </a:xfrm>
          <a:prstGeom prst="rect">
            <a:avLst/>
          </a:prstGeom>
          <a:effectLst>
            <a:softEdge rad="139700"/>
          </a:effectLst>
        </p:spPr>
      </p:pic>
      <p:sp>
        <p:nvSpPr>
          <p:cNvPr id="2" name="Rectangle 1"/>
          <p:cNvSpPr/>
          <p:nvPr/>
        </p:nvSpPr>
        <p:spPr>
          <a:xfrm>
            <a:off x="284187" y="133189"/>
            <a:ext cx="9177313" cy="560153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Plan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ahead</a:t>
            </a:r>
            <a:r>
              <a:rPr kumimoji="0" lang="en-GB"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Consider which situations you’re feeling particularly anxious about and decide what you could do in this situation to help ease your concerns</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If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you’re anxious about taking public transport, can you find another way to travel? If not, could you travel at a quieter time of day when there may be less people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around?</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If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you’re worried about returning to work, could you speak to your manager and ask to compress the hours you spend in the office</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r>
              <a:rPr kumimoji="0" lang="en-GB"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GB"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Plan ahead where possible, and take a positive, problem-solving approach.</a:t>
            </a:r>
          </a:p>
        </p:txBody>
      </p:sp>
      <p:sp>
        <p:nvSpPr>
          <p:cNvPr id="5" name="Rectangle 4"/>
          <p:cNvSpPr/>
          <p:nvPr/>
        </p:nvSpPr>
        <p:spPr>
          <a:xfrm>
            <a:off x="93687" y="6275169"/>
            <a:ext cx="11552213"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Bupa (2020 </a:t>
            </a: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3"/>
              </a:rPr>
              <a:t>*</a:t>
            </a: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3"/>
              </a:rPr>
              <a:t>www.bupa.co.uk/newsroom/ourviews/manage-post-lockdown-anxiety</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9402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809" y="410159"/>
            <a:ext cx="10458138" cy="557075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Arm Yourself With Trustworthy Information*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The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guidance on what to do and how to stay safe during coronavirus is constantly evolving. So it’s understandable if you’re feeling unsure what hygiene precautions you should take, or what social distancing measures to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follow.</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Knowledge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is power here! Arming yourself with the correct facts will help you feel confident that you know what to do, and can help ease your worries. But if watching or reading the news about coronavirus makes you feel anxious, limit this to once a day.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It’s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important to make sure the information and advice you’re reading comes from sources that are up-to-date, trustworthy and evidence-based. Keep up to-date with the latest guidance on coronavirus at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gov.uk.</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3522689" y="6319469"/>
            <a:ext cx="8814217"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2"/>
              </a:rPr>
              <a:t>*www.bupa.co.uk/newsroom/ourviews/manage-post-lockdown-anxiety</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p:cNvSpPr/>
          <p:nvPr/>
        </p:nvSpPr>
        <p:spPr>
          <a:xfrm>
            <a:off x="2002721" y="6319469"/>
            <a:ext cx="151996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Bupa (2020)</a:t>
            </a:r>
          </a:p>
        </p:txBody>
      </p:sp>
    </p:spTree>
    <p:extLst>
      <p:ext uri="{BB962C8B-B14F-4D97-AF65-F5344CB8AC3E}">
        <p14:creationId xmlns:p14="http://schemas.microsoft.com/office/powerpoint/2010/main" val="1738542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373" y="343239"/>
            <a:ext cx="8250311" cy="54476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Practise self-awareness and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compassion*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It’s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completely understandable to feel a mixture of emotions right now – particularly as the situation continues to change daily. </a:t>
            </a: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On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one hand, you might be craving some structure to your day, or looking forward to a socially-distanced catch up outside with a friend. But on the other hand, you might feel concerned or anxious about returning to situations you haven’t been in for some time. </a:t>
            </a: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The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key is to recognise this and be kind to yourself. If you find you’re being self-critical – ask yourself – how would I speak to a friend right now? You deserve to show yourself the same care and compassion that you would to someone else.</a:t>
            </a:r>
          </a:p>
        </p:txBody>
      </p:sp>
      <p:sp>
        <p:nvSpPr>
          <p:cNvPr id="3" name="Rectangle 2"/>
          <p:cNvSpPr/>
          <p:nvPr/>
        </p:nvSpPr>
        <p:spPr>
          <a:xfrm>
            <a:off x="1598442" y="6242735"/>
            <a:ext cx="897890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2"/>
              </a:rPr>
              <a:t>*www.bupa.co.uk/newsroom/ourviews/manage-post-lockdown-anxiety</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p:cNvSpPr/>
          <p:nvPr/>
        </p:nvSpPr>
        <p:spPr>
          <a:xfrm>
            <a:off x="204373" y="6242735"/>
            <a:ext cx="151996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Bupa (2020)</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Picture 4"/>
          <p:cNvPicPr>
            <a:picLocks noChangeAspect="1"/>
          </p:cNvPicPr>
          <p:nvPr/>
        </p:nvPicPr>
        <p:blipFill rotWithShape="1">
          <a:blip r:embed="rId3"/>
          <a:srcRect l="24488" r="19000"/>
          <a:stretch/>
        </p:blipFill>
        <p:spPr>
          <a:xfrm>
            <a:off x="9425354" y="3067061"/>
            <a:ext cx="2531989" cy="2981553"/>
          </a:xfrm>
          <a:prstGeom prst="rect">
            <a:avLst/>
          </a:prstGeom>
          <a:effectLst>
            <a:softEdge rad="165100"/>
          </a:effectLst>
        </p:spPr>
      </p:pic>
    </p:spTree>
    <p:extLst>
      <p:ext uri="{BB962C8B-B14F-4D97-AF65-F5344CB8AC3E}">
        <p14:creationId xmlns:p14="http://schemas.microsoft.com/office/powerpoint/2010/main" val="3734413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7688" r="18655"/>
          <a:stretch/>
        </p:blipFill>
        <p:spPr>
          <a:xfrm>
            <a:off x="9003323" y="3586933"/>
            <a:ext cx="3006989" cy="2645295"/>
          </a:xfrm>
          <a:prstGeom prst="rect">
            <a:avLst/>
          </a:prstGeom>
          <a:effectLst>
            <a:softEdge rad="114300"/>
          </a:effectLst>
        </p:spPr>
      </p:pic>
      <p:sp>
        <p:nvSpPr>
          <p:cNvPr id="3" name="Rectangle 2"/>
          <p:cNvSpPr/>
          <p:nvPr/>
        </p:nvSpPr>
        <p:spPr>
          <a:xfrm>
            <a:off x="373695" y="489466"/>
            <a:ext cx="8913942" cy="421653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Speak to someone you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trust*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Share your fears and concerns with someone you feel comfortable talking to.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The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chances are they’re experiencing similar feelings. Sharing how you’re both feeling can help you both to feel supported and understood.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If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 have specific concerns about returning to work, speak to your line manager and colleagues.</a:t>
            </a:r>
          </a:p>
        </p:txBody>
      </p:sp>
      <p:sp>
        <p:nvSpPr>
          <p:cNvPr id="4" name="Rectangle 3"/>
          <p:cNvSpPr/>
          <p:nvPr/>
        </p:nvSpPr>
        <p:spPr>
          <a:xfrm>
            <a:off x="1529101" y="6232228"/>
            <a:ext cx="951230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3"/>
              </a:rPr>
              <a:t>www.bupa.co.uk/newsroom/ourviews/manage-post-lockdown-anxiety</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Rectangle 4"/>
          <p:cNvSpPr/>
          <p:nvPr/>
        </p:nvSpPr>
        <p:spPr>
          <a:xfrm>
            <a:off x="182873" y="6232228"/>
            <a:ext cx="151996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Bupa (2020)</a:t>
            </a:r>
          </a:p>
        </p:txBody>
      </p:sp>
    </p:spTree>
    <p:extLst>
      <p:ext uri="{BB962C8B-B14F-4D97-AF65-F5344CB8AC3E}">
        <p14:creationId xmlns:p14="http://schemas.microsoft.com/office/powerpoint/2010/main" val="2175868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2" y="396270"/>
            <a:ext cx="11977140" cy="54476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Responding to the Unfamiliar*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You may witness people around you panicking. On the other hand, you may experience those don't seem concerned at all when a pandemic is on the rise, assured that it won't affect them. You may find yourself feeling all kinds of emotions—or maybe, you are confused and don't know how to feel.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People tend to overreact to unknown threats as easily as they underreact to familiar threats. What we know less about is more likely to make us nervous.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Being bombarded with news that constantly talks about death tolls, and reports that emphasize how many are sick, can cause people to overestimate the risks they face in contracting the illness.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However, reliable sources of media can also have positive effects during a pandemic.</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104932" y="6383248"/>
            <a:ext cx="1190718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*Very </a:t>
            </a:r>
            <a:r>
              <a:rPr kumimoji="0" lang="en-GB" sz="1600" b="0" i="0" u="none" strike="noStrike" kern="1200" cap="none" spc="0" normalizeH="0" baseline="0" noProof="0" dirty="0">
                <a:ln>
                  <a:noFill/>
                </a:ln>
                <a:solidFill>
                  <a:prstClr val="white"/>
                </a:solidFill>
                <a:effectLst/>
                <a:uLnTx/>
                <a:uFillTx/>
                <a:latin typeface="Century Gothic" panose="020B0502020202020204"/>
                <a:ea typeface="+mn-ea"/>
                <a:cs typeface="+mn-cs"/>
              </a:rPr>
              <a:t>Well Mind (2020) </a:t>
            </a:r>
            <a:r>
              <a:rPr kumimoji="0" lang="en-GB"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www.verywellmind.com/managing-coronavirus-anxiety-4798909</a:t>
            </a:r>
            <a:endParaRPr kumimoji="0" lang="en-GB"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5145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100" y="482600"/>
            <a:ext cx="8704627" cy="523220"/>
          </a:xfrm>
          <a:prstGeom prst="rect">
            <a:avLst/>
          </a:prstGeom>
          <a:noFill/>
        </p:spPr>
        <p:txBody>
          <a:bodyPr wrap="none" rtlCol="0">
            <a:spAutoFit/>
          </a:bodyPr>
          <a:lstStyle/>
          <a:p>
            <a:r>
              <a:rPr lang="en-GB" sz="2800" dirty="0" smtClean="0"/>
              <a:t>Discussion: What are Some of </a:t>
            </a:r>
            <a:r>
              <a:rPr lang="en-GB" sz="2800" dirty="0"/>
              <a:t>Y</a:t>
            </a:r>
            <a:r>
              <a:rPr lang="en-GB" sz="2800" dirty="0" smtClean="0"/>
              <a:t>our SMAR</a:t>
            </a:r>
            <a:r>
              <a:rPr lang="en-GB" sz="2800" dirty="0"/>
              <a:t>T</a:t>
            </a:r>
            <a:r>
              <a:rPr lang="en-GB" sz="2800" dirty="0" smtClean="0"/>
              <a:t> Goals?</a:t>
            </a:r>
          </a:p>
        </p:txBody>
      </p:sp>
      <p:sp>
        <p:nvSpPr>
          <p:cNvPr id="3" name="TextBox 2"/>
          <p:cNvSpPr txBox="1"/>
          <p:nvPr/>
        </p:nvSpPr>
        <p:spPr>
          <a:xfrm>
            <a:off x="736600" y="1676400"/>
            <a:ext cx="7315200" cy="4247317"/>
          </a:xfrm>
          <a:prstGeom prst="rect">
            <a:avLst/>
          </a:prstGeom>
          <a:noFill/>
        </p:spPr>
        <p:txBody>
          <a:bodyPr wrap="square" rtlCol="0">
            <a:spAutoFit/>
          </a:bodyPr>
          <a:lstStyle/>
          <a:p>
            <a:pPr marL="285750" indent="-285750">
              <a:buFont typeface="Courier New" panose="02070309020205020404" pitchFamily="49" charset="0"/>
              <a:buChar char="o"/>
            </a:pPr>
            <a:r>
              <a:rPr lang="en-GB" sz="3600" dirty="0" smtClean="0"/>
              <a:t> S</a:t>
            </a:r>
          </a:p>
          <a:p>
            <a:pPr marL="285750" indent="-285750">
              <a:buFont typeface="Courier New" panose="02070309020205020404" pitchFamily="49" charset="0"/>
              <a:buChar char="o"/>
            </a:pPr>
            <a:r>
              <a:rPr lang="en-GB" sz="3600" dirty="0" smtClean="0"/>
              <a:t> M</a:t>
            </a:r>
          </a:p>
          <a:p>
            <a:pPr marL="285750" indent="-285750">
              <a:buFont typeface="Courier New" panose="02070309020205020404" pitchFamily="49" charset="0"/>
              <a:buChar char="o"/>
            </a:pPr>
            <a:r>
              <a:rPr lang="en-GB" sz="3600" dirty="0" smtClean="0"/>
              <a:t> A</a:t>
            </a:r>
          </a:p>
          <a:p>
            <a:pPr marL="285750" indent="-285750">
              <a:buFont typeface="Courier New" panose="02070309020205020404" pitchFamily="49" charset="0"/>
              <a:buChar char="o"/>
            </a:pPr>
            <a:r>
              <a:rPr lang="en-GB" sz="3600" dirty="0" smtClean="0"/>
              <a:t> R</a:t>
            </a:r>
          </a:p>
          <a:p>
            <a:pPr marL="285750" indent="-285750">
              <a:buFont typeface="Courier New" panose="02070309020205020404" pitchFamily="49" charset="0"/>
              <a:buChar char="o"/>
            </a:pPr>
            <a:r>
              <a:rPr lang="en-GB" sz="3600" dirty="0" smtClean="0"/>
              <a:t> T </a:t>
            </a:r>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endParaRPr lang="en-GB" dirty="0" smtClean="0"/>
          </a:p>
        </p:txBody>
      </p:sp>
    </p:spTree>
    <p:extLst>
      <p:ext uri="{BB962C8B-B14F-4D97-AF65-F5344CB8AC3E}">
        <p14:creationId xmlns:p14="http://schemas.microsoft.com/office/powerpoint/2010/main" val="198972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14" y="652388"/>
            <a:ext cx="10481434" cy="1400530"/>
          </a:xfrm>
        </p:spPr>
        <p:txBody>
          <a:bodyPr/>
          <a:lstStyle/>
          <a:p>
            <a:pPr algn="ctr"/>
            <a:r>
              <a:rPr lang="en-GB" sz="2800" b="1" dirty="0" smtClean="0"/>
              <a:t>On The Day </a:t>
            </a:r>
            <a:r>
              <a:rPr lang="en-GB" sz="2800" b="1" dirty="0"/>
              <a:t>o</a:t>
            </a:r>
            <a:r>
              <a:rPr lang="en-GB" sz="2800" b="1" dirty="0" smtClean="0"/>
              <a:t>f the Practical Session</a:t>
            </a:r>
            <a:r>
              <a:rPr lang="en-GB" sz="4400" b="1" dirty="0"/>
              <a:t/>
            </a:r>
            <a:br>
              <a:rPr lang="en-GB" sz="4400" b="1" dirty="0"/>
            </a:br>
            <a:endParaRPr lang="en-GB" dirty="0"/>
          </a:p>
        </p:txBody>
      </p:sp>
      <p:sp>
        <p:nvSpPr>
          <p:cNvPr id="3" name="Content Placeholder 2"/>
          <p:cNvSpPr>
            <a:spLocks noGrp="1"/>
          </p:cNvSpPr>
          <p:nvPr>
            <p:ph idx="1"/>
          </p:nvPr>
        </p:nvSpPr>
        <p:spPr/>
        <p:txBody>
          <a:bodyPr/>
          <a:lstStyle/>
          <a:p>
            <a:r>
              <a:rPr lang="en-GB" sz="2400" dirty="0"/>
              <a:t>Here are some tips to try before socially engaging</a:t>
            </a:r>
          </a:p>
          <a:p>
            <a:endParaRPr lang="en-GB" sz="2400" dirty="0"/>
          </a:p>
          <a:p>
            <a:r>
              <a:rPr lang="en-GB" sz="2400" dirty="0"/>
              <a:t>What else have you found useful in the past?</a:t>
            </a:r>
          </a:p>
          <a:p>
            <a:endParaRPr lang="en-GB" sz="2400" dirty="0"/>
          </a:p>
          <a:p>
            <a:r>
              <a:rPr lang="en-GB" sz="2400" dirty="0"/>
              <a:t>What have you found unhelpful in the past</a:t>
            </a:r>
            <a:r>
              <a:rPr lang="en-GB" sz="2400" dirty="0" smtClean="0"/>
              <a:t>?</a:t>
            </a:r>
          </a:p>
          <a:p>
            <a:endParaRPr lang="en-GB" sz="2400" dirty="0"/>
          </a:p>
          <a:p>
            <a:r>
              <a:rPr lang="en-GB" sz="2400" dirty="0" smtClean="0"/>
              <a:t>Choose one or two (or more if you prefer) to try, practice them before the practical session. </a:t>
            </a:r>
          </a:p>
          <a:p>
            <a:endParaRPr lang="en-GB" dirty="0"/>
          </a:p>
          <a:p>
            <a:endParaRPr lang="en-GB" dirty="0"/>
          </a:p>
          <a:p>
            <a:endParaRPr lang="en-GB" dirty="0"/>
          </a:p>
        </p:txBody>
      </p:sp>
    </p:spTree>
    <p:extLst>
      <p:ext uri="{BB962C8B-B14F-4D97-AF65-F5344CB8AC3E}">
        <p14:creationId xmlns:p14="http://schemas.microsoft.com/office/powerpoint/2010/main" val="2764409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30978" y="0"/>
            <a:ext cx="4573539" cy="6867015"/>
          </a:xfrm>
          <a:prstGeom prst="rect">
            <a:avLst/>
          </a:prstGeom>
        </p:spPr>
      </p:pic>
    </p:spTree>
    <p:extLst>
      <p:ext uri="{BB962C8B-B14F-4D97-AF65-F5344CB8AC3E}">
        <p14:creationId xmlns:p14="http://schemas.microsoft.com/office/powerpoint/2010/main" val="400207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99532" y="1"/>
            <a:ext cx="4986339" cy="6867662"/>
          </a:xfrm>
          <a:prstGeom prst="rect">
            <a:avLst/>
          </a:prstGeom>
        </p:spPr>
      </p:pic>
    </p:spTree>
    <p:extLst>
      <p:ext uri="{BB962C8B-B14F-4D97-AF65-F5344CB8AC3E}">
        <p14:creationId xmlns:p14="http://schemas.microsoft.com/office/powerpoint/2010/main" val="2025286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235" y="379621"/>
            <a:ext cx="8853269" cy="5786199"/>
          </a:xfrm>
          <a:prstGeom prst="rect">
            <a:avLst/>
          </a:prstGeom>
        </p:spPr>
        <p:txBody>
          <a:bodyPr wrap="square">
            <a:spAutoFit/>
          </a:bodyPr>
          <a:lstStyle/>
          <a:p>
            <a:pPr algn="ctr"/>
            <a:r>
              <a:rPr lang="en-GB" sz="2400" b="1" dirty="0" smtClean="0"/>
              <a:t>Practice </a:t>
            </a:r>
            <a:r>
              <a:rPr lang="en-GB" sz="2400" b="1" dirty="0"/>
              <a:t>Loving Kindness </a:t>
            </a:r>
            <a:r>
              <a:rPr lang="en-GB" sz="2400" b="1" dirty="0" smtClean="0"/>
              <a:t>Meditation*</a:t>
            </a:r>
          </a:p>
          <a:p>
            <a:pPr algn="ctr"/>
            <a:endParaRPr lang="en-GB" sz="2400" b="1" dirty="0"/>
          </a:p>
          <a:p>
            <a:endParaRPr lang="en-GB" dirty="0"/>
          </a:p>
          <a:p>
            <a:r>
              <a:rPr lang="en-GB" sz="2200" dirty="0"/>
              <a:t>The following is a simple and effective loving kindness meditation technique to try.</a:t>
            </a:r>
          </a:p>
          <a:p>
            <a:endParaRPr lang="en-GB" sz="2200" dirty="0"/>
          </a:p>
          <a:p>
            <a:endParaRPr lang="en-GB" sz="2200" dirty="0"/>
          </a:p>
          <a:p>
            <a:r>
              <a:rPr lang="en-GB" sz="2200" dirty="0" smtClean="0"/>
              <a:t>Imagine </a:t>
            </a:r>
            <a:r>
              <a:rPr lang="en-GB" sz="2200" dirty="0"/>
              <a:t>yourself experiencing complete physical and emotional wellness and inner peace. Imagine feeling perfect love for yourself, thanking yourself for all that you are, knowing that you are just right—just as you are. </a:t>
            </a:r>
            <a:endParaRPr lang="en-GB" sz="2200" dirty="0" smtClean="0"/>
          </a:p>
          <a:p>
            <a:endParaRPr lang="en-GB" sz="2200" dirty="0"/>
          </a:p>
          <a:p>
            <a:r>
              <a:rPr lang="en-GB" sz="2200" dirty="0" smtClean="0"/>
              <a:t>Focus </a:t>
            </a:r>
            <a:r>
              <a:rPr lang="en-GB" sz="2200" dirty="0"/>
              <a:t>on this feeling of inner peace, and imagine that you are breathing out tension and breathing in feelings of love</a:t>
            </a:r>
            <a:r>
              <a:rPr lang="en-GB" sz="2200" dirty="0" smtClean="0"/>
              <a:t>.</a:t>
            </a:r>
          </a:p>
          <a:p>
            <a:endParaRPr lang="en-GB" sz="2200" dirty="0"/>
          </a:p>
          <a:p>
            <a:r>
              <a:rPr lang="en-GB" sz="2200" dirty="0"/>
              <a:t>Repeat three or four positive, reassuring phrases to yourself. </a:t>
            </a:r>
          </a:p>
          <a:p>
            <a:endParaRPr lang="en-GB" dirty="0"/>
          </a:p>
        </p:txBody>
      </p:sp>
      <p:sp>
        <p:nvSpPr>
          <p:cNvPr id="3" name="Rectangle 2"/>
          <p:cNvSpPr/>
          <p:nvPr/>
        </p:nvSpPr>
        <p:spPr>
          <a:xfrm>
            <a:off x="318868" y="6285133"/>
            <a:ext cx="11582400" cy="369332"/>
          </a:xfrm>
          <a:prstGeom prst="rect">
            <a:avLst/>
          </a:prstGeom>
        </p:spPr>
        <p:txBody>
          <a:bodyPr wrap="square">
            <a:spAutoFit/>
          </a:bodyPr>
          <a:lstStyle/>
          <a:p>
            <a:r>
              <a:rPr lang="en-GB" dirty="0" smtClean="0">
                <a:hlinkClick r:id="rId2"/>
              </a:rPr>
              <a:t>*www.verywellmind.com/how-to-practice-loving-kindness-meditation-3144786</a:t>
            </a:r>
            <a:endParaRPr lang="en-GB" dirty="0"/>
          </a:p>
        </p:txBody>
      </p:sp>
      <p:pic>
        <p:nvPicPr>
          <p:cNvPr id="5" name="Picture 4"/>
          <p:cNvPicPr>
            <a:picLocks noChangeAspect="1"/>
          </p:cNvPicPr>
          <p:nvPr/>
        </p:nvPicPr>
        <p:blipFill>
          <a:blip r:embed="rId3"/>
          <a:stretch>
            <a:fillRect/>
          </a:stretch>
        </p:blipFill>
        <p:spPr>
          <a:xfrm>
            <a:off x="9350913" y="4788045"/>
            <a:ext cx="2705100" cy="1685925"/>
          </a:xfrm>
          <a:prstGeom prst="rect">
            <a:avLst/>
          </a:prstGeom>
          <a:effectLst>
            <a:softEdge rad="50800"/>
          </a:effectLst>
        </p:spPr>
      </p:pic>
    </p:spTree>
    <p:extLst>
      <p:ext uri="{BB962C8B-B14F-4D97-AF65-F5344CB8AC3E}">
        <p14:creationId xmlns:p14="http://schemas.microsoft.com/office/powerpoint/2010/main" val="3252963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8" y="481880"/>
            <a:ext cx="11057206" cy="60631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Loving Kindness Scripts to Try</a:t>
            </a: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May I be happy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May I be safe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May I be healthy, peaceful, and strong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May I give and receive appreciation </a:t>
            </a: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Bask in feelings of warmth and self-compassion for a few moments. If your attention drifts, gently redirect it back to these feelings of loving kindness. Let these feelings envelop you</a:t>
            </a: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You can choose to either stay with this focus for the duration of your meditation or begin to shift your focus to loved ones in your life. </a:t>
            </a: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Begin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with someone who you are very close to, such as a spouse, a child, a parent, or a best friend. Feel your gratitude and love for them. Stay with that feeling. You may want to repeat the following phrases or similar ones that bring about feelings of loving kindness within you:</a:t>
            </a:r>
          </a:p>
        </p:txBody>
      </p:sp>
      <p:pic>
        <p:nvPicPr>
          <p:cNvPr id="3" name="Picture 2"/>
          <p:cNvPicPr>
            <a:picLocks noChangeAspect="1"/>
          </p:cNvPicPr>
          <p:nvPr/>
        </p:nvPicPr>
        <p:blipFill>
          <a:blip r:embed="rId2"/>
          <a:stretch>
            <a:fillRect/>
          </a:stretch>
        </p:blipFill>
        <p:spPr>
          <a:xfrm>
            <a:off x="5962649" y="1376142"/>
            <a:ext cx="5581765" cy="1268583"/>
          </a:xfrm>
          <a:prstGeom prst="rect">
            <a:avLst/>
          </a:prstGeom>
          <a:effectLst>
            <a:softEdge rad="50800"/>
          </a:effectLst>
        </p:spPr>
      </p:pic>
    </p:spTree>
    <p:extLst>
      <p:ext uri="{BB962C8B-B14F-4D97-AF65-F5344CB8AC3E}">
        <p14:creationId xmlns:p14="http://schemas.microsoft.com/office/powerpoint/2010/main" val="2568909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626" y="618979"/>
            <a:ext cx="11338560" cy="830997"/>
          </a:xfrm>
          <a:prstGeom prst="rect">
            <a:avLst/>
          </a:prstGeom>
          <a:noFill/>
        </p:spPr>
        <p:txBody>
          <a:bodyPr wrap="square" rtlCol="0">
            <a:spAutoFit/>
          </a:bodyPr>
          <a:lstStyle/>
          <a:p>
            <a:endParaRPr lang="en-GB" sz="2400" b="1" dirty="0" smtClean="0"/>
          </a:p>
          <a:p>
            <a:endParaRPr lang="en-GB" sz="2400" dirty="0"/>
          </a:p>
        </p:txBody>
      </p:sp>
    </p:spTree>
    <p:extLst>
      <p:ext uri="{BB962C8B-B14F-4D97-AF65-F5344CB8AC3E}">
        <p14:creationId xmlns:p14="http://schemas.microsoft.com/office/powerpoint/2010/main" val="1420582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96" y="551192"/>
            <a:ext cx="11311427" cy="1400530"/>
          </a:xfrm>
        </p:spPr>
        <p:txBody>
          <a:bodyPr/>
          <a:lstStyle/>
          <a:p>
            <a:pPr algn="ctr"/>
            <a:r>
              <a:rPr lang="en-GB" sz="2800" b="1" dirty="0" smtClean="0"/>
              <a:t>Techniques </a:t>
            </a:r>
            <a:r>
              <a:rPr lang="en-GB" sz="2800" b="1" dirty="0"/>
              <a:t>to try at the beginning of the practical </a:t>
            </a:r>
            <a:br>
              <a:rPr lang="en-GB" sz="2800" b="1" dirty="0"/>
            </a:br>
            <a:r>
              <a:rPr lang="en-GB" sz="2800" b="1" dirty="0"/>
              <a:t>Session, </a:t>
            </a:r>
            <a:r>
              <a:rPr lang="en-GB" sz="2800" b="1" dirty="0" smtClean="0"/>
              <a:t>(or </a:t>
            </a:r>
            <a:r>
              <a:rPr lang="en-GB" sz="2800" b="1" dirty="0"/>
              <a:t>when needing some support during the </a:t>
            </a:r>
            <a:r>
              <a:rPr lang="en-GB" sz="2800" b="1" dirty="0" smtClean="0"/>
              <a:t>exercise)</a:t>
            </a:r>
            <a:r>
              <a:rPr lang="en-GB" sz="2800" b="1" dirty="0"/>
              <a:t/>
            </a:r>
            <a:br>
              <a:rPr lang="en-GB" sz="2800" b="1" dirty="0"/>
            </a:br>
            <a:endParaRPr lang="en-GB" sz="2800" dirty="0"/>
          </a:p>
        </p:txBody>
      </p:sp>
      <p:sp>
        <p:nvSpPr>
          <p:cNvPr id="3" name="Content Placeholder 2"/>
          <p:cNvSpPr>
            <a:spLocks noGrp="1"/>
          </p:cNvSpPr>
          <p:nvPr>
            <p:ph idx="1"/>
          </p:nvPr>
        </p:nvSpPr>
        <p:spPr>
          <a:xfrm>
            <a:off x="1075177" y="1659023"/>
            <a:ext cx="8946541" cy="4195481"/>
          </a:xfrm>
        </p:spPr>
        <p:txBody>
          <a:bodyPr>
            <a:normAutofit lnSpcReduction="10000"/>
          </a:bodyPr>
          <a:lstStyle/>
          <a:p>
            <a:pPr marL="0" indent="0">
              <a:buNone/>
            </a:pPr>
            <a:endParaRPr lang="en-GB" dirty="0"/>
          </a:p>
          <a:p>
            <a:r>
              <a:rPr lang="en-GB" dirty="0"/>
              <a:t>Reflect on these tips and record some ideas in a note book or journal or on a piece of paper.</a:t>
            </a:r>
          </a:p>
          <a:p>
            <a:endParaRPr lang="en-GB" dirty="0"/>
          </a:p>
          <a:p>
            <a:r>
              <a:rPr lang="en-GB" dirty="0"/>
              <a:t>What have you found helpful in the past?</a:t>
            </a:r>
          </a:p>
          <a:p>
            <a:endParaRPr lang="en-GB" dirty="0"/>
          </a:p>
          <a:p>
            <a:r>
              <a:rPr lang="en-GB" dirty="0"/>
              <a:t>What has not been helpful</a:t>
            </a:r>
            <a:r>
              <a:rPr lang="en-GB" dirty="0" smtClean="0"/>
              <a:t>?</a:t>
            </a:r>
          </a:p>
          <a:p>
            <a:endParaRPr lang="en-GB" dirty="0"/>
          </a:p>
          <a:p>
            <a:r>
              <a:rPr lang="en-GB" dirty="0" smtClean="0"/>
              <a:t>Choose one of two (or more if you prefer to use on the day of the practical session. Practice beforehand so you are comfortable using them if you need to.</a:t>
            </a:r>
            <a:endParaRPr lang="en-GB" dirty="0"/>
          </a:p>
          <a:p>
            <a:endParaRPr lang="en-GB" dirty="0"/>
          </a:p>
        </p:txBody>
      </p:sp>
    </p:spTree>
    <p:extLst>
      <p:ext uri="{BB962C8B-B14F-4D97-AF65-F5344CB8AC3E}">
        <p14:creationId xmlns:p14="http://schemas.microsoft.com/office/powerpoint/2010/main" val="1457929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8431" y="128367"/>
            <a:ext cx="6002136" cy="6617091"/>
          </a:xfrm>
          <a:prstGeom prst="rect">
            <a:avLst/>
          </a:prstGeom>
        </p:spPr>
      </p:pic>
    </p:spTree>
    <p:extLst>
      <p:ext uri="{BB962C8B-B14F-4D97-AF65-F5344CB8AC3E}">
        <p14:creationId xmlns:p14="http://schemas.microsoft.com/office/powerpoint/2010/main" val="326260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302" y="722205"/>
            <a:ext cx="11043139" cy="4832092"/>
          </a:xfrm>
          <a:prstGeom prst="rect">
            <a:avLst/>
          </a:prstGeom>
        </p:spPr>
        <p:txBody>
          <a:bodyPr wrap="square">
            <a:spAutoFit/>
          </a:bodyPr>
          <a:lstStyle/>
          <a:p>
            <a:pPr algn="ctr"/>
            <a:r>
              <a:rPr lang="en-GB" sz="2200" b="1" dirty="0" smtClean="0"/>
              <a:t>Feel your body</a:t>
            </a:r>
          </a:p>
          <a:p>
            <a:endParaRPr lang="en-GB" sz="2200" dirty="0" smtClean="0"/>
          </a:p>
          <a:p>
            <a:pPr marL="285750" indent="-285750">
              <a:buFont typeface="Courier New" panose="02070309020205020404" pitchFamily="49" charset="0"/>
              <a:buChar char="o"/>
            </a:pPr>
            <a:r>
              <a:rPr lang="en-GB" sz="2200" dirty="0" smtClean="0"/>
              <a:t>You can do this sitting or standing. Focus on how your body feels from head to toe, noticing each part.</a:t>
            </a:r>
          </a:p>
          <a:p>
            <a:endParaRPr lang="en-GB" sz="2200" dirty="0" smtClean="0"/>
          </a:p>
          <a:p>
            <a:pPr marL="285750" indent="-285750">
              <a:buFont typeface="Courier New" panose="02070309020205020404" pitchFamily="49" charset="0"/>
              <a:buChar char="o"/>
            </a:pPr>
            <a:r>
              <a:rPr lang="en-GB" sz="2200" dirty="0" smtClean="0"/>
              <a:t>Can you feel your hair on your shoulders or forehead? Glasses on your ears or nose? The weight of your shirt on your shoulders? Do your arms feel loose or stiff at your sides? Can you feel your heartbeat? Is it rapid or steady? Does your stomach feel full, or are you hungry? Are your legs crossed, or are your feet resting on the floor? Is your back straight?</a:t>
            </a:r>
          </a:p>
          <a:p>
            <a:endParaRPr lang="en-GB" sz="2200" dirty="0" smtClean="0"/>
          </a:p>
          <a:p>
            <a:pPr marL="285750" indent="-285750">
              <a:buFont typeface="Courier New" panose="02070309020205020404" pitchFamily="49" charset="0"/>
              <a:buChar char="o"/>
            </a:pPr>
            <a:r>
              <a:rPr lang="en-GB" sz="2200" dirty="0" smtClean="0"/>
              <a:t>Curl your fingers and wiggle your toes. Are you barefoot or in shoes? How does the floor feel against your feet?</a:t>
            </a:r>
          </a:p>
          <a:p>
            <a:endParaRPr lang="en-GB" sz="2200" dirty="0"/>
          </a:p>
        </p:txBody>
      </p:sp>
    </p:spTree>
    <p:extLst>
      <p:ext uri="{BB962C8B-B14F-4D97-AF65-F5344CB8AC3E}">
        <p14:creationId xmlns:p14="http://schemas.microsoft.com/office/powerpoint/2010/main" val="87708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220" y="556403"/>
            <a:ext cx="9626991" cy="5262979"/>
          </a:xfrm>
          <a:prstGeom prst="rect">
            <a:avLst/>
          </a:prstGeom>
        </p:spPr>
        <p:txBody>
          <a:bodyPr wrap="square">
            <a:spAutoFit/>
          </a:bodyPr>
          <a:lstStyle/>
          <a:p>
            <a:pPr algn="ctr"/>
            <a:r>
              <a:rPr lang="en-GB" sz="2400" b="1" dirty="0" smtClean="0"/>
              <a:t>The </a:t>
            </a:r>
            <a:r>
              <a:rPr lang="en-GB" sz="2400" b="1" dirty="0"/>
              <a:t>5-4-3-2-1 </a:t>
            </a:r>
            <a:r>
              <a:rPr lang="en-GB" sz="2400" b="1" dirty="0" smtClean="0"/>
              <a:t>method</a:t>
            </a:r>
          </a:p>
          <a:p>
            <a:endParaRPr lang="en-GB" sz="2400" b="1" dirty="0"/>
          </a:p>
          <a:p>
            <a:r>
              <a:rPr lang="en-GB" sz="2400" dirty="0"/>
              <a:t>Working backward from 5, use your senses to list things you notice around you. </a:t>
            </a:r>
            <a:endParaRPr lang="en-GB" sz="2400" dirty="0" smtClean="0"/>
          </a:p>
          <a:p>
            <a:endParaRPr lang="en-GB" sz="2400" dirty="0"/>
          </a:p>
          <a:p>
            <a:pPr marL="342900" indent="-342900">
              <a:buFont typeface="Courier New" panose="02070309020205020404" pitchFamily="49" charset="0"/>
              <a:buChar char="o"/>
            </a:pPr>
            <a:r>
              <a:rPr lang="en-GB" sz="2400" dirty="0" smtClean="0"/>
              <a:t>Start </a:t>
            </a:r>
            <a:r>
              <a:rPr lang="en-GB" sz="2400" dirty="0"/>
              <a:t>by listing five things you </a:t>
            </a:r>
            <a:r>
              <a:rPr lang="en-GB" sz="2400" b="1" dirty="0" smtClean="0"/>
              <a:t>hear</a:t>
            </a:r>
          </a:p>
          <a:p>
            <a:endParaRPr lang="en-GB" sz="2400" dirty="0"/>
          </a:p>
          <a:p>
            <a:pPr marL="342900" indent="-342900">
              <a:buFont typeface="Courier New" panose="02070309020205020404" pitchFamily="49" charset="0"/>
              <a:buChar char="o"/>
            </a:pPr>
            <a:r>
              <a:rPr lang="en-GB" sz="2400" dirty="0"/>
              <a:t>F</a:t>
            </a:r>
            <a:r>
              <a:rPr lang="en-GB" sz="2400" dirty="0" smtClean="0"/>
              <a:t>our </a:t>
            </a:r>
            <a:r>
              <a:rPr lang="en-GB" sz="2400" dirty="0"/>
              <a:t>things you</a:t>
            </a:r>
            <a:r>
              <a:rPr lang="en-GB" sz="2400" b="1" dirty="0"/>
              <a:t> </a:t>
            </a:r>
            <a:r>
              <a:rPr lang="en-GB" sz="2400" b="1" dirty="0" smtClean="0"/>
              <a:t>see</a:t>
            </a:r>
          </a:p>
          <a:p>
            <a:pPr marL="342900" indent="-342900">
              <a:buFont typeface="Courier New" panose="02070309020205020404" pitchFamily="49" charset="0"/>
              <a:buChar char="o"/>
            </a:pPr>
            <a:endParaRPr lang="en-GB" sz="2400" dirty="0"/>
          </a:p>
          <a:p>
            <a:pPr marL="342900" indent="-342900">
              <a:buFont typeface="Courier New" panose="02070309020205020404" pitchFamily="49" charset="0"/>
              <a:buChar char="o"/>
            </a:pPr>
            <a:r>
              <a:rPr lang="en-GB" sz="2400" b="1" dirty="0" smtClean="0"/>
              <a:t> </a:t>
            </a:r>
            <a:r>
              <a:rPr lang="en-GB" sz="2400" dirty="0" smtClean="0"/>
              <a:t>Three </a:t>
            </a:r>
            <a:r>
              <a:rPr lang="en-GB" sz="2400" dirty="0"/>
              <a:t>things you can</a:t>
            </a:r>
            <a:r>
              <a:rPr lang="en-GB" sz="2400" b="1" dirty="0"/>
              <a:t> touch </a:t>
            </a:r>
            <a:r>
              <a:rPr lang="en-GB" sz="2400" dirty="0"/>
              <a:t>from where you’re </a:t>
            </a:r>
            <a:r>
              <a:rPr lang="en-GB" sz="2400" dirty="0" smtClean="0"/>
              <a:t>sitting</a:t>
            </a:r>
          </a:p>
          <a:p>
            <a:endParaRPr lang="en-GB" sz="2400" dirty="0"/>
          </a:p>
          <a:p>
            <a:pPr marL="342900" indent="-342900">
              <a:buFont typeface="Courier New" panose="02070309020205020404" pitchFamily="49" charset="0"/>
              <a:buChar char="o"/>
            </a:pPr>
            <a:r>
              <a:rPr lang="en-GB" sz="2400" dirty="0"/>
              <a:t>T</a:t>
            </a:r>
            <a:r>
              <a:rPr lang="en-GB" sz="2400" dirty="0" smtClean="0"/>
              <a:t>wo </a:t>
            </a:r>
            <a:r>
              <a:rPr lang="en-GB" sz="2400" dirty="0"/>
              <a:t>things you can </a:t>
            </a:r>
            <a:r>
              <a:rPr lang="en-GB" sz="2400" b="1" dirty="0" smtClean="0"/>
              <a:t>smell</a:t>
            </a:r>
          </a:p>
          <a:p>
            <a:pPr marL="342900" indent="-342900">
              <a:buFont typeface="Courier New" panose="02070309020205020404" pitchFamily="49" charset="0"/>
              <a:buChar char="o"/>
            </a:pPr>
            <a:endParaRPr lang="en-GB" sz="2400" dirty="0"/>
          </a:p>
          <a:p>
            <a:pPr marL="342900" indent="-342900">
              <a:buFont typeface="Courier New" panose="02070309020205020404" pitchFamily="49" charset="0"/>
              <a:buChar char="o"/>
            </a:pPr>
            <a:r>
              <a:rPr lang="en-GB" sz="2400" dirty="0"/>
              <a:t>O</a:t>
            </a:r>
            <a:r>
              <a:rPr lang="en-GB" sz="2400" dirty="0" smtClean="0"/>
              <a:t>ne </a:t>
            </a:r>
            <a:r>
              <a:rPr lang="en-GB" sz="2400" dirty="0"/>
              <a:t>thing you can </a:t>
            </a:r>
            <a:r>
              <a:rPr lang="en-GB" sz="2400" b="1" dirty="0" smtClean="0"/>
              <a:t>taste</a:t>
            </a:r>
            <a:endParaRPr lang="en-GB" sz="2400" b="1" dirty="0"/>
          </a:p>
        </p:txBody>
      </p:sp>
    </p:spTree>
    <p:extLst>
      <p:ext uri="{BB962C8B-B14F-4D97-AF65-F5344CB8AC3E}">
        <p14:creationId xmlns:p14="http://schemas.microsoft.com/office/powerpoint/2010/main" val="21202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600" y="199241"/>
            <a:ext cx="9893300" cy="4308872"/>
          </a:xfrm>
          <a:prstGeom prst="rect">
            <a:avLst/>
          </a:prstGeom>
        </p:spPr>
        <p:txBody>
          <a:bodyPr wrap="square">
            <a:spAutoFit/>
          </a:bodyPr>
          <a:lstStyle/>
          <a:p>
            <a:pPr lvl="0" algn="ctr"/>
            <a:endParaRPr lang="en-GB" b="1" dirty="0" smtClean="0">
              <a:solidFill>
                <a:prstClr val="white"/>
              </a:solidFill>
            </a:endParaRPr>
          </a:p>
          <a:p>
            <a:pPr lvl="0" algn="ctr"/>
            <a:r>
              <a:rPr lang="en-GB" sz="2200" b="1" dirty="0" smtClean="0">
                <a:solidFill>
                  <a:prstClr val="white"/>
                </a:solidFill>
              </a:rPr>
              <a:t>The GROW Model of Goal Setting</a:t>
            </a:r>
            <a:endParaRPr lang="en-GB" sz="2200" b="1" dirty="0">
              <a:solidFill>
                <a:prstClr val="white"/>
              </a:solidFill>
            </a:endParaRPr>
          </a:p>
          <a:p>
            <a:pPr lvl="0"/>
            <a:endParaRPr lang="en-GB" dirty="0" smtClean="0">
              <a:solidFill>
                <a:prstClr val="white"/>
              </a:solidFill>
            </a:endParaRPr>
          </a:p>
          <a:p>
            <a:pPr lvl="0"/>
            <a:endParaRPr lang="en-GB" dirty="0" smtClean="0">
              <a:solidFill>
                <a:prstClr val="white"/>
              </a:solidFill>
            </a:endParaRPr>
          </a:p>
          <a:p>
            <a:pPr lvl="0"/>
            <a:r>
              <a:rPr lang="en-GB" b="1" dirty="0" smtClean="0">
                <a:solidFill>
                  <a:prstClr val="white"/>
                </a:solidFill>
              </a:rPr>
              <a:t>GROW</a:t>
            </a:r>
            <a:r>
              <a:rPr lang="en-GB" dirty="0" smtClean="0">
                <a:solidFill>
                  <a:prstClr val="white"/>
                </a:solidFill>
              </a:rPr>
              <a:t> </a:t>
            </a:r>
            <a:r>
              <a:rPr lang="en-GB" dirty="0">
                <a:solidFill>
                  <a:prstClr val="white"/>
                </a:solidFill>
              </a:rPr>
              <a:t>is an acronym </a:t>
            </a:r>
            <a:r>
              <a:rPr lang="en-GB" dirty="0" smtClean="0">
                <a:solidFill>
                  <a:prstClr val="white"/>
                </a:solidFill>
              </a:rPr>
              <a:t>for goal setting:</a:t>
            </a:r>
            <a:endParaRPr lang="en-GB" dirty="0">
              <a:solidFill>
                <a:prstClr val="white"/>
              </a:solidFill>
            </a:endParaRPr>
          </a:p>
          <a:p>
            <a:pPr lvl="0"/>
            <a:endParaRPr lang="en-GB" dirty="0">
              <a:solidFill>
                <a:prstClr val="white"/>
              </a:solidFill>
            </a:endParaRPr>
          </a:p>
          <a:p>
            <a:pPr lvl="0"/>
            <a:r>
              <a:rPr lang="en-GB" dirty="0">
                <a:solidFill>
                  <a:prstClr val="white"/>
                </a:solidFill>
              </a:rPr>
              <a:t>G – Goal (aspirations)</a:t>
            </a:r>
          </a:p>
          <a:p>
            <a:pPr lvl="0"/>
            <a:r>
              <a:rPr lang="en-GB" dirty="0">
                <a:solidFill>
                  <a:prstClr val="white"/>
                </a:solidFill>
              </a:rPr>
              <a:t>R – Reality (current obstacles or situations)</a:t>
            </a:r>
          </a:p>
          <a:p>
            <a:pPr lvl="0"/>
            <a:r>
              <a:rPr lang="en-GB" dirty="0">
                <a:solidFill>
                  <a:prstClr val="white"/>
                </a:solidFill>
              </a:rPr>
              <a:t>O – Options (strengths, resources)</a:t>
            </a:r>
          </a:p>
          <a:p>
            <a:pPr lvl="0"/>
            <a:r>
              <a:rPr lang="en-GB" dirty="0">
                <a:solidFill>
                  <a:prstClr val="white"/>
                </a:solidFill>
              </a:rPr>
              <a:t>W – Way Forward (accountability and personal actions) (What, When, by Whom and the WILL to do it)</a:t>
            </a:r>
          </a:p>
          <a:p>
            <a:pPr lvl="0"/>
            <a:endParaRPr lang="en-GB" dirty="0">
              <a:solidFill>
                <a:prstClr val="white"/>
              </a:solidFill>
            </a:endParaRPr>
          </a:p>
          <a:p>
            <a:pPr lvl="0"/>
            <a:r>
              <a:rPr lang="en-GB" dirty="0">
                <a:solidFill>
                  <a:prstClr val="white"/>
                </a:solidFill>
              </a:rPr>
              <a:t>This model takes goal setting to a higher level. Well set goals are inspirational and challenging. When reaching for a broader goal perspective with this approach, leaders are more productive, self-motivated, and fulfilled.</a:t>
            </a:r>
          </a:p>
        </p:txBody>
      </p:sp>
      <p:sp>
        <p:nvSpPr>
          <p:cNvPr id="3" name="Rectangle 2"/>
          <p:cNvSpPr/>
          <p:nvPr/>
        </p:nvSpPr>
        <p:spPr>
          <a:xfrm>
            <a:off x="2635250" y="4875262"/>
            <a:ext cx="6096000" cy="1477328"/>
          </a:xfrm>
          <a:prstGeom prst="rect">
            <a:avLst/>
          </a:prstGeom>
        </p:spPr>
        <p:txBody>
          <a:bodyPr>
            <a:spAutoFit/>
          </a:bodyPr>
          <a:lstStyle/>
          <a:p>
            <a:pPr algn="ctr"/>
            <a:r>
              <a:rPr lang="en-GB" i="1" dirty="0" smtClean="0"/>
              <a:t>Empowered </a:t>
            </a:r>
            <a:r>
              <a:rPr lang="en-GB" i="1" dirty="0"/>
              <a:t>people don’t need someone else to have the solutions; they are given opportunities to find solutions for </a:t>
            </a:r>
            <a:r>
              <a:rPr lang="en-GB" i="1" dirty="0" smtClean="0"/>
              <a:t>themselves.</a:t>
            </a:r>
          </a:p>
          <a:p>
            <a:pPr algn="ctr"/>
            <a:endParaRPr lang="en-GB" i="1" dirty="0" smtClean="0"/>
          </a:p>
          <a:p>
            <a:pPr algn="ctr"/>
            <a:r>
              <a:rPr lang="en-GB" dirty="0" smtClean="0"/>
              <a:t>-Kelly Miller</a:t>
            </a:r>
            <a:endParaRPr lang="en-GB" dirty="0"/>
          </a:p>
        </p:txBody>
      </p:sp>
    </p:spTree>
    <p:extLst>
      <p:ext uri="{BB962C8B-B14F-4D97-AF65-F5344CB8AC3E}">
        <p14:creationId xmlns:p14="http://schemas.microsoft.com/office/powerpoint/2010/main" val="1136074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031" y="751344"/>
            <a:ext cx="8721969" cy="5447645"/>
          </a:xfrm>
          <a:prstGeom prst="rect">
            <a:avLst/>
          </a:prstGeom>
        </p:spPr>
        <p:txBody>
          <a:bodyPr wrap="square">
            <a:spAutoFit/>
          </a:bodyPr>
          <a:lstStyle/>
          <a:p>
            <a:r>
              <a:rPr lang="en-GB" sz="2000" dirty="0" smtClean="0"/>
              <a:t>Try these </a:t>
            </a:r>
            <a:r>
              <a:rPr lang="en-GB" sz="2000" dirty="0"/>
              <a:t>grounding exercises use mental distractions to help redirect your thoughts away from distressing feelings and back to the present.</a:t>
            </a:r>
          </a:p>
          <a:p>
            <a:endParaRPr lang="en-GB" sz="2000" dirty="0" smtClean="0"/>
          </a:p>
          <a:p>
            <a:pPr marL="342900" indent="-342900">
              <a:buFont typeface="Courier New" panose="02070309020205020404" pitchFamily="49" charset="0"/>
              <a:buChar char="o"/>
            </a:pPr>
            <a:r>
              <a:rPr lang="en-GB" sz="2200" b="1" dirty="0" smtClean="0"/>
              <a:t>Play </a:t>
            </a:r>
            <a:r>
              <a:rPr lang="en-GB" sz="2200" b="1" dirty="0"/>
              <a:t>a memory </a:t>
            </a:r>
            <a:r>
              <a:rPr lang="en-GB" sz="2200" b="1" dirty="0" smtClean="0"/>
              <a:t>game</a:t>
            </a:r>
          </a:p>
          <a:p>
            <a:endParaRPr lang="en-GB" sz="2200" b="1" dirty="0"/>
          </a:p>
          <a:p>
            <a:r>
              <a:rPr lang="en-GB" sz="2000" dirty="0"/>
              <a:t>Look at a detailed photograph or picture (like a cityscape or other “busy” scene) for 5 to 10 seconds. Then, turn the photograph face-down and recreate the photograph in your mind, in as much detail as possible. Or, you can mentally list all the things you remember from the picture.</a:t>
            </a:r>
          </a:p>
          <a:p>
            <a:endParaRPr lang="en-GB" sz="2000" dirty="0" smtClean="0"/>
          </a:p>
          <a:p>
            <a:pPr marL="342900" indent="-342900">
              <a:buFont typeface="Courier New" panose="02070309020205020404" pitchFamily="49" charset="0"/>
              <a:buChar char="o"/>
            </a:pPr>
            <a:r>
              <a:rPr lang="en-GB" sz="2200" b="1" dirty="0" smtClean="0"/>
              <a:t>Think </a:t>
            </a:r>
            <a:r>
              <a:rPr lang="en-GB" sz="2200" b="1" dirty="0"/>
              <a:t>in </a:t>
            </a:r>
            <a:r>
              <a:rPr lang="en-GB" sz="2200" b="1" dirty="0" smtClean="0"/>
              <a:t>categories</a:t>
            </a:r>
          </a:p>
          <a:p>
            <a:endParaRPr lang="en-GB" sz="2200" b="1" dirty="0"/>
          </a:p>
          <a:p>
            <a:r>
              <a:rPr lang="en-GB" sz="2000" dirty="0"/>
              <a:t>Choose one or two broad categories, such as “musical instruments,” “ice cream </a:t>
            </a:r>
            <a:r>
              <a:rPr lang="en-GB" sz="2000" dirty="0" smtClean="0"/>
              <a:t>flavours,” </a:t>
            </a:r>
            <a:r>
              <a:rPr lang="en-GB" sz="2000" dirty="0"/>
              <a:t>“mammals,” or </a:t>
            </a:r>
            <a:r>
              <a:rPr lang="en-GB" sz="2000" dirty="0" smtClean="0"/>
              <a:t>“football </a:t>
            </a:r>
            <a:r>
              <a:rPr lang="en-GB" sz="2000" dirty="0"/>
              <a:t>teams.” Take a minute or two to mentally list as many things from each category as you can.</a:t>
            </a:r>
          </a:p>
        </p:txBody>
      </p:sp>
    </p:spTree>
    <p:extLst>
      <p:ext uri="{BB962C8B-B14F-4D97-AF65-F5344CB8AC3E}">
        <p14:creationId xmlns:p14="http://schemas.microsoft.com/office/powerpoint/2010/main" val="1639399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185" y="411541"/>
            <a:ext cx="10583594" cy="4462760"/>
          </a:xfrm>
          <a:prstGeom prst="rect">
            <a:avLst/>
          </a:prstGeom>
        </p:spPr>
        <p:txBody>
          <a:bodyPr wrap="square">
            <a:spAutoFit/>
          </a:bodyPr>
          <a:lstStyle/>
          <a:p>
            <a:pPr algn="ctr"/>
            <a:r>
              <a:rPr lang="en-GB" sz="2400" b="1" dirty="0" smtClean="0"/>
              <a:t>Use maths </a:t>
            </a:r>
            <a:r>
              <a:rPr lang="en-GB" sz="2400" b="1" dirty="0"/>
              <a:t>and </a:t>
            </a:r>
            <a:r>
              <a:rPr lang="en-GB" sz="2400" b="1" dirty="0" smtClean="0"/>
              <a:t>numbers</a:t>
            </a:r>
          </a:p>
          <a:p>
            <a:endParaRPr lang="en-GB" b="1" dirty="0"/>
          </a:p>
          <a:p>
            <a:endParaRPr lang="en-GB" sz="2200" dirty="0" smtClean="0"/>
          </a:p>
          <a:p>
            <a:r>
              <a:rPr lang="en-GB" sz="2200" dirty="0" smtClean="0"/>
              <a:t>Even </a:t>
            </a:r>
            <a:r>
              <a:rPr lang="en-GB" sz="2200" dirty="0"/>
              <a:t>if you aren’t a </a:t>
            </a:r>
            <a:r>
              <a:rPr lang="en-GB" sz="2200" dirty="0" smtClean="0"/>
              <a:t>maths </a:t>
            </a:r>
            <a:r>
              <a:rPr lang="en-GB" sz="2200" dirty="0"/>
              <a:t>person, numbers can help </a:t>
            </a:r>
            <a:r>
              <a:rPr lang="en-GB" sz="2200" dirty="0" smtClean="0"/>
              <a:t>centre </a:t>
            </a:r>
            <a:r>
              <a:rPr lang="en-GB" sz="2200" dirty="0"/>
              <a:t>you.</a:t>
            </a:r>
          </a:p>
          <a:p>
            <a:endParaRPr lang="en-GB" sz="2200" dirty="0"/>
          </a:p>
          <a:p>
            <a:r>
              <a:rPr lang="en-GB" sz="2200" dirty="0" smtClean="0"/>
              <a:t>Try This:</a:t>
            </a:r>
            <a:endParaRPr lang="en-GB" sz="2200" dirty="0"/>
          </a:p>
          <a:p>
            <a:endParaRPr lang="en-GB" sz="2200" dirty="0"/>
          </a:p>
          <a:p>
            <a:pPr marL="342900" indent="-342900">
              <a:buFont typeface="Courier New" panose="02070309020205020404" pitchFamily="49" charset="0"/>
              <a:buChar char="o"/>
            </a:pPr>
            <a:r>
              <a:rPr lang="en-GB" sz="2200" dirty="0" smtClean="0"/>
              <a:t>Running </a:t>
            </a:r>
            <a:r>
              <a:rPr lang="en-GB" sz="2200" dirty="0"/>
              <a:t>through a times table in your </a:t>
            </a:r>
            <a:r>
              <a:rPr lang="en-GB" sz="2200" dirty="0" smtClean="0"/>
              <a:t>head.</a:t>
            </a:r>
          </a:p>
          <a:p>
            <a:pPr marL="342900" indent="-342900">
              <a:buFont typeface="Courier New" panose="02070309020205020404" pitchFamily="49" charset="0"/>
              <a:buChar char="o"/>
            </a:pPr>
            <a:endParaRPr lang="en-GB" sz="2200" dirty="0"/>
          </a:p>
          <a:p>
            <a:pPr marL="342900" indent="-342900">
              <a:buFont typeface="Courier New" panose="02070309020205020404" pitchFamily="49" charset="0"/>
              <a:buChar char="o"/>
            </a:pPr>
            <a:r>
              <a:rPr lang="en-GB" sz="2200" dirty="0" smtClean="0"/>
              <a:t>Counting </a:t>
            </a:r>
            <a:r>
              <a:rPr lang="en-GB" sz="2200" dirty="0"/>
              <a:t>backward from </a:t>
            </a:r>
            <a:r>
              <a:rPr lang="en-GB" sz="2200" dirty="0" smtClean="0"/>
              <a:t>100</a:t>
            </a:r>
          </a:p>
          <a:p>
            <a:pPr marL="342900" indent="-342900">
              <a:buFont typeface="Courier New" panose="02070309020205020404" pitchFamily="49" charset="0"/>
              <a:buChar char="o"/>
            </a:pPr>
            <a:endParaRPr lang="en-GB" sz="2200" dirty="0"/>
          </a:p>
          <a:p>
            <a:pPr marL="342900" indent="-342900">
              <a:buFont typeface="Courier New" panose="02070309020205020404" pitchFamily="49" charset="0"/>
              <a:buChar char="o"/>
            </a:pPr>
            <a:r>
              <a:rPr lang="en-GB" sz="2200" dirty="0" smtClean="0"/>
              <a:t>Choosing </a:t>
            </a:r>
            <a:r>
              <a:rPr lang="en-GB" sz="2200" dirty="0"/>
              <a:t>a number and thinking of five ways you could make the number (6 + 11 = 17, 20 – 3 = 17, 8 × 2 + 1 = 17, etc</a:t>
            </a:r>
            <a:r>
              <a:rPr lang="en-GB" sz="2200" dirty="0" smtClean="0"/>
              <a:t>.)</a:t>
            </a:r>
            <a:endParaRPr lang="en-GB" sz="2200" dirty="0"/>
          </a:p>
        </p:txBody>
      </p:sp>
    </p:spTree>
    <p:extLst>
      <p:ext uri="{BB962C8B-B14F-4D97-AF65-F5344CB8AC3E}">
        <p14:creationId xmlns:p14="http://schemas.microsoft.com/office/powerpoint/2010/main" val="4051457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603" y="703782"/>
            <a:ext cx="9144000" cy="4339650"/>
          </a:xfrm>
          <a:prstGeom prst="rect">
            <a:avLst/>
          </a:prstGeom>
        </p:spPr>
        <p:txBody>
          <a:bodyPr wrap="square">
            <a:spAutoFit/>
          </a:bodyPr>
          <a:lstStyle/>
          <a:p>
            <a:pPr algn="ctr"/>
            <a:r>
              <a:rPr lang="en-GB" b="1" dirty="0" smtClean="0"/>
              <a:t> </a:t>
            </a:r>
          </a:p>
          <a:p>
            <a:pPr algn="ctr"/>
            <a:r>
              <a:rPr lang="en-GB" sz="2400" b="1" dirty="0" smtClean="0"/>
              <a:t>Use An Anchoring Phrase</a:t>
            </a:r>
          </a:p>
          <a:p>
            <a:pPr algn="ctr"/>
            <a:endParaRPr lang="en-GB" sz="2400" b="1" dirty="0" smtClean="0"/>
          </a:p>
          <a:p>
            <a:endParaRPr lang="en-GB" b="1" dirty="0"/>
          </a:p>
          <a:p>
            <a:pPr marL="342900" indent="-342900">
              <a:buFont typeface="Courier New" panose="02070309020205020404" pitchFamily="49" charset="0"/>
              <a:buChar char="o"/>
            </a:pPr>
            <a:r>
              <a:rPr lang="en-GB" sz="2400" dirty="0"/>
              <a:t>This might be something </a:t>
            </a:r>
            <a:r>
              <a:rPr lang="en-GB" sz="2400" dirty="0" smtClean="0"/>
              <a:t>like: </a:t>
            </a:r>
            <a:r>
              <a:rPr lang="en-GB" sz="2400" dirty="0"/>
              <a:t>“I’m Full Name. I’m X years old. I live </a:t>
            </a:r>
            <a:r>
              <a:rPr lang="en-GB" sz="2400" dirty="0" smtClean="0"/>
              <a:t>in town, county. </a:t>
            </a:r>
            <a:r>
              <a:rPr lang="en-GB" sz="2400" dirty="0"/>
              <a:t>Today </a:t>
            </a:r>
            <a:r>
              <a:rPr lang="en-GB" sz="2400" dirty="0" smtClean="0"/>
              <a:t>is </a:t>
            </a:r>
            <a:r>
              <a:rPr lang="en-GB" sz="2400" dirty="0" err="1" smtClean="0"/>
              <a:t>ddmmyy</a:t>
            </a:r>
            <a:r>
              <a:rPr lang="en-GB" sz="2400" dirty="0" smtClean="0"/>
              <a:t>. </a:t>
            </a:r>
            <a:r>
              <a:rPr lang="en-GB" sz="2400" dirty="0"/>
              <a:t>It’s 10:04 in the morning. </a:t>
            </a:r>
            <a:r>
              <a:rPr lang="en-GB" sz="2400" dirty="0" smtClean="0"/>
              <a:t>I’m </a:t>
            </a:r>
            <a:r>
              <a:rPr lang="en-GB" sz="2400" dirty="0" err="1" smtClean="0"/>
              <a:t>standind</a:t>
            </a:r>
            <a:r>
              <a:rPr lang="en-GB" sz="2400" dirty="0" smtClean="0"/>
              <a:t> outside a shop. I am safe”.</a:t>
            </a:r>
          </a:p>
          <a:p>
            <a:endParaRPr lang="en-GB" sz="2400" dirty="0"/>
          </a:p>
          <a:p>
            <a:pPr marL="342900" indent="-342900">
              <a:buFont typeface="Courier New" panose="02070309020205020404" pitchFamily="49" charset="0"/>
              <a:buChar char="o"/>
            </a:pPr>
            <a:r>
              <a:rPr lang="en-GB" sz="2400" dirty="0"/>
              <a:t>You can expand on the phrase by adding details until you feel calm, such as, “It’s raining lightly, but I can still see the sun. It’s my break time. I’m thirsty, so I’m going </a:t>
            </a:r>
            <a:r>
              <a:rPr lang="en-GB" sz="2400" dirty="0" smtClean="0"/>
              <a:t>to buy a drink.</a:t>
            </a:r>
            <a:endParaRPr lang="en-GB" sz="2400" dirty="0"/>
          </a:p>
        </p:txBody>
      </p:sp>
    </p:spTree>
    <p:extLst>
      <p:ext uri="{BB962C8B-B14F-4D97-AF65-F5344CB8AC3E}">
        <p14:creationId xmlns:p14="http://schemas.microsoft.com/office/powerpoint/2010/main" val="1865553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575" y="525087"/>
            <a:ext cx="10189698" cy="4278094"/>
          </a:xfrm>
          <a:prstGeom prst="rect">
            <a:avLst/>
          </a:prstGeom>
        </p:spPr>
        <p:txBody>
          <a:bodyPr wrap="square">
            <a:spAutoFit/>
          </a:bodyPr>
          <a:lstStyle/>
          <a:p>
            <a:endParaRPr lang="en-GB" sz="2400" b="1" dirty="0"/>
          </a:p>
          <a:p>
            <a:pPr algn="ctr"/>
            <a:r>
              <a:rPr lang="en-GB" sz="2400" b="1" dirty="0"/>
              <a:t> Visualize a daily task you enjoy or don’t mind </a:t>
            </a:r>
            <a:r>
              <a:rPr lang="en-GB" sz="2400" b="1" dirty="0" smtClean="0"/>
              <a:t>doing</a:t>
            </a:r>
          </a:p>
          <a:p>
            <a:endParaRPr lang="en-GB" sz="2400" b="1" dirty="0"/>
          </a:p>
          <a:p>
            <a:endParaRPr lang="en-GB" sz="2400" b="1" dirty="0"/>
          </a:p>
          <a:p>
            <a:pPr marL="342900" indent="-342900">
              <a:buFont typeface="Courier New" panose="02070309020205020404" pitchFamily="49" charset="0"/>
              <a:buChar char="o"/>
            </a:pPr>
            <a:r>
              <a:rPr lang="en-GB" sz="2200" dirty="0"/>
              <a:t>If you like doing laundry, for example, think about how you’d put away a finished load.</a:t>
            </a:r>
          </a:p>
          <a:p>
            <a:endParaRPr lang="en-GB" sz="2200" dirty="0"/>
          </a:p>
          <a:p>
            <a:pPr marL="342900" indent="-342900">
              <a:buFont typeface="Courier New" panose="02070309020205020404" pitchFamily="49" charset="0"/>
              <a:buChar char="o"/>
            </a:pPr>
            <a:r>
              <a:rPr lang="en-GB" sz="2200" dirty="0"/>
              <a:t>“The clothes feel warm coming out of the dryer. They’re soft and a little stiff at the same time. They feel light in the basket, even though they spill over the top. I’m spreading them out over the bed so they won’t wrinkle. I’m folding the towels first, shaking them out before folding them into halves, then thirds,” and so on.</a:t>
            </a:r>
          </a:p>
        </p:txBody>
      </p:sp>
    </p:spTree>
    <p:extLst>
      <p:ext uri="{BB962C8B-B14F-4D97-AF65-F5344CB8AC3E}">
        <p14:creationId xmlns:p14="http://schemas.microsoft.com/office/powerpoint/2010/main" val="321168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83" y="1004390"/>
            <a:ext cx="11104097" cy="3077766"/>
          </a:xfrm>
          <a:prstGeom prst="rect">
            <a:avLst/>
          </a:prstGeom>
        </p:spPr>
        <p:txBody>
          <a:bodyPr wrap="square">
            <a:spAutoFit/>
          </a:bodyPr>
          <a:lstStyle/>
          <a:p>
            <a:pPr algn="ctr"/>
            <a:r>
              <a:rPr lang="en-GB" sz="2800" b="1" dirty="0" smtClean="0"/>
              <a:t>Describe a common task</a:t>
            </a:r>
          </a:p>
          <a:p>
            <a:pPr algn="ctr"/>
            <a:endParaRPr lang="en-GB" sz="2800" b="1" dirty="0" smtClean="0"/>
          </a:p>
          <a:p>
            <a:endParaRPr lang="en-GB" b="1" dirty="0" smtClean="0"/>
          </a:p>
          <a:p>
            <a:r>
              <a:rPr lang="en-GB" sz="2400" dirty="0" smtClean="0"/>
              <a:t>Think of an activity you do often or can do very well, such as making coffee, locking up your office, or tuning a guitar. </a:t>
            </a:r>
          </a:p>
          <a:p>
            <a:endParaRPr lang="en-GB" sz="2400" dirty="0"/>
          </a:p>
          <a:p>
            <a:r>
              <a:rPr lang="en-GB" sz="2400" dirty="0" smtClean="0"/>
              <a:t>Go through the process step-by-step, as if you’re giving someone else instructions on how to do it.</a:t>
            </a:r>
            <a:endParaRPr lang="en-GB" sz="2400" dirty="0"/>
          </a:p>
        </p:txBody>
      </p:sp>
    </p:spTree>
    <p:extLst>
      <p:ext uri="{BB962C8B-B14F-4D97-AF65-F5344CB8AC3E}">
        <p14:creationId xmlns:p14="http://schemas.microsoft.com/office/powerpoint/2010/main" val="3152749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535" y="584538"/>
            <a:ext cx="9819249" cy="4154984"/>
          </a:xfrm>
          <a:prstGeom prst="rect">
            <a:avLst/>
          </a:prstGeom>
        </p:spPr>
        <p:txBody>
          <a:bodyPr wrap="square">
            <a:spAutoFit/>
          </a:bodyPr>
          <a:lstStyle/>
          <a:p>
            <a:pPr algn="ctr"/>
            <a:r>
              <a:rPr lang="en-GB" sz="2600" b="1" dirty="0"/>
              <a:t>Recite </a:t>
            </a:r>
            <a:r>
              <a:rPr lang="en-GB" sz="2600" b="1" dirty="0" smtClean="0"/>
              <a:t>something</a:t>
            </a:r>
          </a:p>
          <a:p>
            <a:pPr algn="ctr"/>
            <a:endParaRPr lang="en-GB" sz="2400" b="1" dirty="0" smtClean="0"/>
          </a:p>
          <a:p>
            <a:pPr algn="ctr"/>
            <a:endParaRPr lang="en-GB" sz="2400" b="1" dirty="0"/>
          </a:p>
          <a:p>
            <a:r>
              <a:rPr lang="en-GB" sz="2400" dirty="0"/>
              <a:t>Think of a poem, song, or book passage you know by heart. Recite it quietly to yourself or in your head. </a:t>
            </a:r>
            <a:endParaRPr lang="en-GB" sz="2400" dirty="0" smtClean="0"/>
          </a:p>
          <a:p>
            <a:endParaRPr lang="en-GB" sz="2400" dirty="0"/>
          </a:p>
          <a:p>
            <a:r>
              <a:rPr lang="en-GB" sz="2400" dirty="0" smtClean="0"/>
              <a:t>If </a:t>
            </a:r>
            <a:r>
              <a:rPr lang="en-GB" sz="2400" dirty="0"/>
              <a:t>you say the words aloud, focus on the shape of each word on your lips and in your mouth. </a:t>
            </a:r>
            <a:endParaRPr lang="en-GB" sz="2400" dirty="0" smtClean="0"/>
          </a:p>
          <a:p>
            <a:endParaRPr lang="en-GB" sz="2400" dirty="0"/>
          </a:p>
          <a:p>
            <a:r>
              <a:rPr lang="en-GB" sz="2400" dirty="0" smtClean="0"/>
              <a:t>If </a:t>
            </a:r>
            <a:r>
              <a:rPr lang="en-GB" sz="2400" dirty="0"/>
              <a:t>you say the words in your head, visualize each word as you’d see it on a page.</a:t>
            </a:r>
          </a:p>
        </p:txBody>
      </p:sp>
    </p:spTree>
    <p:extLst>
      <p:ext uri="{BB962C8B-B14F-4D97-AF65-F5344CB8AC3E}">
        <p14:creationId xmlns:p14="http://schemas.microsoft.com/office/powerpoint/2010/main" val="1095077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004" y="813977"/>
            <a:ext cx="11638670" cy="4216539"/>
          </a:xfrm>
          <a:prstGeom prst="rect">
            <a:avLst/>
          </a:prstGeom>
        </p:spPr>
        <p:txBody>
          <a:bodyPr wrap="square">
            <a:spAutoFit/>
          </a:bodyPr>
          <a:lstStyle/>
          <a:p>
            <a:pPr algn="ctr"/>
            <a:r>
              <a:rPr lang="en-GB" dirty="0"/>
              <a:t> </a:t>
            </a:r>
            <a:r>
              <a:rPr lang="en-GB" sz="2800" b="1" dirty="0"/>
              <a:t>Describe what’s around </a:t>
            </a:r>
            <a:r>
              <a:rPr lang="en-GB" sz="2800" b="1" dirty="0" smtClean="0"/>
              <a:t>you</a:t>
            </a:r>
          </a:p>
          <a:p>
            <a:pPr algn="ctr"/>
            <a:endParaRPr lang="en-GB" sz="2400" b="1" dirty="0" smtClean="0"/>
          </a:p>
          <a:p>
            <a:endParaRPr lang="en-GB" sz="2400" b="1" dirty="0"/>
          </a:p>
          <a:p>
            <a:r>
              <a:rPr lang="en-GB" sz="2400" dirty="0"/>
              <a:t>Spend a few minutes taking in your surroundings and noting what you see. </a:t>
            </a:r>
            <a:endParaRPr lang="en-GB" sz="2400" dirty="0" smtClean="0"/>
          </a:p>
          <a:p>
            <a:endParaRPr lang="en-GB" sz="2400" dirty="0"/>
          </a:p>
          <a:p>
            <a:r>
              <a:rPr lang="en-GB" sz="2400" dirty="0" smtClean="0"/>
              <a:t>Use </a:t>
            </a:r>
            <a:r>
              <a:rPr lang="en-GB" sz="2400" dirty="0"/>
              <a:t>all five senses to provide as much detail as possible</a:t>
            </a:r>
            <a:r>
              <a:rPr lang="en-GB" sz="2400" dirty="0" smtClean="0"/>
              <a:t>.</a:t>
            </a:r>
          </a:p>
          <a:p>
            <a:endParaRPr lang="en-GB" sz="2400" dirty="0"/>
          </a:p>
          <a:p>
            <a:r>
              <a:rPr lang="en-GB" sz="2400" dirty="0" smtClean="0"/>
              <a:t> </a:t>
            </a:r>
            <a:r>
              <a:rPr lang="en-GB" sz="2400" dirty="0"/>
              <a:t>“This bench is red, but the bench over there is green. It’s warm under my jeans since I’m sitting in the sun. It feels rough, but there aren’t any splinters. The grass is yellow and dry. The air smells like smoke. I hear kids having fun and two dogs barking.”</a:t>
            </a:r>
          </a:p>
        </p:txBody>
      </p:sp>
    </p:spTree>
    <p:extLst>
      <p:ext uri="{BB962C8B-B14F-4D97-AF65-F5344CB8AC3E}">
        <p14:creationId xmlns:p14="http://schemas.microsoft.com/office/powerpoint/2010/main" val="1335930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087" y="605137"/>
            <a:ext cx="11160368" cy="3416320"/>
          </a:xfrm>
          <a:prstGeom prst="rect">
            <a:avLst/>
          </a:prstGeom>
        </p:spPr>
        <p:txBody>
          <a:bodyPr wrap="square">
            <a:spAutoFit/>
          </a:bodyPr>
          <a:lstStyle/>
          <a:p>
            <a:pPr algn="ctr"/>
            <a:r>
              <a:rPr lang="en-GB" sz="2400" b="1" dirty="0" smtClean="0"/>
              <a:t>Practice Self-kindness</a:t>
            </a:r>
          </a:p>
          <a:p>
            <a:pPr algn="ctr"/>
            <a:endParaRPr lang="en-GB" sz="2400" b="1" dirty="0" smtClean="0"/>
          </a:p>
          <a:p>
            <a:endParaRPr lang="en-GB" sz="2400" dirty="0"/>
          </a:p>
          <a:p>
            <a:r>
              <a:rPr lang="en-GB" sz="2400" dirty="0"/>
              <a:t>Repeat kind, compassionate phrases to yourself:</a:t>
            </a:r>
          </a:p>
          <a:p>
            <a:endParaRPr lang="en-GB" sz="2400" dirty="0"/>
          </a:p>
          <a:p>
            <a:r>
              <a:rPr lang="en-GB" sz="2400" dirty="0"/>
              <a:t>“You’re having a rough time, but you’ll make it through.”</a:t>
            </a:r>
          </a:p>
          <a:p>
            <a:r>
              <a:rPr lang="en-GB" sz="2400" dirty="0"/>
              <a:t>“You’re strong, and you can move through this pain.”</a:t>
            </a:r>
          </a:p>
          <a:p>
            <a:r>
              <a:rPr lang="en-GB" sz="2400" dirty="0"/>
              <a:t>“You’re trying hard, and you’re doing your best.”</a:t>
            </a:r>
          </a:p>
          <a:p>
            <a:r>
              <a:rPr lang="en-GB" sz="2400" dirty="0"/>
              <a:t>Say it, either aloud or in your head, as many times as you need.</a:t>
            </a:r>
          </a:p>
        </p:txBody>
      </p:sp>
    </p:spTree>
    <p:extLst>
      <p:ext uri="{BB962C8B-B14F-4D97-AF65-F5344CB8AC3E}">
        <p14:creationId xmlns:p14="http://schemas.microsoft.com/office/powerpoint/2010/main" val="1385563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423" y="390942"/>
            <a:ext cx="11075963" cy="5632311"/>
          </a:xfrm>
          <a:prstGeom prst="rect">
            <a:avLst/>
          </a:prstGeom>
        </p:spPr>
        <p:txBody>
          <a:bodyPr wrap="square">
            <a:spAutoFit/>
          </a:bodyPr>
          <a:lstStyle/>
          <a:p>
            <a:pPr algn="ctr"/>
            <a:r>
              <a:rPr lang="en-GB" sz="2800" b="1" dirty="0" smtClean="0"/>
              <a:t>List Favourites</a:t>
            </a:r>
          </a:p>
          <a:p>
            <a:pPr algn="ctr"/>
            <a:endParaRPr lang="en-GB" sz="2800" b="1" dirty="0" smtClean="0"/>
          </a:p>
          <a:p>
            <a:endParaRPr lang="en-GB" dirty="0"/>
          </a:p>
          <a:p>
            <a:r>
              <a:rPr lang="en-GB" sz="2200" dirty="0"/>
              <a:t>List three </a:t>
            </a:r>
            <a:r>
              <a:rPr lang="en-GB" sz="2200" dirty="0" err="1"/>
              <a:t>favorite</a:t>
            </a:r>
            <a:r>
              <a:rPr lang="en-GB" sz="2200" dirty="0"/>
              <a:t> things in several different categories, such as foods, trees, songs, movies, books, places, and so on.</a:t>
            </a:r>
          </a:p>
          <a:p>
            <a:endParaRPr lang="en-GB" dirty="0" smtClean="0"/>
          </a:p>
          <a:p>
            <a:endParaRPr lang="en-GB" dirty="0" smtClean="0"/>
          </a:p>
          <a:p>
            <a:pPr algn="ctr"/>
            <a:r>
              <a:rPr lang="en-GB" dirty="0" smtClean="0"/>
              <a:t> </a:t>
            </a:r>
            <a:r>
              <a:rPr lang="en-GB" sz="2800" b="1" dirty="0" smtClean="0"/>
              <a:t>Visualize Your Favourites Place</a:t>
            </a:r>
          </a:p>
          <a:p>
            <a:pPr algn="ctr"/>
            <a:endParaRPr lang="en-GB" sz="2800" b="1" dirty="0" smtClean="0"/>
          </a:p>
          <a:p>
            <a:endParaRPr lang="en-GB" b="1" dirty="0"/>
          </a:p>
          <a:p>
            <a:r>
              <a:rPr lang="en-GB" sz="2200" dirty="0"/>
              <a:t>Think of your </a:t>
            </a:r>
            <a:r>
              <a:rPr lang="en-GB" sz="2200" dirty="0" smtClean="0"/>
              <a:t>favourite </a:t>
            </a:r>
            <a:r>
              <a:rPr lang="en-GB" sz="2200" dirty="0"/>
              <a:t>place, whether it’s the home of a loved one or a foreign country. Use all of your senses to create a mental image. Think of the </a:t>
            </a:r>
            <a:r>
              <a:rPr lang="en-GB" sz="2200" dirty="0" smtClean="0"/>
              <a:t>colours </a:t>
            </a:r>
            <a:r>
              <a:rPr lang="en-GB" sz="2200" dirty="0"/>
              <a:t>you see, sounds you hear, and sensations you feel on your skin.</a:t>
            </a:r>
          </a:p>
          <a:p>
            <a:endParaRPr lang="en-GB" sz="2200" dirty="0"/>
          </a:p>
          <a:p>
            <a:r>
              <a:rPr lang="en-GB" sz="2200" dirty="0"/>
              <a:t>Remember the last time you were there. Who were you with, if anyone? What did you do there? How did you feel?</a:t>
            </a:r>
          </a:p>
        </p:txBody>
      </p:sp>
    </p:spTree>
    <p:extLst>
      <p:ext uri="{BB962C8B-B14F-4D97-AF65-F5344CB8AC3E}">
        <p14:creationId xmlns:p14="http://schemas.microsoft.com/office/powerpoint/2010/main" val="973443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002" y="424435"/>
            <a:ext cx="11479237" cy="5324535"/>
          </a:xfrm>
          <a:prstGeom prst="rect">
            <a:avLst/>
          </a:prstGeom>
        </p:spPr>
        <p:txBody>
          <a:bodyPr wrap="square">
            <a:spAutoFit/>
          </a:bodyPr>
          <a:lstStyle/>
          <a:p>
            <a:pPr algn="ctr"/>
            <a:r>
              <a:rPr lang="en-GB" sz="2800" b="1" dirty="0"/>
              <a:t>List positive </a:t>
            </a:r>
            <a:r>
              <a:rPr lang="en-GB" sz="2800" b="1" dirty="0" smtClean="0"/>
              <a:t>things</a:t>
            </a:r>
          </a:p>
          <a:p>
            <a:pPr algn="ctr"/>
            <a:endParaRPr lang="en-GB" sz="2800" b="1" dirty="0"/>
          </a:p>
          <a:p>
            <a:r>
              <a:rPr lang="en-GB" sz="2400" dirty="0"/>
              <a:t>Write or mentally list four or five things in your life that bring you joy, visualizing each of them briefly.</a:t>
            </a:r>
          </a:p>
          <a:p>
            <a:endParaRPr lang="en-GB" dirty="0" smtClean="0"/>
          </a:p>
          <a:p>
            <a:pPr algn="ctr"/>
            <a:r>
              <a:rPr lang="en-GB" sz="2800" b="1" dirty="0" smtClean="0"/>
              <a:t>Listen </a:t>
            </a:r>
            <a:r>
              <a:rPr lang="en-GB" sz="2800" b="1" dirty="0"/>
              <a:t>to </a:t>
            </a:r>
            <a:r>
              <a:rPr lang="en-GB" sz="2800" b="1" dirty="0" smtClean="0"/>
              <a:t>music</a:t>
            </a:r>
          </a:p>
          <a:p>
            <a:pPr algn="ctr"/>
            <a:endParaRPr lang="en-GB" sz="2800" b="1" dirty="0"/>
          </a:p>
          <a:p>
            <a:r>
              <a:rPr lang="en-GB" sz="2400" dirty="0"/>
              <a:t>Put on your </a:t>
            </a:r>
            <a:r>
              <a:rPr lang="en-GB" sz="2400" dirty="0" smtClean="0"/>
              <a:t>favourite </a:t>
            </a:r>
            <a:r>
              <a:rPr lang="en-GB" sz="2400" dirty="0"/>
              <a:t>song, but pretend you’re listening to it for the first time. Focus on the melody and lyrics (if there are any). </a:t>
            </a:r>
            <a:endParaRPr lang="en-GB" sz="2400" dirty="0" smtClean="0"/>
          </a:p>
          <a:p>
            <a:endParaRPr lang="en-GB" sz="2400" dirty="0"/>
          </a:p>
          <a:p>
            <a:r>
              <a:rPr lang="en-GB" sz="2400" dirty="0" smtClean="0"/>
              <a:t>Does </a:t>
            </a:r>
            <a:r>
              <a:rPr lang="en-GB" sz="2400" dirty="0"/>
              <a:t>the song give you chills or create any other physical sensations</a:t>
            </a:r>
            <a:r>
              <a:rPr lang="en-GB" sz="2400" dirty="0" smtClean="0"/>
              <a:t>?</a:t>
            </a:r>
          </a:p>
          <a:p>
            <a:endParaRPr lang="en-GB" sz="2400" dirty="0"/>
          </a:p>
          <a:p>
            <a:r>
              <a:rPr lang="en-GB" sz="2400" dirty="0" smtClean="0"/>
              <a:t> </a:t>
            </a:r>
            <a:r>
              <a:rPr lang="en-GB" sz="2400" dirty="0"/>
              <a:t>Pay attention to the parts that stand out most to you.</a:t>
            </a:r>
          </a:p>
          <a:p>
            <a:endParaRPr lang="en-GB" dirty="0"/>
          </a:p>
        </p:txBody>
      </p:sp>
    </p:spTree>
    <p:extLst>
      <p:ext uri="{BB962C8B-B14F-4D97-AF65-F5344CB8AC3E}">
        <p14:creationId xmlns:p14="http://schemas.microsoft.com/office/powerpoint/2010/main" val="366041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5600"/>
            <a:ext cx="12001500" cy="5139869"/>
          </a:xfrm>
          <a:prstGeom prst="rect">
            <a:avLst/>
          </a:prstGeom>
        </p:spPr>
        <p:txBody>
          <a:bodyPr wrap="square">
            <a:spAutoFit/>
          </a:bodyPr>
          <a:lstStyle/>
          <a:p>
            <a:r>
              <a:rPr lang="en-GB" sz="2200" b="1" dirty="0" smtClean="0"/>
              <a:t>Goal</a:t>
            </a:r>
          </a:p>
          <a:p>
            <a:endParaRPr lang="en-GB" b="1" dirty="0"/>
          </a:p>
          <a:p>
            <a:pPr marL="285750" indent="-285750">
              <a:lnSpc>
                <a:spcPct val="150000"/>
              </a:lnSpc>
              <a:buFont typeface="Courier New" panose="02070309020205020404" pitchFamily="49" charset="0"/>
              <a:buChar char="o"/>
            </a:pPr>
            <a:r>
              <a:rPr lang="en-GB" dirty="0"/>
              <a:t>What would you like to focus on today?</a:t>
            </a:r>
          </a:p>
          <a:p>
            <a:pPr marL="285750" indent="-285750">
              <a:lnSpc>
                <a:spcPct val="150000"/>
              </a:lnSpc>
              <a:buFont typeface="Courier New" panose="02070309020205020404" pitchFamily="49" charset="0"/>
              <a:buChar char="o"/>
            </a:pPr>
            <a:r>
              <a:rPr lang="en-GB" dirty="0"/>
              <a:t>What’s important to you at the moment?</a:t>
            </a:r>
          </a:p>
          <a:p>
            <a:pPr marL="285750" indent="-285750">
              <a:lnSpc>
                <a:spcPct val="150000"/>
              </a:lnSpc>
              <a:buFont typeface="Courier New" panose="02070309020205020404" pitchFamily="49" charset="0"/>
              <a:buChar char="o"/>
            </a:pPr>
            <a:r>
              <a:rPr lang="en-GB" dirty="0"/>
              <a:t>What does your ideal future look like?</a:t>
            </a:r>
          </a:p>
          <a:p>
            <a:pPr marL="285750" indent="-285750">
              <a:lnSpc>
                <a:spcPct val="150000"/>
              </a:lnSpc>
              <a:buFont typeface="Courier New" panose="02070309020205020404" pitchFamily="49" charset="0"/>
              <a:buChar char="o"/>
            </a:pPr>
            <a:r>
              <a:rPr lang="en-GB" dirty="0"/>
              <a:t>What will you be doing in five years?</a:t>
            </a:r>
          </a:p>
          <a:p>
            <a:pPr marL="285750" indent="-285750">
              <a:lnSpc>
                <a:spcPct val="150000"/>
              </a:lnSpc>
              <a:buFont typeface="Courier New" panose="02070309020205020404" pitchFamily="49" charset="0"/>
              <a:buChar char="o"/>
            </a:pPr>
            <a:r>
              <a:rPr lang="en-GB" dirty="0"/>
              <a:t>What new skills do you want to learn or develop?</a:t>
            </a:r>
          </a:p>
          <a:p>
            <a:pPr marL="285750" indent="-285750">
              <a:lnSpc>
                <a:spcPct val="150000"/>
              </a:lnSpc>
              <a:buFont typeface="Courier New" panose="02070309020205020404" pitchFamily="49" charset="0"/>
              <a:buChar char="o"/>
            </a:pPr>
            <a:r>
              <a:rPr lang="en-GB" dirty="0"/>
              <a:t>Where is your life out of balance?</a:t>
            </a:r>
          </a:p>
          <a:p>
            <a:pPr marL="285750" indent="-285750">
              <a:lnSpc>
                <a:spcPct val="150000"/>
              </a:lnSpc>
              <a:buFont typeface="Courier New" panose="02070309020205020404" pitchFamily="49" charset="0"/>
              <a:buChar char="o"/>
            </a:pPr>
            <a:r>
              <a:rPr lang="en-GB" dirty="0"/>
              <a:t>What challenges are you facing at the moment?</a:t>
            </a:r>
          </a:p>
          <a:p>
            <a:pPr marL="285750" indent="-285750">
              <a:lnSpc>
                <a:spcPct val="150000"/>
              </a:lnSpc>
              <a:buFont typeface="Courier New" panose="02070309020205020404" pitchFamily="49" charset="0"/>
              <a:buChar char="o"/>
            </a:pPr>
            <a:r>
              <a:rPr lang="en-GB" dirty="0"/>
              <a:t>What would make you feel that this time has been well spent?</a:t>
            </a:r>
          </a:p>
          <a:p>
            <a:pPr marL="285750" indent="-285750">
              <a:lnSpc>
                <a:spcPct val="150000"/>
              </a:lnSpc>
              <a:buFont typeface="Courier New" panose="02070309020205020404" pitchFamily="49" charset="0"/>
              <a:buChar char="o"/>
            </a:pPr>
            <a:r>
              <a:rPr lang="en-GB" dirty="0"/>
              <a:t>What are you currently working toward?</a:t>
            </a:r>
          </a:p>
          <a:p>
            <a:pPr marL="285750" indent="-285750">
              <a:lnSpc>
                <a:spcPct val="150000"/>
              </a:lnSpc>
              <a:buFont typeface="Courier New" panose="02070309020205020404" pitchFamily="49" charset="0"/>
              <a:buChar char="o"/>
            </a:pPr>
            <a:r>
              <a:rPr lang="en-GB" dirty="0"/>
              <a:t>How can you word your goal in positive language</a:t>
            </a:r>
            <a:r>
              <a:rPr lang="en-GB" dirty="0" smtClean="0"/>
              <a:t>? </a:t>
            </a:r>
            <a:endParaRPr lang="en-GB" dirty="0"/>
          </a:p>
          <a:p>
            <a:endParaRPr lang="en-GB" dirty="0"/>
          </a:p>
        </p:txBody>
      </p:sp>
    </p:spTree>
    <p:extLst>
      <p:ext uri="{BB962C8B-B14F-4D97-AF65-F5344CB8AC3E}">
        <p14:creationId xmlns:p14="http://schemas.microsoft.com/office/powerpoint/2010/main" val="2425510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18" y="1118280"/>
            <a:ext cx="11718388" cy="4154984"/>
          </a:xfrm>
          <a:prstGeom prst="rect">
            <a:avLst/>
          </a:prstGeom>
        </p:spPr>
        <p:txBody>
          <a:bodyPr wrap="square">
            <a:spAutoFit/>
          </a:bodyPr>
          <a:lstStyle/>
          <a:p>
            <a:pPr algn="ctr"/>
            <a:r>
              <a:rPr lang="en-GB" sz="2600" b="1" dirty="0"/>
              <a:t>A</a:t>
            </a:r>
            <a:r>
              <a:rPr lang="en-GB" sz="2600" b="1" dirty="0" smtClean="0"/>
              <a:t>dditional </a:t>
            </a:r>
            <a:r>
              <a:rPr lang="en-GB" sz="2600" b="1" dirty="0"/>
              <a:t>tips to help you get the most out of these </a:t>
            </a:r>
            <a:r>
              <a:rPr lang="en-GB" sz="2600" b="1" dirty="0" smtClean="0"/>
              <a:t>techniques</a:t>
            </a:r>
          </a:p>
          <a:p>
            <a:pPr algn="ctr"/>
            <a:endParaRPr lang="en-GB" sz="2400" b="1" dirty="0"/>
          </a:p>
          <a:p>
            <a:endParaRPr lang="en-GB" sz="2400" b="1" dirty="0"/>
          </a:p>
          <a:p>
            <a:r>
              <a:rPr lang="en-GB" sz="2400" b="1" dirty="0"/>
              <a:t>Practice</a:t>
            </a:r>
            <a:r>
              <a:rPr lang="en-GB" sz="2400" dirty="0"/>
              <a:t>. It can help to practice grounding even when you aren’t dissociating or experiencing distress. If you get used to an exercise before you need to use it, it may take less effort when you want to use it to cope in the moment</a:t>
            </a:r>
            <a:r>
              <a:rPr lang="en-GB" sz="2400" dirty="0" smtClean="0"/>
              <a:t>.</a:t>
            </a:r>
          </a:p>
          <a:p>
            <a:endParaRPr lang="en-GB" sz="2400" dirty="0"/>
          </a:p>
          <a:p>
            <a:r>
              <a:rPr lang="en-GB" sz="2400" b="1" dirty="0"/>
              <a:t>Start early</a:t>
            </a:r>
            <a:r>
              <a:rPr lang="en-GB" sz="2400" dirty="0"/>
              <a:t>. Try doing a grounding exercise when you first start to feel bad. Don’t wait for distress to reach a level that’s harder to handle. If the technique doesn’t work at first, try to stick with it for a bit before moving on to another</a:t>
            </a:r>
            <a:r>
              <a:rPr lang="en-GB" sz="2400" dirty="0" smtClean="0"/>
              <a:t>.</a:t>
            </a:r>
          </a:p>
          <a:p>
            <a:endParaRPr lang="en-GB" sz="2400" dirty="0"/>
          </a:p>
        </p:txBody>
      </p:sp>
    </p:spTree>
    <p:extLst>
      <p:ext uri="{BB962C8B-B14F-4D97-AF65-F5344CB8AC3E}">
        <p14:creationId xmlns:p14="http://schemas.microsoft.com/office/powerpoint/2010/main" val="285304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784" y="5801557"/>
            <a:ext cx="9055100" cy="923330"/>
          </a:xfrm>
          <a:prstGeom prst="rect">
            <a:avLst/>
          </a:prstGeom>
        </p:spPr>
        <p:txBody>
          <a:bodyPr wrap="square">
            <a:spAutoFit/>
          </a:bodyPr>
          <a:lstStyle/>
          <a:p>
            <a:r>
              <a:rPr lang="en-GB" dirty="0" smtClean="0"/>
              <a:t>Health Line </a:t>
            </a:r>
            <a:r>
              <a:rPr lang="en-GB" dirty="0"/>
              <a:t>(2019</a:t>
            </a:r>
            <a:r>
              <a:rPr lang="en-GB" dirty="0" smtClean="0"/>
              <a:t>) 30 </a:t>
            </a:r>
            <a:r>
              <a:rPr lang="en-GB" dirty="0"/>
              <a:t>Grounding Techniques to Quiet Distressing </a:t>
            </a:r>
            <a:r>
              <a:rPr lang="en-GB" dirty="0" smtClean="0"/>
              <a:t>Thoughts </a:t>
            </a:r>
            <a:r>
              <a:rPr lang="en-GB" dirty="0">
                <a:hlinkClick r:id="rId2"/>
              </a:rPr>
              <a:t>https://www.healthline.com/health/grounding-techniques#bonus-tips</a:t>
            </a:r>
            <a:endParaRPr lang="en-GB" dirty="0"/>
          </a:p>
          <a:p>
            <a:endParaRPr lang="en-GB" dirty="0"/>
          </a:p>
        </p:txBody>
      </p:sp>
      <p:sp>
        <p:nvSpPr>
          <p:cNvPr id="4" name="Rectangle 3"/>
          <p:cNvSpPr/>
          <p:nvPr/>
        </p:nvSpPr>
        <p:spPr>
          <a:xfrm>
            <a:off x="235242" y="489416"/>
            <a:ext cx="11272130" cy="4893647"/>
          </a:xfrm>
          <a:prstGeom prst="rect">
            <a:avLst/>
          </a:prstGeom>
        </p:spPr>
        <p:txBody>
          <a:bodyPr wrap="square">
            <a:spAutoFit/>
          </a:bodyPr>
          <a:lstStyle/>
          <a:p>
            <a:pPr lvl="0"/>
            <a:r>
              <a:rPr lang="en-GB" sz="2400" b="1" dirty="0">
                <a:solidFill>
                  <a:prstClr val="white"/>
                </a:solidFill>
              </a:rPr>
              <a:t>Avoid assigning values</a:t>
            </a:r>
            <a:r>
              <a:rPr lang="en-GB" sz="2400" dirty="0">
                <a:solidFill>
                  <a:prstClr val="white"/>
                </a:solidFill>
              </a:rPr>
              <a:t>. For example, if you’re grounding yourself by describing your environment, concentrate on the basics of your surroundings, rather than how you feel about them.</a:t>
            </a:r>
          </a:p>
          <a:p>
            <a:pPr lvl="0"/>
            <a:r>
              <a:rPr lang="en-GB" sz="2400" dirty="0">
                <a:solidFill>
                  <a:prstClr val="white"/>
                </a:solidFill>
              </a:rPr>
              <a:t>Check in with yourself. Before and after a grounding exercise, rate your distress as a number between 1 and 10. What level is your distress when you begin? </a:t>
            </a:r>
          </a:p>
          <a:p>
            <a:pPr lvl="0"/>
            <a:endParaRPr lang="en-GB" sz="2400" dirty="0">
              <a:solidFill>
                <a:prstClr val="white"/>
              </a:solidFill>
            </a:endParaRPr>
          </a:p>
          <a:p>
            <a:pPr lvl="0"/>
            <a:r>
              <a:rPr lang="en-GB" sz="2400" dirty="0">
                <a:solidFill>
                  <a:prstClr val="white"/>
                </a:solidFill>
              </a:rPr>
              <a:t>How much did it decrease after the exercise? This can help you get a better idea of whether a particular technique is working for you.</a:t>
            </a:r>
          </a:p>
          <a:p>
            <a:pPr lvl="0"/>
            <a:endParaRPr lang="en-GB" sz="2400" b="1" dirty="0">
              <a:solidFill>
                <a:prstClr val="white"/>
              </a:solidFill>
            </a:endParaRPr>
          </a:p>
          <a:p>
            <a:pPr lvl="0"/>
            <a:r>
              <a:rPr lang="en-GB" sz="2400" b="1" dirty="0">
                <a:solidFill>
                  <a:prstClr val="white"/>
                </a:solidFill>
              </a:rPr>
              <a:t>Keep your eyes open. </a:t>
            </a:r>
            <a:r>
              <a:rPr lang="en-GB" sz="2400" dirty="0">
                <a:solidFill>
                  <a:prstClr val="white"/>
                </a:solidFill>
              </a:rPr>
              <a:t>Avoid closing your eyes, since it’s often easier to remain connected to the present if you’re looking at your current environment.</a:t>
            </a:r>
          </a:p>
        </p:txBody>
      </p:sp>
    </p:spTree>
    <p:extLst>
      <p:ext uri="{BB962C8B-B14F-4D97-AF65-F5344CB8AC3E}">
        <p14:creationId xmlns:p14="http://schemas.microsoft.com/office/powerpoint/2010/main" val="1981259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7428" y="407963"/>
            <a:ext cx="4650632" cy="523220"/>
          </a:xfrm>
          <a:prstGeom prst="rect">
            <a:avLst/>
          </a:prstGeom>
          <a:noFill/>
        </p:spPr>
        <p:txBody>
          <a:bodyPr wrap="none" rtlCol="0">
            <a:spAutoFit/>
          </a:bodyPr>
          <a:lstStyle/>
          <a:p>
            <a:r>
              <a:rPr lang="en-GB" sz="2800" b="1" dirty="0" smtClean="0"/>
              <a:t>After the Practical Session</a:t>
            </a:r>
            <a:endParaRPr lang="en-GB" sz="2800" b="1" dirty="0"/>
          </a:p>
        </p:txBody>
      </p:sp>
      <p:sp>
        <p:nvSpPr>
          <p:cNvPr id="3" name="Rectangle 2"/>
          <p:cNvSpPr/>
          <p:nvPr/>
        </p:nvSpPr>
        <p:spPr>
          <a:xfrm>
            <a:off x="712763" y="1137532"/>
            <a:ext cx="10682068" cy="4893647"/>
          </a:xfrm>
          <a:prstGeom prst="rect">
            <a:avLst/>
          </a:prstGeom>
        </p:spPr>
        <p:txBody>
          <a:bodyPr wrap="square">
            <a:spAutoFit/>
          </a:bodyPr>
          <a:lstStyle/>
          <a:p>
            <a:pPr marL="342900" indent="-342900">
              <a:buFont typeface="Courier New" panose="02070309020205020404" pitchFamily="49" charset="0"/>
              <a:buChar char="o"/>
            </a:pPr>
            <a:r>
              <a:rPr lang="en-GB" sz="2400" dirty="0"/>
              <a:t>It’s important to reward </a:t>
            </a:r>
            <a:r>
              <a:rPr lang="en-GB" sz="2400" dirty="0" smtClean="0"/>
              <a:t>yourself, as </a:t>
            </a:r>
            <a:r>
              <a:rPr lang="en-GB" sz="2400" dirty="0"/>
              <a:t>soon as you complete a key task or </a:t>
            </a:r>
            <a:r>
              <a:rPr lang="en-GB" sz="2400" dirty="0" smtClean="0"/>
              <a:t>achieve a goal. </a:t>
            </a:r>
          </a:p>
          <a:p>
            <a:pPr marL="342900" indent="-342900">
              <a:buFont typeface="Courier New" panose="02070309020205020404" pitchFamily="49" charset="0"/>
              <a:buChar char="o"/>
            </a:pPr>
            <a:endParaRPr lang="en-GB" sz="2400" dirty="0" smtClean="0"/>
          </a:p>
          <a:p>
            <a:pPr marL="342900" indent="-342900">
              <a:buFont typeface="Courier New" panose="02070309020205020404" pitchFamily="49" charset="0"/>
              <a:buChar char="o"/>
            </a:pPr>
            <a:r>
              <a:rPr lang="en-GB" sz="2400" dirty="0" smtClean="0"/>
              <a:t>By </a:t>
            </a:r>
            <a:r>
              <a:rPr lang="en-GB" sz="2400" dirty="0"/>
              <a:t>rewarding yourself in the moment, your brain elicits positive emotions, leading to the realization that your efforts result in a positive reward. </a:t>
            </a:r>
            <a:endParaRPr lang="en-GB" sz="2400" dirty="0" smtClean="0"/>
          </a:p>
          <a:p>
            <a:pPr marL="342900" indent="-342900">
              <a:buFont typeface="Courier New" panose="02070309020205020404" pitchFamily="49" charset="0"/>
              <a:buChar char="o"/>
            </a:pPr>
            <a:endParaRPr lang="en-GB" sz="2400" dirty="0"/>
          </a:p>
          <a:p>
            <a:pPr marL="342900" indent="-342900">
              <a:buFont typeface="Courier New" panose="02070309020205020404" pitchFamily="49" charset="0"/>
              <a:buChar char="o"/>
            </a:pPr>
            <a:r>
              <a:rPr lang="en-GB" sz="2400" dirty="0" smtClean="0"/>
              <a:t>By </a:t>
            </a:r>
            <a:r>
              <a:rPr lang="en-GB" sz="2400" dirty="0"/>
              <a:t>doing this continuously, your brain will start to link pleasure to accomplishing the task or </a:t>
            </a:r>
            <a:r>
              <a:rPr lang="en-GB" sz="2400" dirty="0" smtClean="0"/>
              <a:t>goal </a:t>
            </a:r>
            <a:r>
              <a:rPr lang="en-GB" sz="2400" dirty="0"/>
              <a:t>and move towards it in the future. </a:t>
            </a:r>
            <a:endParaRPr lang="en-GB" sz="2400" dirty="0" smtClean="0"/>
          </a:p>
          <a:p>
            <a:pPr marL="342900" indent="-342900">
              <a:buFont typeface="Courier New" panose="02070309020205020404" pitchFamily="49" charset="0"/>
              <a:buChar char="o"/>
            </a:pPr>
            <a:endParaRPr lang="en-GB" sz="2400" dirty="0"/>
          </a:p>
          <a:p>
            <a:pPr marL="342900" indent="-342900">
              <a:buFont typeface="Courier New" panose="02070309020205020404" pitchFamily="49" charset="0"/>
              <a:buChar char="o"/>
            </a:pPr>
            <a:endParaRPr lang="en-GB" sz="2400" dirty="0" smtClean="0"/>
          </a:p>
          <a:p>
            <a:pPr algn="ctr"/>
            <a:r>
              <a:rPr lang="en-GB" sz="2400" dirty="0" smtClean="0"/>
              <a:t>“</a:t>
            </a:r>
            <a:r>
              <a:rPr lang="en-GB" sz="2400" dirty="0"/>
              <a:t>You can only build on success</a:t>
            </a:r>
            <a:r>
              <a:rPr lang="en-GB" sz="2400" dirty="0" smtClean="0"/>
              <a:t>!”</a:t>
            </a:r>
          </a:p>
          <a:p>
            <a:pPr algn="ctr"/>
            <a:r>
              <a:rPr lang="en-GB" sz="2400" dirty="0" smtClean="0"/>
              <a:t>-Tony Robbins</a:t>
            </a:r>
            <a:endParaRPr lang="en-GB" sz="2400" dirty="0"/>
          </a:p>
        </p:txBody>
      </p:sp>
    </p:spTree>
    <p:extLst>
      <p:ext uri="{BB962C8B-B14F-4D97-AF65-F5344CB8AC3E}">
        <p14:creationId xmlns:p14="http://schemas.microsoft.com/office/powerpoint/2010/main" val="2483036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8123" y="675249"/>
            <a:ext cx="8493031" cy="461665"/>
          </a:xfrm>
          <a:prstGeom prst="rect">
            <a:avLst/>
          </a:prstGeom>
          <a:noFill/>
        </p:spPr>
        <p:txBody>
          <a:bodyPr wrap="none" rtlCol="0">
            <a:spAutoFit/>
          </a:bodyPr>
          <a:lstStyle/>
          <a:p>
            <a:r>
              <a:rPr lang="en-GB" sz="2400" b="1" dirty="0" smtClean="0"/>
              <a:t>How Can You Reward Yourself for Achieving Your Goal?</a:t>
            </a:r>
            <a:endParaRPr lang="en-GB" sz="2400" b="1" dirty="0"/>
          </a:p>
        </p:txBody>
      </p:sp>
      <p:sp>
        <p:nvSpPr>
          <p:cNvPr id="3" name="TextBox 2"/>
          <p:cNvSpPr txBox="1"/>
          <p:nvPr/>
        </p:nvSpPr>
        <p:spPr>
          <a:xfrm>
            <a:off x="717452" y="1730326"/>
            <a:ext cx="11029071" cy="5355312"/>
          </a:xfrm>
          <a:prstGeom prst="rect">
            <a:avLst/>
          </a:prstGeom>
          <a:noFill/>
        </p:spPr>
        <p:txBody>
          <a:bodyPr wrap="square" rtlCol="0">
            <a:spAutoFit/>
          </a:bodyPr>
          <a:lstStyle/>
          <a:p>
            <a:r>
              <a:rPr lang="en-GB" sz="2400" dirty="0" smtClean="0"/>
              <a:t>Ideas…</a:t>
            </a:r>
          </a:p>
          <a:p>
            <a:pPr marL="285750" indent="-285750">
              <a:buFont typeface="Courier New" panose="02070309020205020404" pitchFamily="49" charset="0"/>
              <a:buChar char="o"/>
            </a:pPr>
            <a:r>
              <a:rPr lang="en-GB" sz="2400" dirty="0" smtClean="0"/>
              <a:t>Buy something nice to eat or drink (e.g. smoothie or ice cream)</a:t>
            </a:r>
          </a:p>
          <a:p>
            <a:pPr marL="285750" indent="-285750">
              <a:buFont typeface="Courier New" panose="02070309020205020404" pitchFamily="49" charset="0"/>
              <a:buChar char="o"/>
            </a:pPr>
            <a:r>
              <a:rPr lang="en-GB" sz="2400" dirty="0" smtClean="0"/>
              <a:t>Do something you enjoy when you get home</a:t>
            </a:r>
          </a:p>
          <a:p>
            <a:pPr marL="285750" indent="-285750">
              <a:buFont typeface="Courier New" panose="02070309020205020404" pitchFamily="49" charset="0"/>
              <a:buChar char="o"/>
            </a:pPr>
            <a:r>
              <a:rPr lang="en-GB" sz="2400" dirty="0" smtClean="0"/>
              <a:t>Treat yourself to a luxury </a:t>
            </a:r>
            <a:r>
              <a:rPr lang="en-GB" sz="2400" dirty="0" err="1" smtClean="0"/>
              <a:t>bubblebath</a:t>
            </a:r>
            <a:endParaRPr lang="en-GB" sz="2400" dirty="0" smtClean="0"/>
          </a:p>
          <a:p>
            <a:pPr marL="285750" indent="-285750">
              <a:buFont typeface="Courier New" panose="02070309020205020404" pitchFamily="49" charset="0"/>
              <a:buChar char="o"/>
            </a:pPr>
            <a:r>
              <a:rPr lang="en-GB" sz="2400" dirty="0" smtClean="0"/>
              <a:t>Any other ideas?</a:t>
            </a:r>
          </a:p>
          <a:p>
            <a:pPr marL="285750" indent="-285750">
              <a:buFont typeface="Courier New" panose="02070309020205020404" pitchFamily="49" charset="0"/>
              <a:buChar char="o"/>
            </a:pPr>
            <a:r>
              <a:rPr lang="en-GB" sz="2400" dirty="0"/>
              <a:t> </a:t>
            </a:r>
            <a:endParaRPr lang="en-GB" sz="2400" dirty="0" smtClean="0"/>
          </a:p>
          <a:p>
            <a:pPr marL="285750" indent="-285750">
              <a:buFont typeface="Courier New" panose="02070309020205020404" pitchFamily="49" charset="0"/>
              <a:buChar char="o"/>
            </a:pPr>
            <a:r>
              <a:rPr lang="en-GB" dirty="0"/>
              <a:t> </a:t>
            </a:r>
            <a:endParaRPr lang="en-GB" dirty="0" smtClean="0"/>
          </a:p>
          <a:p>
            <a:pPr marL="285750" indent="-285750">
              <a:buFont typeface="Courier New" panose="02070309020205020404" pitchFamily="49" charset="0"/>
              <a:buChar char="o"/>
            </a:pPr>
            <a:r>
              <a:rPr lang="en-GB" dirty="0"/>
              <a:t> </a:t>
            </a:r>
            <a:endParaRPr lang="en-GB" dirty="0" smtClean="0"/>
          </a:p>
          <a:p>
            <a:pPr marL="285750" indent="-285750">
              <a:buFont typeface="Courier New" panose="02070309020205020404" pitchFamily="49" charset="0"/>
              <a:buChar char="o"/>
            </a:pPr>
            <a:r>
              <a:rPr lang="en-GB" dirty="0"/>
              <a:t> </a:t>
            </a:r>
            <a:endParaRPr lang="en-GB" dirty="0" smtClean="0"/>
          </a:p>
          <a:p>
            <a:pPr marL="285750" indent="-285750">
              <a:buFont typeface="Courier New" panose="02070309020205020404" pitchFamily="49" charset="0"/>
              <a:buChar char="o"/>
            </a:pPr>
            <a:r>
              <a:rPr lang="en-GB" dirty="0"/>
              <a:t> </a:t>
            </a:r>
            <a:endParaRPr lang="en-GB" dirty="0" smtClean="0"/>
          </a:p>
          <a:p>
            <a:pPr marL="285750" indent="-285750">
              <a:buFont typeface="Courier New" panose="02070309020205020404" pitchFamily="49" charset="0"/>
              <a:buChar char="o"/>
            </a:pPr>
            <a:r>
              <a:rPr lang="en-GB" dirty="0"/>
              <a:t> </a:t>
            </a:r>
            <a:endParaRPr lang="en-GB" dirty="0" smtClean="0"/>
          </a:p>
          <a:p>
            <a:pPr marL="285750" indent="-285750">
              <a:buFont typeface="Courier New" panose="02070309020205020404" pitchFamily="49" charset="0"/>
              <a:buChar char="o"/>
            </a:pPr>
            <a:r>
              <a:rPr lang="en-GB" dirty="0"/>
              <a:t> </a:t>
            </a:r>
            <a:endParaRPr lang="en-GB" dirty="0" smtClean="0"/>
          </a:p>
          <a:p>
            <a:pPr marL="285750" indent="-285750">
              <a:buFont typeface="Courier New" panose="02070309020205020404" pitchFamily="49" charset="0"/>
              <a:buChar char="o"/>
            </a:pPr>
            <a:r>
              <a:rPr lang="en-GB" dirty="0"/>
              <a:t> </a:t>
            </a:r>
            <a:endParaRPr lang="en-GB" dirty="0" smtClean="0"/>
          </a:p>
          <a:p>
            <a:pPr marL="285750" indent="-285750">
              <a:buFont typeface="Courier New" panose="02070309020205020404" pitchFamily="49" charset="0"/>
              <a:buChar char="o"/>
            </a:pPr>
            <a:r>
              <a:rPr lang="en-GB" dirty="0" smtClean="0"/>
              <a:t> </a:t>
            </a:r>
          </a:p>
          <a:p>
            <a:r>
              <a:rPr lang="en-GB" dirty="0" smtClean="0"/>
              <a:t> </a:t>
            </a:r>
          </a:p>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endParaRPr lang="en-GB" dirty="0" smtClean="0"/>
          </a:p>
        </p:txBody>
      </p:sp>
    </p:spTree>
    <p:extLst>
      <p:ext uri="{BB962C8B-B14F-4D97-AF65-F5344CB8AC3E}">
        <p14:creationId xmlns:p14="http://schemas.microsoft.com/office/powerpoint/2010/main" val="2349906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5417"/>
            <a:ext cx="3776077" cy="3776077"/>
          </a:xfrm>
          <a:prstGeom prst="rect">
            <a:avLst/>
          </a:prstGeom>
        </p:spPr>
      </p:pic>
      <p:pic>
        <p:nvPicPr>
          <p:cNvPr id="3" name="Picture 2"/>
          <p:cNvPicPr>
            <a:picLocks noChangeAspect="1"/>
          </p:cNvPicPr>
          <p:nvPr/>
        </p:nvPicPr>
        <p:blipFill>
          <a:blip r:embed="rId3"/>
          <a:stretch>
            <a:fillRect/>
          </a:stretch>
        </p:blipFill>
        <p:spPr>
          <a:xfrm>
            <a:off x="3961228" y="134815"/>
            <a:ext cx="3804138" cy="3916679"/>
          </a:xfrm>
          <a:prstGeom prst="rect">
            <a:avLst/>
          </a:prstGeom>
        </p:spPr>
      </p:pic>
      <p:pic>
        <p:nvPicPr>
          <p:cNvPr id="4" name="Picture 3"/>
          <p:cNvPicPr>
            <a:picLocks noChangeAspect="1"/>
          </p:cNvPicPr>
          <p:nvPr/>
        </p:nvPicPr>
        <p:blipFill>
          <a:blip r:embed="rId4"/>
          <a:stretch>
            <a:fillRect/>
          </a:stretch>
        </p:blipFill>
        <p:spPr>
          <a:xfrm>
            <a:off x="7950517" y="134814"/>
            <a:ext cx="3916680" cy="3916680"/>
          </a:xfrm>
          <a:prstGeom prst="rect">
            <a:avLst/>
          </a:prstGeom>
        </p:spPr>
      </p:pic>
      <p:sp>
        <p:nvSpPr>
          <p:cNvPr id="5" name="TextBox 4"/>
          <p:cNvSpPr txBox="1"/>
          <p:nvPr/>
        </p:nvSpPr>
        <p:spPr>
          <a:xfrm>
            <a:off x="165263" y="4825219"/>
            <a:ext cx="11396068" cy="1569660"/>
          </a:xfrm>
          <a:prstGeom prst="rect">
            <a:avLst/>
          </a:prstGeom>
          <a:noFill/>
        </p:spPr>
        <p:txBody>
          <a:bodyPr wrap="none" rtlCol="0">
            <a:spAutoFit/>
          </a:bodyPr>
          <a:lstStyle/>
          <a:p>
            <a:r>
              <a:rPr lang="en-GB" sz="2400" dirty="0" smtClean="0"/>
              <a:t>Some Inspiration for You…</a:t>
            </a:r>
          </a:p>
          <a:p>
            <a:endParaRPr lang="en-GB" sz="2400" dirty="0" smtClean="0"/>
          </a:p>
          <a:p>
            <a:r>
              <a:rPr lang="en-GB" sz="2400" dirty="0" smtClean="0"/>
              <a:t>Try to find your own this week, and bring it with you for the practical session.</a:t>
            </a:r>
          </a:p>
          <a:p>
            <a:r>
              <a:rPr lang="en-GB" sz="2400" dirty="0" smtClean="0"/>
              <a:t>Share it on our Facebook Page too and encourage others!</a:t>
            </a:r>
            <a:endParaRPr lang="en-GB" sz="2400" dirty="0"/>
          </a:p>
        </p:txBody>
      </p:sp>
    </p:spTree>
    <p:extLst>
      <p:ext uri="{BB962C8B-B14F-4D97-AF65-F5344CB8AC3E}">
        <p14:creationId xmlns:p14="http://schemas.microsoft.com/office/powerpoint/2010/main" val="255780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415141"/>
            <a:ext cx="9867900" cy="4862870"/>
          </a:xfrm>
          <a:prstGeom prst="rect">
            <a:avLst/>
          </a:prstGeom>
        </p:spPr>
        <p:txBody>
          <a:bodyPr wrap="square">
            <a:spAutoFit/>
          </a:bodyPr>
          <a:lstStyle/>
          <a:p>
            <a:r>
              <a:rPr lang="en-GB" sz="2200" b="1" dirty="0" smtClean="0"/>
              <a:t>Reality</a:t>
            </a:r>
          </a:p>
          <a:p>
            <a:endParaRPr lang="en-GB" b="1" dirty="0"/>
          </a:p>
          <a:p>
            <a:pPr marL="285750" indent="-285750">
              <a:lnSpc>
                <a:spcPct val="150000"/>
              </a:lnSpc>
              <a:buFont typeface="Courier New" panose="02070309020205020404" pitchFamily="49" charset="0"/>
              <a:buChar char="o"/>
            </a:pPr>
            <a:r>
              <a:rPr lang="en-GB" dirty="0"/>
              <a:t>What is working well at the moment?</a:t>
            </a:r>
          </a:p>
          <a:p>
            <a:pPr marL="285750" indent="-285750">
              <a:lnSpc>
                <a:spcPct val="150000"/>
              </a:lnSpc>
              <a:buFont typeface="Courier New" panose="02070309020205020404" pitchFamily="49" charset="0"/>
              <a:buChar char="o"/>
            </a:pPr>
            <a:r>
              <a:rPr lang="en-GB" dirty="0"/>
              <a:t>What do you need?</a:t>
            </a:r>
          </a:p>
          <a:p>
            <a:pPr marL="285750" indent="-285750">
              <a:lnSpc>
                <a:spcPct val="150000"/>
              </a:lnSpc>
              <a:buFont typeface="Courier New" panose="02070309020205020404" pitchFamily="49" charset="0"/>
              <a:buChar char="o"/>
            </a:pPr>
            <a:r>
              <a:rPr lang="en-GB" dirty="0"/>
              <a:t>What excuses have you always used for not achieving your goals?</a:t>
            </a:r>
          </a:p>
          <a:p>
            <a:pPr marL="285750" indent="-285750">
              <a:lnSpc>
                <a:spcPct val="150000"/>
              </a:lnSpc>
              <a:buFont typeface="Courier New" panose="02070309020205020404" pitchFamily="49" charset="0"/>
              <a:buChar char="o"/>
            </a:pPr>
            <a:r>
              <a:rPr lang="en-GB" dirty="0"/>
              <a:t>What have you done so far to improve things?</a:t>
            </a:r>
          </a:p>
          <a:p>
            <a:pPr marL="285750" indent="-285750">
              <a:lnSpc>
                <a:spcPct val="150000"/>
              </a:lnSpc>
              <a:buFont typeface="Courier New" panose="02070309020205020404" pitchFamily="49" charset="0"/>
              <a:buChar char="o"/>
            </a:pPr>
            <a:r>
              <a:rPr lang="en-GB" dirty="0"/>
              <a:t>What parts of your life will be impacted by you achieving your goal?</a:t>
            </a:r>
          </a:p>
          <a:p>
            <a:pPr marL="285750" indent="-285750">
              <a:lnSpc>
                <a:spcPct val="150000"/>
              </a:lnSpc>
              <a:buFont typeface="Courier New" panose="02070309020205020404" pitchFamily="49" charset="0"/>
              <a:buChar char="o"/>
            </a:pPr>
            <a:r>
              <a:rPr lang="en-GB" dirty="0"/>
              <a:t>What is the biggest obstacle you are currently facing?</a:t>
            </a:r>
          </a:p>
          <a:p>
            <a:pPr marL="285750" indent="-285750">
              <a:lnSpc>
                <a:spcPct val="150000"/>
              </a:lnSpc>
              <a:buFont typeface="Courier New" panose="02070309020205020404" pitchFamily="49" charset="0"/>
              <a:buChar char="o"/>
            </a:pPr>
            <a:r>
              <a:rPr lang="en-GB" dirty="0"/>
              <a:t>What does self-sabotage look like for you?</a:t>
            </a:r>
          </a:p>
          <a:p>
            <a:pPr marL="285750" indent="-285750">
              <a:lnSpc>
                <a:spcPct val="150000"/>
              </a:lnSpc>
              <a:buFont typeface="Courier New" panose="02070309020205020404" pitchFamily="49" charset="0"/>
              <a:buChar char="o"/>
            </a:pPr>
            <a:r>
              <a:rPr lang="en-GB" dirty="0"/>
              <a:t>What is your inner critic saying to you?</a:t>
            </a:r>
          </a:p>
          <a:p>
            <a:pPr marL="285750" indent="-285750">
              <a:lnSpc>
                <a:spcPct val="150000"/>
              </a:lnSpc>
              <a:buFont typeface="Courier New" panose="02070309020205020404" pitchFamily="49" charset="0"/>
              <a:buChar char="o"/>
            </a:pPr>
            <a:r>
              <a:rPr lang="en-GB" dirty="0"/>
              <a:t>What fears are present?</a:t>
            </a:r>
          </a:p>
          <a:p>
            <a:pPr marL="285750" indent="-285750">
              <a:lnSpc>
                <a:spcPct val="150000"/>
              </a:lnSpc>
              <a:buFont typeface="Courier New" panose="02070309020205020404" pitchFamily="49" charset="0"/>
              <a:buChar char="o"/>
            </a:pPr>
            <a:r>
              <a:rPr lang="en-GB" dirty="0"/>
              <a:t>What are you passionate about?</a:t>
            </a:r>
          </a:p>
        </p:txBody>
      </p:sp>
    </p:spTree>
    <p:extLst>
      <p:ext uri="{BB962C8B-B14F-4D97-AF65-F5344CB8AC3E}">
        <p14:creationId xmlns:p14="http://schemas.microsoft.com/office/powerpoint/2010/main" val="285433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304443"/>
            <a:ext cx="8750300" cy="6109365"/>
          </a:xfrm>
          <a:prstGeom prst="rect">
            <a:avLst/>
          </a:prstGeom>
        </p:spPr>
        <p:txBody>
          <a:bodyPr wrap="square">
            <a:spAutoFit/>
          </a:bodyPr>
          <a:lstStyle/>
          <a:p>
            <a:r>
              <a:rPr lang="en-GB" sz="2200" b="1" dirty="0" smtClean="0"/>
              <a:t>Options</a:t>
            </a:r>
          </a:p>
          <a:p>
            <a:endParaRPr lang="en-GB" b="1" dirty="0"/>
          </a:p>
          <a:p>
            <a:pPr marL="285750" indent="-285750">
              <a:lnSpc>
                <a:spcPct val="150000"/>
              </a:lnSpc>
              <a:buFont typeface="Courier New" panose="02070309020205020404" pitchFamily="49" charset="0"/>
              <a:buChar char="o"/>
            </a:pPr>
            <a:r>
              <a:rPr lang="en-GB" dirty="0"/>
              <a:t>What is your first step?</a:t>
            </a:r>
          </a:p>
          <a:p>
            <a:pPr marL="285750" indent="-285750">
              <a:lnSpc>
                <a:spcPct val="150000"/>
              </a:lnSpc>
              <a:buFont typeface="Courier New" panose="02070309020205020404" pitchFamily="49" charset="0"/>
              <a:buChar char="o"/>
            </a:pPr>
            <a:r>
              <a:rPr lang="en-GB" dirty="0"/>
              <a:t>If you had 50% more confidence, what would you be doing that would be different?</a:t>
            </a:r>
          </a:p>
          <a:p>
            <a:pPr marL="285750" indent="-285750">
              <a:lnSpc>
                <a:spcPct val="150000"/>
              </a:lnSpc>
              <a:buFont typeface="Courier New" panose="02070309020205020404" pitchFamily="49" charset="0"/>
              <a:buChar char="o"/>
            </a:pPr>
            <a:r>
              <a:rPr lang="en-GB" dirty="0"/>
              <a:t>If success was guaranteed, what would you do?</a:t>
            </a:r>
          </a:p>
          <a:p>
            <a:pPr marL="285750" indent="-285750">
              <a:lnSpc>
                <a:spcPct val="150000"/>
              </a:lnSpc>
              <a:buFont typeface="Courier New" panose="02070309020205020404" pitchFamily="49" charset="0"/>
              <a:buChar char="o"/>
            </a:pPr>
            <a:r>
              <a:rPr lang="en-GB" dirty="0"/>
              <a:t>If money was not an obstacle, what would you do?</a:t>
            </a:r>
          </a:p>
          <a:p>
            <a:pPr marL="285750" indent="-285750">
              <a:lnSpc>
                <a:spcPct val="150000"/>
              </a:lnSpc>
              <a:buFont typeface="Courier New" panose="02070309020205020404" pitchFamily="49" charset="0"/>
              <a:buChar char="o"/>
            </a:pPr>
            <a:r>
              <a:rPr lang="en-GB" dirty="0"/>
              <a:t>What action step is the best use of your time at this moment?</a:t>
            </a:r>
          </a:p>
          <a:p>
            <a:pPr marL="285750" indent="-285750">
              <a:lnSpc>
                <a:spcPct val="150000"/>
              </a:lnSpc>
              <a:buFont typeface="Courier New" panose="02070309020205020404" pitchFamily="49" charset="0"/>
              <a:buChar char="o"/>
            </a:pPr>
            <a:r>
              <a:rPr lang="en-GB" dirty="0"/>
              <a:t>If someone else came to you with your obstacle, what would you tell them?</a:t>
            </a:r>
          </a:p>
          <a:p>
            <a:pPr marL="285750" indent="-285750">
              <a:lnSpc>
                <a:spcPct val="150000"/>
              </a:lnSpc>
              <a:buFont typeface="Courier New" panose="02070309020205020404" pitchFamily="49" charset="0"/>
              <a:buChar char="o"/>
            </a:pPr>
            <a:r>
              <a:rPr lang="en-GB" dirty="0"/>
              <a:t>What strengths can you use to move forward?</a:t>
            </a:r>
          </a:p>
          <a:p>
            <a:pPr marL="285750" indent="-285750">
              <a:lnSpc>
                <a:spcPct val="150000"/>
              </a:lnSpc>
              <a:buFont typeface="Courier New" panose="02070309020205020404" pitchFamily="49" charset="0"/>
              <a:buChar char="o"/>
            </a:pPr>
            <a:r>
              <a:rPr lang="en-GB" dirty="0"/>
              <a:t>If you could do only one thing this week, what would it be?</a:t>
            </a:r>
          </a:p>
          <a:p>
            <a:pPr marL="285750" indent="-285750">
              <a:lnSpc>
                <a:spcPct val="150000"/>
              </a:lnSpc>
              <a:buFont typeface="Courier New" panose="02070309020205020404" pitchFamily="49" charset="0"/>
              <a:buChar char="o"/>
            </a:pPr>
            <a:r>
              <a:rPr lang="en-GB" dirty="0"/>
              <a:t>What would you do if you answered to no one?</a:t>
            </a:r>
          </a:p>
          <a:p>
            <a:pPr marL="285750" indent="-285750">
              <a:lnSpc>
                <a:spcPct val="150000"/>
              </a:lnSpc>
              <a:buFont typeface="Courier New" panose="02070309020205020404" pitchFamily="49" charset="0"/>
              <a:buChar char="o"/>
            </a:pPr>
            <a:r>
              <a:rPr lang="en-GB" dirty="0"/>
              <a:t>What is the most efficient use of your time in this moment?</a:t>
            </a:r>
          </a:p>
          <a:p>
            <a:pPr>
              <a:lnSpc>
                <a:spcPct val="150000"/>
              </a:lnSpc>
            </a:pPr>
            <a:r>
              <a:rPr lang="en-GB" dirty="0"/>
              <a:t> </a:t>
            </a:r>
          </a:p>
        </p:txBody>
      </p:sp>
    </p:spTree>
    <p:extLst>
      <p:ext uri="{BB962C8B-B14F-4D97-AF65-F5344CB8AC3E}">
        <p14:creationId xmlns:p14="http://schemas.microsoft.com/office/powerpoint/2010/main" val="137471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160953"/>
            <a:ext cx="11899900" cy="5755422"/>
          </a:xfrm>
          <a:prstGeom prst="rect">
            <a:avLst/>
          </a:prstGeom>
        </p:spPr>
        <p:txBody>
          <a:bodyPr wrap="square">
            <a:spAutoFit/>
          </a:bodyPr>
          <a:lstStyle/>
          <a:p>
            <a:endParaRPr lang="en-GB" sz="2200" b="1" dirty="0"/>
          </a:p>
          <a:p>
            <a:r>
              <a:rPr lang="en-GB" sz="2200" b="1" dirty="0"/>
              <a:t>Way </a:t>
            </a:r>
            <a:r>
              <a:rPr lang="en-GB" sz="2200" b="1" dirty="0" smtClean="0"/>
              <a:t>Forward</a:t>
            </a:r>
          </a:p>
          <a:p>
            <a:pPr>
              <a:lnSpc>
                <a:spcPct val="150000"/>
              </a:lnSpc>
            </a:pPr>
            <a:endParaRPr lang="en-GB" b="1" dirty="0"/>
          </a:p>
          <a:p>
            <a:pPr marL="285750" indent="-285750">
              <a:lnSpc>
                <a:spcPct val="150000"/>
              </a:lnSpc>
              <a:buFont typeface="Courier New" panose="02070309020205020404" pitchFamily="49" charset="0"/>
              <a:buChar char="o"/>
            </a:pPr>
            <a:r>
              <a:rPr lang="en-GB" dirty="0"/>
              <a:t>On a scale of 1 to 10, how motivated are you to achieving your goal?</a:t>
            </a:r>
          </a:p>
          <a:p>
            <a:pPr marL="285750" indent="-285750">
              <a:lnSpc>
                <a:spcPct val="150000"/>
              </a:lnSpc>
              <a:buFont typeface="Courier New" panose="02070309020205020404" pitchFamily="49" charset="0"/>
              <a:buChar char="o"/>
            </a:pPr>
            <a:r>
              <a:rPr lang="en-GB" dirty="0"/>
              <a:t>What will it take to get that motivation closer to a 10?</a:t>
            </a:r>
          </a:p>
          <a:p>
            <a:pPr marL="285750" indent="-285750">
              <a:lnSpc>
                <a:spcPct val="150000"/>
              </a:lnSpc>
              <a:buFont typeface="Courier New" panose="02070309020205020404" pitchFamily="49" charset="0"/>
              <a:buChar char="o"/>
            </a:pPr>
            <a:r>
              <a:rPr lang="en-GB" dirty="0"/>
              <a:t>Whatever your first step is, can you think of anything that might stop you from doing it?</a:t>
            </a:r>
          </a:p>
          <a:p>
            <a:pPr marL="285750" indent="-285750">
              <a:lnSpc>
                <a:spcPct val="150000"/>
              </a:lnSpc>
              <a:buFont typeface="Courier New" panose="02070309020205020404" pitchFamily="49" charset="0"/>
              <a:buChar char="o"/>
            </a:pPr>
            <a:r>
              <a:rPr lang="en-GB" dirty="0"/>
              <a:t>How committed are you to achieving this goal?</a:t>
            </a:r>
          </a:p>
          <a:p>
            <a:pPr marL="285750" indent="-285750">
              <a:lnSpc>
                <a:spcPct val="150000"/>
              </a:lnSpc>
              <a:buFont typeface="Courier New" panose="02070309020205020404" pitchFamily="49" charset="0"/>
              <a:buChar char="o"/>
            </a:pPr>
            <a:r>
              <a:rPr lang="en-GB" dirty="0"/>
              <a:t>How do you want to be held accountable for this goal?</a:t>
            </a:r>
          </a:p>
          <a:p>
            <a:pPr marL="285750" indent="-285750">
              <a:lnSpc>
                <a:spcPct val="150000"/>
              </a:lnSpc>
              <a:buFont typeface="Courier New" panose="02070309020205020404" pitchFamily="49" charset="0"/>
              <a:buChar char="o"/>
            </a:pPr>
            <a:r>
              <a:rPr lang="en-GB" dirty="0"/>
              <a:t>How will you celebrate when you’ve achieved your goal?</a:t>
            </a:r>
          </a:p>
          <a:p>
            <a:pPr marL="285750" indent="-285750">
              <a:lnSpc>
                <a:spcPct val="150000"/>
              </a:lnSpc>
              <a:buFont typeface="Courier New" panose="02070309020205020404" pitchFamily="49" charset="0"/>
              <a:buChar char="o"/>
            </a:pPr>
            <a:r>
              <a:rPr lang="en-GB" dirty="0"/>
              <a:t>What are you going to do in the next 24 hours?</a:t>
            </a:r>
          </a:p>
          <a:p>
            <a:pPr marL="285750" indent="-285750">
              <a:lnSpc>
                <a:spcPct val="150000"/>
              </a:lnSpc>
              <a:buFont typeface="Courier New" panose="02070309020205020404" pitchFamily="49" charset="0"/>
              <a:buChar char="o"/>
            </a:pPr>
            <a:r>
              <a:rPr lang="en-GB" dirty="0"/>
              <a:t>What will you do when you’ve achieved your goal?</a:t>
            </a:r>
          </a:p>
          <a:p>
            <a:pPr marL="285750" indent="-285750">
              <a:lnSpc>
                <a:spcPct val="150000"/>
              </a:lnSpc>
              <a:buFont typeface="Courier New" panose="02070309020205020404" pitchFamily="49" charset="0"/>
              <a:buChar char="o"/>
            </a:pPr>
            <a:r>
              <a:rPr lang="en-GB" dirty="0"/>
              <a:t>Who do you need to include in your journey to that goal?</a:t>
            </a:r>
          </a:p>
          <a:p>
            <a:pPr marL="285750" indent="-285750">
              <a:lnSpc>
                <a:spcPct val="150000"/>
              </a:lnSpc>
              <a:buFont typeface="Courier New" panose="02070309020205020404" pitchFamily="49" charset="0"/>
              <a:buChar char="o"/>
            </a:pPr>
            <a:r>
              <a:rPr lang="en-GB" dirty="0"/>
              <a:t>What else do you need to consider before starting?</a:t>
            </a:r>
          </a:p>
          <a:p>
            <a:pPr marL="285750" indent="-285750">
              <a:lnSpc>
                <a:spcPct val="150000"/>
              </a:lnSpc>
              <a:buFont typeface="Courier New" panose="02070309020205020404" pitchFamily="49" charset="0"/>
              <a:buChar char="o"/>
            </a:pPr>
            <a:endParaRPr lang="en-GB" dirty="0"/>
          </a:p>
        </p:txBody>
      </p:sp>
    </p:spTree>
    <p:extLst>
      <p:ext uri="{BB962C8B-B14F-4D97-AF65-F5344CB8AC3E}">
        <p14:creationId xmlns:p14="http://schemas.microsoft.com/office/powerpoint/2010/main" val="80532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5500"/>
            <a:ext cx="9867900" cy="4401205"/>
          </a:xfrm>
          <a:prstGeom prst="rect">
            <a:avLst/>
          </a:prstGeom>
          <a:noFill/>
        </p:spPr>
        <p:txBody>
          <a:bodyPr wrap="square" rtlCol="0">
            <a:spAutoFit/>
          </a:bodyPr>
          <a:lstStyle/>
          <a:p>
            <a:pPr marL="457200" indent="-457200">
              <a:buFont typeface="Courier New" panose="02070309020205020404" pitchFamily="49" charset="0"/>
              <a:buChar char="o"/>
            </a:pPr>
            <a:r>
              <a:rPr lang="en-GB" sz="2800" dirty="0" smtClean="0"/>
              <a:t>Reflect on these over the next week in preparation for our practical session.</a:t>
            </a:r>
          </a:p>
          <a:p>
            <a:pPr marL="457200" indent="-457200">
              <a:buFont typeface="Courier New" panose="02070309020205020404" pitchFamily="49" charset="0"/>
              <a:buChar char="o"/>
            </a:pPr>
            <a:endParaRPr lang="en-GB" sz="2800" dirty="0"/>
          </a:p>
          <a:p>
            <a:pPr marL="457200" indent="-457200">
              <a:buFont typeface="Courier New" panose="02070309020205020404" pitchFamily="49" charset="0"/>
              <a:buChar char="o"/>
            </a:pPr>
            <a:r>
              <a:rPr lang="en-GB" sz="2800" dirty="0" smtClean="0"/>
              <a:t>If you find it helpful, make some notes around these and bring them with you next week to jog your memory, and keep you motivated.</a:t>
            </a:r>
          </a:p>
          <a:p>
            <a:pPr marL="457200" indent="-457200">
              <a:buFont typeface="Courier New" panose="02070309020205020404" pitchFamily="49" charset="0"/>
              <a:buChar char="o"/>
            </a:pPr>
            <a:endParaRPr lang="en-GB" sz="2800" dirty="0"/>
          </a:p>
          <a:p>
            <a:pPr marL="457200" indent="-457200">
              <a:buFont typeface="Courier New" panose="02070309020205020404" pitchFamily="49" charset="0"/>
              <a:buChar char="o"/>
            </a:pPr>
            <a:r>
              <a:rPr lang="en-GB" sz="2800" dirty="0" smtClean="0"/>
              <a:t>Bring with you a note book or piece of paper with </a:t>
            </a:r>
            <a:r>
              <a:rPr lang="en-GB" sz="2800" dirty="0" err="1" smtClean="0"/>
              <a:t>thse</a:t>
            </a:r>
            <a:r>
              <a:rPr lang="en-GB" sz="2800" dirty="0" smtClean="0"/>
              <a:t> </a:t>
            </a:r>
            <a:r>
              <a:rPr lang="en-GB" sz="2800" dirty="0" err="1" smtClean="0"/>
              <a:t>refelections</a:t>
            </a:r>
            <a:r>
              <a:rPr lang="en-GB" sz="2800" dirty="0" smtClean="0"/>
              <a:t> for the practical session to refer to and motivate you. </a:t>
            </a:r>
          </a:p>
        </p:txBody>
      </p:sp>
    </p:spTree>
    <p:extLst>
      <p:ext uri="{BB962C8B-B14F-4D97-AF65-F5344CB8AC3E}">
        <p14:creationId xmlns:p14="http://schemas.microsoft.com/office/powerpoint/2010/main" val="1008639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272</TotalTime>
  <Words>4423</Words>
  <Application>Microsoft Office PowerPoint</Application>
  <PresentationFormat>Widescreen</PresentationFormat>
  <Paragraphs>459</Paragraphs>
  <Slides>54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Arial</vt:lpstr>
      <vt:lpstr>Arial Rounded MT Bold</vt:lpstr>
      <vt:lpstr>Calibri</vt:lpstr>
      <vt:lpstr>Century Gothic</vt:lpstr>
      <vt:lpstr>Courier New</vt:lpstr>
      <vt:lpstr>Ink Free</vt:lpstr>
      <vt:lpstr>MV Boli</vt:lpstr>
      <vt:lpstr>Wingdings</vt:lpstr>
      <vt:lpstr>Wingdings 3</vt:lpstr>
      <vt:lpstr>Ion</vt:lpstr>
      <vt:lpstr>1_Ion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Day of the Practical Session </vt:lpstr>
      <vt:lpstr>PowerPoint Presentation</vt:lpstr>
      <vt:lpstr>PowerPoint Presentation</vt:lpstr>
      <vt:lpstr>PowerPoint Presentation</vt:lpstr>
      <vt:lpstr>PowerPoint Presentation</vt:lpstr>
      <vt:lpstr>PowerPoint Presentation</vt:lpstr>
      <vt:lpstr>Techniques to try at the beginning of the practical  Session, (or when needing some support during the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Strange Emily (Somerset Partnership)</dc:creator>
  <cp:lastModifiedBy>Strange Emily (Somerset Partnership)</cp:lastModifiedBy>
  <cp:revision>29</cp:revision>
  <dcterms:created xsi:type="dcterms:W3CDTF">2020-07-17T08:19:08Z</dcterms:created>
  <dcterms:modified xsi:type="dcterms:W3CDTF">2020-07-17T12:54:04Z</dcterms:modified>
</cp:coreProperties>
</file>