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273" r:id="rId3"/>
    <p:sldId id="280" r:id="rId4"/>
    <p:sldId id="274" r:id="rId5"/>
    <p:sldId id="363" r:id="rId6"/>
    <p:sldId id="261" r:id="rId7"/>
    <p:sldId id="364" r:id="rId8"/>
    <p:sldId id="365" r:id="rId9"/>
    <p:sldId id="277" r:id="rId10"/>
    <p:sldId id="260" r:id="rId11"/>
    <p:sldId id="265" r:id="rId12"/>
    <p:sldId id="267" r:id="rId13"/>
    <p:sldId id="278" r:id="rId14"/>
    <p:sldId id="282" r:id="rId15"/>
    <p:sldId id="366" r:id="rId16"/>
    <p:sldId id="369" r:id="rId17"/>
    <p:sldId id="370" r:id="rId18"/>
    <p:sldId id="309" r:id="rId19"/>
    <p:sldId id="367" r:id="rId20"/>
    <p:sldId id="371" r:id="rId21"/>
    <p:sldId id="311" r:id="rId22"/>
    <p:sldId id="372" r:id="rId23"/>
    <p:sldId id="314" r:id="rId24"/>
    <p:sldId id="373" r:id="rId25"/>
    <p:sldId id="315" r:id="rId26"/>
    <p:sldId id="374" r:id="rId27"/>
    <p:sldId id="324" r:id="rId28"/>
    <p:sldId id="382" r:id="rId29"/>
    <p:sldId id="316" r:id="rId30"/>
    <p:sldId id="375" r:id="rId31"/>
    <p:sldId id="330" r:id="rId32"/>
    <p:sldId id="332" r:id="rId33"/>
    <p:sldId id="333" r:id="rId34"/>
    <p:sldId id="334" r:id="rId35"/>
    <p:sldId id="376" r:id="rId36"/>
    <p:sldId id="335" r:id="rId37"/>
    <p:sldId id="325" r:id="rId38"/>
    <p:sldId id="342" r:id="rId39"/>
    <p:sldId id="343" r:id="rId40"/>
    <p:sldId id="344" r:id="rId41"/>
    <p:sldId id="339" r:id="rId42"/>
    <p:sldId id="340" r:id="rId43"/>
    <p:sldId id="326" r:id="rId44"/>
    <p:sldId id="359" r:id="rId45"/>
    <p:sldId id="347" r:id="rId46"/>
    <p:sldId id="348" r:id="rId47"/>
    <p:sldId id="361" r:id="rId48"/>
    <p:sldId id="349" r:id="rId49"/>
    <p:sldId id="353" r:id="rId50"/>
    <p:sldId id="351" r:id="rId51"/>
    <p:sldId id="327" r:id="rId52"/>
    <p:sldId id="377" r:id="rId53"/>
    <p:sldId id="378" r:id="rId54"/>
    <p:sldId id="385" r:id="rId55"/>
    <p:sldId id="383" r:id="rId56"/>
    <p:sldId id="384" r:id="rId57"/>
    <p:sldId id="389" r:id="rId58"/>
    <p:sldId id="390" r:id="rId59"/>
    <p:sldId id="296" r:id="rId60"/>
    <p:sldId id="368" r:id="rId61"/>
    <p:sldId id="386"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2B67CE6-CB31-446E-982E-119218CF5BDF}" type="datetimeFigureOut">
              <a:rPr lang="en-GB" smtClean="0"/>
              <a:t>20/01/2021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A8ACD69E-5420-4CDD-B7AA-BFA9179A53CB}"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599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2B67CE6-CB31-446E-982E-119218CF5BDF}"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ACD69E-5420-4CDD-B7AA-BFA9179A53CB}" type="slidenum">
              <a:rPr lang="en-GB" smtClean="0"/>
              <a:t>‹#›</a:t>
            </a:fld>
            <a:endParaRPr lang="en-GB"/>
          </a:p>
        </p:txBody>
      </p:sp>
    </p:spTree>
    <p:extLst>
      <p:ext uri="{BB962C8B-B14F-4D97-AF65-F5344CB8AC3E}">
        <p14:creationId xmlns:p14="http://schemas.microsoft.com/office/powerpoint/2010/main" val="662072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B67CE6-CB31-446E-982E-119218CF5BDF}"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ACD69E-5420-4CDD-B7AA-BFA9179A53CB}"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6479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B67CE6-CB31-446E-982E-119218CF5BDF}"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ACD69E-5420-4CDD-B7AA-BFA9179A53CB}"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7344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B67CE6-CB31-446E-982E-119218CF5BDF}"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ACD69E-5420-4CDD-B7AA-BFA9179A53CB}" type="slidenum">
              <a:rPr lang="en-GB" smtClean="0"/>
              <a:t>‹#›</a:t>
            </a:fld>
            <a:endParaRPr lang="en-GB"/>
          </a:p>
        </p:txBody>
      </p:sp>
    </p:spTree>
    <p:extLst>
      <p:ext uri="{BB962C8B-B14F-4D97-AF65-F5344CB8AC3E}">
        <p14:creationId xmlns:p14="http://schemas.microsoft.com/office/powerpoint/2010/main" val="2588840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B67CE6-CB31-446E-982E-119218CF5BDF}"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ACD69E-5420-4CDD-B7AA-BFA9179A53CB}"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0379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B67CE6-CB31-446E-982E-119218CF5BDF}"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ACD69E-5420-4CDD-B7AA-BFA9179A53CB}"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063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B67CE6-CB31-446E-982E-119218CF5BDF}"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ACD69E-5420-4CDD-B7AA-BFA9179A53CB}"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500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B67CE6-CB31-446E-982E-119218CF5BDF}"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ACD69E-5420-4CDD-B7AA-BFA9179A53CB}"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1883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1/20/2021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3839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3564922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B67CE6-CB31-446E-982E-119218CF5BDF}"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ACD69E-5420-4CDD-B7AA-BFA9179A53CB}" type="slidenum">
              <a:rPr lang="en-GB" smtClean="0"/>
              <a:t>‹#›</a:t>
            </a:fld>
            <a:endParaRPr lang="en-GB"/>
          </a:p>
        </p:txBody>
      </p:sp>
    </p:spTree>
    <p:extLst>
      <p:ext uri="{BB962C8B-B14F-4D97-AF65-F5344CB8AC3E}">
        <p14:creationId xmlns:p14="http://schemas.microsoft.com/office/powerpoint/2010/main" val="4214231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8760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2800205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7665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43018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7749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81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54276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74593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108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6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B67CE6-CB31-446E-982E-119218CF5BDF}"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ACD69E-5420-4CDD-B7AA-BFA9179A53CB}"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7943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54123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22454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324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0248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66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B67CE6-CB31-446E-982E-119218CF5BDF}"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ACD69E-5420-4CDD-B7AA-BFA9179A53CB}" type="slidenum">
              <a:rPr lang="en-GB" smtClean="0"/>
              <a:t>‹#›</a:t>
            </a:fld>
            <a:endParaRPr lang="en-GB"/>
          </a:p>
        </p:txBody>
      </p:sp>
    </p:spTree>
    <p:extLst>
      <p:ext uri="{BB962C8B-B14F-4D97-AF65-F5344CB8AC3E}">
        <p14:creationId xmlns:p14="http://schemas.microsoft.com/office/powerpoint/2010/main" val="312952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B67CE6-CB31-446E-982E-119218CF5BDF}" type="datetimeFigureOut">
              <a:rPr lang="en-GB" smtClean="0"/>
              <a:t>20/01/2021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ACD69E-5420-4CDD-B7AA-BFA9179A53CB}"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3605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2B67CE6-CB31-446E-982E-119218CF5BDF}" type="datetimeFigureOut">
              <a:rPr lang="en-GB" smtClean="0"/>
              <a:t>20/01/2021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ACD69E-5420-4CDD-B7AA-BFA9179A53CB}"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131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67CE6-CB31-446E-982E-119218CF5BDF}" type="datetimeFigureOut">
              <a:rPr lang="en-GB" smtClean="0"/>
              <a:t>20/01/2021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ACD69E-5420-4CDD-B7AA-BFA9179A53CB}" type="slidenum">
              <a:rPr lang="en-GB" smtClean="0"/>
              <a:t>‹#›</a:t>
            </a:fld>
            <a:endParaRPr lang="en-GB"/>
          </a:p>
        </p:txBody>
      </p:sp>
    </p:spTree>
    <p:extLst>
      <p:ext uri="{BB962C8B-B14F-4D97-AF65-F5344CB8AC3E}">
        <p14:creationId xmlns:p14="http://schemas.microsoft.com/office/powerpoint/2010/main" val="423436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2B67CE6-CB31-446E-982E-119218CF5BDF}"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ACD69E-5420-4CDD-B7AA-BFA9179A53CB}"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842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2B67CE6-CB31-446E-982E-119218CF5BDF}"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ACD69E-5420-4CDD-B7AA-BFA9179A53CB}" type="slidenum">
              <a:rPr lang="en-GB" smtClean="0"/>
              <a:t>‹#›</a:t>
            </a:fld>
            <a:endParaRPr lang="en-GB"/>
          </a:p>
        </p:txBody>
      </p:sp>
    </p:spTree>
    <p:extLst>
      <p:ext uri="{BB962C8B-B14F-4D97-AF65-F5344CB8AC3E}">
        <p14:creationId xmlns:p14="http://schemas.microsoft.com/office/powerpoint/2010/main" val="602770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B67CE6-CB31-446E-982E-119218CF5BDF}" type="datetimeFigureOut">
              <a:rPr lang="en-GB" smtClean="0"/>
              <a:t>20/01/2021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8ACD69E-5420-4CDD-B7AA-BFA9179A53CB}" type="slidenum">
              <a:rPr lang="en-GB" smtClean="0"/>
              <a:t>‹#›</a:t>
            </a:fld>
            <a:endParaRPr lang="en-GB"/>
          </a:p>
        </p:txBody>
      </p:sp>
    </p:spTree>
    <p:extLst>
      <p:ext uri="{BB962C8B-B14F-4D97-AF65-F5344CB8AC3E}">
        <p14:creationId xmlns:p14="http://schemas.microsoft.com/office/powerpoint/2010/main" val="4164925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1/20/2021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0102633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6.png"/><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4.jf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f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f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jfi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jf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hyperlink" Target="https://medium.com/thrive-global/a-step-by-step-process-for-self-coaching-yourself-towards-productivity-2547a5c85e3a"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hyperlink" Target="https://positivepsychology.com/positive-psychology-life-coaching/"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hyperlink" Target="https://www.rethink.org/advice-and-information/living-with-mental-illness/treatment-and-support/empowering-people-coaching-for-mental-health-recovery/"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92396" y="3672109"/>
            <a:ext cx="6815669" cy="13062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2692397" y="1871130"/>
            <a:ext cx="6815669" cy="151553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smtClean="0">
                <a:solidFill>
                  <a:schemeClr val="bg1"/>
                </a:solidFill>
                <a:latin typeface="Arial Rounded MT Bold" panose="020F0704030504030204" pitchFamily="34" charset="0"/>
              </a:rPr>
              <a:t>Coach Yourself</a:t>
            </a:r>
            <a:endParaRPr lang="en-GB" dirty="0">
              <a:solidFill>
                <a:schemeClr val="bg1"/>
              </a:solidFill>
              <a:latin typeface="Arial Rounded MT Bold" panose="020F0704030504030204" pitchFamily="34" charset="0"/>
            </a:endParaRPr>
          </a:p>
        </p:txBody>
      </p:sp>
      <p:sp>
        <p:nvSpPr>
          <p:cNvPr id="3" name="Subtitle 2"/>
          <p:cNvSpPr>
            <a:spLocks noGrp="1"/>
          </p:cNvSpPr>
          <p:nvPr>
            <p:ph type="subTitle" idx="1"/>
          </p:nvPr>
        </p:nvSpPr>
        <p:spPr/>
        <p:txBody>
          <a:bodyPr>
            <a:normAutofit fontScale="92500" lnSpcReduction="20000"/>
          </a:bodyPr>
          <a:lstStyle/>
          <a:p>
            <a:endParaRPr lang="en-GB" dirty="0" smtClean="0">
              <a:solidFill>
                <a:schemeClr val="bg1"/>
              </a:solidFill>
              <a:latin typeface="Arial Rounded MT Bold" panose="020F0704030504030204" pitchFamily="34" charset="0"/>
            </a:endParaRPr>
          </a:p>
          <a:p>
            <a:r>
              <a:rPr lang="en-GB" sz="2800" dirty="0" smtClean="0">
                <a:solidFill>
                  <a:schemeClr val="bg1"/>
                </a:solidFill>
                <a:latin typeface="Arial Rounded MT Bold" panose="020F0704030504030204" pitchFamily="34" charset="0"/>
              </a:rPr>
              <a:t>Be Your Own Wellbeing Coach:</a:t>
            </a:r>
          </a:p>
          <a:p>
            <a:r>
              <a:rPr lang="en-GB" sz="2600" dirty="0" smtClean="0">
                <a:solidFill>
                  <a:schemeClr val="bg1"/>
                </a:solidFill>
                <a:latin typeface="Arial Rounded MT Bold" panose="020F0704030504030204" pitchFamily="34" charset="0"/>
              </a:rPr>
              <a:t>The What, the Why and the How</a:t>
            </a:r>
            <a:endParaRPr lang="en-GB" sz="26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387487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3636" t="37941" r="73288" b="31245"/>
          <a:stretch/>
        </p:blipFill>
        <p:spPr>
          <a:xfrm>
            <a:off x="2616591" y="528394"/>
            <a:ext cx="7779434" cy="5739620"/>
          </a:xfrm>
          <a:prstGeom prst="rect">
            <a:avLst/>
          </a:prstGeom>
        </p:spPr>
      </p:pic>
      <p:sp>
        <p:nvSpPr>
          <p:cNvPr id="3" name="Rectangle 2"/>
          <p:cNvSpPr/>
          <p:nvPr/>
        </p:nvSpPr>
        <p:spPr>
          <a:xfrm>
            <a:off x="3256867" y="1688258"/>
            <a:ext cx="6096000" cy="3785652"/>
          </a:xfrm>
          <a:prstGeom prst="rect">
            <a:avLst/>
          </a:prstGeom>
        </p:spPr>
        <p:txBody>
          <a:bodyPr>
            <a:spAutoFit/>
          </a:bodyPr>
          <a:lstStyle/>
          <a:p>
            <a:pPr algn="ctr"/>
            <a:r>
              <a:rPr lang="en-GB" sz="2000" dirty="0" smtClean="0">
                <a:solidFill>
                  <a:srgbClr val="2A2A2A"/>
                </a:solidFill>
                <a:latin typeface="Arial Rounded MT Bold" panose="020F0704030504030204" pitchFamily="34" charset="0"/>
              </a:rPr>
              <a:t>Coaches focus </a:t>
            </a:r>
            <a:r>
              <a:rPr lang="en-GB" sz="2000" dirty="0">
                <a:solidFill>
                  <a:srgbClr val="2A2A2A"/>
                </a:solidFill>
                <a:latin typeface="Arial Rounded MT Bold" panose="020F0704030504030204" pitchFamily="34" charset="0"/>
              </a:rPr>
              <a:t>on the </a:t>
            </a:r>
            <a:r>
              <a:rPr lang="en-GB" sz="2000" dirty="0" smtClean="0">
                <a:solidFill>
                  <a:srgbClr val="2A2A2A"/>
                </a:solidFill>
                <a:latin typeface="Arial Rounded MT Bold" panose="020F0704030504030204" pitchFamily="34" charset="0"/>
              </a:rPr>
              <a:t>practical, and </a:t>
            </a:r>
          </a:p>
          <a:p>
            <a:pPr algn="ctr"/>
            <a:r>
              <a:rPr lang="en-GB" sz="2000" dirty="0" smtClean="0">
                <a:solidFill>
                  <a:srgbClr val="2A2A2A"/>
                </a:solidFill>
                <a:latin typeface="Arial Rounded MT Bold" panose="020F0704030504030204" pitchFamily="34" charset="0"/>
              </a:rPr>
              <a:t>help </a:t>
            </a:r>
            <a:r>
              <a:rPr lang="en-GB" sz="2000" dirty="0">
                <a:solidFill>
                  <a:srgbClr val="2A2A2A"/>
                </a:solidFill>
                <a:latin typeface="Arial Rounded MT Bold" panose="020F0704030504030204" pitchFamily="34" charset="0"/>
              </a:rPr>
              <a:t>their clients link their </a:t>
            </a:r>
            <a:r>
              <a:rPr lang="en-GB" sz="2000" dirty="0" smtClean="0">
                <a:solidFill>
                  <a:srgbClr val="2A2A2A"/>
                </a:solidFill>
                <a:latin typeface="Arial Rounded MT Bold" panose="020F0704030504030204" pitchFamily="34" charset="0"/>
              </a:rPr>
              <a:t>thinking to </a:t>
            </a:r>
            <a:r>
              <a:rPr lang="en-GB" sz="2000" dirty="0">
                <a:solidFill>
                  <a:srgbClr val="2A2A2A"/>
                </a:solidFill>
                <a:latin typeface="Arial Rounded MT Bold" panose="020F0704030504030204" pitchFamily="34" charset="0"/>
              </a:rPr>
              <a:t>action, taking concrete steps toward their </a:t>
            </a:r>
            <a:r>
              <a:rPr lang="en-GB" sz="2000" dirty="0" smtClean="0">
                <a:solidFill>
                  <a:srgbClr val="2A2A2A"/>
                </a:solidFill>
                <a:latin typeface="Arial Rounded MT Bold" panose="020F0704030504030204" pitchFamily="34" charset="0"/>
              </a:rPr>
              <a:t>goals.</a:t>
            </a:r>
          </a:p>
          <a:p>
            <a:pPr algn="ctr"/>
            <a:endParaRPr lang="en-GB" sz="2000" dirty="0">
              <a:solidFill>
                <a:srgbClr val="2A2A2A"/>
              </a:solidFill>
              <a:latin typeface="Arial Rounded MT Bold" panose="020F0704030504030204" pitchFamily="34" charset="0"/>
            </a:endParaRPr>
          </a:p>
          <a:p>
            <a:pPr algn="ctr"/>
            <a:r>
              <a:rPr lang="en-GB" sz="2000" dirty="0" smtClean="0">
                <a:solidFill>
                  <a:srgbClr val="2A2A2A"/>
                </a:solidFill>
                <a:latin typeface="Arial Rounded MT Bold" panose="020F0704030504030204" pitchFamily="34" charset="0"/>
              </a:rPr>
              <a:t>Self coaching</a:t>
            </a:r>
            <a:r>
              <a:rPr lang="en-GB" sz="2000" dirty="0" smtClean="0">
                <a:solidFill>
                  <a:srgbClr val="292929"/>
                </a:solidFill>
                <a:latin typeface="Arial Rounded MT Bold" panose="020F0704030504030204" pitchFamily="34" charset="0"/>
              </a:rPr>
              <a:t> “is </a:t>
            </a:r>
            <a:r>
              <a:rPr lang="en-GB" sz="2000" dirty="0">
                <a:solidFill>
                  <a:srgbClr val="292929"/>
                </a:solidFill>
                <a:latin typeface="Arial Rounded MT Bold" panose="020F0704030504030204" pitchFamily="34" charset="0"/>
              </a:rPr>
              <a:t>a way of </a:t>
            </a:r>
            <a:r>
              <a:rPr lang="en-GB" sz="2000" i="1" dirty="0">
                <a:solidFill>
                  <a:srgbClr val="292929"/>
                </a:solidFill>
                <a:latin typeface="Arial Rounded MT Bold" panose="020F0704030504030204" pitchFamily="34" charset="0"/>
              </a:rPr>
              <a:t>cultivating your inner coach </a:t>
            </a:r>
            <a:r>
              <a:rPr lang="en-GB" sz="2000" dirty="0">
                <a:solidFill>
                  <a:srgbClr val="292929"/>
                </a:solidFill>
                <a:latin typeface="Arial Rounded MT Bold" panose="020F0704030504030204" pitchFamily="34" charset="0"/>
              </a:rPr>
              <a:t>by building self-awareness and self-reflection that helps to get you un-stuck so that you can take charge of your problems and maintain control of your own successes</a:t>
            </a:r>
            <a:r>
              <a:rPr lang="en-GB" sz="2000" dirty="0" smtClean="0">
                <a:solidFill>
                  <a:srgbClr val="292929"/>
                </a:solidFill>
                <a:latin typeface="Arial Rounded MT Bold" panose="020F0704030504030204" pitchFamily="34" charset="0"/>
              </a:rPr>
              <a:t>.” </a:t>
            </a:r>
          </a:p>
          <a:p>
            <a:pPr algn="ctr"/>
            <a:endParaRPr lang="en-GB" sz="2000" dirty="0" smtClean="0">
              <a:solidFill>
                <a:srgbClr val="292929"/>
              </a:solidFill>
              <a:latin typeface="Arial Rounded MT Bold" panose="020F0704030504030204" pitchFamily="34" charset="0"/>
            </a:endParaRPr>
          </a:p>
          <a:p>
            <a:pPr algn="ctr"/>
            <a:r>
              <a:rPr lang="en-GB" sz="2000" dirty="0" smtClean="0">
                <a:solidFill>
                  <a:srgbClr val="292929"/>
                </a:solidFill>
                <a:latin typeface="Arial Rounded MT Bold" panose="020F0704030504030204" pitchFamily="34" charset="0"/>
              </a:rPr>
              <a:t>(Ali, 2017)</a:t>
            </a:r>
            <a:endParaRPr lang="en-GB" sz="2000" dirty="0">
              <a:solidFill>
                <a:srgbClr val="292929"/>
              </a:solidFill>
              <a:latin typeface="Arial Rounded MT Bold" panose="020F0704030504030204" pitchFamily="34" charset="0"/>
            </a:endParaRPr>
          </a:p>
          <a:p>
            <a:pPr algn="ctr"/>
            <a:endParaRPr lang="en-GB" sz="2000" dirty="0">
              <a:latin typeface="Arial Rounded MT Bold" panose="020F0704030504030204" pitchFamily="34" charset="0"/>
            </a:endParaRPr>
          </a:p>
        </p:txBody>
      </p:sp>
    </p:spTree>
    <p:extLst>
      <p:ext uri="{BB962C8B-B14F-4D97-AF65-F5344CB8AC3E}">
        <p14:creationId xmlns:p14="http://schemas.microsoft.com/office/powerpoint/2010/main" val="1505209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6658" y="890847"/>
            <a:ext cx="6096000" cy="5016758"/>
          </a:xfrm>
          <a:prstGeom prst="rect">
            <a:avLst/>
          </a:prstGeom>
        </p:spPr>
        <p:txBody>
          <a:bodyPr>
            <a:spAutoFit/>
          </a:bodyPr>
          <a:lstStyle/>
          <a:p>
            <a:pPr marL="342900" indent="-342900">
              <a:buFont typeface="Arial" panose="020B0604020202020204" pitchFamily="34" charset="0"/>
              <a:buChar char="•"/>
            </a:pPr>
            <a:r>
              <a:rPr lang="en-GB" sz="2000" dirty="0">
                <a:latin typeface="Arial Rounded MT Bold" panose="020F0704030504030204" pitchFamily="34" charset="0"/>
              </a:rPr>
              <a:t>Coaching in mental health can increase a growth mindset and a strengths focus to recovery (Oades, </a:t>
            </a:r>
            <a:r>
              <a:rPr lang="en-GB" sz="2000" dirty="0" smtClean="0">
                <a:latin typeface="Arial Rounded MT Bold" panose="020F0704030504030204" pitchFamily="34" charset="0"/>
              </a:rPr>
              <a:t>et al.</a:t>
            </a:r>
            <a:r>
              <a:rPr lang="en-GB" sz="2000" dirty="0" smtClean="0">
                <a:latin typeface="Arial Rounded MT Bold" panose="020F0704030504030204" pitchFamily="34" charset="0"/>
              </a:rPr>
              <a:t>, 2009).</a:t>
            </a:r>
            <a:endParaRPr lang="en-GB" sz="2000" dirty="0" smtClean="0">
              <a:latin typeface="Arial Rounded MT Bold" panose="020F0704030504030204" pitchFamily="34" charset="0"/>
            </a:endParaRPr>
          </a:p>
          <a:p>
            <a:endParaRPr lang="en-GB" sz="2000" dirty="0" smtClean="0">
              <a:latin typeface="Arial Rounded MT Bold" panose="020F0704030504030204" pitchFamily="34" charset="0"/>
            </a:endParaRPr>
          </a:p>
          <a:p>
            <a:r>
              <a:rPr lang="en-GB" sz="2000" dirty="0" smtClean="0">
                <a:latin typeface="Arial Rounded MT Bold" panose="020F0704030504030204" pitchFamily="34" charset="0"/>
              </a:rPr>
              <a:t>Coaching </a:t>
            </a:r>
            <a:r>
              <a:rPr lang="en-GB" sz="2000" dirty="0">
                <a:latin typeface="Arial Rounded MT Bold" panose="020F0704030504030204" pitchFamily="34" charset="0"/>
              </a:rPr>
              <a:t>can</a:t>
            </a:r>
            <a:r>
              <a:rPr lang="en-GB" sz="2000" dirty="0" smtClean="0">
                <a:latin typeface="Arial Rounded MT Bold" panose="020F0704030504030204" pitchFamily="34" charset="0"/>
              </a:rPr>
              <a:t>:</a:t>
            </a:r>
          </a:p>
          <a:p>
            <a:endParaRPr lang="en-GB" sz="2000" dirty="0">
              <a:latin typeface="Arial Rounded MT Bold" panose="020F0704030504030204" pitchFamily="34" charset="0"/>
            </a:endParaRPr>
          </a:p>
          <a:p>
            <a:pPr marL="342900" indent="-342900">
              <a:buFont typeface="Wingdings" panose="05000000000000000000" pitchFamily="2" charset="2"/>
              <a:buChar char="ü"/>
            </a:pPr>
            <a:r>
              <a:rPr lang="en-GB" sz="2000" dirty="0" smtClean="0">
                <a:latin typeface="Arial Rounded MT Bold" panose="020F0704030504030204" pitchFamily="34" charset="0"/>
              </a:rPr>
              <a:t>Help </a:t>
            </a:r>
            <a:r>
              <a:rPr lang="en-GB" sz="2000" dirty="0">
                <a:latin typeface="Arial Rounded MT Bold" panose="020F0704030504030204" pitchFamily="34" charset="0"/>
              </a:rPr>
              <a:t>and guide a person seeking a change in the way they wish and support them to go in the direction they want</a:t>
            </a:r>
            <a:r>
              <a:rPr lang="en-GB" sz="2000" dirty="0" smtClean="0">
                <a:latin typeface="Arial Rounded MT Bold" panose="020F0704030504030204" pitchFamily="34" charset="0"/>
              </a:rPr>
              <a:t>.</a:t>
            </a:r>
          </a:p>
          <a:p>
            <a:endParaRPr lang="en-GB" sz="2000" dirty="0">
              <a:latin typeface="Arial Rounded MT Bold" panose="020F0704030504030204" pitchFamily="34" charset="0"/>
            </a:endParaRPr>
          </a:p>
          <a:p>
            <a:pPr marL="342900" indent="-342900">
              <a:buFont typeface="Wingdings" panose="05000000000000000000" pitchFamily="2" charset="2"/>
              <a:buChar char="ü"/>
            </a:pPr>
            <a:r>
              <a:rPr lang="en-GB" sz="2000" dirty="0" smtClean="0">
                <a:latin typeface="Arial Rounded MT Bold" panose="020F0704030504030204" pitchFamily="34" charset="0"/>
              </a:rPr>
              <a:t>Support </a:t>
            </a:r>
            <a:r>
              <a:rPr lang="en-GB" sz="2000" dirty="0">
                <a:latin typeface="Arial Rounded MT Bold" panose="020F0704030504030204" pitchFamily="34" charset="0"/>
              </a:rPr>
              <a:t>a person to become who they want to be in every area of life</a:t>
            </a:r>
            <a:r>
              <a:rPr lang="en-GB" sz="2000" dirty="0" smtClean="0">
                <a:latin typeface="Arial Rounded MT Bold" panose="020F0704030504030204" pitchFamily="34" charset="0"/>
              </a:rPr>
              <a:t>.</a:t>
            </a:r>
          </a:p>
          <a:p>
            <a:endParaRPr lang="en-GB" sz="2000" dirty="0">
              <a:latin typeface="Arial Rounded MT Bold" panose="020F0704030504030204" pitchFamily="34" charset="0"/>
            </a:endParaRPr>
          </a:p>
          <a:p>
            <a:pPr marL="342900" indent="-342900">
              <a:buFont typeface="Wingdings" panose="05000000000000000000" pitchFamily="2" charset="2"/>
              <a:buChar char="ü"/>
            </a:pPr>
            <a:r>
              <a:rPr lang="en-GB" sz="2000" dirty="0" smtClean="0">
                <a:latin typeface="Arial Rounded MT Bold" panose="020F0704030504030204" pitchFamily="34" charset="0"/>
              </a:rPr>
              <a:t>Constructively </a:t>
            </a:r>
            <a:r>
              <a:rPr lang="en-GB" sz="2000" dirty="0">
                <a:latin typeface="Arial Rounded MT Bold" panose="020F0704030504030204" pitchFamily="34" charset="0"/>
              </a:rPr>
              <a:t>build personal awareness to empower choice leading to positive change. (Mead, 2020</a:t>
            </a:r>
            <a:r>
              <a:rPr lang="en-GB" sz="2000" dirty="0" smtClean="0">
                <a:latin typeface="Arial Rounded MT Bold" panose="020F0704030504030204" pitchFamily="34" charset="0"/>
              </a:rPr>
              <a:t>).</a:t>
            </a:r>
            <a:endParaRPr lang="en-GB" sz="2000" dirty="0">
              <a:latin typeface="Arial Rounded MT Bold" panose="020F070403050403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6247"/>
          <a:stretch/>
        </p:blipFill>
        <p:spPr>
          <a:xfrm>
            <a:off x="7712806" y="3160075"/>
            <a:ext cx="3653522" cy="2910840"/>
          </a:xfrm>
          <a:prstGeom prst="rect">
            <a:avLst/>
          </a:prstGeom>
          <a:effectLst>
            <a:softEdge rad="139700"/>
          </a:effectLst>
        </p:spPr>
      </p:pic>
    </p:spTree>
    <p:extLst>
      <p:ext uri="{BB962C8B-B14F-4D97-AF65-F5344CB8AC3E}">
        <p14:creationId xmlns:p14="http://schemas.microsoft.com/office/powerpoint/2010/main" val="3171353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sp>
        <p:nvSpPr>
          <p:cNvPr id="5" name="Rectangle 4"/>
          <p:cNvSpPr/>
          <p:nvPr/>
        </p:nvSpPr>
        <p:spPr>
          <a:xfrm>
            <a:off x="1295402" y="982132"/>
            <a:ext cx="9601195" cy="128209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smtClean="0">
                <a:latin typeface="Arial Rounded MT Bold" panose="020F0704030504030204" pitchFamily="34" charset="0"/>
              </a:rPr>
              <a:t>The How</a:t>
            </a:r>
            <a:endParaRPr lang="en-GB" sz="7200" dirty="0">
              <a:latin typeface="Arial Rounded MT Bold" panose="020F0704030504030204" pitchFamily="34" charset="0"/>
            </a:endParaRPr>
          </a:p>
        </p:txBody>
      </p:sp>
      <p:pic>
        <p:nvPicPr>
          <p:cNvPr id="6" name="Picture 5"/>
          <p:cNvPicPr>
            <a:picLocks noChangeAspect="1"/>
          </p:cNvPicPr>
          <p:nvPr/>
        </p:nvPicPr>
        <p:blipFill>
          <a:blip r:embed="rId2"/>
          <a:stretch>
            <a:fillRect/>
          </a:stretch>
        </p:blipFill>
        <p:spPr>
          <a:xfrm>
            <a:off x="2808516" y="2630941"/>
            <a:ext cx="6462032" cy="3397778"/>
          </a:xfrm>
          <a:prstGeom prst="rect">
            <a:avLst/>
          </a:prstGeom>
          <a:effectLst>
            <a:softEdge rad="63500"/>
          </a:effectLst>
        </p:spPr>
      </p:pic>
    </p:spTree>
    <p:extLst>
      <p:ext uri="{BB962C8B-B14F-4D97-AF65-F5344CB8AC3E}">
        <p14:creationId xmlns:p14="http://schemas.microsoft.com/office/powerpoint/2010/main" val="1225285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74700" y="714372"/>
            <a:ext cx="2540000" cy="914400"/>
          </a:xfrm>
          <a:prstGeom prst="rect">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079500" y="982441"/>
            <a:ext cx="9131300" cy="646331"/>
          </a:xfrm>
          <a:prstGeom prst="rect">
            <a:avLst/>
          </a:prstGeom>
        </p:spPr>
        <p:txBody>
          <a:bodyPr wrap="square">
            <a:spAutoFit/>
          </a:bodyPr>
          <a:lstStyle/>
          <a:p>
            <a:endParaRPr lang="en-GB" dirty="0"/>
          </a:p>
          <a:p>
            <a:endParaRPr lang="en-GB" dirty="0"/>
          </a:p>
        </p:txBody>
      </p:sp>
      <p:sp>
        <p:nvSpPr>
          <p:cNvPr id="2" name="Rectangle 1"/>
          <p:cNvSpPr/>
          <p:nvPr/>
        </p:nvSpPr>
        <p:spPr>
          <a:xfrm>
            <a:off x="876301" y="1855139"/>
            <a:ext cx="10502900" cy="3693319"/>
          </a:xfrm>
          <a:prstGeom prst="rect">
            <a:avLst/>
          </a:prstGeom>
        </p:spPr>
        <p:txBody>
          <a:bodyPr wrap="square">
            <a:spAutoFit/>
          </a:bodyPr>
          <a:lstStyle/>
          <a:p>
            <a:pPr marL="285750" indent="-285750">
              <a:buFont typeface="Arial" panose="020B0604020202020204" pitchFamily="34" charset="0"/>
              <a:buChar char="•"/>
            </a:pPr>
            <a:r>
              <a:rPr lang="en-GB" dirty="0" smtClean="0">
                <a:latin typeface="Arial Rounded MT Bold" panose="020F0704030504030204" pitchFamily="34" charset="0"/>
              </a:rPr>
              <a:t>Self-leadership </a:t>
            </a:r>
            <a:r>
              <a:rPr lang="en-GB" dirty="0">
                <a:latin typeface="Arial Rounded MT Bold" panose="020F0704030504030204" pitchFamily="34" charset="0"/>
              </a:rPr>
              <a:t>is </a:t>
            </a:r>
            <a:r>
              <a:rPr lang="en-GB" dirty="0" smtClean="0">
                <a:latin typeface="Arial Rounded MT Bold" panose="020F0704030504030204" pitchFamily="34" charset="0"/>
              </a:rPr>
              <a:t>an important </a:t>
            </a:r>
            <a:r>
              <a:rPr lang="en-GB" dirty="0">
                <a:latin typeface="Arial Rounded MT Bold" panose="020F0704030504030204" pitchFamily="34" charset="0"/>
              </a:rPr>
              <a:t>life skill that enables </a:t>
            </a:r>
            <a:r>
              <a:rPr lang="en-GB" dirty="0" smtClean="0">
                <a:latin typeface="Arial Rounded MT Bold" panose="020F0704030504030204" pitchFamily="34" charset="0"/>
              </a:rPr>
              <a:t>us</a:t>
            </a:r>
          </a:p>
          <a:p>
            <a:r>
              <a:rPr lang="en-GB" dirty="0" smtClean="0">
                <a:latin typeface="Arial Rounded MT Bold" panose="020F0704030504030204" pitchFamily="34" charset="0"/>
              </a:rPr>
              <a:t>to </a:t>
            </a:r>
            <a:r>
              <a:rPr lang="en-GB" dirty="0">
                <a:latin typeface="Arial Rounded MT Bold" panose="020F0704030504030204" pitchFamily="34" charset="0"/>
              </a:rPr>
              <a:t>live life with purpose and intent. </a:t>
            </a:r>
          </a:p>
          <a:p>
            <a:endParaRPr lang="en-GB" dirty="0" smtClean="0">
              <a:latin typeface="Arial Rounded MT Bold" panose="020F0704030504030204" pitchFamily="34" charset="0"/>
            </a:endParaRPr>
          </a:p>
          <a:p>
            <a:pPr marL="285750" indent="-285750">
              <a:buFont typeface="Arial" panose="020B0604020202020204" pitchFamily="34" charset="0"/>
              <a:buChar char="•"/>
            </a:pPr>
            <a:r>
              <a:rPr lang="en-GB" dirty="0" smtClean="0">
                <a:latin typeface="Arial Rounded MT Bold" panose="020F0704030504030204" pitchFamily="34" charset="0"/>
              </a:rPr>
              <a:t>Everyone </a:t>
            </a:r>
            <a:r>
              <a:rPr lang="en-GB" dirty="0">
                <a:latin typeface="Arial Rounded MT Bold" panose="020F0704030504030204" pitchFamily="34" charset="0"/>
              </a:rPr>
              <a:t>leads themselves to some extent, but sometimes we do so more intentionally.</a:t>
            </a:r>
          </a:p>
          <a:p>
            <a:endParaRPr lang="en-GB" dirty="0">
              <a:latin typeface="Arial Rounded MT Bold" panose="020F0704030504030204" pitchFamily="34" charset="0"/>
            </a:endParaRPr>
          </a:p>
          <a:p>
            <a:pPr marL="285750" indent="-285750">
              <a:buFont typeface="Arial" panose="020B0604020202020204" pitchFamily="34" charset="0"/>
              <a:buChar char="•"/>
            </a:pPr>
            <a:r>
              <a:rPr lang="en-GB" dirty="0">
                <a:latin typeface="Arial Rounded MT Bold" panose="020F0704030504030204" pitchFamily="34" charset="0"/>
              </a:rPr>
              <a:t>We can improve our self-leadership skills by using them more. </a:t>
            </a:r>
          </a:p>
          <a:p>
            <a:pPr marL="285750" indent="-285750">
              <a:buFont typeface="Arial" panose="020B0604020202020204" pitchFamily="34" charset="0"/>
              <a:buChar char="•"/>
            </a:pPr>
            <a:endParaRPr lang="en-GB" dirty="0" smtClean="0">
              <a:latin typeface="Arial Rounded MT Bold" panose="020F0704030504030204" pitchFamily="34" charset="0"/>
            </a:endParaRPr>
          </a:p>
          <a:p>
            <a:pPr marL="285750" indent="-285750">
              <a:buFont typeface="Arial" panose="020B0604020202020204" pitchFamily="34" charset="0"/>
              <a:buChar char="•"/>
            </a:pPr>
            <a:r>
              <a:rPr lang="en-GB" dirty="0" smtClean="0">
                <a:latin typeface="Arial Rounded MT Bold" panose="020F0704030504030204" pitchFamily="34" charset="0"/>
              </a:rPr>
              <a:t>If </a:t>
            </a:r>
            <a:r>
              <a:rPr lang="en-GB" dirty="0">
                <a:latin typeface="Arial Rounded MT Bold" panose="020F0704030504030204" pitchFamily="34" charset="0"/>
              </a:rPr>
              <a:t>you want to lead yourself, you need to know who you are and </a:t>
            </a:r>
            <a:r>
              <a:rPr lang="en-GB" dirty="0" smtClean="0">
                <a:latin typeface="Arial Rounded MT Bold" panose="020F0704030504030204" pitchFamily="34" charset="0"/>
              </a:rPr>
              <a:t>what’s </a:t>
            </a:r>
            <a:r>
              <a:rPr lang="en-GB" dirty="0">
                <a:latin typeface="Arial Rounded MT Bold" panose="020F0704030504030204" pitchFamily="34" charset="0"/>
              </a:rPr>
              <a:t>important to you</a:t>
            </a:r>
            <a:r>
              <a:rPr lang="en-GB" dirty="0" smtClean="0">
                <a:latin typeface="Arial Rounded MT Bold" panose="020F0704030504030204" pitchFamily="34" charset="0"/>
              </a:rPr>
              <a:t>.</a:t>
            </a:r>
          </a:p>
          <a:p>
            <a:pPr marL="285750" indent="-285750">
              <a:buFont typeface="Arial" panose="020B0604020202020204" pitchFamily="34" charset="0"/>
              <a:buChar char="•"/>
            </a:pPr>
            <a:endParaRPr lang="en-GB" dirty="0">
              <a:latin typeface="Arial Rounded MT Bold" panose="020F0704030504030204" pitchFamily="34" charset="0"/>
            </a:endParaRPr>
          </a:p>
          <a:p>
            <a:pPr marL="285750" indent="-285750">
              <a:buFont typeface="Arial" panose="020B0604020202020204" pitchFamily="34" charset="0"/>
              <a:buChar char="•"/>
            </a:pPr>
            <a:r>
              <a:rPr lang="en-GB" dirty="0" smtClean="0">
                <a:latin typeface="Arial Rounded MT Bold" panose="020F0704030504030204" pitchFamily="34" charset="0"/>
              </a:rPr>
              <a:t> </a:t>
            </a:r>
            <a:r>
              <a:rPr lang="en-GB" dirty="0">
                <a:latin typeface="Arial Rounded MT Bold" panose="020F0704030504030204" pitchFamily="34" charset="0"/>
              </a:rPr>
              <a:t>Identifying your talents, skills, and strengths enables you to pursue goals by leveraging your strong </a:t>
            </a:r>
            <a:r>
              <a:rPr lang="en-GB" dirty="0" smtClean="0">
                <a:latin typeface="Arial Rounded MT Bold" panose="020F0704030504030204" pitchFamily="34" charset="0"/>
              </a:rPr>
              <a:t>points.</a:t>
            </a:r>
          </a:p>
          <a:p>
            <a:endParaRPr lang="en-GB" dirty="0" smtClean="0">
              <a:latin typeface="Arial Rounded MT Bold" panose="020F0704030504030204" pitchFamily="34" charset="0"/>
            </a:endParaRPr>
          </a:p>
          <a:p>
            <a:endParaRPr lang="en-GB" dirty="0">
              <a:latin typeface="Arial Rounded MT Bold" panose="020F0704030504030204" pitchFamily="34" charset="0"/>
            </a:endParaRPr>
          </a:p>
        </p:txBody>
      </p:sp>
      <p:sp>
        <p:nvSpPr>
          <p:cNvPr id="4" name="Rectangle 3"/>
          <p:cNvSpPr/>
          <p:nvPr/>
        </p:nvSpPr>
        <p:spPr>
          <a:xfrm>
            <a:off x="1079500" y="5179126"/>
            <a:ext cx="5963556" cy="369332"/>
          </a:xfrm>
          <a:prstGeom prst="rect">
            <a:avLst/>
          </a:prstGeom>
        </p:spPr>
        <p:txBody>
          <a:bodyPr wrap="none">
            <a:spAutoFit/>
          </a:bodyPr>
          <a:lstStyle/>
          <a:p>
            <a:r>
              <a:rPr lang="en-GB" dirty="0" smtClean="0">
                <a:latin typeface="Arial Rounded MT Bold" panose="020F0704030504030204" pitchFamily="34" charset="0"/>
              </a:rPr>
              <a:t>positivepsychology.com/developing-self-leadership</a:t>
            </a:r>
            <a:r>
              <a:rPr lang="en-GB" dirty="0">
                <a:latin typeface="Arial Rounded MT Bold" panose="020F0704030504030204" pitchFamily="34" charset="0"/>
              </a:rPr>
              <a:t>/</a:t>
            </a:r>
          </a:p>
        </p:txBody>
      </p:sp>
      <p:sp>
        <p:nvSpPr>
          <p:cNvPr id="6" name="TextBox 5"/>
          <p:cNvSpPr txBox="1"/>
          <p:nvPr/>
        </p:nvSpPr>
        <p:spPr>
          <a:xfrm>
            <a:off x="774700" y="940739"/>
            <a:ext cx="2551789" cy="461665"/>
          </a:xfrm>
          <a:prstGeom prst="rect">
            <a:avLst/>
          </a:prstGeom>
          <a:noFill/>
        </p:spPr>
        <p:txBody>
          <a:bodyPr wrap="none" rtlCol="0">
            <a:spAutoFit/>
          </a:bodyPr>
          <a:lstStyle/>
          <a:p>
            <a:r>
              <a:rPr lang="en-GB" sz="2400" dirty="0" smtClean="0">
                <a:solidFill>
                  <a:schemeClr val="bg1"/>
                </a:solidFill>
                <a:latin typeface="Arial Rounded MT Bold" panose="020F0704030504030204" pitchFamily="34" charset="0"/>
              </a:rPr>
              <a:t>Self Leadership</a:t>
            </a:r>
            <a:endParaRPr lang="en-GB" sz="24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2396578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6600" y="2033834"/>
            <a:ext cx="7988300" cy="415106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17063" y="729690"/>
            <a:ext cx="10187982" cy="1477328"/>
          </a:xfrm>
          <a:prstGeom prst="rect">
            <a:avLst/>
          </a:prstGeom>
          <a:noFill/>
        </p:spPr>
        <p:txBody>
          <a:bodyPr wrap="none" rtlCol="0">
            <a:spAutoFit/>
          </a:bodyPr>
          <a:lstStyle/>
          <a:p>
            <a:pPr marL="342900" indent="-342900">
              <a:buFont typeface="Wingdings" panose="05000000000000000000" pitchFamily="2" charset="2"/>
              <a:buChar char="Ø"/>
            </a:pPr>
            <a:r>
              <a:rPr lang="en-GB" sz="2200" dirty="0" smtClean="0">
                <a:latin typeface="Arial Rounded MT Bold" panose="020F0704030504030204" pitchFamily="34" charset="0"/>
              </a:rPr>
              <a:t>Using the CHIME Framework for Personal Recovery (</a:t>
            </a:r>
            <a:r>
              <a:rPr lang="en-GB" sz="2200" dirty="0" err="1" smtClean="0">
                <a:latin typeface="Arial Rounded MT Bold" panose="020F0704030504030204" pitchFamily="34" charset="0"/>
              </a:rPr>
              <a:t>Leamy</a:t>
            </a:r>
            <a:r>
              <a:rPr lang="en-GB" sz="2200" dirty="0" smtClean="0">
                <a:latin typeface="Arial Rounded MT Bold" panose="020F0704030504030204" pitchFamily="34" charset="0"/>
              </a:rPr>
              <a:t> et al. 2011)</a:t>
            </a:r>
          </a:p>
          <a:p>
            <a:endParaRPr lang="en-GB" sz="2200" dirty="0" smtClean="0">
              <a:latin typeface="Arial Rounded MT Bold" panose="020F0704030504030204" pitchFamily="34" charset="0"/>
            </a:endParaRPr>
          </a:p>
          <a:p>
            <a:pPr marL="342900" indent="-342900">
              <a:buFont typeface="Wingdings" panose="05000000000000000000" pitchFamily="2" charset="2"/>
              <a:buChar char="Ø"/>
            </a:pPr>
            <a:r>
              <a:rPr lang="en-GB" sz="2200" dirty="0" smtClean="0">
                <a:latin typeface="Arial Rounded MT Bold" panose="020F0704030504030204" pitchFamily="34" charset="0"/>
              </a:rPr>
              <a:t>And the Somerset Recovery College Student Handbook</a:t>
            </a:r>
          </a:p>
          <a:p>
            <a:endParaRPr lang="en-GB" sz="2400" dirty="0">
              <a:latin typeface="Arial Rounded MT Bold" panose="020F0704030504030204" pitchFamily="34" charset="0"/>
            </a:endParaRPr>
          </a:p>
        </p:txBody>
      </p:sp>
      <p:pic>
        <p:nvPicPr>
          <p:cNvPr id="4" name="Picture 6" descr="CHIME framework - Recovery College Greenwi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3924" y="2380201"/>
            <a:ext cx="6953652" cy="336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632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3722" y="787791"/>
            <a:ext cx="6724357"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Arial Rounded MT Bold" panose="020F0704030504030204" pitchFamily="34" charset="0"/>
              </a:rPr>
              <a:t>What is a Positive Psychology Intervention?</a:t>
            </a:r>
            <a:endParaRPr lang="en-GB" sz="2400" dirty="0">
              <a:latin typeface="Arial Rounded MT Bold" panose="020F0704030504030204" pitchFamily="34" charset="0"/>
            </a:endParaRPr>
          </a:p>
        </p:txBody>
      </p:sp>
      <p:sp>
        <p:nvSpPr>
          <p:cNvPr id="3" name="Rectangle 2"/>
          <p:cNvSpPr/>
          <p:nvPr/>
        </p:nvSpPr>
        <p:spPr>
          <a:xfrm>
            <a:off x="3319974" y="2568565"/>
            <a:ext cx="7305822" cy="2123658"/>
          </a:xfrm>
          <a:prstGeom prst="rect">
            <a:avLst/>
          </a:prstGeom>
        </p:spPr>
        <p:txBody>
          <a:bodyPr wrap="square">
            <a:spAutoFit/>
          </a:bodyPr>
          <a:lstStyle/>
          <a:p>
            <a:r>
              <a:rPr lang="en-GB" sz="2200" dirty="0" smtClean="0">
                <a:latin typeface="Arial Rounded MT Bold" panose="020F0704030504030204" pitchFamily="34" charset="0"/>
              </a:rPr>
              <a:t>A positive psychology intervention (PPI) is an activity aimed </a:t>
            </a:r>
            <a:r>
              <a:rPr lang="en-GB" sz="2200" dirty="0">
                <a:latin typeface="Arial Rounded MT Bold" panose="020F0704030504030204" pitchFamily="34" charset="0"/>
              </a:rPr>
              <a:t>at raising positive feelings, positive </a:t>
            </a:r>
            <a:r>
              <a:rPr lang="en-GB" sz="2200" dirty="0" smtClean="0">
                <a:latin typeface="Arial Rounded MT Bold" panose="020F0704030504030204" pitchFamily="34" charset="0"/>
              </a:rPr>
              <a:t>thinking </a:t>
            </a:r>
            <a:r>
              <a:rPr lang="en-GB" sz="2200" dirty="0">
                <a:latin typeface="Arial Rounded MT Bold" panose="020F0704030504030204" pitchFamily="34" charset="0"/>
              </a:rPr>
              <a:t>or positive </a:t>
            </a:r>
            <a:r>
              <a:rPr lang="en-GB" sz="2200" dirty="0" smtClean="0">
                <a:latin typeface="Arial Rounded MT Bold" panose="020F0704030504030204" pitchFamily="34" charset="0"/>
              </a:rPr>
              <a:t>behaviour, based on positive psychology theory. </a:t>
            </a:r>
            <a:endParaRPr lang="en-GB" sz="2200" dirty="0" smtClean="0">
              <a:latin typeface="Arial Rounded MT Bold" panose="020F0704030504030204" pitchFamily="34" charset="0"/>
            </a:endParaRPr>
          </a:p>
          <a:p>
            <a:endParaRPr lang="en-GB" sz="2200" dirty="0">
              <a:latin typeface="Arial Rounded MT Bold" panose="020F0704030504030204" pitchFamily="34" charset="0"/>
            </a:endParaRPr>
          </a:p>
          <a:p>
            <a:r>
              <a:rPr lang="en-GB" dirty="0" smtClean="0">
                <a:latin typeface="Arial Rounded MT Bold" panose="020F0704030504030204" pitchFamily="34" charset="0"/>
              </a:rPr>
              <a:t>(</a:t>
            </a:r>
            <a:r>
              <a:rPr lang="en-GB" dirty="0">
                <a:latin typeface="Arial Rounded MT Bold" panose="020F0704030504030204" pitchFamily="34" charset="0"/>
              </a:rPr>
              <a:t>Boiler et al., 2013) </a:t>
            </a:r>
          </a:p>
        </p:txBody>
      </p:sp>
      <p:pic>
        <p:nvPicPr>
          <p:cNvPr id="4" name="Picture 3"/>
          <p:cNvPicPr>
            <a:picLocks noChangeAspect="1"/>
          </p:cNvPicPr>
          <p:nvPr/>
        </p:nvPicPr>
        <p:blipFill rotWithShape="1">
          <a:blip r:embed="rId2">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68871" t="18746" r="4578" b="63187"/>
          <a:stretch/>
        </p:blipFill>
        <p:spPr>
          <a:xfrm>
            <a:off x="1252025" y="2743200"/>
            <a:ext cx="1842867" cy="1097281"/>
          </a:xfrm>
          <a:prstGeom prst="rect">
            <a:avLst/>
          </a:prstGeom>
        </p:spPr>
      </p:pic>
    </p:spTree>
    <p:extLst>
      <p:ext uri="{BB962C8B-B14F-4D97-AF65-F5344CB8AC3E}">
        <p14:creationId xmlns:p14="http://schemas.microsoft.com/office/powerpoint/2010/main" val="41355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999" y="723820"/>
            <a:ext cx="3795933"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373945" y="1989129"/>
            <a:ext cx="6096000" cy="3139321"/>
          </a:xfrm>
          <a:prstGeom prst="rect">
            <a:avLst/>
          </a:prstGeom>
        </p:spPr>
        <p:txBody>
          <a:bodyPr>
            <a:spAutoFit/>
          </a:bodyPr>
          <a:lstStyle/>
          <a:p>
            <a:pPr marL="342900" indent="-342900">
              <a:buFont typeface="Arial" panose="020B0604020202020204" pitchFamily="34" charset="0"/>
              <a:buChar char="•"/>
            </a:pPr>
            <a:r>
              <a:rPr lang="en-GB" sz="2200" dirty="0" smtClean="0">
                <a:latin typeface="Arial Rounded MT Bold" panose="020F0704030504030204" pitchFamily="34" charset="0"/>
              </a:rPr>
              <a:t>Not </a:t>
            </a:r>
            <a:r>
              <a:rPr lang="en-GB" sz="2200" dirty="0">
                <a:latin typeface="Arial Rounded MT Bold" panose="020F0704030504030204" pitchFamily="34" charset="0"/>
              </a:rPr>
              <a:t>all PPIs </a:t>
            </a:r>
            <a:r>
              <a:rPr lang="en-GB" sz="2200" dirty="0" smtClean="0">
                <a:latin typeface="Arial Rounded MT Bold" panose="020F0704030504030204" pitchFamily="34" charset="0"/>
              </a:rPr>
              <a:t>are best for everyone</a:t>
            </a:r>
          </a:p>
          <a:p>
            <a:endParaRPr lang="en-GB" sz="2200" dirty="0" smtClean="0">
              <a:latin typeface="Arial Rounded MT Bold" panose="020F0704030504030204" pitchFamily="34" charset="0"/>
            </a:endParaRPr>
          </a:p>
          <a:p>
            <a:pPr marL="342900" indent="-342900">
              <a:buFont typeface="Arial" panose="020B0604020202020204" pitchFamily="34" charset="0"/>
              <a:buChar char="•"/>
            </a:pPr>
            <a:r>
              <a:rPr lang="en-GB" sz="2200" dirty="0" smtClean="0">
                <a:latin typeface="Arial Rounded MT Bold" panose="020F0704030504030204" pitchFamily="34" charset="0"/>
              </a:rPr>
              <a:t>It is important to assess your needs first</a:t>
            </a:r>
          </a:p>
          <a:p>
            <a:endParaRPr lang="en-GB" sz="2200" dirty="0" smtClean="0">
              <a:latin typeface="Arial Rounded MT Bold" panose="020F0704030504030204" pitchFamily="34" charset="0"/>
            </a:endParaRPr>
          </a:p>
          <a:p>
            <a:pPr marL="342900" indent="-342900">
              <a:buFont typeface="Arial" panose="020B0604020202020204" pitchFamily="34" charset="0"/>
              <a:buChar char="•"/>
            </a:pPr>
            <a:r>
              <a:rPr lang="en-GB" sz="2200" dirty="0" smtClean="0">
                <a:latin typeface="Arial Rounded MT Bold" panose="020F0704030504030204" pitchFamily="34" charset="0"/>
              </a:rPr>
              <a:t>Using a self-assessment tool can help you do this</a:t>
            </a:r>
          </a:p>
          <a:p>
            <a:pPr marL="342900" indent="-342900">
              <a:buFont typeface="Arial" panose="020B0604020202020204" pitchFamily="34" charset="0"/>
              <a:buChar char="•"/>
            </a:pPr>
            <a:endParaRPr lang="en-GB" sz="2200" dirty="0" smtClean="0">
              <a:latin typeface="Arial Rounded MT Bold" panose="020F0704030504030204" pitchFamily="34" charset="0"/>
            </a:endParaRPr>
          </a:p>
          <a:p>
            <a:pPr marL="342900" indent="-342900">
              <a:buFont typeface="Arial" panose="020B0604020202020204" pitchFamily="34" charset="0"/>
              <a:buChar char="•"/>
            </a:pPr>
            <a:r>
              <a:rPr lang="en-GB" sz="2200" dirty="0" smtClean="0">
                <a:latin typeface="Arial Rounded MT Bold" panose="020F0704030504030204" pitchFamily="34" charset="0"/>
              </a:rPr>
              <a:t>Focus on the CHIME letter you score lowest in</a:t>
            </a:r>
            <a:endParaRPr lang="en-GB" sz="2200" dirty="0">
              <a:latin typeface="Arial Rounded MT Bold" panose="020F0704030504030204" pitchFamily="34" charset="0"/>
            </a:endParaRPr>
          </a:p>
        </p:txBody>
      </p:sp>
      <p:sp>
        <p:nvSpPr>
          <p:cNvPr id="3" name="Rectangle 2"/>
          <p:cNvSpPr/>
          <p:nvPr/>
        </p:nvSpPr>
        <p:spPr>
          <a:xfrm>
            <a:off x="867508" y="850429"/>
            <a:ext cx="6096000" cy="461665"/>
          </a:xfrm>
          <a:prstGeom prst="rect">
            <a:avLst/>
          </a:prstGeom>
        </p:spPr>
        <p:txBody>
          <a:bodyPr>
            <a:spAutoFit/>
          </a:bodyPr>
          <a:lstStyle/>
          <a:p>
            <a:r>
              <a:rPr lang="en-GB" sz="2400" dirty="0" smtClean="0">
                <a:solidFill>
                  <a:schemeClr val="bg1"/>
                </a:solidFill>
                <a:latin typeface="Arial Rounded MT Bold" panose="020F0704030504030204" pitchFamily="34" charset="0"/>
              </a:rPr>
              <a:t>Choosing the Right PPI</a:t>
            </a:r>
            <a:endParaRPr lang="en-GB" sz="2400" dirty="0">
              <a:solidFill>
                <a:schemeClr val="bg1"/>
              </a:solidFill>
              <a:latin typeface="Arial Rounded MT Bold" panose="020F07040305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081" y="3221503"/>
            <a:ext cx="2081090" cy="2778362"/>
          </a:xfrm>
          <a:prstGeom prst="rect">
            <a:avLst/>
          </a:prstGeom>
          <a:effectLst>
            <a:softEdge rad="63500"/>
          </a:effectLst>
        </p:spPr>
      </p:pic>
    </p:spTree>
    <p:extLst>
      <p:ext uri="{BB962C8B-B14F-4D97-AF65-F5344CB8AC3E}">
        <p14:creationId xmlns:p14="http://schemas.microsoft.com/office/powerpoint/2010/main" val="818636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41186" y="3710321"/>
            <a:ext cx="4413250" cy="2308581"/>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93927" y="706422"/>
            <a:ext cx="2949606" cy="790133"/>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820536" y="831125"/>
            <a:ext cx="5477077" cy="830997"/>
          </a:xfrm>
          <a:prstGeom prst="rect">
            <a:avLst/>
          </a:prstGeom>
          <a:noFill/>
        </p:spPr>
        <p:txBody>
          <a:bodyPr wrap="square" rtlCol="0">
            <a:spAutoFit/>
          </a:bodyPr>
          <a:lstStyle/>
          <a:p>
            <a:r>
              <a:rPr lang="en-GB" sz="2400" b="1" dirty="0" smtClean="0">
                <a:solidFill>
                  <a:schemeClr val="bg1"/>
                </a:solidFill>
                <a:latin typeface="Arial Rounded MT Bold" panose="020F0704030504030204" pitchFamily="34" charset="0"/>
              </a:rPr>
              <a:t>Connectedness</a:t>
            </a:r>
            <a:endParaRPr lang="en-GB" sz="2400" b="1" dirty="0" smtClean="0">
              <a:solidFill>
                <a:schemeClr val="bg1"/>
              </a:solidFill>
              <a:latin typeface="Arial Rounded MT Bold" panose="020F0704030504030204" pitchFamily="34" charset="0"/>
            </a:endParaRPr>
          </a:p>
          <a:p>
            <a:pPr marL="342900" indent="-342900">
              <a:buFont typeface="Arial" panose="020B0604020202020204" pitchFamily="34" charset="0"/>
              <a:buChar char="•"/>
            </a:pPr>
            <a:endParaRPr lang="en-GB" sz="2400" dirty="0">
              <a:solidFill>
                <a:schemeClr val="bg1"/>
              </a:solidFill>
              <a:latin typeface="Arial Rounded MT Bold" panose="020F0704030504030204" pitchFamily="34" charset="0"/>
            </a:endParaRPr>
          </a:p>
        </p:txBody>
      </p:sp>
      <p:pic>
        <p:nvPicPr>
          <p:cNvPr id="5" name="Picture 4"/>
          <p:cNvPicPr>
            <a:picLocks noChangeAspect="1"/>
          </p:cNvPicPr>
          <p:nvPr/>
        </p:nvPicPr>
        <p:blipFill rotWithShape="1">
          <a:blip r:embed="rId2">
            <a:clrChange>
              <a:clrFrom>
                <a:srgbClr val="EFEEEA"/>
              </a:clrFrom>
              <a:clrTo>
                <a:srgbClr val="EFEEEA">
                  <a:alpha val="0"/>
                </a:srgbClr>
              </a:clrTo>
            </a:clrChange>
            <a:duotone>
              <a:schemeClr val="accent2">
                <a:shade val="45000"/>
                <a:satMod val="135000"/>
              </a:schemeClr>
              <a:prstClr val="white"/>
            </a:duotone>
          </a:blip>
          <a:srcRect b="15592"/>
          <a:stretch/>
        </p:blipFill>
        <p:spPr>
          <a:xfrm>
            <a:off x="8468750" y="569802"/>
            <a:ext cx="3253349" cy="2974952"/>
          </a:xfrm>
          <a:prstGeom prst="rect">
            <a:avLst/>
          </a:prstGeom>
        </p:spPr>
      </p:pic>
      <p:pic>
        <p:nvPicPr>
          <p:cNvPr id="1030" name="Picture 6" descr="CHIME framework - Recovery College Greenwi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3300" y="3710321"/>
            <a:ext cx="4838700" cy="234211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4923692" y="3300686"/>
            <a:ext cx="1443569" cy="1082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042786" y="3939669"/>
            <a:ext cx="4311650" cy="2554545"/>
          </a:xfrm>
          <a:prstGeom prst="rect">
            <a:avLst/>
          </a:prstGeom>
        </p:spPr>
        <p:txBody>
          <a:bodyPr wrap="square">
            <a:spAutoFit/>
          </a:bodyPr>
          <a:lstStyle/>
          <a:p>
            <a:r>
              <a:rPr lang="en-GB" dirty="0">
                <a:solidFill>
                  <a:srgbClr val="2A2A2A"/>
                </a:solidFill>
                <a:latin typeface="Arial Rounded MT Bold" panose="020F0704030504030204" pitchFamily="34" charset="0"/>
              </a:rPr>
              <a:t>If civilization is to survive, we must cultivate the science of human relationships – the ability of all peoples, of all kinds, to live together, in the same world at peace</a:t>
            </a:r>
            <a:r>
              <a:rPr lang="en-GB" dirty="0" smtClean="0">
                <a:solidFill>
                  <a:srgbClr val="2A2A2A"/>
                </a:solidFill>
                <a:latin typeface="Arial Rounded MT Bold" panose="020F0704030504030204" pitchFamily="34" charset="0"/>
              </a:rPr>
              <a:t>. </a:t>
            </a:r>
          </a:p>
          <a:p>
            <a:endParaRPr lang="en-GB" dirty="0" smtClean="0">
              <a:solidFill>
                <a:srgbClr val="2A2A2A"/>
              </a:solidFill>
              <a:latin typeface="Arial Rounded MT Bold" panose="020F0704030504030204" pitchFamily="34" charset="0"/>
            </a:endParaRPr>
          </a:p>
          <a:p>
            <a:pPr algn="ctr"/>
            <a:r>
              <a:rPr lang="en-GB" sz="1600" dirty="0" smtClean="0">
                <a:solidFill>
                  <a:srgbClr val="2A2A2A"/>
                </a:solidFill>
                <a:latin typeface="Arial Rounded MT Bold" panose="020F0704030504030204" pitchFamily="34" charset="0"/>
              </a:rPr>
              <a:t>Franklin </a:t>
            </a:r>
            <a:r>
              <a:rPr lang="en-GB" sz="1600" dirty="0">
                <a:solidFill>
                  <a:srgbClr val="2A2A2A"/>
                </a:solidFill>
                <a:latin typeface="Arial Rounded MT Bold" panose="020F0704030504030204" pitchFamily="34" charset="0"/>
              </a:rPr>
              <a:t>Roosevelt</a:t>
            </a:r>
            <a:endParaRPr lang="en-GB" sz="1600" dirty="0">
              <a:latin typeface="Arial Rounded MT Bold" panose="020F0704030504030204" pitchFamily="34" charset="0"/>
            </a:endParaRPr>
          </a:p>
          <a:p>
            <a:endParaRPr lang="en-GB" dirty="0" smtClean="0">
              <a:solidFill>
                <a:srgbClr val="2A2A2A"/>
              </a:solidFill>
              <a:latin typeface="Arial Rounded MT Bold" panose="020F0704030504030204" pitchFamily="34" charset="0"/>
            </a:endParaRPr>
          </a:p>
          <a:p>
            <a:endParaRPr lang="en-GB" dirty="0">
              <a:latin typeface="Arial Rounded MT Bold" panose="020F0704030504030204" pitchFamily="34" charset="0"/>
            </a:endParaRPr>
          </a:p>
        </p:txBody>
      </p:sp>
      <p:sp>
        <p:nvSpPr>
          <p:cNvPr id="2" name="Rectangle 1"/>
          <p:cNvSpPr/>
          <p:nvPr/>
        </p:nvSpPr>
        <p:spPr>
          <a:xfrm>
            <a:off x="839586" y="1662122"/>
            <a:ext cx="6096000" cy="1446550"/>
          </a:xfrm>
          <a:prstGeom prst="rect">
            <a:avLst/>
          </a:prstGeom>
        </p:spPr>
        <p:txBody>
          <a:bodyPr>
            <a:spAutoFit/>
          </a:bodyPr>
          <a:lstStyle/>
          <a:p>
            <a:pPr marL="342900" indent="-342900">
              <a:buFont typeface="Arial" panose="020B0604020202020204" pitchFamily="34" charset="0"/>
              <a:buChar char="•"/>
            </a:pPr>
            <a:r>
              <a:rPr lang="en-GB" sz="2200" dirty="0" smtClean="0">
                <a:latin typeface="Arial Rounded MT Bold" panose="020F0704030504030204" pitchFamily="34" charset="0"/>
              </a:rPr>
              <a:t>Peer </a:t>
            </a:r>
            <a:r>
              <a:rPr lang="en-GB" sz="2200" dirty="0">
                <a:latin typeface="Arial Rounded MT Bold" panose="020F0704030504030204" pitchFamily="34" charset="0"/>
              </a:rPr>
              <a:t>support and support groups</a:t>
            </a:r>
          </a:p>
          <a:p>
            <a:pPr marL="342900" indent="-342900">
              <a:buFont typeface="Arial" panose="020B0604020202020204" pitchFamily="34" charset="0"/>
              <a:buChar char="•"/>
            </a:pPr>
            <a:r>
              <a:rPr lang="en-GB" sz="2200" dirty="0">
                <a:latin typeface="Arial Rounded MT Bold" panose="020F0704030504030204" pitchFamily="34" charset="0"/>
              </a:rPr>
              <a:t>Relationships</a:t>
            </a:r>
          </a:p>
          <a:p>
            <a:pPr marL="342900" indent="-342900">
              <a:buFont typeface="Arial" panose="020B0604020202020204" pitchFamily="34" charset="0"/>
              <a:buChar char="•"/>
            </a:pPr>
            <a:r>
              <a:rPr lang="en-GB" sz="2200" dirty="0">
                <a:latin typeface="Arial Rounded MT Bold" panose="020F0704030504030204" pitchFamily="34" charset="0"/>
              </a:rPr>
              <a:t>Support from others</a:t>
            </a:r>
          </a:p>
          <a:p>
            <a:pPr marL="342900" indent="-342900">
              <a:buFont typeface="Arial" panose="020B0604020202020204" pitchFamily="34" charset="0"/>
              <a:buChar char="•"/>
            </a:pPr>
            <a:r>
              <a:rPr lang="en-GB" sz="2200" dirty="0">
                <a:latin typeface="Arial Rounded MT Bold" panose="020F0704030504030204" pitchFamily="34" charset="0"/>
              </a:rPr>
              <a:t>Being part of the community</a:t>
            </a:r>
          </a:p>
        </p:txBody>
      </p:sp>
    </p:spTree>
    <p:extLst>
      <p:ext uri="{BB962C8B-B14F-4D97-AF65-F5344CB8AC3E}">
        <p14:creationId xmlns:p14="http://schemas.microsoft.com/office/powerpoint/2010/main" val="44092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4921" y="1080171"/>
            <a:ext cx="8064500" cy="3170099"/>
          </a:xfrm>
          <a:prstGeom prst="rect">
            <a:avLst/>
          </a:prstGeom>
        </p:spPr>
        <p:txBody>
          <a:bodyPr wrap="square">
            <a:spAutoFit/>
          </a:bodyPr>
          <a:lstStyle/>
          <a:p>
            <a:pPr marL="342900" indent="-342900">
              <a:buFont typeface="Arial" panose="020B0604020202020204" pitchFamily="34" charset="0"/>
              <a:buChar char="•"/>
            </a:pPr>
            <a:r>
              <a:rPr lang="en-GB" sz="2000" dirty="0">
                <a:solidFill>
                  <a:srgbClr val="2A2A2A"/>
                </a:solidFill>
                <a:latin typeface="Arial Rounded MT Bold" panose="020F0704030504030204" pitchFamily="34" charset="0"/>
              </a:rPr>
              <a:t>Social relationships have been </a:t>
            </a:r>
            <a:r>
              <a:rPr lang="en-GB" sz="2000" dirty="0" smtClean="0">
                <a:solidFill>
                  <a:srgbClr val="2A2A2A"/>
                </a:solidFill>
                <a:latin typeface="Arial Rounded MT Bold" panose="020F0704030504030204" pitchFamily="34" charset="0"/>
              </a:rPr>
              <a:t>well researched </a:t>
            </a:r>
            <a:r>
              <a:rPr lang="en-GB" sz="2000" dirty="0">
                <a:solidFill>
                  <a:srgbClr val="2A2A2A"/>
                </a:solidFill>
                <a:latin typeface="Arial Rounded MT Bold" panose="020F0704030504030204" pitchFamily="34" charset="0"/>
              </a:rPr>
              <a:t>by </a:t>
            </a:r>
            <a:r>
              <a:rPr lang="en-GB" sz="2000" dirty="0" smtClean="0">
                <a:solidFill>
                  <a:srgbClr val="2A2A2A"/>
                </a:solidFill>
                <a:latin typeface="Arial Rounded MT Bold" panose="020F0704030504030204" pitchFamily="34" charset="0"/>
              </a:rPr>
              <a:t>psychologists</a:t>
            </a:r>
            <a:r>
              <a:rPr lang="en-GB" sz="2000" dirty="0">
                <a:solidFill>
                  <a:srgbClr val="2A2A2A"/>
                </a:solidFill>
                <a:latin typeface="Arial Rounded MT Bold" panose="020F0704030504030204" pitchFamily="34" charset="0"/>
              </a:rPr>
              <a:t>.</a:t>
            </a:r>
            <a:endParaRPr lang="en-GB" sz="2000" dirty="0" smtClean="0">
              <a:solidFill>
                <a:srgbClr val="2A2A2A"/>
              </a:solidFill>
              <a:latin typeface="Arial Rounded MT Bold" panose="020F0704030504030204" pitchFamily="34" charset="0"/>
            </a:endParaRPr>
          </a:p>
          <a:p>
            <a:endParaRPr lang="en-GB" sz="2000" dirty="0">
              <a:solidFill>
                <a:srgbClr val="2A2A2A"/>
              </a:solidFill>
              <a:latin typeface="Arial Rounded MT Bold" panose="020F0704030504030204" pitchFamily="34" charset="0"/>
            </a:endParaRPr>
          </a:p>
          <a:p>
            <a:pPr marL="342900" indent="-342900">
              <a:buFont typeface="Arial" panose="020B0604020202020204" pitchFamily="34" charset="0"/>
              <a:buChar char="•"/>
            </a:pPr>
            <a:r>
              <a:rPr lang="en-GB" sz="2000" dirty="0">
                <a:solidFill>
                  <a:srgbClr val="2A2A2A"/>
                </a:solidFill>
                <a:latin typeface="Arial Rounded MT Bold" panose="020F0704030504030204" pitchFamily="34" charset="0"/>
              </a:rPr>
              <a:t>A</a:t>
            </a:r>
            <a:r>
              <a:rPr lang="en-GB" sz="2000" dirty="0" smtClean="0">
                <a:solidFill>
                  <a:srgbClr val="2A2A2A"/>
                </a:solidFill>
                <a:latin typeface="Arial Rounded MT Bold" panose="020F0704030504030204" pitchFamily="34" charset="0"/>
              </a:rPr>
              <a:t> </a:t>
            </a:r>
            <a:r>
              <a:rPr lang="en-GB" sz="2000" dirty="0">
                <a:solidFill>
                  <a:srgbClr val="2A2A2A"/>
                </a:solidFill>
                <a:latin typeface="Arial Rounded MT Bold" panose="020F0704030504030204" pitchFamily="34" charset="0"/>
              </a:rPr>
              <a:t>significant link between quality social relationships and improved </a:t>
            </a:r>
            <a:r>
              <a:rPr lang="en-GB" sz="2000" dirty="0" smtClean="0">
                <a:solidFill>
                  <a:srgbClr val="2A2A2A"/>
                </a:solidFill>
                <a:latin typeface="Arial Rounded MT Bold" panose="020F0704030504030204" pitchFamily="34" charset="0"/>
              </a:rPr>
              <a:t>health (</a:t>
            </a:r>
            <a:r>
              <a:rPr lang="en-GB" sz="2000" dirty="0" err="1" smtClean="0">
                <a:solidFill>
                  <a:srgbClr val="2A2A2A"/>
                </a:solidFill>
                <a:latin typeface="Arial Rounded MT Bold" panose="020F0704030504030204" pitchFamily="34" charset="0"/>
              </a:rPr>
              <a:t>Umberson</a:t>
            </a:r>
            <a:r>
              <a:rPr lang="en-GB" sz="2000" dirty="0" smtClean="0">
                <a:solidFill>
                  <a:srgbClr val="2A2A2A"/>
                </a:solidFill>
                <a:latin typeface="Arial Rounded MT Bold" panose="020F0704030504030204" pitchFamily="34" charset="0"/>
              </a:rPr>
              <a:t> </a:t>
            </a:r>
            <a:r>
              <a:rPr lang="en-GB" sz="2000" dirty="0">
                <a:solidFill>
                  <a:srgbClr val="2A2A2A"/>
                </a:solidFill>
                <a:latin typeface="Arial Rounded MT Bold" panose="020F0704030504030204" pitchFamily="34" charset="0"/>
              </a:rPr>
              <a:t>&amp; </a:t>
            </a:r>
            <a:r>
              <a:rPr lang="en-GB" sz="2000" dirty="0" err="1">
                <a:solidFill>
                  <a:srgbClr val="2A2A2A"/>
                </a:solidFill>
                <a:latin typeface="Arial Rounded MT Bold" panose="020F0704030504030204" pitchFamily="34" charset="0"/>
              </a:rPr>
              <a:t>Karas</a:t>
            </a:r>
            <a:r>
              <a:rPr lang="en-GB" sz="2000" dirty="0">
                <a:solidFill>
                  <a:srgbClr val="2A2A2A"/>
                </a:solidFill>
                <a:latin typeface="Arial Rounded MT Bold" panose="020F0704030504030204" pitchFamily="34" charset="0"/>
              </a:rPr>
              <a:t> Montez, 2010</a:t>
            </a:r>
            <a:r>
              <a:rPr lang="en-GB" sz="2000" dirty="0" smtClean="0">
                <a:solidFill>
                  <a:srgbClr val="2A2A2A"/>
                </a:solidFill>
                <a:latin typeface="Arial Rounded MT Bold" panose="020F0704030504030204" pitchFamily="34" charset="0"/>
              </a:rPr>
              <a:t>).</a:t>
            </a:r>
          </a:p>
          <a:p>
            <a:endParaRPr lang="en-GB" sz="2000" dirty="0">
              <a:solidFill>
                <a:srgbClr val="2A2A2A"/>
              </a:solidFill>
              <a:latin typeface="Arial Rounded MT Bold" panose="020F0704030504030204" pitchFamily="34" charset="0"/>
            </a:endParaRPr>
          </a:p>
          <a:p>
            <a:pPr marL="342900" indent="-342900">
              <a:buFont typeface="Arial" panose="020B0604020202020204" pitchFamily="34" charset="0"/>
              <a:buChar char="•"/>
            </a:pPr>
            <a:r>
              <a:rPr lang="en-GB" sz="2000" dirty="0" smtClean="0">
                <a:solidFill>
                  <a:srgbClr val="2A2A2A"/>
                </a:solidFill>
                <a:latin typeface="Arial Rounded MT Bold" panose="020F0704030504030204" pitchFamily="34" charset="0"/>
              </a:rPr>
              <a:t>How did you score on the CHIME outcome measure in connectedness?</a:t>
            </a:r>
          </a:p>
          <a:p>
            <a:endParaRPr lang="en-GB" sz="2000" dirty="0">
              <a:solidFill>
                <a:srgbClr val="2A2A2A"/>
              </a:solidFill>
              <a:latin typeface="Arial Rounded MT Bold" panose="020F0704030504030204" pitchFamily="34" charset="0"/>
            </a:endParaRPr>
          </a:p>
          <a:p>
            <a:pPr marL="342900" indent="-342900">
              <a:buFont typeface="Arial" panose="020B0604020202020204" pitchFamily="34" charset="0"/>
              <a:buChar char="•"/>
            </a:pPr>
            <a:r>
              <a:rPr lang="en-GB" sz="2000" dirty="0" smtClean="0">
                <a:solidFill>
                  <a:srgbClr val="2A2A2A"/>
                </a:solidFill>
                <a:latin typeface="Arial Rounded MT Bold" panose="020F0704030504030204" pitchFamily="34" charset="0"/>
              </a:rPr>
              <a:t>We can improve our relationships using PPIs</a:t>
            </a:r>
            <a:endParaRPr lang="en-GB" sz="2000" dirty="0">
              <a:latin typeface="Arial Rounded MT Bold" panose="020F0704030504030204" pitchFamily="34" charset="0"/>
            </a:endParaRPr>
          </a:p>
        </p:txBody>
      </p:sp>
      <p:pic>
        <p:nvPicPr>
          <p:cNvPr id="3" name="Picture 2"/>
          <p:cNvPicPr>
            <a:picLocks noChangeAspect="1"/>
          </p:cNvPicPr>
          <p:nvPr/>
        </p:nvPicPr>
        <p:blipFill rotWithShape="1">
          <a:blip r:embed="rId2">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7052" t="18876" r="29102" b="53822"/>
          <a:stretch/>
        </p:blipFill>
        <p:spPr>
          <a:xfrm>
            <a:off x="8792308" y="3631719"/>
            <a:ext cx="2307102" cy="2377014"/>
          </a:xfrm>
          <a:prstGeom prst="rect">
            <a:avLst/>
          </a:prstGeom>
        </p:spPr>
      </p:pic>
    </p:spTree>
    <p:extLst>
      <p:ext uri="{BB962C8B-B14F-4D97-AF65-F5344CB8AC3E}">
        <p14:creationId xmlns:p14="http://schemas.microsoft.com/office/powerpoint/2010/main" val="2227633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Benefits of Gratitude"/>
          <p:cNvPicPr>
            <a:picLocks noChangeAspect="1" noChangeArrowheads="1"/>
          </p:cNvPicPr>
          <p:nvPr/>
        </p:nvPicPr>
        <p:blipFill rotWithShape="1">
          <a:blip r:embed="rId2">
            <a:extLst>
              <a:ext uri="{28A0092B-C50C-407E-A947-70E740481C1C}">
                <a14:useLocalDpi xmlns:a14="http://schemas.microsoft.com/office/drawing/2010/main" val="0"/>
              </a:ext>
            </a:extLst>
          </a:blip>
          <a:srcRect t="5591" b="4011"/>
          <a:stretch/>
        </p:blipFill>
        <p:spPr bwMode="auto">
          <a:xfrm>
            <a:off x="2476500" y="711201"/>
            <a:ext cx="7813466" cy="5245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439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4700" y="736600"/>
            <a:ext cx="5664200"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Arial Rounded MT Bold" panose="020F0704030504030204" pitchFamily="34" charset="0"/>
              </a:rPr>
              <a:t>By the end of this sessions, you will:</a:t>
            </a:r>
            <a:endParaRPr lang="en-GB" sz="2400" dirty="0">
              <a:latin typeface="Arial Rounded MT Bold" panose="020F0704030504030204" pitchFamily="34" charset="0"/>
            </a:endParaRPr>
          </a:p>
        </p:txBody>
      </p:sp>
      <p:sp>
        <p:nvSpPr>
          <p:cNvPr id="5" name="TextBox 4"/>
          <p:cNvSpPr txBox="1"/>
          <p:nvPr/>
        </p:nvSpPr>
        <p:spPr>
          <a:xfrm>
            <a:off x="916673" y="1905000"/>
            <a:ext cx="9560827" cy="4524315"/>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latin typeface="Arial Rounded MT Bold" panose="020F0704030504030204" pitchFamily="34" charset="0"/>
              </a:rPr>
              <a:t>Understand what we mean by the term </a:t>
            </a:r>
            <a:r>
              <a:rPr lang="en-GB" sz="2400" dirty="0" smtClean="0">
                <a:latin typeface="Arial Rounded MT Bold" panose="020F0704030504030204" pitchFamily="34" charset="0"/>
              </a:rPr>
              <a:t>coaching</a:t>
            </a:r>
          </a:p>
          <a:p>
            <a:pPr marL="285750" indent="-285750">
              <a:buFont typeface="Arial" panose="020B0604020202020204" pitchFamily="34" charset="0"/>
              <a:buChar char="•"/>
            </a:pPr>
            <a:r>
              <a:rPr lang="en-GB" sz="2400" dirty="0" smtClean="0">
                <a:latin typeface="Arial Rounded MT Bold" panose="020F0704030504030204" pitchFamily="34" charset="0"/>
              </a:rPr>
              <a:t>Understand the concept of self-coaching</a:t>
            </a:r>
            <a:endParaRPr lang="en-GB" sz="2400" dirty="0" smtClean="0">
              <a:latin typeface="Arial Rounded MT Bold" panose="020F0704030504030204" pitchFamily="34" charset="0"/>
            </a:endParaRPr>
          </a:p>
          <a:p>
            <a:pPr marL="285750" indent="-285750">
              <a:buFont typeface="Arial" panose="020B0604020202020204" pitchFamily="34" charset="0"/>
              <a:buChar char="•"/>
            </a:pPr>
            <a:r>
              <a:rPr lang="en-GB" sz="2400" dirty="0" smtClean="0">
                <a:latin typeface="Arial Rounded MT Bold" panose="020F0704030504030204" pitchFamily="34" charset="0"/>
              </a:rPr>
              <a:t>Understand the importance of the CHIME model in self-coaching</a:t>
            </a:r>
          </a:p>
          <a:p>
            <a:pPr marL="285750" indent="-285750">
              <a:buFont typeface="Arial" panose="020B0604020202020204" pitchFamily="34" charset="0"/>
              <a:buChar char="•"/>
            </a:pPr>
            <a:r>
              <a:rPr lang="en-GB" sz="2400" dirty="0" smtClean="0">
                <a:latin typeface="Arial Rounded MT Bold" panose="020F0704030504030204" pitchFamily="34" charset="0"/>
              </a:rPr>
              <a:t>Learn how to use the Individual </a:t>
            </a:r>
            <a:r>
              <a:rPr lang="en-GB" sz="2400" dirty="0">
                <a:latin typeface="Arial Rounded MT Bold" panose="020F0704030504030204" pitchFamily="34" charset="0"/>
              </a:rPr>
              <a:t>L</a:t>
            </a:r>
            <a:r>
              <a:rPr lang="en-GB" sz="2400" dirty="0" smtClean="0">
                <a:latin typeface="Arial Rounded MT Bold" panose="020F0704030504030204" pitchFamily="34" charset="0"/>
              </a:rPr>
              <a:t>earning Plan in self-coaching</a:t>
            </a:r>
          </a:p>
          <a:p>
            <a:pPr marL="285750" indent="-285750">
              <a:buFont typeface="Arial" panose="020B0604020202020204" pitchFamily="34" charset="0"/>
              <a:buChar char="•"/>
            </a:pPr>
            <a:r>
              <a:rPr lang="en-GB" sz="2400" dirty="0" smtClean="0">
                <a:latin typeface="Arial Rounded MT Bold" panose="020F0704030504030204" pitchFamily="34" charset="0"/>
              </a:rPr>
              <a:t>Understand what self-assessment tool are and how to use them in self-coaching</a:t>
            </a:r>
          </a:p>
          <a:p>
            <a:pPr marL="285750" indent="-285750">
              <a:buFont typeface="Arial" panose="020B0604020202020204" pitchFamily="34" charset="0"/>
              <a:buChar char="•"/>
            </a:pPr>
            <a:r>
              <a:rPr lang="en-GB" sz="2400" dirty="0" smtClean="0">
                <a:latin typeface="Arial Rounded MT Bold" panose="020F0704030504030204" pitchFamily="34" charset="0"/>
              </a:rPr>
              <a:t>Understand what Positive Psychology Interventions are and how to use them in self-coaching</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3630654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52618" y="708468"/>
            <a:ext cx="3678705" cy="867113"/>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latin typeface="Arial Rounded MT Bold" panose="020F0704030504030204" pitchFamily="34" charset="0"/>
            </a:endParaRPr>
          </a:p>
        </p:txBody>
      </p:sp>
      <p:sp>
        <p:nvSpPr>
          <p:cNvPr id="2" name="TextBox 1"/>
          <p:cNvSpPr txBox="1"/>
          <p:nvPr/>
        </p:nvSpPr>
        <p:spPr>
          <a:xfrm>
            <a:off x="713632" y="1684623"/>
            <a:ext cx="10436082" cy="1169551"/>
          </a:xfrm>
          <a:prstGeom prst="rect">
            <a:avLst/>
          </a:prstGeom>
          <a:noFill/>
        </p:spPr>
        <p:txBody>
          <a:bodyPr wrap="square" rtlCol="0">
            <a:spAutoFit/>
          </a:bodyPr>
          <a:lstStyle/>
          <a:p>
            <a:pPr marL="342900" indent="-342900">
              <a:buFont typeface="Arial" panose="020B0604020202020204" pitchFamily="34" charset="0"/>
              <a:buChar char="•"/>
            </a:pPr>
            <a:r>
              <a:rPr lang="en-GB" dirty="0" smtClean="0">
                <a:solidFill>
                  <a:srgbClr val="000000"/>
                </a:solidFill>
                <a:latin typeface="Arial Rounded MT Bold" panose="020F0704030504030204" pitchFamily="34" charset="0"/>
              </a:rPr>
              <a:t>Use </a:t>
            </a:r>
            <a:r>
              <a:rPr lang="en-GB" dirty="0">
                <a:solidFill>
                  <a:srgbClr val="000000"/>
                </a:solidFill>
                <a:latin typeface="Arial Rounded MT Bold" panose="020F0704030504030204" pitchFamily="34" charset="0"/>
              </a:rPr>
              <a:t>the </a:t>
            </a:r>
            <a:r>
              <a:rPr lang="en-GB" dirty="0" smtClean="0">
                <a:solidFill>
                  <a:srgbClr val="000000"/>
                </a:solidFill>
                <a:latin typeface="Arial Rounded MT Bold" panose="020F0704030504030204" pitchFamily="34" charset="0"/>
              </a:rPr>
              <a:t>Gratitude questionnaire (GQ-6 </a:t>
            </a:r>
            <a:r>
              <a:rPr lang="en-GB" dirty="0">
                <a:solidFill>
                  <a:srgbClr val="000000"/>
                </a:solidFill>
                <a:latin typeface="Arial Rounded MT Bold" panose="020F0704030504030204" pitchFamily="34" charset="0"/>
              </a:rPr>
              <a:t>self-assessment </a:t>
            </a:r>
            <a:r>
              <a:rPr lang="en-GB" dirty="0" smtClean="0">
                <a:solidFill>
                  <a:srgbClr val="000000"/>
                </a:solidFill>
                <a:latin typeface="Arial Rounded MT Bold" panose="020F0704030504030204" pitchFamily="34" charset="0"/>
              </a:rPr>
              <a:t>tool) </a:t>
            </a:r>
            <a:r>
              <a:rPr lang="en-GB" dirty="0">
                <a:solidFill>
                  <a:srgbClr val="000000"/>
                </a:solidFill>
                <a:latin typeface="Arial Rounded MT Bold" panose="020F0704030504030204" pitchFamily="34" charset="0"/>
              </a:rPr>
              <a:t>to measure your </a:t>
            </a:r>
            <a:r>
              <a:rPr lang="en-GB" dirty="0" smtClean="0">
                <a:solidFill>
                  <a:srgbClr val="000000"/>
                </a:solidFill>
                <a:latin typeface="Arial Rounded MT Bold" panose="020F0704030504030204" pitchFamily="34" charset="0"/>
              </a:rPr>
              <a:t>gratitude </a:t>
            </a:r>
            <a:r>
              <a:rPr lang="en-GB" sz="1600" dirty="0" smtClean="0">
                <a:solidFill>
                  <a:srgbClr val="000000"/>
                </a:solidFill>
                <a:latin typeface="Arial Rounded MT Bold" panose="020F0704030504030204" pitchFamily="34" charset="0"/>
              </a:rPr>
              <a:t>(McCullough, Emmons </a:t>
            </a:r>
            <a:r>
              <a:rPr lang="en-GB" sz="1600" dirty="0">
                <a:solidFill>
                  <a:srgbClr val="000000"/>
                </a:solidFill>
                <a:latin typeface="Arial Rounded MT Bold" panose="020F0704030504030204" pitchFamily="34" charset="0"/>
              </a:rPr>
              <a:t>&amp; Tsang, </a:t>
            </a:r>
            <a:r>
              <a:rPr lang="en-GB" sz="1600" dirty="0" smtClean="0">
                <a:solidFill>
                  <a:srgbClr val="000000"/>
                </a:solidFill>
                <a:latin typeface="Arial Rounded MT Bold" panose="020F0704030504030204" pitchFamily="34" charset="0"/>
              </a:rPr>
              <a:t>2002</a:t>
            </a:r>
            <a:r>
              <a:rPr lang="en-GB" sz="1600" dirty="0">
                <a:solidFill>
                  <a:srgbClr val="000000"/>
                </a:solidFill>
                <a:latin typeface="Arial Rounded MT Bold" panose="020F0704030504030204" pitchFamily="34" charset="0"/>
              </a:rPr>
              <a:t>). </a:t>
            </a:r>
            <a:endParaRPr lang="en-GB" sz="1600" dirty="0">
              <a:latin typeface="Arial Rounded MT Bold" panose="020F0704030504030204" pitchFamily="34" charset="0"/>
            </a:endParaRPr>
          </a:p>
          <a:p>
            <a:r>
              <a:rPr lang="en-GB" dirty="0">
                <a:solidFill>
                  <a:srgbClr val="000000"/>
                </a:solidFill>
                <a:latin typeface="Arial Rounded MT Bold" panose="020F0704030504030204" pitchFamily="34" charset="0"/>
              </a:rPr>
              <a:t> </a:t>
            </a:r>
            <a:endParaRPr lang="en-GB" dirty="0">
              <a:latin typeface="Arial Rounded MT Bold" panose="020F0704030504030204" pitchFamily="34" charset="0"/>
            </a:endParaRPr>
          </a:p>
          <a:p>
            <a:endParaRPr lang="en-GB" dirty="0">
              <a:latin typeface="Arial Rounded MT Bold" panose="020F0704030504030204" pitchFamily="34" charset="0"/>
            </a:endParaRPr>
          </a:p>
        </p:txBody>
      </p:sp>
      <p:sp>
        <p:nvSpPr>
          <p:cNvPr id="8" name="Rectangle 7"/>
          <p:cNvSpPr/>
          <p:nvPr/>
        </p:nvSpPr>
        <p:spPr>
          <a:xfrm>
            <a:off x="791604" y="3667213"/>
            <a:ext cx="10856068" cy="2585323"/>
          </a:xfrm>
          <a:prstGeom prst="rect">
            <a:avLst/>
          </a:prstGeom>
        </p:spPr>
        <p:txBody>
          <a:bodyPr wrap="square">
            <a:spAutoFit/>
          </a:bodyPr>
          <a:lstStyle/>
          <a:p>
            <a:r>
              <a:rPr lang="en-GB" dirty="0" smtClean="0">
                <a:latin typeface="Arial Rounded MT Bold" panose="020F0704030504030204" pitchFamily="34" charset="0"/>
              </a:rPr>
              <a:t>1</a:t>
            </a:r>
            <a:r>
              <a:rPr lang="en-GB" dirty="0">
                <a:latin typeface="Arial Rounded MT Bold" panose="020F0704030504030204" pitchFamily="34" charset="0"/>
              </a:rPr>
              <a:t>. I have so much in life to be thankful for. </a:t>
            </a:r>
          </a:p>
          <a:p>
            <a:r>
              <a:rPr lang="en-GB" dirty="0" smtClean="0">
                <a:latin typeface="Arial Rounded MT Bold" panose="020F0704030504030204" pitchFamily="34" charset="0"/>
              </a:rPr>
              <a:t>2</a:t>
            </a:r>
            <a:r>
              <a:rPr lang="en-GB" dirty="0">
                <a:latin typeface="Arial Rounded MT Bold" panose="020F0704030504030204" pitchFamily="34" charset="0"/>
              </a:rPr>
              <a:t>. If I had to list everything that I felt grateful for, it would be a very long list. </a:t>
            </a:r>
          </a:p>
          <a:p>
            <a:r>
              <a:rPr lang="en-GB" dirty="0" smtClean="0">
                <a:latin typeface="Arial Rounded MT Bold" panose="020F0704030504030204" pitchFamily="34" charset="0"/>
              </a:rPr>
              <a:t>3</a:t>
            </a:r>
            <a:r>
              <a:rPr lang="en-GB" dirty="0">
                <a:latin typeface="Arial Rounded MT Bold" panose="020F0704030504030204" pitchFamily="34" charset="0"/>
              </a:rPr>
              <a:t>. When I look at the world, I don’t see much to be grateful for.* </a:t>
            </a:r>
          </a:p>
          <a:p>
            <a:r>
              <a:rPr lang="en-GB" dirty="0" smtClean="0">
                <a:latin typeface="Arial Rounded MT Bold" panose="020F0704030504030204" pitchFamily="34" charset="0"/>
              </a:rPr>
              <a:t>4</a:t>
            </a:r>
            <a:r>
              <a:rPr lang="en-GB" dirty="0">
                <a:latin typeface="Arial Rounded MT Bold" panose="020F0704030504030204" pitchFamily="34" charset="0"/>
              </a:rPr>
              <a:t>. I am grateful to a wide variety of people. </a:t>
            </a:r>
          </a:p>
          <a:p>
            <a:r>
              <a:rPr lang="en-GB" dirty="0" smtClean="0">
                <a:latin typeface="Arial Rounded MT Bold" panose="020F0704030504030204" pitchFamily="34" charset="0"/>
              </a:rPr>
              <a:t>5</a:t>
            </a:r>
            <a:r>
              <a:rPr lang="en-GB" dirty="0">
                <a:latin typeface="Arial Rounded MT Bold" panose="020F0704030504030204" pitchFamily="34" charset="0"/>
              </a:rPr>
              <a:t>. As I get older I find myself more able to appreciate the people, events, and situations that have been part of my life history. </a:t>
            </a:r>
          </a:p>
          <a:p>
            <a:r>
              <a:rPr lang="en-GB" dirty="0" smtClean="0">
                <a:latin typeface="Arial Rounded MT Bold" panose="020F0704030504030204" pitchFamily="34" charset="0"/>
              </a:rPr>
              <a:t>6</a:t>
            </a:r>
            <a:r>
              <a:rPr lang="en-GB" dirty="0">
                <a:latin typeface="Arial Rounded MT Bold" panose="020F0704030504030204" pitchFamily="34" charset="0"/>
              </a:rPr>
              <a:t>. Long amounts of time can go by before I feel grateful to something or someone</a:t>
            </a:r>
            <a:r>
              <a:rPr lang="en-GB" dirty="0" smtClean="0">
                <a:latin typeface="Arial Rounded MT Bold" panose="020F0704030504030204" pitchFamily="34" charset="0"/>
              </a:rPr>
              <a:t>.*</a:t>
            </a:r>
          </a:p>
          <a:p>
            <a:endParaRPr lang="en-GB" dirty="0">
              <a:latin typeface="Arial Rounded MT Bold" panose="020F0704030504030204" pitchFamily="34" charset="0"/>
            </a:endParaRPr>
          </a:p>
          <a:p>
            <a:r>
              <a:rPr lang="en-GB" dirty="0" smtClean="0">
                <a:latin typeface="Arial Rounded MT Bold" panose="020F0704030504030204" pitchFamily="34" charset="0"/>
              </a:rPr>
              <a:t> </a:t>
            </a:r>
            <a:r>
              <a:rPr lang="en-GB" dirty="0">
                <a:latin typeface="Arial Rounded MT Bold" panose="020F0704030504030204" pitchFamily="34" charset="0"/>
              </a:rPr>
              <a:t>* Items 3 and 6 are reverse-scored</a:t>
            </a:r>
          </a:p>
        </p:txBody>
      </p:sp>
      <p:sp>
        <p:nvSpPr>
          <p:cNvPr id="11" name="Rectangle 10"/>
          <p:cNvSpPr/>
          <p:nvPr/>
        </p:nvSpPr>
        <p:spPr>
          <a:xfrm>
            <a:off x="752618" y="2475514"/>
            <a:ext cx="10895054" cy="861774"/>
          </a:xfrm>
          <a:prstGeom prst="rect">
            <a:avLst/>
          </a:prstGeom>
        </p:spPr>
        <p:txBody>
          <a:bodyPr wrap="square">
            <a:spAutoFit/>
          </a:bodyPr>
          <a:lstStyle/>
          <a:p>
            <a:r>
              <a:rPr lang="en-GB" dirty="0" smtClean="0">
                <a:latin typeface="Arial Rounded MT Bold" panose="020F0704030504030204" pitchFamily="34" charset="0"/>
              </a:rPr>
              <a:t>Rate yourself on a scale from 1-7:</a:t>
            </a:r>
            <a:endParaRPr lang="en-GB" dirty="0">
              <a:latin typeface="Arial Rounded MT Bold" panose="020F0704030504030204" pitchFamily="34" charset="0"/>
            </a:endParaRPr>
          </a:p>
          <a:p>
            <a:r>
              <a:rPr lang="en-GB" sz="1600" dirty="0">
                <a:latin typeface="Arial Rounded MT Bold" panose="020F0704030504030204" pitchFamily="34" charset="0"/>
              </a:rPr>
              <a:t>1 = strongly disagree 2 = disagree 3 = slightly disagree 4 = neutral 5 = slightly agree 6 = agree 7 = strongly agree</a:t>
            </a:r>
          </a:p>
        </p:txBody>
      </p:sp>
      <p:sp>
        <p:nvSpPr>
          <p:cNvPr id="3" name="Rectangle 2"/>
          <p:cNvSpPr/>
          <p:nvPr/>
        </p:nvSpPr>
        <p:spPr>
          <a:xfrm>
            <a:off x="916558" y="893033"/>
            <a:ext cx="3240632" cy="461665"/>
          </a:xfrm>
          <a:prstGeom prst="rect">
            <a:avLst/>
          </a:prstGeom>
        </p:spPr>
        <p:txBody>
          <a:bodyPr wrap="none">
            <a:spAutoFit/>
          </a:bodyPr>
          <a:lstStyle/>
          <a:p>
            <a:pPr algn="ctr"/>
            <a:r>
              <a:rPr lang="en-GB" sz="2400" dirty="0">
                <a:solidFill>
                  <a:schemeClr val="bg1"/>
                </a:solidFill>
                <a:latin typeface="Arial Rounded MT Bold" panose="020F0704030504030204" pitchFamily="34" charset="0"/>
              </a:rPr>
              <a:t>Measuring Gratitude</a:t>
            </a:r>
            <a:endParaRPr lang="en-GB" sz="24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198085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t="9032" b="8933"/>
          <a:stretch/>
        </p:blipFill>
        <p:spPr>
          <a:xfrm>
            <a:off x="5945944" y="0"/>
            <a:ext cx="6006905" cy="6858000"/>
          </a:xfrm>
          <a:prstGeom prst="rect">
            <a:avLst/>
          </a:prstGeom>
          <a:effectLst>
            <a:softEdge rad="139700"/>
          </a:effectLst>
        </p:spPr>
      </p:pic>
      <p:sp>
        <p:nvSpPr>
          <p:cNvPr id="2" name="Rectangle 1"/>
          <p:cNvSpPr/>
          <p:nvPr/>
        </p:nvSpPr>
        <p:spPr>
          <a:xfrm>
            <a:off x="112541" y="969183"/>
            <a:ext cx="7106530" cy="1323439"/>
          </a:xfrm>
          <a:prstGeom prst="rect">
            <a:avLst/>
          </a:prstGeom>
        </p:spPr>
        <p:txBody>
          <a:bodyPr wrap="square">
            <a:spAutoFit/>
          </a:bodyPr>
          <a:lstStyle/>
          <a:p>
            <a:endParaRPr lang="en-GB" sz="2000" dirty="0" smtClean="0">
              <a:latin typeface="Arial Rounded MT Bold" panose="020F0704030504030204" pitchFamily="34" charset="0"/>
            </a:endParaRPr>
          </a:p>
          <a:p>
            <a:r>
              <a:rPr lang="en-GB" sz="2000" dirty="0" smtClean="0">
                <a:latin typeface="Arial Rounded MT Bold" panose="020F0704030504030204" pitchFamily="34" charset="0"/>
              </a:rPr>
              <a:t>from: </a:t>
            </a:r>
          </a:p>
          <a:p>
            <a:r>
              <a:rPr lang="en-GB" sz="2000" dirty="0" smtClean="0">
                <a:latin typeface="Arial Rounded MT Bold" panose="020F0704030504030204" pitchFamily="34" charset="0"/>
              </a:rPr>
              <a:t>www.therapistaid.com/worksheets/gratitude-exercises.pdf</a:t>
            </a:r>
            <a:endParaRPr lang="en-GB" sz="2000" dirty="0">
              <a:latin typeface="Arial Rounded MT Bold" panose="020F0704030504030204" pitchFamily="34" charset="0"/>
            </a:endParaRPr>
          </a:p>
        </p:txBody>
      </p:sp>
      <p:pic>
        <p:nvPicPr>
          <p:cNvPr id="4" name="Picture 3"/>
          <p:cNvPicPr>
            <a:picLocks noChangeAspect="1"/>
          </p:cNvPicPr>
          <p:nvPr/>
        </p:nvPicPr>
        <p:blipFill rotWithShape="1">
          <a:blip r:embed="rId4"/>
          <a:srcRect l="20399" t="10978" b="9062"/>
          <a:stretch/>
        </p:blipFill>
        <p:spPr>
          <a:xfrm>
            <a:off x="2667002" y="1966503"/>
            <a:ext cx="2771334" cy="3770142"/>
          </a:xfrm>
          <a:prstGeom prst="rect">
            <a:avLst/>
          </a:prstGeom>
          <a:effectLst>
            <a:softEdge rad="139700"/>
          </a:effectLst>
        </p:spPr>
      </p:pic>
      <p:sp>
        <p:nvSpPr>
          <p:cNvPr id="5" name="Rectangle 4"/>
          <p:cNvSpPr/>
          <p:nvPr/>
        </p:nvSpPr>
        <p:spPr>
          <a:xfrm>
            <a:off x="56271" y="5924437"/>
            <a:ext cx="5945944" cy="707886"/>
          </a:xfrm>
          <a:prstGeom prst="rect">
            <a:avLst/>
          </a:prstGeom>
        </p:spPr>
        <p:txBody>
          <a:bodyPr wrap="square">
            <a:spAutoFit/>
          </a:bodyPr>
          <a:lstStyle/>
          <a:p>
            <a:r>
              <a:rPr lang="en-GB" sz="2000" dirty="0">
                <a:latin typeface="Arial Rounded MT Bold" panose="020F0704030504030204" pitchFamily="34" charset="0"/>
              </a:rPr>
              <a:t>Get lots more ideas from: positivepsychology.com/gratitude-exercises/</a:t>
            </a:r>
          </a:p>
        </p:txBody>
      </p:sp>
      <p:sp>
        <p:nvSpPr>
          <p:cNvPr id="6" name="Rectangle 5"/>
          <p:cNvSpPr/>
          <p:nvPr/>
        </p:nvSpPr>
        <p:spPr>
          <a:xfrm>
            <a:off x="230359" y="286306"/>
            <a:ext cx="5541498"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latin typeface="Arial Rounded MT Bold" panose="020F0704030504030204" pitchFamily="34" charset="0"/>
              </a:rPr>
              <a:t>Interventions to Increase Gratitude </a:t>
            </a:r>
            <a:endParaRPr lang="en-GB" sz="2400" dirty="0">
              <a:latin typeface="Arial Rounded MT Bold" panose="020F0704030504030204" pitchFamily="34" charset="0"/>
            </a:endParaRPr>
          </a:p>
        </p:txBody>
      </p:sp>
    </p:spTree>
    <p:extLst>
      <p:ext uri="{BB962C8B-B14F-4D97-AF65-F5344CB8AC3E}">
        <p14:creationId xmlns:p14="http://schemas.microsoft.com/office/powerpoint/2010/main" val="4137775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91273"/>
          <a:stretch/>
        </p:blipFill>
        <p:spPr>
          <a:xfrm>
            <a:off x="3509450" y="205653"/>
            <a:ext cx="5362575" cy="664235"/>
          </a:xfrm>
          <a:prstGeom prst="rect">
            <a:avLst/>
          </a:prstGeom>
        </p:spPr>
      </p:pic>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48850" t="61996" r="2094" b="2292"/>
          <a:stretch/>
        </p:blipFill>
        <p:spPr>
          <a:xfrm>
            <a:off x="5773267" y="1048274"/>
            <a:ext cx="3749629" cy="5519519"/>
          </a:xfrm>
          <a:prstGeom prst="rect">
            <a:avLst/>
          </a:prstGeom>
        </p:spPr>
      </p:pic>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2624" t="14067" r="50349"/>
          <a:stretch/>
        </p:blipFill>
        <p:spPr>
          <a:xfrm>
            <a:off x="-28675" y="1333751"/>
            <a:ext cx="3277772" cy="523404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49127" t="13768" r="3150"/>
          <a:stretch/>
        </p:blipFill>
        <p:spPr>
          <a:xfrm>
            <a:off x="2716332" y="1178210"/>
            <a:ext cx="3330961" cy="5259645"/>
          </a:xfrm>
          <a:prstGeom prst="rect">
            <a:avLst/>
          </a:prstGeom>
        </p:spPr>
      </p:pic>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61996" r="50844" b="1713"/>
          <a:stretch/>
        </p:blipFill>
        <p:spPr>
          <a:xfrm>
            <a:off x="8872025" y="1892533"/>
            <a:ext cx="3319975" cy="4853646"/>
          </a:xfrm>
          <a:prstGeom prst="rect">
            <a:avLst/>
          </a:prstGeom>
        </p:spPr>
      </p:pic>
    </p:spTree>
    <p:extLst>
      <p:ext uri="{BB962C8B-B14F-4D97-AF65-F5344CB8AC3E}">
        <p14:creationId xmlns:p14="http://schemas.microsoft.com/office/powerpoint/2010/main" val="3320773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82682" y="217599"/>
            <a:ext cx="5208327" cy="6514842"/>
          </a:xfrm>
          <a:prstGeom prst="rect">
            <a:avLst/>
          </a:prstGeom>
        </p:spPr>
      </p:pic>
    </p:spTree>
    <p:extLst>
      <p:ext uri="{BB962C8B-B14F-4D97-AF65-F5344CB8AC3E}">
        <p14:creationId xmlns:p14="http://schemas.microsoft.com/office/powerpoint/2010/main" val="2143590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1840" y="5717014"/>
            <a:ext cx="4013694" cy="369332"/>
          </a:xfrm>
          <a:prstGeom prst="rect">
            <a:avLst/>
          </a:prstGeom>
        </p:spPr>
        <p:txBody>
          <a:bodyPr wrap="square">
            <a:spAutoFit/>
          </a:bodyPr>
          <a:lstStyle/>
          <a:p>
            <a:r>
              <a:rPr lang="en-GB" dirty="0" smtClean="0">
                <a:latin typeface="Arial Rounded MT Bold" panose="020F0704030504030204" pitchFamily="34" charset="0"/>
              </a:rPr>
              <a:t>www.randomactsofkindness.org</a:t>
            </a:r>
            <a:r>
              <a:rPr lang="en-GB" dirty="0">
                <a:latin typeface="Arial Rounded MT Bold" panose="020F0704030504030204" pitchFamily="34" charset="0"/>
              </a:rPr>
              <a:t>/</a:t>
            </a:r>
          </a:p>
        </p:txBody>
      </p:sp>
      <p:pic>
        <p:nvPicPr>
          <p:cNvPr id="1026" name="Picture 2" descr="When I was young, I admired clever people. Now that I am old, I admire kind people Abraham Joshua Hesche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840" y="717649"/>
            <a:ext cx="4762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ppiness is the new rich.&#10;Inner peace is the new success.&#10;Health is the new wealth.&#10;Kindness is the new cool. Syed Balk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6547" y="717649"/>
            <a:ext cx="4762500" cy="530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112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597834" y="56917"/>
            <a:ext cx="9594166" cy="6421257"/>
          </a:xfrm>
          <a:prstGeom prst="rect">
            <a:avLst/>
          </a:prstGeom>
        </p:spPr>
      </p:pic>
      <p:sp>
        <p:nvSpPr>
          <p:cNvPr id="4" name="Rectangle 3"/>
          <p:cNvSpPr/>
          <p:nvPr/>
        </p:nvSpPr>
        <p:spPr>
          <a:xfrm>
            <a:off x="154745" y="6478174"/>
            <a:ext cx="11127545" cy="369332"/>
          </a:xfrm>
          <a:prstGeom prst="rect">
            <a:avLst/>
          </a:prstGeom>
        </p:spPr>
        <p:txBody>
          <a:bodyPr wrap="square">
            <a:spAutoFit/>
          </a:bodyPr>
          <a:lstStyle/>
          <a:p>
            <a:r>
              <a:rPr lang="en-GB" dirty="0" smtClean="0">
                <a:latin typeface="Arial Rounded MT Bold" panose="020F0704030504030204" pitchFamily="34" charset="0"/>
              </a:rPr>
              <a:t>assets.randomactsofkindness.org/calendars/</a:t>
            </a:r>
            <a:r>
              <a:rPr lang="en-GB" dirty="0" err="1" smtClean="0">
                <a:latin typeface="Arial Rounded MT Bold" panose="020F0704030504030204" pitchFamily="34" charset="0"/>
              </a:rPr>
              <a:t>neighborhood</a:t>
            </a:r>
            <a:r>
              <a:rPr lang="en-GB" dirty="0" smtClean="0">
                <a:latin typeface="Arial Rounded MT Bold" panose="020F0704030504030204" pitchFamily="34" charset="0"/>
              </a:rPr>
              <a:t>/2021/202102_kindness_calendar.pdf</a:t>
            </a:r>
            <a:endParaRPr lang="en-GB" dirty="0">
              <a:latin typeface="Arial Rounded MT Bold" panose="020F0704030504030204" pitchFamily="34" charset="0"/>
            </a:endParaRPr>
          </a:p>
        </p:txBody>
      </p:sp>
      <p:sp>
        <p:nvSpPr>
          <p:cNvPr id="5" name="Rectangle 4"/>
          <p:cNvSpPr/>
          <p:nvPr/>
        </p:nvSpPr>
        <p:spPr>
          <a:xfrm>
            <a:off x="154745" y="1893836"/>
            <a:ext cx="2443089" cy="1569660"/>
          </a:xfrm>
          <a:prstGeom prst="rect">
            <a:avLst/>
          </a:prstGeom>
        </p:spPr>
        <p:txBody>
          <a:bodyPr wrap="square">
            <a:spAutoFit/>
          </a:bodyPr>
          <a:lstStyle/>
          <a:p>
            <a:pPr algn="ctr"/>
            <a:r>
              <a:rPr lang="en-GB" sz="2400" dirty="0" smtClean="0">
                <a:latin typeface="Arial Rounded MT Bold" panose="020F0704030504030204" pitchFamily="34" charset="0"/>
              </a:rPr>
              <a:t>Random</a:t>
            </a:r>
          </a:p>
          <a:p>
            <a:pPr algn="ctr"/>
            <a:r>
              <a:rPr lang="en-GB" sz="2400" dirty="0" smtClean="0">
                <a:latin typeface="Arial Rounded MT Bold" panose="020F0704030504030204" pitchFamily="34" charset="0"/>
              </a:rPr>
              <a:t>Acts of</a:t>
            </a:r>
          </a:p>
          <a:p>
            <a:pPr algn="ctr"/>
            <a:r>
              <a:rPr lang="en-GB" sz="2400" dirty="0" smtClean="0">
                <a:latin typeface="Arial Rounded MT Bold" panose="020F0704030504030204" pitchFamily="34" charset="0"/>
              </a:rPr>
              <a:t>Kindness</a:t>
            </a:r>
          </a:p>
          <a:p>
            <a:pPr algn="ctr"/>
            <a:r>
              <a:rPr lang="en-GB" sz="2400" dirty="0" smtClean="0">
                <a:latin typeface="Arial Rounded MT Bold" panose="020F0704030504030204" pitchFamily="34" charset="0"/>
              </a:rPr>
              <a:t>Calendar </a:t>
            </a:r>
            <a:endParaRPr lang="en-GB" sz="2400" dirty="0"/>
          </a:p>
        </p:txBody>
      </p:sp>
    </p:spTree>
    <p:extLst>
      <p:ext uri="{BB962C8B-B14F-4D97-AF65-F5344CB8AC3E}">
        <p14:creationId xmlns:p14="http://schemas.microsoft.com/office/powerpoint/2010/main" val="2167679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56243" y="1703265"/>
            <a:ext cx="5169635" cy="1952202"/>
          </a:xfrm>
          <a:prstGeom prst="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93285" y="668147"/>
            <a:ext cx="3428725"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a:stretch>
            <a:fillRect/>
          </a:stretch>
        </p:blipFill>
        <p:spPr>
          <a:xfrm>
            <a:off x="6464299" y="3655467"/>
            <a:ext cx="4840644" cy="2341067"/>
          </a:xfrm>
          <a:prstGeom prst="rect">
            <a:avLst/>
          </a:prstGeom>
        </p:spPr>
      </p:pic>
      <p:sp>
        <p:nvSpPr>
          <p:cNvPr id="7" name="TextBox 6"/>
          <p:cNvSpPr txBox="1"/>
          <p:nvPr/>
        </p:nvSpPr>
        <p:spPr>
          <a:xfrm>
            <a:off x="693285" y="887938"/>
            <a:ext cx="3118161" cy="461665"/>
          </a:xfrm>
          <a:prstGeom prst="rect">
            <a:avLst/>
          </a:prstGeom>
          <a:noFill/>
        </p:spPr>
        <p:txBody>
          <a:bodyPr wrap="none" rtlCol="0">
            <a:spAutoFit/>
          </a:bodyPr>
          <a:lstStyle/>
          <a:p>
            <a:r>
              <a:rPr lang="en-GB" sz="2400" dirty="0" smtClean="0">
                <a:solidFill>
                  <a:schemeClr val="bg1"/>
                </a:solidFill>
                <a:latin typeface="Arial Rounded MT Bold" panose="020F0704030504030204" pitchFamily="34" charset="0"/>
              </a:rPr>
              <a:t>Hope and Optimism</a:t>
            </a:r>
            <a:endParaRPr lang="en-GB" sz="2400" dirty="0">
              <a:solidFill>
                <a:schemeClr val="bg1"/>
              </a:solidFill>
              <a:latin typeface="Arial Rounded MT Bold" panose="020F0704030504030204" pitchFamily="34" charset="0"/>
            </a:endParaRPr>
          </a:p>
        </p:txBody>
      </p:sp>
      <p:sp>
        <p:nvSpPr>
          <p:cNvPr id="9" name="TextBox 8"/>
          <p:cNvSpPr txBox="1"/>
          <p:nvPr/>
        </p:nvSpPr>
        <p:spPr>
          <a:xfrm>
            <a:off x="970812" y="1803399"/>
            <a:ext cx="5155066" cy="1631216"/>
          </a:xfrm>
          <a:prstGeom prst="rect">
            <a:avLst/>
          </a:prstGeom>
          <a:noFill/>
        </p:spPr>
        <p:txBody>
          <a:bodyPr wrap="none" rtlCol="0">
            <a:spAutoFit/>
          </a:bodyPr>
          <a:lstStyle/>
          <a:p>
            <a:pPr marL="342900" indent="-342900">
              <a:buFont typeface="Arial" panose="020B0604020202020204" pitchFamily="34" charset="0"/>
              <a:buChar char="•"/>
            </a:pPr>
            <a:r>
              <a:rPr lang="en-GB" sz="2000" dirty="0" smtClean="0">
                <a:latin typeface="Arial Rounded MT Bold" panose="020F0704030504030204" pitchFamily="34" charset="0"/>
              </a:rPr>
              <a:t>Belief in possibility of recovery</a:t>
            </a:r>
          </a:p>
          <a:p>
            <a:pPr marL="342900" indent="-342900">
              <a:buFont typeface="Arial" panose="020B0604020202020204" pitchFamily="34" charset="0"/>
              <a:buChar char="•"/>
            </a:pPr>
            <a:r>
              <a:rPr lang="en-GB" sz="2000" dirty="0" smtClean="0">
                <a:latin typeface="Arial Rounded MT Bold" panose="020F0704030504030204" pitchFamily="34" charset="0"/>
              </a:rPr>
              <a:t>Motivation to change</a:t>
            </a:r>
          </a:p>
          <a:p>
            <a:pPr marL="342900" indent="-342900">
              <a:buFont typeface="Arial" panose="020B0604020202020204" pitchFamily="34" charset="0"/>
              <a:buChar char="•"/>
            </a:pPr>
            <a:r>
              <a:rPr lang="en-GB" sz="2000" dirty="0" smtClean="0">
                <a:latin typeface="Arial Rounded MT Bold" panose="020F0704030504030204" pitchFamily="34" charset="0"/>
              </a:rPr>
              <a:t>Hope-inspiring relationships</a:t>
            </a:r>
          </a:p>
          <a:p>
            <a:pPr marL="342900" indent="-342900">
              <a:buFont typeface="Arial" panose="020B0604020202020204" pitchFamily="34" charset="0"/>
              <a:buChar char="•"/>
            </a:pPr>
            <a:r>
              <a:rPr lang="en-GB" sz="2000" dirty="0" smtClean="0">
                <a:latin typeface="Arial Rounded MT Bold" panose="020F0704030504030204" pitchFamily="34" charset="0"/>
              </a:rPr>
              <a:t>Positive thinking and valuing success</a:t>
            </a:r>
          </a:p>
          <a:p>
            <a:pPr marL="342900" indent="-342900">
              <a:buFont typeface="Arial" panose="020B0604020202020204" pitchFamily="34" charset="0"/>
              <a:buChar char="•"/>
            </a:pPr>
            <a:r>
              <a:rPr lang="en-GB" sz="2000" dirty="0" smtClean="0">
                <a:latin typeface="Arial Rounded MT Bold" panose="020F0704030504030204" pitchFamily="34" charset="0"/>
              </a:rPr>
              <a:t>Having dreams and aspirations</a:t>
            </a:r>
            <a:endParaRPr lang="en-GB" sz="2000" dirty="0">
              <a:latin typeface="Arial Rounded MT Bold" panose="020F0704030504030204" pitchFamily="34" charset="0"/>
            </a:endParaRPr>
          </a:p>
        </p:txBody>
      </p:sp>
      <p:cxnSp>
        <p:nvCxnSpPr>
          <p:cNvPr id="12" name="Straight Arrow Connector 11"/>
          <p:cNvCxnSpPr/>
          <p:nvPr/>
        </p:nvCxnSpPr>
        <p:spPr>
          <a:xfrm>
            <a:off x="5740400" y="3497894"/>
            <a:ext cx="1899787" cy="891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94293" y="3943821"/>
            <a:ext cx="6096000" cy="2031325"/>
          </a:xfrm>
          <a:prstGeom prst="rect">
            <a:avLst/>
          </a:prstGeom>
        </p:spPr>
        <p:txBody>
          <a:bodyPr>
            <a:spAutoFit/>
          </a:bodyPr>
          <a:lstStyle/>
          <a:p>
            <a:r>
              <a:rPr lang="en-GB" dirty="0">
                <a:solidFill>
                  <a:srgbClr val="2A2A2A"/>
                </a:solidFill>
                <a:latin typeface="Arial Rounded MT Bold" panose="020F0704030504030204" pitchFamily="34" charset="0"/>
              </a:rPr>
              <a:t>Hope does not necessarily fade in the face of adversity it endures.</a:t>
            </a:r>
          </a:p>
          <a:p>
            <a:endParaRPr lang="en-GB" dirty="0">
              <a:solidFill>
                <a:srgbClr val="2A2A2A"/>
              </a:solidFill>
              <a:latin typeface="Arial Rounded MT Bold" panose="020F0704030504030204" pitchFamily="34" charset="0"/>
            </a:endParaRPr>
          </a:p>
          <a:p>
            <a:r>
              <a:rPr lang="en-GB" dirty="0">
                <a:solidFill>
                  <a:srgbClr val="2A2A2A"/>
                </a:solidFill>
                <a:latin typeface="Arial Rounded MT Bold" panose="020F0704030504030204" pitchFamily="34" charset="0"/>
              </a:rPr>
              <a:t>N</a:t>
            </a:r>
            <a:r>
              <a:rPr lang="en-GB" dirty="0" smtClean="0">
                <a:solidFill>
                  <a:srgbClr val="2A2A2A"/>
                </a:solidFill>
                <a:latin typeface="Arial Rounded MT Bold" panose="020F0704030504030204" pitchFamily="34" charset="0"/>
              </a:rPr>
              <a:t>o </a:t>
            </a:r>
            <a:r>
              <a:rPr lang="en-GB" dirty="0">
                <a:solidFill>
                  <a:srgbClr val="2A2A2A"/>
                </a:solidFill>
                <a:latin typeface="Arial Rounded MT Bold" panose="020F0704030504030204" pitchFamily="34" charset="0"/>
              </a:rPr>
              <a:t>one is exempt from experiencing challenging life events, </a:t>
            </a:r>
            <a:r>
              <a:rPr lang="en-GB" dirty="0" smtClean="0">
                <a:solidFill>
                  <a:srgbClr val="2A2A2A"/>
                </a:solidFill>
                <a:latin typeface="Arial Rounded MT Bold" panose="020F0704030504030204" pitchFamily="34" charset="0"/>
              </a:rPr>
              <a:t>but hope </a:t>
            </a:r>
            <a:r>
              <a:rPr lang="en-GB" dirty="0">
                <a:solidFill>
                  <a:srgbClr val="2A2A2A"/>
                </a:solidFill>
                <a:latin typeface="Arial Rounded MT Bold" panose="020F0704030504030204" pitchFamily="34" charset="0"/>
              </a:rPr>
              <a:t>fosters </a:t>
            </a:r>
            <a:r>
              <a:rPr lang="en-GB" dirty="0" smtClean="0">
                <a:solidFill>
                  <a:srgbClr val="2A2A2A"/>
                </a:solidFill>
                <a:latin typeface="Arial Rounded MT Bold" panose="020F0704030504030204" pitchFamily="34" charset="0"/>
              </a:rPr>
              <a:t>optimism </a:t>
            </a:r>
            <a:r>
              <a:rPr lang="en-GB" dirty="0">
                <a:solidFill>
                  <a:srgbClr val="2A2A2A"/>
                </a:solidFill>
                <a:latin typeface="Arial Rounded MT Bold" panose="020F0704030504030204" pitchFamily="34" charset="0"/>
              </a:rPr>
              <a:t>even in the most challenging of circumstances.</a:t>
            </a:r>
          </a:p>
          <a:p>
            <a:r>
              <a:rPr lang="en-GB" dirty="0">
                <a:solidFill>
                  <a:srgbClr val="2A2A2A"/>
                </a:solidFill>
                <a:latin typeface="Arial Rounded MT Bold" panose="020F0704030504030204" pitchFamily="34" charset="0"/>
              </a:rPr>
              <a:t> </a:t>
            </a:r>
          </a:p>
        </p:txBody>
      </p:sp>
      <p:pic>
        <p:nvPicPr>
          <p:cNvPr id="3" name="Picture 2"/>
          <p:cNvPicPr>
            <a:picLocks noChangeAspect="1"/>
          </p:cNvPicPr>
          <p:nvPr/>
        </p:nvPicPr>
        <p:blipFill>
          <a:blip r:embed="rId3"/>
          <a:stretch>
            <a:fillRect/>
          </a:stretch>
        </p:blipFill>
        <p:spPr>
          <a:xfrm>
            <a:off x="7521038" y="884114"/>
            <a:ext cx="3670178" cy="2154507"/>
          </a:xfrm>
          <a:prstGeom prst="rect">
            <a:avLst/>
          </a:prstGeom>
          <a:effectLst>
            <a:softEdge rad="127000"/>
          </a:effectLst>
        </p:spPr>
      </p:pic>
    </p:spTree>
    <p:extLst>
      <p:ext uri="{BB962C8B-B14F-4D97-AF65-F5344CB8AC3E}">
        <p14:creationId xmlns:p14="http://schemas.microsoft.com/office/powerpoint/2010/main" val="3289185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7508" y="996856"/>
            <a:ext cx="6096000" cy="4832092"/>
          </a:xfrm>
          <a:prstGeom prst="rect">
            <a:avLst/>
          </a:prstGeom>
        </p:spPr>
        <p:txBody>
          <a:bodyPr>
            <a:spAutoFit/>
          </a:bodyPr>
          <a:lstStyle/>
          <a:p>
            <a:r>
              <a:rPr lang="en-GB" sz="2200" b="1" dirty="0">
                <a:solidFill>
                  <a:schemeClr val="accent3">
                    <a:lumMod val="50000"/>
                  </a:schemeClr>
                </a:solidFill>
                <a:latin typeface="Arial Rounded MT Bold" panose="020F0704030504030204" pitchFamily="34" charset="0"/>
              </a:rPr>
              <a:t>Hopefulness</a:t>
            </a:r>
            <a:r>
              <a:rPr lang="en-GB" sz="2200" dirty="0">
                <a:solidFill>
                  <a:srgbClr val="2A2A2A"/>
                </a:solidFill>
                <a:latin typeface="Arial Rounded MT Bold" panose="020F0704030504030204" pitchFamily="34" charset="0"/>
              </a:rPr>
              <a:t> is a life-sustaining human strength comprised of three distinct but related components:</a:t>
            </a:r>
          </a:p>
          <a:p>
            <a:endParaRPr lang="en-GB" sz="2200" dirty="0">
              <a:solidFill>
                <a:srgbClr val="2A2A2A"/>
              </a:solidFill>
              <a:latin typeface="Arial Rounded MT Bold" panose="020F0704030504030204" pitchFamily="34" charset="0"/>
            </a:endParaRPr>
          </a:p>
          <a:p>
            <a:pPr>
              <a:buFont typeface="+mj-lt"/>
              <a:buAutoNum type="arabicPeriod"/>
            </a:pPr>
            <a:r>
              <a:rPr lang="en-GB" sz="2200" i="1" dirty="0">
                <a:solidFill>
                  <a:srgbClr val="2A2A2A"/>
                </a:solidFill>
                <a:latin typeface="Arial Rounded MT Bold" panose="020F0704030504030204" pitchFamily="34" charset="0"/>
              </a:rPr>
              <a:t>Goals</a:t>
            </a:r>
            <a:r>
              <a:rPr lang="en-GB" sz="2200" dirty="0">
                <a:solidFill>
                  <a:srgbClr val="2A2A2A"/>
                </a:solidFill>
                <a:latin typeface="Arial Rounded MT Bold" panose="020F0704030504030204" pitchFamily="34" charset="0"/>
              </a:rPr>
              <a:t> Thinking – the clear conceptualization of valuable goals.</a:t>
            </a:r>
          </a:p>
          <a:p>
            <a:pPr>
              <a:buFont typeface="+mj-lt"/>
              <a:buAutoNum type="arabicPeriod"/>
            </a:pPr>
            <a:r>
              <a:rPr lang="en-GB" sz="2200" i="1" dirty="0">
                <a:solidFill>
                  <a:srgbClr val="2A2A2A"/>
                </a:solidFill>
                <a:latin typeface="Arial Rounded MT Bold" panose="020F0704030504030204" pitchFamily="34" charset="0"/>
              </a:rPr>
              <a:t>Pathways</a:t>
            </a:r>
            <a:r>
              <a:rPr lang="en-GB" sz="2200" dirty="0">
                <a:solidFill>
                  <a:srgbClr val="2A2A2A"/>
                </a:solidFill>
                <a:latin typeface="Arial Rounded MT Bold" panose="020F0704030504030204" pitchFamily="34" charset="0"/>
              </a:rPr>
              <a:t> Thinking – the capacity to develop specific strategies to reach those goals.</a:t>
            </a:r>
          </a:p>
          <a:p>
            <a:pPr>
              <a:buFont typeface="+mj-lt"/>
              <a:buAutoNum type="arabicPeriod"/>
            </a:pPr>
            <a:r>
              <a:rPr lang="en-GB" sz="2200" i="1" dirty="0">
                <a:solidFill>
                  <a:srgbClr val="2A2A2A"/>
                </a:solidFill>
                <a:latin typeface="Arial Rounded MT Bold" panose="020F0704030504030204" pitchFamily="34" charset="0"/>
              </a:rPr>
              <a:t>Agency</a:t>
            </a:r>
            <a:r>
              <a:rPr lang="en-GB" sz="2200" dirty="0">
                <a:solidFill>
                  <a:srgbClr val="2A2A2A"/>
                </a:solidFill>
                <a:latin typeface="Arial Rounded MT Bold" panose="020F0704030504030204" pitchFamily="34" charset="0"/>
              </a:rPr>
              <a:t> Thinking – the ability to initiate and sustain the motivation for using those </a:t>
            </a:r>
            <a:r>
              <a:rPr lang="en-GB" sz="2200" dirty="0" smtClean="0">
                <a:solidFill>
                  <a:srgbClr val="2A2A2A"/>
                </a:solidFill>
                <a:latin typeface="Arial Rounded MT Bold" panose="020F0704030504030204" pitchFamily="34" charset="0"/>
              </a:rPr>
              <a:t>strategies</a:t>
            </a:r>
          </a:p>
          <a:p>
            <a:pPr>
              <a:buFont typeface="+mj-lt"/>
              <a:buAutoNum type="arabicPeriod"/>
            </a:pPr>
            <a:endParaRPr lang="en-GB" sz="2200" dirty="0" smtClean="0">
              <a:solidFill>
                <a:srgbClr val="2A2A2A"/>
              </a:solidFill>
              <a:latin typeface="Arial Rounded MT Bold" panose="020F0704030504030204" pitchFamily="34" charset="0"/>
            </a:endParaRPr>
          </a:p>
          <a:p>
            <a:r>
              <a:rPr lang="en-GB" sz="2200" dirty="0" smtClean="0">
                <a:solidFill>
                  <a:srgbClr val="2A2A2A"/>
                </a:solidFill>
                <a:latin typeface="Arial Rounded MT Bold" panose="020F0704030504030204" pitchFamily="34" charset="0"/>
              </a:rPr>
              <a:t>(Snyder, 1991)</a:t>
            </a:r>
            <a:endParaRPr lang="en-GB" sz="2200" dirty="0">
              <a:solidFill>
                <a:srgbClr val="2A2A2A"/>
              </a:solidFill>
              <a:latin typeface="Arial Rounded MT Bold" panose="020F070403050403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1788"/>
          <a:stretch/>
        </p:blipFill>
        <p:spPr>
          <a:xfrm>
            <a:off x="6963508" y="2664094"/>
            <a:ext cx="4543864" cy="3553826"/>
          </a:xfrm>
          <a:prstGeom prst="rect">
            <a:avLst/>
          </a:prstGeom>
          <a:effectLst>
            <a:softEdge rad="165100"/>
          </a:effectLst>
        </p:spPr>
      </p:pic>
    </p:spTree>
    <p:extLst>
      <p:ext uri="{BB962C8B-B14F-4D97-AF65-F5344CB8AC3E}">
        <p14:creationId xmlns:p14="http://schemas.microsoft.com/office/powerpoint/2010/main" val="2661861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8737" y="751233"/>
            <a:ext cx="2919046" cy="81579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 name="Rectangle 1"/>
          <p:cNvSpPr/>
          <p:nvPr/>
        </p:nvSpPr>
        <p:spPr>
          <a:xfrm>
            <a:off x="2022543" y="5793957"/>
            <a:ext cx="10789919" cy="400110"/>
          </a:xfrm>
          <a:prstGeom prst="rect">
            <a:avLst/>
          </a:prstGeom>
        </p:spPr>
        <p:txBody>
          <a:bodyPr wrap="square">
            <a:spAutoFit/>
          </a:bodyPr>
          <a:lstStyle/>
          <a:p>
            <a:r>
              <a:rPr lang="en-GB" sz="2000" dirty="0" smtClean="0">
                <a:latin typeface="Arial Rounded MT Bold" panose="020F0704030504030204" pitchFamily="34" charset="0"/>
              </a:rPr>
              <a:t>ppc.sas.upenn.edu/resources/questionnaires-researchers/adult-hope-scale</a:t>
            </a:r>
            <a:endParaRPr lang="en-GB" sz="2000" dirty="0">
              <a:latin typeface="Arial Rounded MT Bold" panose="020F0704030504030204" pitchFamily="34" charset="0"/>
            </a:endParaRPr>
          </a:p>
        </p:txBody>
      </p:sp>
      <p:sp>
        <p:nvSpPr>
          <p:cNvPr id="3" name="Rectangle 2"/>
          <p:cNvSpPr/>
          <p:nvPr/>
        </p:nvSpPr>
        <p:spPr>
          <a:xfrm>
            <a:off x="805687" y="3144026"/>
            <a:ext cx="10501940" cy="707886"/>
          </a:xfrm>
          <a:prstGeom prst="rect">
            <a:avLst/>
          </a:prstGeom>
        </p:spPr>
        <p:txBody>
          <a:bodyPr wrap="square">
            <a:spAutoFit/>
          </a:bodyPr>
          <a:lstStyle/>
          <a:p>
            <a:r>
              <a:rPr lang="en-GB" sz="2000" dirty="0" smtClean="0">
                <a:latin typeface="Arial Rounded MT Bold" panose="020F0704030504030204" pitchFamily="34" charset="0"/>
              </a:rPr>
              <a:t>1</a:t>
            </a:r>
            <a:r>
              <a:rPr lang="en-GB" sz="2000" dirty="0" smtClean="0">
                <a:latin typeface="Arial Rounded MT Bold" panose="020F0704030504030204" pitchFamily="34" charset="0"/>
              </a:rPr>
              <a:t>= </a:t>
            </a:r>
            <a:r>
              <a:rPr lang="en-GB" sz="2000" dirty="0">
                <a:latin typeface="Arial Rounded MT Bold" panose="020F0704030504030204" pitchFamily="34" charset="0"/>
              </a:rPr>
              <a:t>Definitely False </a:t>
            </a:r>
            <a:r>
              <a:rPr lang="en-GB" sz="2000" dirty="0" smtClean="0">
                <a:latin typeface="Arial Rounded MT Bold" panose="020F0704030504030204" pitchFamily="34" charset="0"/>
              </a:rPr>
              <a:t>2= </a:t>
            </a:r>
            <a:r>
              <a:rPr lang="en-GB" sz="2000" dirty="0">
                <a:latin typeface="Arial Rounded MT Bold" panose="020F0704030504030204" pitchFamily="34" charset="0"/>
              </a:rPr>
              <a:t>Mostly False </a:t>
            </a:r>
            <a:r>
              <a:rPr lang="en-GB" sz="2000" dirty="0" smtClean="0">
                <a:latin typeface="Arial Rounded MT Bold" panose="020F0704030504030204" pitchFamily="34" charset="0"/>
              </a:rPr>
              <a:t>3= </a:t>
            </a:r>
            <a:r>
              <a:rPr lang="en-GB" sz="2000" dirty="0">
                <a:latin typeface="Arial Rounded MT Bold" panose="020F0704030504030204" pitchFamily="34" charset="0"/>
              </a:rPr>
              <a:t>Somewhat False </a:t>
            </a:r>
            <a:r>
              <a:rPr lang="en-GB" sz="2000" dirty="0" smtClean="0">
                <a:latin typeface="Arial Rounded MT Bold" panose="020F0704030504030204" pitchFamily="34" charset="0"/>
              </a:rPr>
              <a:t>4= </a:t>
            </a:r>
            <a:r>
              <a:rPr lang="en-GB" sz="2000" dirty="0">
                <a:latin typeface="Arial Rounded MT Bold" panose="020F0704030504030204" pitchFamily="34" charset="0"/>
              </a:rPr>
              <a:t>Slightly False </a:t>
            </a:r>
            <a:r>
              <a:rPr lang="en-GB" sz="2000" dirty="0" smtClean="0">
                <a:latin typeface="Arial Rounded MT Bold" panose="020F0704030504030204" pitchFamily="34" charset="0"/>
              </a:rPr>
              <a:t>5= </a:t>
            </a:r>
            <a:r>
              <a:rPr lang="en-GB" sz="2000" dirty="0">
                <a:latin typeface="Arial Rounded MT Bold" panose="020F0704030504030204" pitchFamily="34" charset="0"/>
              </a:rPr>
              <a:t>Slightly True </a:t>
            </a:r>
            <a:r>
              <a:rPr lang="en-GB" sz="2000" dirty="0" smtClean="0">
                <a:latin typeface="Arial Rounded MT Bold" panose="020F0704030504030204" pitchFamily="34" charset="0"/>
              </a:rPr>
              <a:t>6= </a:t>
            </a:r>
            <a:r>
              <a:rPr lang="en-GB" sz="2000" dirty="0">
                <a:latin typeface="Arial Rounded MT Bold" panose="020F0704030504030204" pitchFamily="34" charset="0"/>
              </a:rPr>
              <a:t>Somewhat True </a:t>
            </a:r>
            <a:r>
              <a:rPr lang="en-GB" sz="2000" dirty="0" smtClean="0">
                <a:latin typeface="Arial Rounded MT Bold" panose="020F0704030504030204" pitchFamily="34" charset="0"/>
              </a:rPr>
              <a:t>7= </a:t>
            </a:r>
            <a:r>
              <a:rPr lang="en-GB" sz="2000" dirty="0">
                <a:latin typeface="Arial Rounded MT Bold" panose="020F0704030504030204" pitchFamily="34" charset="0"/>
              </a:rPr>
              <a:t>Mostly True </a:t>
            </a:r>
            <a:r>
              <a:rPr lang="en-GB" sz="2000" dirty="0" smtClean="0">
                <a:latin typeface="Arial Rounded MT Bold" panose="020F0704030504030204" pitchFamily="34" charset="0"/>
              </a:rPr>
              <a:t>8= </a:t>
            </a:r>
            <a:r>
              <a:rPr lang="en-GB" sz="2000" dirty="0">
                <a:latin typeface="Arial Rounded MT Bold" panose="020F0704030504030204" pitchFamily="34" charset="0"/>
              </a:rPr>
              <a:t>Definitely </a:t>
            </a:r>
            <a:r>
              <a:rPr lang="en-GB" sz="2000" dirty="0" smtClean="0">
                <a:latin typeface="Arial Rounded MT Bold" panose="020F0704030504030204" pitchFamily="34" charset="0"/>
              </a:rPr>
              <a:t>True</a:t>
            </a:r>
            <a:endParaRPr lang="en-GB" sz="2000" dirty="0">
              <a:latin typeface="Arial Rounded MT Bold" panose="020F0704030504030204" pitchFamily="34" charset="0"/>
            </a:endParaRPr>
          </a:p>
        </p:txBody>
      </p:sp>
      <p:sp>
        <p:nvSpPr>
          <p:cNvPr id="4" name="TextBox 3"/>
          <p:cNvSpPr txBox="1"/>
          <p:nvPr/>
        </p:nvSpPr>
        <p:spPr>
          <a:xfrm>
            <a:off x="808892" y="892940"/>
            <a:ext cx="2627642" cy="461665"/>
          </a:xfrm>
          <a:prstGeom prst="rect">
            <a:avLst/>
          </a:prstGeom>
          <a:noFill/>
        </p:spPr>
        <p:txBody>
          <a:bodyPr wrap="none" rtlCol="0">
            <a:spAutoFit/>
          </a:bodyPr>
          <a:lstStyle/>
          <a:p>
            <a:r>
              <a:rPr lang="en-GB" sz="2400" dirty="0" smtClean="0">
                <a:solidFill>
                  <a:schemeClr val="bg1"/>
                </a:solidFill>
                <a:latin typeface="Arial Rounded MT Bold" panose="020F0704030504030204" pitchFamily="34" charset="0"/>
              </a:rPr>
              <a:t>Measuring Hope</a:t>
            </a:r>
            <a:endParaRPr lang="en-GB" sz="2400" dirty="0">
              <a:solidFill>
                <a:schemeClr val="bg1"/>
              </a:solidFill>
              <a:latin typeface="Arial Rounded MT Bold" panose="020F0704030504030204" pitchFamily="34" charset="0"/>
            </a:endParaRPr>
          </a:p>
        </p:txBody>
      </p:sp>
      <p:sp>
        <p:nvSpPr>
          <p:cNvPr id="7" name="Rectangle 6"/>
          <p:cNvSpPr/>
          <p:nvPr/>
        </p:nvSpPr>
        <p:spPr>
          <a:xfrm>
            <a:off x="708737" y="1708734"/>
            <a:ext cx="4630819" cy="707886"/>
          </a:xfrm>
          <a:prstGeom prst="rect">
            <a:avLst/>
          </a:prstGeom>
        </p:spPr>
        <p:txBody>
          <a:bodyPr wrap="none">
            <a:spAutoFit/>
          </a:bodyPr>
          <a:lstStyle/>
          <a:p>
            <a:pPr algn="ctr"/>
            <a:r>
              <a:rPr lang="en-GB" sz="2000" dirty="0">
                <a:latin typeface="Arial Rounded MT Bold" panose="020F0704030504030204" pitchFamily="34" charset="0"/>
              </a:rPr>
              <a:t>The Trait Hope </a:t>
            </a:r>
            <a:r>
              <a:rPr lang="en-GB" sz="2000" dirty="0" smtClean="0">
                <a:latin typeface="Arial Rounded MT Bold" panose="020F0704030504030204" pitchFamily="34" charset="0"/>
              </a:rPr>
              <a:t>Scale </a:t>
            </a:r>
            <a:r>
              <a:rPr lang="en-GB" sz="2000" dirty="0" smtClean="0">
                <a:solidFill>
                  <a:srgbClr val="2A2A2A"/>
                </a:solidFill>
                <a:latin typeface="Arial Rounded MT Bold" panose="020F0704030504030204" pitchFamily="34" charset="0"/>
              </a:rPr>
              <a:t>(Snyder</a:t>
            </a:r>
            <a:r>
              <a:rPr lang="en-GB" sz="2000" dirty="0">
                <a:solidFill>
                  <a:srgbClr val="2A2A2A"/>
                </a:solidFill>
                <a:latin typeface="Arial Rounded MT Bold" panose="020F0704030504030204" pitchFamily="34" charset="0"/>
              </a:rPr>
              <a:t>, 1991</a:t>
            </a:r>
            <a:r>
              <a:rPr lang="en-GB" sz="2000" dirty="0" smtClean="0">
                <a:solidFill>
                  <a:srgbClr val="2A2A2A"/>
                </a:solidFill>
                <a:latin typeface="Arial Rounded MT Bold" panose="020F0704030504030204" pitchFamily="34" charset="0"/>
              </a:rPr>
              <a:t>)</a:t>
            </a:r>
            <a:endParaRPr lang="en-GB" sz="2000" dirty="0">
              <a:solidFill>
                <a:srgbClr val="2A2A2A"/>
              </a:solidFill>
              <a:latin typeface="Arial Rounded MT Bold" panose="020F0704030504030204" pitchFamily="34" charset="0"/>
            </a:endParaRPr>
          </a:p>
          <a:p>
            <a:pPr algn="ctr"/>
            <a:r>
              <a:rPr lang="en-GB" sz="2000" dirty="0" smtClean="0">
                <a:latin typeface="Arial Rounded MT Bold" panose="020F0704030504030204" pitchFamily="34" charset="0"/>
              </a:rPr>
              <a:t> </a:t>
            </a:r>
            <a:endParaRPr lang="en-GB" sz="2000" dirty="0">
              <a:latin typeface="Arial Rounded MT Bold" panose="020F0704030504030204" pitchFamily="34" charset="0"/>
            </a:endParaRPr>
          </a:p>
        </p:txBody>
      </p:sp>
      <p:sp>
        <p:nvSpPr>
          <p:cNvPr id="8" name="Rectangle 7"/>
          <p:cNvSpPr/>
          <p:nvPr/>
        </p:nvSpPr>
        <p:spPr>
          <a:xfrm>
            <a:off x="808892" y="2294433"/>
            <a:ext cx="3115994" cy="707886"/>
          </a:xfrm>
          <a:prstGeom prst="rect">
            <a:avLst/>
          </a:prstGeom>
        </p:spPr>
        <p:txBody>
          <a:bodyPr wrap="square">
            <a:spAutoFit/>
          </a:bodyPr>
          <a:lstStyle/>
          <a:p>
            <a:r>
              <a:rPr lang="en-GB" sz="2000" dirty="0">
                <a:latin typeface="Arial Rounded MT Bold" panose="020F0704030504030204" pitchFamily="34" charset="0"/>
              </a:rPr>
              <a:t>On a scale of 1-8 how would you rate yourself:</a:t>
            </a:r>
          </a:p>
        </p:txBody>
      </p:sp>
      <p:sp>
        <p:nvSpPr>
          <p:cNvPr id="9" name="Rectangle 8"/>
          <p:cNvSpPr/>
          <p:nvPr/>
        </p:nvSpPr>
        <p:spPr>
          <a:xfrm>
            <a:off x="805687" y="4222770"/>
            <a:ext cx="10868974" cy="1200329"/>
          </a:xfrm>
          <a:prstGeom prst="rect">
            <a:avLst/>
          </a:prstGeom>
        </p:spPr>
        <p:txBody>
          <a:bodyPr wrap="square">
            <a:spAutoFit/>
          </a:bodyPr>
          <a:lstStyle/>
          <a:p>
            <a:r>
              <a:rPr lang="en-GB" dirty="0" smtClean="0">
                <a:latin typeface="Arial Rounded MT Bold" panose="020F0704030504030204" pitchFamily="34" charset="0"/>
              </a:rPr>
              <a:t>Scoring:</a:t>
            </a:r>
          </a:p>
          <a:p>
            <a:r>
              <a:rPr lang="en-GB" dirty="0" smtClean="0">
                <a:latin typeface="Arial Rounded MT Bold" panose="020F0704030504030204" pitchFamily="34" charset="0"/>
              </a:rPr>
              <a:t>The </a:t>
            </a:r>
            <a:r>
              <a:rPr lang="en-GB" dirty="0">
                <a:latin typeface="Arial Rounded MT Bold" panose="020F0704030504030204" pitchFamily="34" charset="0"/>
              </a:rPr>
              <a:t>agency subscale score is derived by adding items 2, 9, 10, and 12</a:t>
            </a:r>
          </a:p>
          <a:p>
            <a:r>
              <a:rPr lang="en-GB" dirty="0">
                <a:latin typeface="Arial Rounded MT Bold" panose="020F0704030504030204" pitchFamily="34" charset="0"/>
              </a:rPr>
              <a:t>The pathway subscale score is derived by adding items 1, 4, 6, and 8. </a:t>
            </a:r>
          </a:p>
          <a:p>
            <a:r>
              <a:rPr lang="en-GB" dirty="0">
                <a:latin typeface="Arial Rounded MT Bold" panose="020F0704030504030204" pitchFamily="34" charset="0"/>
              </a:rPr>
              <a:t>The total Hope Scale score is derived by adding the four agency and the four pathway items.</a:t>
            </a:r>
            <a:endParaRPr lang="en-GB" dirty="0"/>
          </a:p>
        </p:txBody>
      </p:sp>
    </p:spTree>
    <p:extLst>
      <p:ext uri="{BB962C8B-B14F-4D97-AF65-F5344CB8AC3E}">
        <p14:creationId xmlns:p14="http://schemas.microsoft.com/office/powerpoint/2010/main" val="2692883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6997" y="912622"/>
            <a:ext cx="10119360" cy="6001643"/>
          </a:xfrm>
          <a:prstGeom prst="rect">
            <a:avLst/>
          </a:prstGeom>
        </p:spPr>
        <p:txBody>
          <a:bodyPr wrap="square">
            <a:spAutoFit/>
          </a:bodyPr>
          <a:lstStyle/>
          <a:p>
            <a:pPr marL="342900" indent="-342900">
              <a:buAutoNum type="arabicPeriod"/>
            </a:pPr>
            <a:r>
              <a:rPr lang="en-GB" sz="2400" dirty="0" smtClean="0">
                <a:latin typeface="Arial Rounded MT Bold" panose="020F0704030504030204" pitchFamily="34" charset="0"/>
              </a:rPr>
              <a:t>I </a:t>
            </a:r>
            <a:r>
              <a:rPr lang="en-GB" sz="2400" dirty="0">
                <a:latin typeface="Arial Rounded MT Bold" panose="020F0704030504030204" pitchFamily="34" charset="0"/>
              </a:rPr>
              <a:t>can think of many ways to get out of a jam. </a:t>
            </a:r>
            <a:endParaRPr lang="en-GB" sz="2400" dirty="0" smtClean="0">
              <a:latin typeface="Arial Rounded MT Bold" panose="020F0704030504030204" pitchFamily="34" charset="0"/>
            </a:endParaRPr>
          </a:p>
          <a:p>
            <a:pPr marL="342900" indent="-342900">
              <a:buAutoNum type="arabicPeriod"/>
            </a:pPr>
            <a:r>
              <a:rPr lang="en-GB" sz="2400" dirty="0" smtClean="0">
                <a:latin typeface="Arial Rounded MT Bold" panose="020F0704030504030204" pitchFamily="34" charset="0"/>
              </a:rPr>
              <a:t>I </a:t>
            </a:r>
            <a:r>
              <a:rPr lang="en-GB" sz="2400" dirty="0">
                <a:latin typeface="Arial Rounded MT Bold" panose="020F0704030504030204" pitchFamily="34" charset="0"/>
              </a:rPr>
              <a:t>energetically pursue my goals</a:t>
            </a:r>
            <a:r>
              <a:rPr lang="en-GB" sz="2400" dirty="0" smtClean="0">
                <a:latin typeface="Arial Rounded MT Bold" panose="020F0704030504030204" pitchFamily="34" charset="0"/>
              </a:rPr>
              <a:t>.</a:t>
            </a:r>
          </a:p>
          <a:p>
            <a:pPr marL="342900" indent="-342900">
              <a:buAutoNum type="arabicPeriod"/>
            </a:pPr>
            <a:r>
              <a:rPr lang="en-GB" sz="2400" dirty="0" smtClean="0">
                <a:latin typeface="Arial Rounded MT Bold" panose="020F0704030504030204" pitchFamily="34" charset="0"/>
              </a:rPr>
              <a:t>I </a:t>
            </a:r>
            <a:r>
              <a:rPr lang="en-GB" sz="2400" dirty="0">
                <a:latin typeface="Arial Rounded MT Bold" panose="020F0704030504030204" pitchFamily="34" charset="0"/>
              </a:rPr>
              <a:t>feel tired most of the time. </a:t>
            </a:r>
          </a:p>
          <a:p>
            <a:pPr marL="342900" indent="-342900">
              <a:buAutoNum type="arabicPeriod"/>
            </a:pPr>
            <a:r>
              <a:rPr lang="en-GB" sz="2400" dirty="0" smtClean="0">
                <a:latin typeface="Arial Rounded MT Bold" panose="020F0704030504030204" pitchFamily="34" charset="0"/>
              </a:rPr>
              <a:t> There </a:t>
            </a:r>
            <a:r>
              <a:rPr lang="en-GB" sz="2400" dirty="0">
                <a:latin typeface="Arial Rounded MT Bold" panose="020F0704030504030204" pitchFamily="34" charset="0"/>
              </a:rPr>
              <a:t>are lots of ways around any problem. </a:t>
            </a:r>
            <a:endParaRPr lang="en-GB" sz="2400" dirty="0" smtClean="0">
              <a:latin typeface="Arial Rounded MT Bold" panose="020F0704030504030204" pitchFamily="34" charset="0"/>
            </a:endParaRPr>
          </a:p>
          <a:p>
            <a:pPr marL="342900" indent="-342900">
              <a:buAutoNum type="arabicPeriod"/>
            </a:pPr>
            <a:r>
              <a:rPr lang="en-GB" sz="2400" dirty="0" smtClean="0">
                <a:latin typeface="Arial Rounded MT Bold" panose="020F0704030504030204" pitchFamily="34" charset="0"/>
              </a:rPr>
              <a:t> </a:t>
            </a:r>
            <a:r>
              <a:rPr lang="en-GB" sz="2400" dirty="0">
                <a:latin typeface="Arial Rounded MT Bold" panose="020F0704030504030204" pitchFamily="34" charset="0"/>
              </a:rPr>
              <a:t>I am easily downed in an argument. </a:t>
            </a:r>
            <a:r>
              <a:rPr lang="en-GB" sz="2400" dirty="0" smtClean="0">
                <a:latin typeface="Arial Rounded MT Bold" panose="020F0704030504030204" pitchFamily="34" charset="0"/>
              </a:rPr>
              <a:t> </a:t>
            </a:r>
          </a:p>
          <a:p>
            <a:r>
              <a:rPr lang="en-GB" sz="2400" dirty="0" smtClean="0">
                <a:latin typeface="Arial Rounded MT Bold" panose="020F0704030504030204" pitchFamily="34" charset="0"/>
              </a:rPr>
              <a:t>6</a:t>
            </a:r>
            <a:r>
              <a:rPr lang="en-GB" sz="2400" dirty="0">
                <a:latin typeface="Arial Rounded MT Bold" panose="020F0704030504030204" pitchFamily="34" charset="0"/>
              </a:rPr>
              <a:t>. I can think of many ways to get the things in life that are important to me. </a:t>
            </a:r>
          </a:p>
          <a:p>
            <a:r>
              <a:rPr lang="en-GB" sz="2400" dirty="0" smtClean="0">
                <a:latin typeface="Arial Rounded MT Bold" panose="020F0704030504030204" pitchFamily="34" charset="0"/>
              </a:rPr>
              <a:t>7</a:t>
            </a:r>
            <a:r>
              <a:rPr lang="en-GB" sz="2400" dirty="0">
                <a:latin typeface="Arial Rounded MT Bold" panose="020F0704030504030204" pitchFamily="34" charset="0"/>
              </a:rPr>
              <a:t>. I worry about my </a:t>
            </a:r>
            <a:r>
              <a:rPr lang="en-GB" sz="2400" dirty="0" smtClean="0">
                <a:latin typeface="Arial Rounded MT Bold" panose="020F0704030504030204" pitchFamily="34" charset="0"/>
              </a:rPr>
              <a:t>health.</a:t>
            </a:r>
          </a:p>
          <a:p>
            <a:r>
              <a:rPr lang="en-GB" sz="2400" dirty="0" smtClean="0">
                <a:latin typeface="Arial Rounded MT Bold" panose="020F0704030504030204" pitchFamily="34" charset="0"/>
              </a:rPr>
              <a:t>8</a:t>
            </a:r>
            <a:r>
              <a:rPr lang="en-GB" sz="2400" dirty="0">
                <a:latin typeface="Arial Rounded MT Bold" panose="020F0704030504030204" pitchFamily="34" charset="0"/>
              </a:rPr>
              <a:t>. Even when others get discouraged, I know I can find a way to solve the problem</a:t>
            </a:r>
            <a:r>
              <a:rPr lang="en-GB" sz="2400" dirty="0" smtClean="0">
                <a:latin typeface="Arial Rounded MT Bold" panose="020F0704030504030204" pitchFamily="34" charset="0"/>
              </a:rPr>
              <a:t>.</a:t>
            </a:r>
          </a:p>
          <a:p>
            <a:r>
              <a:rPr lang="en-GB" sz="2400" dirty="0" smtClean="0">
                <a:latin typeface="Arial Rounded MT Bold" panose="020F0704030504030204" pitchFamily="34" charset="0"/>
              </a:rPr>
              <a:t>9</a:t>
            </a:r>
            <a:r>
              <a:rPr lang="en-GB" sz="2400" dirty="0">
                <a:latin typeface="Arial Rounded MT Bold" panose="020F0704030504030204" pitchFamily="34" charset="0"/>
              </a:rPr>
              <a:t>. My past experiences have prepared me well for my future</a:t>
            </a:r>
            <a:r>
              <a:rPr lang="en-GB" sz="2400" dirty="0" smtClean="0">
                <a:latin typeface="Arial Rounded MT Bold" panose="020F0704030504030204" pitchFamily="34" charset="0"/>
              </a:rPr>
              <a:t>.</a:t>
            </a:r>
          </a:p>
          <a:p>
            <a:r>
              <a:rPr lang="en-GB" sz="2400" dirty="0" smtClean="0">
                <a:latin typeface="Arial Rounded MT Bold" panose="020F0704030504030204" pitchFamily="34" charset="0"/>
              </a:rPr>
              <a:t>10</a:t>
            </a:r>
            <a:r>
              <a:rPr lang="en-GB" sz="2400" dirty="0">
                <a:latin typeface="Arial Rounded MT Bold" panose="020F0704030504030204" pitchFamily="34" charset="0"/>
              </a:rPr>
              <a:t>. I’ve been pretty successful in life</a:t>
            </a:r>
            <a:r>
              <a:rPr lang="en-GB" sz="2400" dirty="0" smtClean="0">
                <a:latin typeface="Arial Rounded MT Bold" panose="020F0704030504030204" pitchFamily="34" charset="0"/>
              </a:rPr>
              <a:t>.</a:t>
            </a:r>
          </a:p>
          <a:p>
            <a:r>
              <a:rPr lang="en-GB" sz="2400" dirty="0" smtClean="0">
                <a:latin typeface="Arial Rounded MT Bold" panose="020F0704030504030204" pitchFamily="34" charset="0"/>
              </a:rPr>
              <a:t>11</a:t>
            </a:r>
            <a:r>
              <a:rPr lang="en-GB" sz="2400" dirty="0">
                <a:latin typeface="Arial Rounded MT Bold" panose="020F0704030504030204" pitchFamily="34" charset="0"/>
              </a:rPr>
              <a:t>. I usually find myself worrying about </a:t>
            </a:r>
            <a:r>
              <a:rPr lang="en-GB" sz="2400" dirty="0" smtClean="0">
                <a:latin typeface="Arial Rounded MT Bold" panose="020F0704030504030204" pitchFamily="34" charset="0"/>
              </a:rPr>
              <a:t>something.</a:t>
            </a:r>
          </a:p>
          <a:p>
            <a:r>
              <a:rPr lang="en-GB" sz="2400" dirty="0" smtClean="0">
                <a:latin typeface="Arial Rounded MT Bold" panose="020F0704030504030204" pitchFamily="34" charset="0"/>
              </a:rPr>
              <a:t>12</a:t>
            </a:r>
            <a:r>
              <a:rPr lang="en-GB" sz="2400" dirty="0">
                <a:latin typeface="Arial Rounded MT Bold" panose="020F0704030504030204" pitchFamily="34" charset="0"/>
              </a:rPr>
              <a:t>. I meet the goals that I set for myself. </a:t>
            </a:r>
            <a:endParaRPr lang="en-GB" sz="2400" dirty="0" smtClean="0">
              <a:latin typeface="Arial Rounded MT Bold" panose="020F0704030504030204" pitchFamily="34" charset="0"/>
            </a:endParaRPr>
          </a:p>
          <a:p>
            <a:endParaRPr lang="en-GB" sz="2400" dirty="0">
              <a:latin typeface="Arial Rounded MT Bold" panose="020F0704030504030204" pitchFamily="34" charset="0"/>
            </a:endParaRPr>
          </a:p>
          <a:p>
            <a:endParaRPr lang="en-GB" sz="2400" dirty="0" smtClean="0">
              <a:latin typeface="Arial Rounded MT Bold" panose="020F0704030504030204" pitchFamily="34" charset="0"/>
            </a:endParaRPr>
          </a:p>
        </p:txBody>
      </p:sp>
    </p:spTree>
    <p:extLst>
      <p:ext uri="{BB962C8B-B14F-4D97-AF65-F5344CB8AC3E}">
        <p14:creationId xmlns:p14="http://schemas.microsoft.com/office/powerpoint/2010/main" val="3616041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5402" y="982132"/>
            <a:ext cx="9601195" cy="136918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p:cNvSpPr>
            <a:spLocks noGrp="1"/>
          </p:cNvSpPr>
          <p:nvPr>
            <p:ph type="title"/>
          </p:nvPr>
        </p:nvSpPr>
        <p:spPr/>
        <p:txBody>
          <a:bodyPr>
            <a:normAutofit/>
          </a:bodyPr>
          <a:lstStyle/>
          <a:p>
            <a:r>
              <a:rPr lang="en-GB" sz="7200" dirty="0" smtClean="0">
                <a:solidFill>
                  <a:schemeClr val="bg1"/>
                </a:solidFill>
                <a:latin typeface="Arial Rounded MT Bold" panose="020F0704030504030204" pitchFamily="34" charset="0"/>
              </a:rPr>
              <a:t>The What </a:t>
            </a:r>
            <a:endParaRPr lang="en-GB" sz="7200" dirty="0">
              <a:solidFill>
                <a:schemeClr val="bg1"/>
              </a:solidFill>
              <a:latin typeface="Arial Rounded MT Bold" panose="020F0704030504030204" pitchFamily="34" charset="0"/>
            </a:endParaRPr>
          </a:p>
        </p:txBody>
      </p:sp>
      <p:pic>
        <p:nvPicPr>
          <p:cNvPr id="6" name="Picture 5"/>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65713" y="2613965"/>
            <a:ext cx="5660571" cy="3373176"/>
          </a:xfrm>
          <a:prstGeom prst="rect">
            <a:avLst/>
          </a:prstGeom>
        </p:spPr>
      </p:pic>
    </p:spTree>
    <p:extLst>
      <p:ext uri="{BB962C8B-B14F-4D97-AF65-F5344CB8AC3E}">
        <p14:creationId xmlns:p14="http://schemas.microsoft.com/office/powerpoint/2010/main" val="4003825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7052" y="747956"/>
            <a:ext cx="2471225" cy="2225115"/>
          </a:xfrm>
          <a:prstGeom prst="rect">
            <a:avLst/>
          </a:prstGeom>
          <a:effectLst>
            <a:softEdge rad="165100"/>
          </a:effectLst>
        </p:spPr>
      </p:pic>
      <p:sp>
        <p:nvSpPr>
          <p:cNvPr id="3" name="Rectangle 2"/>
          <p:cNvSpPr/>
          <p:nvPr/>
        </p:nvSpPr>
        <p:spPr>
          <a:xfrm>
            <a:off x="773723" y="776322"/>
            <a:ext cx="4768948"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bg1"/>
                </a:solidFill>
                <a:latin typeface="lato"/>
              </a:rPr>
              <a:t>Interventions to Increase Hope</a:t>
            </a:r>
            <a:endParaRPr lang="en-GB" sz="2400" dirty="0">
              <a:solidFill>
                <a:schemeClr val="bg1"/>
              </a:solidFill>
            </a:endParaRPr>
          </a:p>
        </p:txBody>
      </p:sp>
      <p:sp>
        <p:nvSpPr>
          <p:cNvPr id="2" name="Rectangle 1"/>
          <p:cNvSpPr/>
          <p:nvPr/>
        </p:nvSpPr>
        <p:spPr>
          <a:xfrm>
            <a:off x="942535" y="2519307"/>
            <a:ext cx="10283484" cy="3416320"/>
          </a:xfrm>
          <a:prstGeom prst="rect">
            <a:avLst/>
          </a:prstGeom>
        </p:spPr>
        <p:txBody>
          <a:bodyPr wrap="square">
            <a:spAutoFit/>
          </a:bodyPr>
          <a:lstStyle/>
          <a:p>
            <a:endParaRPr lang="en-GB" b="1" dirty="0">
              <a:solidFill>
                <a:srgbClr val="2A2A2A"/>
              </a:solidFill>
              <a:latin typeface="Arial Rounded MT Bold" panose="020F0704030504030204" pitchFamily="34" charset="0"/>
            </a:endParaRPr>
          </a:p>
          <a:p>
            <a:r>
              <a:rPr lang="en-GB" dirty="0">
                <a:solidFill>
                  <a:srgbClr val="2A2A2A"/>
                </a:solidFill>
                <a:latin typeface="Arial Rounded MT Bold" panose="020F0704030504030204" pitchFamily="34" charset="0"/>
              </a:rPr>
              <a:t>The exploration of hope can be facilitated through the self-reflective practice of journaling (Crain &amp; Koehn, 2012).</a:t>
            </a:r>
          </a:p>
          <a:p>
            <a:endParaRPr lang="en-GB" dirty="0">
              <a:solidFill>
                <a:srgbClr val="2A2A2A"/>
              </a:solidFill>
              <a:latin typeface="Arial Rounded MT Bold" panose="020F0704030504030204" pitchFamily="34" charset="0"/>
            </a:endParaRPr>
          </a:p>
          <a:p>
            <a:r>
              <a:rPr lang="en-GB" dirty="0">
                <a:solidFill>
                  <a:srgbClr val="2A2A2A"/>
                </a:solidFill>
                <a:latin typeface="Arial Rounded MT Bold" panose="020F0704030504030204" pitchFamily="34" charset="0"/>
              </a:rPr>
              <a:t> While journaling is a common practice for many, it is also an effective tool to improve wellness, foster greater self-awareness, and cultivate hope.</a:t>
            </a:r>
          </a:p>
          <a:p>
            <a:endParaRPr lang="en-GB" dirty="0">
              <a:solidFill>
                <a:srgbClr val="2A2A2A"/>
              </a:solidFill>
              <a:latin typeface="Arial Rounded MT Bold" panose="020F0704030504030204" pitchFamily="34" charset="0"/>
            </a:endParaRPr>
          </a:p>
          <a:p>
            <a:r>
              <a:rPr lang="en-GB" dirty="0">
                <a:solidFill>
                  <a:srgbClr val="2A2A2A"/>
                </a:solidFill>
                <a:latin typeface="Arial Rounded MT Bold" panose="020F0704030504030204" pitchFamily="34" charset="0"/>
              </a:rPr>
              <a:t>Writing about challenges, what gives hope and what could potentially give hope can highlight the factors which may impede the development of a more hopeful outlook.</a:t>
            </a:r>
          </a:p>
          <a:p>
            <a:endParaRPr lang="en-GB" dirty="0">
              <a:solidFill>
                <a:srgbClr val="2A2A2A"/>
              </a:solidFill>
              <a:latin typeface="Arial Rounded MT Bold" panose="020F0704030504030204" pitchFamily="34" charset="0"/>
            </a:endParaRPr>
          </a:p>
          <a:p>
            <a:r>
              <a:rPr lang="en-GB" dirty="0">
                <a:solidFill>
                  <a:srgbClr val="2A2A2A"/>
                </a:solidFill>
                <a:latin typeface="Arial Rounded MT Bold" panose="020F0704030504030204" pitchFamily="34" charset="0"/>
              </a:rPr>
              <a:t>Keep a Hope journal for at least two weeks and include entries about any factors that can impact the potential to foster more hope.</a:t>
            </a:r>
            <a:endParaRPr lang="en-GB" dirty="0">
              <a:solidFill>
                <a:srgbClr val="2A2A2A"/>
              </a:solidFill>
              <a:latin typeface="Arial Rounded MT Bold" panose="020F0704030504030204" pitchFamily="34" charset="0"/>
            </a:endParaRPr>
          </a:p>
        </p:txBody>
      </p:sp>
      <p:sp>
        <p:nvSpPr>
          <p:cNvPr id="5" name="Rectangle 4"/>
          <p:cNvSpPr/>
          <p:nvPr/>
        </p:nvSpPr>
        <p:spPr>
          <a:xfrm>
            <a:off x="942535" y="2119197"/>
            <a:ext cx="2782813" cy="400110"/>
          </a:xfrm>
          <a:prstGeom prst="rect">
            <a:avLst/>
          </a:prstGeom>
        </p:spPr>
        <p:txBody>
          <a:bodyPr wrap="none">
            <a:spAutoFit/>
          </a:bodyPr>
          <a:lstStyle/>
          <a:p>
            <a:r>
              <a:rPr lang="en-GB" sz="2000" b="1" dirty="0">
                <a:solidFill>
                  <a:srgbClr val="2A2A2A"/>
                </a:solidFill>
                <a:latin typeface="Arial Rounded MT Bold" panose="020F0704030504030204" pitchFamily="34" charset="0"/>
              </a:rPr>
              <a:t>Keep a Hope Journal</a:t>
            </a:r>
            <a:endParaRPr lang="en-GB" sz="2000" b="1" dirty="0">
              <a:solidFill>
                <a:srgbClr val="2A2A2A"/>
              </a:solidFill>
              <a:latin typeface="Arial Rounded MT Bold" panose="020F0704030504030204" pitchFamily="34" charset="0"/>
            </a:endParaRPr>
          </a:p>
        </p:txBody>
      </p:sp>
    </p:spTree>
    <p:extLst>
      <p:ext uri="{BB962C8B-B14F-4D97-AF65-F5344CB8AC3E}">
        <p14:creationId xmlns:p14="http://schemas.microsoft.com/office/powerpoint/2010/main" val="1601405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5586" y="776300"/>
            <a:ext cx="10986868" cy="5693866"/>
          </a:xfrm>
          <a:prstGeom prst="rect">
            <a:avLst/>
          </a:prstGeom>
        </p:spPr>
        <p:txBody>
          <a:bodyPr wrap="square">
            <a:spAutoFit/>
          </a:bodyPr>
          <a:lstStyle/>
          <a:p>
            <a:r>
              <a:rPr lang="en-GB" sz="2200" b="1" dirty="0">
                <a:solidFill>
                  <a:srgbClr val="2A2A2A"/>
                </a:solidFill>
                <a:latin typeface="Arial Rounded MT Bold" panose="020F0704030504030204" pitchFamily="34" charset="0"/>
              </a:rPr>
              <a:t>Exploring Beliefs About </a:t>
            </a:r>
            <a:r>
              <a:rPr lang="en-GB" sz="2200" b="1" dirty="0" smtClean="0">
                <a:solidFill>
                  <a:srgbClr val="2A2A2A"/>
                </a:solidFill>
                <a:latin typeface="Arial Rounded MT Bold" panose="020F0704030504030204" pitchFamily="34" charset="0"/>
              </a:rPr>
              <a:t>Hope</a:t>
            </a:r>
          </a:p>
          <a:p>
            <a:endParaRPr lang="en-GB" b="1" dirty="0">
              <a:solidFill>
                <a:srgbClr val="2A2A2A"/>
              </a:solidFill>
              <a:latin typeface="Arial Rounded MT Bold" panose="020F0704030504030204" pitchFamily="34" charset="0"/>
            </a:endParaRPr>
          </a:p>
          <a:p>
            <a:r>
              <a:rPr lang="en-GB" dirty="0">
                <a:solidFill>
                  <a:srgbClr val="2A2A2A"/>
                </a:solidFill>
                <a:latin typeface="Arial Rounded MT Bold" panose="020F0704030504030204" pitchFamily="34" charset="0"/>
              </a:rPr>
              <a:t>The objective of this exercise is to begin the process of thinking about hope and what it means to have hope. </a:t>
            </a:r>
            <a:endParaRPr lang="en-GB" dirty="0" smtClean="0">
              <a:solidFill>
                <a:srgbClr val="2A2A2A"/>
              </a:solidFill>
              <a:latin typeface="Arial Rounded MT Bold" panose="020F0704030504030204" pitchFamily="34" charset="0"/>
            </a:endParaRPr>
          </a:p>
          <a:p>
            <a:r>
              <a:rPr lang="en-GB" dirty="0" smtClean="0">
                <a:solidFill>
                  <a:srgbClr val="2A2A2A"/>
                </a:solidFill>
                <a:latin typeface="Arial Rounded MT Bold" panose="020F0704030504030204" pitchFamily="34" charset="0"/>
              </a:rPr>
              <a:t>Write </a:t>
            </a:r>
            <a:r>
              <a:rPr lang="en-GB" dirty="0">
                <a:solidFill>
                  <a:srgbClr val="2A2A2A"/>
                </a:solidFill>
                <a:latin typeface="Arial Rounded MT Bold" panose="020F0704030504030204" pitchFamily="34" charset="0"/>
              </a:rPr>
              <a:t>some hope-focused questions on pieces of paper and answer at random. </a:t>
            </a:r>
            <a:endParaRPr lang="en-GB" dirty="0" smtClean="0">
              <a:solidFill>
                <a:srgbClr val="2A2A2A"/>
              </a:solidFill>
              <a:latin typeface="Arial Rounded MT Bold" panose="020F0704030504030204" pitchFamily="34" charset="0"/>
            </a:endParaRPr>
          </a:p>
          <a:p>
            <a:endParaRPr lang="en-GB" dirty="0">
              <a:solidFill>
                <a:srgbClr val="2A2A2A"/>
              </a:solidFill>
              <a:latin typeface="Arial Rounded MT Bold" panose="020F0704030504030204" pitchFamily="34" charset="0"/>
            </a:endParaRPr>
          </a:p>
          <a:p>
            <a:r>
              <a:rPr lang="en-GB" dirty="0" smtClean="0">
                <a:solidFill>
                  <a:srgbClr val="2A2A2A"/>
                </a:solidFill>
                <a:latin typeface="Arial Rounded MT Bold" panose="020F0704030504030204" pitchFamily="34" charset="0"/>
              </a:rPr>
              <a:t>The </a:t>
            </a:r>
            <a:r>
              <a:rPr lang="en-GB" dirty="0">
                <a:solidFill>
                  <a:srgbClr val="2A2A2A"/>
                </a:solidFill>
                <a:latin typeface="Arial Rounded MT Bold" panose="020F0704030504030204" pitchFamily="34" charset="0"/>
              </a:rPr>
              <a:t>following are guide questions that can be used at home, with clients or with groups to explore the ritual of hope and evaluate different methods of expressing hope</a:t>
            </a:r>
            <a:r>
              <a:rPr lang="en-GB" dirty="0" smtClean="0">
                <a:solidFill>
                  <a:srgbClr val="2A2A2A"/>
                </a:solidFill>
                <a:latin typeface="Arial Rounded MT Bold" panose="020F0704030504030204" pitchFamily="34" charset="0"/>
              </a:rPr>
              <a:t>:</a:t>
            </a:r>
          </a:p>
          <a:p>
            <a:endParaRPr lang="en-GB" dirty="0">
              <a:solidFill>
                <a:srgbClr val="2A2A2A"/>
              </a:solidFill>
              <a:latin typeface="Arial Rounded MT Bold" panose="020F0704030504030204" pitchFamily="34" charset="0"/>
            </a:endParaRPr>
          </a:p>
          <a:p>
            <a:pPr>
              <a:buFont typeface="Arial" panose="020B0604020202020204" pitchFamily="34" charset="0"/>
              <a:buChar char="•"/>
            </a:pPr>
            <a:r>
              <a:rPr lang="en-GB" dirty="0">
                <a:solidFill>
                  <a:srgbClr val="2A2A2A"/>
                </a:solidFill>
                <a:latin typeface="Arial Rounded MT Bold" panose="020F0704030504030204" pitchFamily="34" charset="0"/>
              </a:rPr>
              <a:t>What does it mean to have hope?</a:t>
            </a:r>
          </a:p>
          <a:p>
            <a:pPr>
              <a:buFont typeface="Arial" panose="020B0604020202020204" pitchFamily="34" charset="0"/>
              <a:buChar char="•"/>
            </a:pPr>
            <a:r>
              <a:rPr lang="en-GB" dirty="0">
                <a:solidFill>
                  <a:srgbClr val="2A2A2A"/>
                </a:solidFill>
                <a:latin typeface="Arial Rounded MT Bold" panose="020F0704030504030204" pitchFamily="34" charset="0"/>
              </a:rPr>
              <a:t>What are the benefits of having hope?</a:t>
            </a:r>
          </a:p>
          <a:p>
            <a:pPr>
              <a:buFont typeface="Arial" panose="020B0604020202020204" pitchFamily="34" charset="0"/>
              <a:buChar char="•"/>
            </a:pPr>
            <a:r>
              <a:rPr lang="en-GB" dirty="0">
                <a:solidFill>
                  <a:srgbClr val="2A2A2A"/>
                </a:solidFill>
                <a:latin typeface="Arial Rounded MT Bold" panose="020F0704030504030204" pitchFamily="34" charset="0"/>
              </a:rPr>
              <a:t>In your opinion, what does a hopeful person look and sound like?</a:t>
            </a:r>
          </a:p>
          <a:p>
            <a:pPr>
              <a:buFont typeface="Arial" panose="020B0604020202020204" pitchFamily="34" charset="0"/>
              <a:buChar char="•"/>
            </a:pPr>
            <a:r>
              <a:rPr lang="en-GB" dirty="0">
                <a:solidFill>
                  <a:srgbClr val="2A2A2A"/>
                </a:solidFill>
                <a:latin typeface="Arial Rounded MT Bold" panose="020F0704030504030204" pitchFamily="34" charset="0"/>
              </a:rPr>
              <a:t>How have you used hope in your own life?</a:t>
            </a:r>
          </a:p>
          <a:p>
            <a:pPr>
              <a:buFont typeface="Arial" panose="020B0604020202020204" pitchFamily="34" charset="0"/>
              <a:buChar char="•"/>
            </a:pPr>
            <a:r>
              <a:rPr lang="en-GB" dirty="0">
                <a:solidFill>
                  <a:srgbClr val="2A2A2A"/>
                </a:solidFill>
                <a:latin typeface="Arial Rounded MT Bold" panose="020F0704030504030204" pitchFamily="34" charset="0"/>
              </a:rPr>
              <a:t>Are there any risks with having hope?</a:t>
            </a:r>
          </a:p>
          <a:p>
            <a:pPr>
              <a:buFont typeface="Arial" panose="020B0604020202020204" pitchFamily="34" charset="0"/>
              <a:buChar char="•"/>
            </a:pPr>
            <a:r>
              <a:rPr lang="en-GB" dirty="0">
                <a:solidFill>
                  <a:srgbClr val="2A2A2A"/>
                </a:solidFill>
                <a:latin typeface="Arial Rounded MT Bold" panose="020F0704030504030204" pitchFamily="34" charset="0"/>
              </a:rPr>
              <a:t>If a picture on your wall could remind you of hope every morning, what would that picture be?</a:t>
            </a:r>
          </a:p>
          <a:p>
            <a:pPr>
              <a:buFont typeface="Arial" panose="020B0604020202020204" pitchFamily="34" charset="0"/>
              <a:buChar char="•"/>
            </a:pPr>
            <a:r>
              <a:rPr lang="en-GB" dirty="0">
                <a:solidFill>
                  <a:srgbClr val="2A2A2A"/>
                </a:solidFill>
                <a:latin typeface="Arial Rounded MT Bold" panose="020F0704030504030204" pitchFamily="34" charset="0"/>
              </a:rPr>
              <a:t>What is the smallest possible change that could increase your hope?</a:t>
            </a:r>
          </a:p>
          <a:p>
            <a:pPr>
              <a:buFont typeface="Arial" panose="020B0604020202020204" pitchFamily="34" charset="0"/>
              <a:buChar char="•"/>
            </a:pPr>
            <a:r>
              <a:rPr lang="en-GB" dirty="0">
                <a:solidFill>
                  <a:srgbClr val="2A2A2A"/>
                </a:solidFill>
                <a:latin typeface="Arial Rounded MT Bold" panose="020F0704030504030204" pitchFamily="34" charset="0"/>
              </a:rPr>
              <a:t>Try to think about some communities or individuals that might benefit from hope?</a:t>
            </a:r>
          </a:p>
          <a:p>
            <a:pPr>
              <a:buFont typeface="Arial" panose="020B0604020202020204" pitchFamily="34" charset="0"/>
              <a:buChar char="•"/>
            </a:pPr>
            <a:r>
              <a:rPr lang="en-GB" dirty="0">
                <a:solidFill>
                  <a:srgbClr val="2A2A2A"/>
                </a:solidFill>
                <a:latin typeface="Arial Rounded MT Bold" panose="020F0704030504030204" pitchFamily="34" charset="0"/>
              </a:rPr>
              <a:t>Consider different ways of expressing hope within different communities. Do you think some methods would be more effective than others and why?</a:t>
            </a:r>
          </a:p>
          <a:p>
            <a:r>
              <a:rPr lang="en-GB" dirty="0">
                <a:solidFill>
                  <a:srgbClr val="2A2A2A"/>
                </a:solidFill>
                <a:latin typeface="Arial Rounded MT Bold" panose="020F0704030504030204" pitchFamily="34" charset="0"/>
              </a:rPr>
              <a:t> </a:t>
            </a:r>
            <a:endParaRPr lang="en-GB" b="0" i="0" dirty="0">
              <a:solidFill>
                <a:srgbClr val="2A2A2A"/>
              </a:solidFill>
              <a:effectLst/>
              <a:latin typeface="Arial Rounded MT Bold" panose="020F0704030504030204" pitchFamily="34" charset="0"/>
            </a:endParaRPr>
          </a:p>
        </p:txBody>
      </p:sp>
    </p:spTree>
    <p:extLst>
      <p:ext uri="{BB962C8B-B14F-4D97-AF65-F5344CB8AC3E}">
        <p14:creationId xmlns:p14="http://schemas.microsoft.com/office/powerpoint/2010/main" val="1766653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9710" y="984965"/>
            <a:ext cx="6096000" cy="3231654"/>
          </a:xfrm>
          <a:prstGeom prst="rect">
            <a:avLst/>
          </a:prstGeom>
        </p:spPr>
        <p:txBody>
          <a:bodyPr>
            <a:spAutoFit/>
          </a:bodyPr>
          <a:lstStyle/>
          <a:p>
            <a:r>
              <a:rPr lang="en-GB" sz="2200" b="1" dirty="0">
                <a:solidFill>
                  <a:srgbClr val="2A2A2A"/>
                </a:solidFill>
                <a:latin typeface="Arial Rounded MT Bold" panose="020F0704030504030204" pitchFamily="34" charset="0"/>
              </a:rPr>
              <a:t>Your Internal </a:t>
            </a:r>
            <a:r>
              <a:rPr lang="en-GB" sz="2200" b="1" dirty="0" smtClean="0">
                <a:solidFill>
                  <a:srgbClr val="2A2A2A"/>
                </a:solidFill>
                <a:latin typeface="Arial Rounded MT Bold" panose="020F0704030504030204" pitchFamily="34" charset="0"/>
              </a:rPr>
              <a:t>Movie</a:t>
            </a:r>
          </a:p>
          <a:p>
            <a:endParaRPr lang="en-GB" sz="2200" dirty="0">
              <a:solidFill>
                <a:srgbClr val="2A2A2A"/>
              </a:solidFill>
              <a:latin typeface="Arial Rounded MT Bold" panose="020F0704030504030204" pitchFamily="34" charset="0"/>
            </a:endParaRPr>
          </a:p>
          <a:p>
            <a:r>
              <a:rPr lang="en-GB" sz="2000" dirty="0" smtClean="0">
                <a:solidFill>
                  <a:srgbClr val="2A2A2A"/>
                </a:solidFill>
                <a:latin typeface="Arial Rounded MT Bold" panose="020F0704030504030204" pitchFamily="34" charset="0"/>
              </a:rPr>
              <a:t>Write </a:t>
            </a:r>
            <a:r>
              <a:rPr lang="en-GB" sz="2000" dirty="0">
                <a:solidFill>
                  <a:srgbClr val="2A2A2A"/>
                </a:solidFill>
                <a:latin typeface="Arial Rounded MT Bold" panose="020F0704030504030204" pitchFamily="34" charset="0"/>
              </a:rPr>
              <a:t>a short internal movie in which a chosen goal is the protagonist</a:t>
            </a:r>
            <a:r>
              <a:rPr lang="en-GB" sz="2000" dirty="0" smtClean="0">
                <a:solidFill>
                  <a:srgbClr val="2A2A2A"/>
                </a:solidFill>
                <a:latin typeface="Arial Rounded MT Bold" panose="020F0704030504030204" pitchFamily="34" charset="0"/>
              </a:rPr>
              <a:t>.</a:t>
            </a:r>
          </a:p>
          <a:p>
            <a:endParaRPr lang="en-GB" sz="2000" dirty="0">
              <a:solidFill>
                <a:srgbClr val="2A2A2A"/>
              </a:solidFill>
              <a:latin typeface="Arial Rounded MT Bold" panose="020F0704030504030204" pitchFamily="34" charset="0"/>
            </a:endParaRPr>
          </a:p>
          <a:p>
            <a:r>
              <a:rPr lang="en-GB" sz="2000" dirty="0">
                <a:solidFill>
                  <a:srgbClr val="2A2A2A"/>
                </a:solidFill>
                <a:latin typeface="Arial Rounded MT Bold" panose="020F0704030504030204" pitchFamily="34" charset="0"/>
              </a:rPr>
              <a:t>Throughout the exercise, the visualization of barriers and obstacles that may occur during the process of achieving that goal will encourage the creation of alternative pathways around and through challenges</a:t>
            </a:r>
            <a:r>
              <a:rPr lang="en-GB" dirty="0">
                <a:solidFill>
                  <a:srgbClr val="2A2A2A"/>
                </a:solidFill>
                <a:latin typeface="Arial Rounded MT Bold" panose="020F0704030504030204" pitchFamily="34" charset="0"/>
              </a:rPr>
              <a:t>.</a:t>
            </a:r>
            <a:endParaRPr lang="en-GB" b="0" i="0" dirty="0">
              <a:solidFill>
                <a:srgbClr val="2A2A2A"/>
              </a:solidFill>
              <a:effectLst/>
              <a:latin typeface="Arial Rounded MT Bold" panose="020F0704030504030204" pitchFamily="34" charset="0"/>
            </a:endParaRPr>
          </a:p>
        </p:txBody>
      </p:sp>
      <p:sp>
        <p:nvSpPr>
          <p:cNvPr id="3" name="AutoShape 2" descr="Actors wanted for new TV show filming in Cleveland: How you can audition  for 'Burnt' | wky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7150100" y="3722757"/>
            <a:ext cx="4065587" cy="2284343"/>
          </a:xfrm>
          <a:prstGeom prst="rect">
            <a:avLst/>
          </a:prstGeom>
          <a:effectLst>
            <a:softEdge rad="101600"/>
          </a:effectLst>
        </p:spPr>
      </p:pic>
    </p:spTree>
    <p:extLst>
      <p:ext uri="{BB962C8B-B14F-4D97-AF65-F5344CB8AC3E}">
        <p14:creationId xmlns:p14="http://schemas.microsoft.com/office/powerpoint/2010/main" val="3038578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372" y="974421"/>
            <a:ext cx="7924800" cy="4339650"/>
          </a:xfrm>
          <a:prstGeom prst="rect">
            <a:avLst/>
          </a:prstGeom>
        </p:spPr>
        <p:txBody>
          <a:bodyPr wrap="square">
            <a:spAutoFit/>
          </a:bodyPr>
          <a:lstStyle/>
          <a:p>
            <a:r>
              <a:rPr lang="en-GB" b="1" dirty="0" smtClean="0">
                <a:solidFill>
                  <a:srgbClr val="2A2A2A"/>
                </a:solidFill>
                <a:latin typeface="Arial Rounded MT Bold" panose="020F0704030504030204" pitchFamily="34" charset="0"/>
              </a:rPr>
              <a:t> </a:t>
            </a:r>
            <a:r>
              <a:rPr lang="en-GB" sz="2200" b="1" dirty="0">
                <a:solidFill>
                  <a:srgbClr val="2A2A2A"/>
                </a:solidFill>
                <a:latin typeface="Arial Rounded MT Bold" panose="020F0704030504030204" pitchFamily="34" charset="0"/>
              </a:rPr>
              <a:t>Hope </a:t>
            </a:r>
            <a:r>
              <a:rPr lang="en-GB" sz="2200" b="1" dirty="0" smtClean="0">
                <a:solidFill>
                  <a:srgbClr val="2A2A2A"/>
                </a:solidFill>
                <a:latin typeface="Arial Rounded MT Bold" panose="020F0704030504030204" pitchFamily="34" charset="0"/>
              </a:rPr>
              <a:t>Rising</a:t>
            </a:r>
            <a:endParaRPr lang="en-GB" sz="2200" b="1" dirty="0" smtClean="0">
              <a:solidFill>
                <a:srgbClr val="2A2A2A"/>
              </a:solidFill>
              <a:latin typeface="Arial Rounded MT Bold" panose="020F0704030504030204" pitchFamily="34" charset="0"/>
            </a:endParaRPr>
          </a:p>
          <a:p>
            <a:endParaRPr lang="en-GB" b="1" dirty="0" smtClean="0">
              <a:solidFill>
                <a:srgbClr val="2A2A2A"/>
              </a:solidFill>
              <a:latin typeface="Arial Rounded MT Bold" panose="020F0704030504030204" pitchFamily="34" charset="0"/>
            </a:endParaRPr>
          </a:p>
          <a:p>
            <a:r>
              <a:rPr lang="en-GB" dirty="0" smtClean="0">
                <a:solidFill>
                  <a:srgbClr val="2A2A2A"/>
                </a:solidFill>
                <a:latin typeface="Arial Rounded MT Bold" panose="020F0704030504030204" pitchFamily="34" charset="0"/>
              </a:rPr>
              <a:t>(from</a:t>
            </a:r>
            <a:r>
              <a:rPr lang="en-GB" dirty="0">
                <a:solidFill>
                  <a:srgbClr val="2A2A2A"/>
                </a:solidFill>
                <a:latin typeface="Arial Rounded MT Bold" panose="020F0704030504030204" pitchFamily="34" charset="0"/>
              </a:rPr>
              <a:t> </a:t>
            </a:r>
            <a:r>
              <a:rPr lang="en-GB" i="1" dirty="0">
                <a:solidFill>
                  <a:srgbClr val="2A2A2A"/>
                </a:solidFill>
                <a:latin typeface="Arial Rounded MT Bold" panose="020F0704030504030204" pitchFamily="34" charset="0"/>
              </a:rPr>
              <a:t>Hope Rising: How the Science of HOPE Can Change Your </a:t>
            </a:r>
            <a:r>
              <a:rPr lang="en-GB" i="1" dirty="0" smtClean="0">
                <a:solidFill>
                  <a:srgbClr val="2A2A2A"/>
                </a:solidFill>
                <a:latin typeface="Arial Rounded MT Bold" panose="020F0704030504030204" pitchFamily="34" charset="0"/>
              </a:rPr>
              <a:t>Life by </a:t>
            </a:r>
            <a:r>
              <a:rPr lang="en-GB" dirty="0" smtClean="0">
                <a:solidFill>
                  <a:srgbClr val="2A2A2A"/>
                </a:solidFill>
                <a:latin typeface="Arial Rounded MT Bold" panose="020F0704030504030204" pitchFamily="34" charset="0"/>
              </a:rPr>
              <a:t>Gwinn </a:t>
            </a:r>
            <a:r>
              <a:rPr lang="en-GB" dirty="0">
                <a:solidFill>
                  <a:srgbClr val="2A2A2A"/>
                </a:solidFill>
                <a:latin typeface="Arial Rounded MT Bold" panose="020F0704030504030204" pitchFamily="34" charset="0"/>
              </a:rPr>
              <a:t>&amp; Hellman, 2019).</a:t>
            </a:r>
          </a:p>
          <a:p>
            <a:endParaRPr lang="en-GB" sz="2000" b="1" dirty="0">
              <a:solidFill>
                <a:srgbClr val="2A2A2A"/>
              </a:solidFill>
              <a:latin typeface="Arial Rounded MT Bold" panose="020F0704030504030204" pitchFamily="34" charset="0"/>
            </a:endParaRPr>
          </a:p>
          <a:p>
            <a:r>
              <a:rPr lang="en-GB" sz="2000" dirty="0" smtClean="0">
                <a:solidFill>
                  <a:srgbClr val="2A2A2A"/>
                </a:solidFill>
                <a:latin typeface="Arial Rounded MT Bold" panose="020F0704030504030204" pitchFamily="34" charset="0"/>
              </a:rPr>
              <a:t>By </a:t>
            </a:r>
            <a:r>
              <a:rPr lang="en-GB" sz="2000" dirty="0">
                <a:solidFill>
                  <a:srgbClr val="2A2A2A"/>
                </a:solidFill>
                <a:latin typeface="Arial Rounded MT Bold" panose="020F0704030504030204" pitchFamily="34" charset="0"/>
              </a:rPr>
              <a:t>describing goals in detail </a:t>
            </a:r>
            <a:r>
              <a:rPr lang="en-GB" sz="2000" dirty="0" smtClean="0">
                <a:solidFill>
                  <a:srgbClr val="2A2A2A"/>
                </a:solidFill>
                <a:latin typeface="Arial Rounded MT Bold" panose="020F0704030504030204" pitchFamily="34" charset="0"/>
              </a:rPr>
              <a:t>you create </a:t>
            </a:r>
            <a:r>
              <a:rPr lang="en-GB" sz="2000" dirty="0">
                <a:solidFill>
                  <a:srgbClr val="2A2A2A"/>
                </a:solidFill>
                <a:latin typeface="Arial Rounded MT Bold" panose="020F0704030504030204" pitchFamily="34" charset="0"/>
              </a:rPr>
              <a:t>one or more possible pathways to goal attainment</a:t>
            </a:r>
            <a:r>
              <a:rPr lang="en-GB" sz="2000" dirty="0" smtClean="0">
                <a:solidFill>
                  <a:srgbClr val="2A2A2A"/>
                </a:solidFill>
                <a:latin typeface="Arial Rounded MT Bold" panose="020F0704030504030204" pitchFamily="34" charset="0"/>
              </a:rPr>
              <a:t>.</a:t>
            </a:r>
          </a:p>
          <a:p>
            <a:endParaRPr lang="en-GB" sz="2000" dirty="0">
              <a:solidFill>
                <a:srgbClr val="2A2A2A"/>
              </a:solidFill>
              <a:latin typeface="Arial Rounded MT Bold" panose="020F0704030504030204" pitchFamily="34" charset="0"/>
            </a:endParaRPr>
          </a:p>
          <a:p>
            <a:pPr>
              <a:buFont typeface="Arial" panose="020B0604020202020204" pitchFamily="34" charset="0"/>
              <a:buChar char="•"/>
            </a:pPr>
            <a:r>
              <a:rPr lang="en-GB" sz="2000" dirty="0">
                <a:solidFill>
                  <a:srgbClr val="2A2A2A"/>
                </a:solidFill>
                <a:latin typeface="Arial Rounded MT Bold" panose="020F0704030504030204" pitchFamily="34" charset="0"/>
              </a:rPr>
              <a:t>Describe your goal in as much detail as possible.</a:t>
            </a:r>
          </a:p>
          <a:p>
            <a:pPr>
              <a:buFont typeface="Arial" panose="020B0604020202020204" pitchFamily="34" charset="0"/>
              <a:buChar char="•"/>
            </a:pPr>
            <a:r>
              <a:rPr lang="en-GB" sz="2000" dirty="0">
                <a:solidFill>
                  <a:srgbClr val="2A2A2A"/>
                </a:solidFill>
                <a:latin typeface="Arial Rounded MT Bold" panose="020F0704030504030204" pitchFamily="34" charset="0"/>
              </a:rPr>
              <a:t>How much do you desire this goal?</a:t>
            </a:r>
          </a:p>
          <a:p>
            <a:pPr>
              <a:buFont typeface="Arial" panose="020B0604020202020204" pitchFamily="34" charset="0"/>
              <a:buChar char="•"/>
            </a:pPr>
            <a:r>
              <a:rPr lang="en-GB" sz="2000" dirty="0">
                <a:solidFill>
                  <a:srgbClr val="2A2A2A"/>
                </a:solidFill>
                <a:latin typeface="Arial Rounded MT Bold" panose="020F0704030504030204" pitchFamily="34" charset="0"/>
              </a:rPr>
              <a:t>Describe why you want to achieve the goal. List what is motivating you.</a:t>
            </a:r>
          </a:p>
          <a:p>
            <a:pPr>
              <a:buFont typeface="Arial" panose="020B0604020202020204" pitchFamily="34" charset="0"/>
              <a:buChar char="•"/>
            </a:pPr>
            <a:r>
              <a:rPr lang="en-GB" sz="2000" dirty="0">
                <a:solidFill>
                  <a:srgbClr val="2A2A2A"/>
                </a:solidFill>
                <a:latin typeface="Arial Rounded MT Bold" panose="020F0704030504030204" pitchFamily="34" charset="0"/>
              </a:rPr>
              <a:t>Imagine you have just achieved your goal. Describe how you think you will feel in this future memory</a:t>
            </a:r>
            <a:r>
              <a:rPr lang="en-GB" sz="2000" dirty="0" smtClean="0">
                <a:solidFill>
                  <a:srgbClr val="2A2A2A"/>
                </a:solidFill>
                <a:latin typeface="Arial Rounded MT Bold" panose="020F0704030504030204" pitchFamily="34" charset="0"/>
              </a:rPr>
              <a:t>.</a:t>
            </a:r>
            <a:endParaRPr lang="en-GB" sz="2000" dirty="0">
              <a:solidFill>
                <a:srgbClr val="2A2A2A"/>
              </a:solidFill>
              <a:latin typeface="Arial Rounded MT Bold" panose="020F07040305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6016" y="4437771"/>
            <a:ext cx="2609850" cy="1752600"/>
          </a:xfrm>
          <a:prstGeom prst="rect">
            <a:avLst/>
          </a:prstGeom>
          <a:effectLst>
            <a:softEdge rad="101600"/>
          </a:effectLst>
        </p:spPr>
      </p:pic>
    </p:spTree>
    <p:extLst>
      <p:ext uri="{BB962C8B-B14F-4D97-AF65-F5344CB8AC3E}">
        <p14:creationId xmlns:p14="http://schemas.microsoft.com/office/powerpoint/2010/main" val="3776780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6997" y="1016453"/>
            <a:ext cx="6096000" cy="5078313"/>
          </a:xfrm>
          <a:prstGeom prst="rect">
            <a:avLst/>
          </a:prstGeom>
        </p:spPr>
        <p:txBody>
          <a:bodyPr>
            <a:spAutoFit/>
          </a:bodyPr>
          <a:lstStyle/>
          <a:p>
            <a:pPr>
              <a:buFont typeface="Arial" panose="020B0604020202020204" pitchFamily="34" charset="0"/>
              <a:buChar char="•"/>
            </a:pPr>
            <a:r>
              <a:rPr lang="en-GB" dirty="0">
                <a:solidFill>
                  <a:srgbClr val="2A2A2A"/>
                </a:solidFill>
                <a:latin typeface="Arial Rounded MT Bold" panose="020F0704030504030204" pitchFamily="34" charset="0"/>
              </a:rPr>
              <a:t>List the pathways (actions/strategies) you can use to achieve your goal.</a:t>
            </a:r>
          </a:p>
          <a:p>
            <a:pPr>
              <a:buFont typeface="Arial" panose="020B0604020202020204" pitchFamily="34" charset="0"/>
              <a:buChar char="•"/>
            </a:pPr>
            <a:r>
              <a:rPr lang="en-GB" dirty="0">
                <a:solidFill>
                  <a:srgbClr val="2A2A2A"/>
                </a:solidFill>
                <a:latin typeface="Arial Rounded MT Bold" panose="020F0704030504030204" pitchFamily="34" charset="0"/>
              </a:rPr>
              <a:t>Describe potential barriers for each pathway you listed.</a:t>
            </a:r>
          </a:p>
          <a:p>
            <a:pPr>
              <a:buFont typeface="Arial" panose="020B0604020202020204" pitchFamily="34" charset="0"/>
              <a:buChar char="•"/>
            </a:pPr>
            <a:r>
              <a:rPr lang="en-GB" dirty="0">
                <a:solidFill>
                  <a:srgbClr val="2A2A2A"/>
                </a:solidFill>
                <a:latin typeface="Arial Rounded MT Bold" panose="020F0704030504030204" pitchFamily="34" charset="0"/>
              </a:rPr>
              <a:t>Describe a time when you achieved a goal by overcoming barriers. What were the barriers and how did you overcome them?</a:t>
            </a:r>
          </a:p>
          <a:p>
            <a:pPr>
              <a:buFont typeface="Arial" panose="020B0604020202020204" pitchFamily="34" charset="0"/>
              <a:buChar char="•"/>
            </a:pPr>
            <a:r>
              <a:rPr lang="en-GB" dirty="0">
                <a:solidFill>
                  <a:srgbClr val="2A2A2A"/>
                </a:solidFill>
                <a:latin typeface="Arial Rounded MT Bold" panose="020F0704030504030204" pitchFamily="34" charset="0"/>
              </a:rPr>
              <a:t>Choose the best pathway and describe how you will overcome the barrier.</a:t>
            </a:r>
          </a:p>
          <a:p>
            <a:pPr>
              <a:buFont typeface="Arial" panose="020B0604020202020204" pitchFamily="34" charset="0"/>
              <a:buChar char="•"/>
            </a:pPr>
            <a:r>
              <a:rPr lang="en-GB" dirty="0">
                <a:solidFill>
                  <a:srgbClr val="2A2A2A"/>
                </a:solidFill>
                <a:latin typeface="Arial Rounded MT Bold" panose="020F0704030504030204" pitchFamily="34" charset="0"/>
              </a:rPr>
              <a:t>What are two or three things that must be accomplished for you to attain your goal?</a:t>
            </a:r>
          </a:p>
          <a:p>
            <a:pPr>
              <a:buFont typeface="Arial" panose="020B0604020202020204" pitchFamily="34" charset="0"/>
              <a:buChar char="•"/>
            </a:pPr>
            <a:r>
              <a:rPr lang="en-GB" dirty="0">
                <a:solidFill>
                  <a:srgbClr val="2A2A2A"/>
                </a:solidFill>
                <a:latin typeface="Arial Rounded MT Bold" panose="020F0704030504030204" pitchFamily="34" charset="0"/>
              </a:rPr>
              <a:t>Identify people and/or resources in your community with whom you can rely on as a source of support in pursuing your goal.</a:t>
            </a:r>
          </a:p>
          <a:p>
            <a:pPr>
              <a:buFont typeface="Arial" panose="020B0604020202020204" pitchFamily="34" charset="0"/>
              <a:buChar char="•"/>
            </a:pPr>
            <a:r>
              <a:rPr lang="en-GB" dirty="0">
                <a:solidFill>
                  <a:srgbClr val="2A2A2A"/>
                </a:solidFill>
                <a:latin typeface="Arial Rounded MT Bold" panose="020F0704030504030204" pitchFamily="34" charset="0"/>
              </a:rPr>
              <a:t>Describe something that motivates you (e.g., music, movie, a person). Think of how you can use this inspiration to help you to pursue your goal.</a:t>
            </a:r>
          </a:p>
          <a:p>
            <a:r>
              <a:rPr lang="en-GB" dirty="0">
                <a:solidFill>
                  <a:srgbClr val="2A2A2A"/>
                </a:solidFill>
                <a:latin typeface="Arial Rounded MT Bold" panose="020F0704030504030204" pitchFamily="34" charset="0"/>
              </a:rPr>
              <a:t> </a:t>
            </a:r>
          </a:p>
        </p:txBody>
      </p:sp>
      <p:pic>
        <p:nvPicPr>
          <p:cNvPr id="3" name="Picture 2"/>
          <p:cNvPicPr>
            <a:picLocks noChangeAspect="1"/>
          </p:cNvPicPr>
          <p:nvPr/>
        </p:nvPicPr>
        <p:blipFill>
          <a:blip r:embed="rId2"/>
          <a:stretch>
            <a:fillRect/>
          </a:stretch>
        </p:blipFill>
        <p:spPr>
          <a:xfrm>
            <a:off x="7745961" y="3812345"/>
            <a:ext cx="3429868" cy="2282421"/>
          </a:xfrm>
          <a:prstGeom prst="rect">
            <a:avLst/>
          </a:prstGeom>
          <a:effectLst>
            <a:softEdge rad="165100"/>
          </a:effectLst>
        </p:spPr>
      </p:pic>
    </p:spTree>
    <p:extLst>
      <p:ext uri="{BB962C8B-B14F-4D97-AF65-F5344CB8AC3E}">
        <p14:creationId xmlns:p14="http://schemas.microsoft.com/office/powerpoint/2010/main" val="3973542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7170" y="864888"/>
            <a:ext cx="8712590" cy="5355312"/>
          </a:xfrm>
          <a:prstGeom prst="rect">
            <a:avLst/>
          </a:prstGeom>
        </p:spPr>
        <p:txBody>
          <a:bodyPr wrap="square">
            <a:spAutoFit/>
          </a:bodyPr>
          <a:lstStyle/>
          <a:p>
            <a:r>
              <a:rPr lang="en-GB" sz="2200" b="1" dirty="0">
                <a:solidFill>
                  <a:srgbClr val="2A2A2A"/>
                </a:solidFill>
                <a:latin typeface="Arial Rounded MT Bold" panose="020F0704030504030204" pitchFamily="34" charset="0"/>
              </a:rPr>
              <a:t>Hope Theory </a:t>
            </a:r>
            <a:endParaRPr lang="en-GB" sz="2200" b="1" dirty="0" smtClean="0">
              <a:solidFill>
                <a:srgbClr val="2A2A2A"/>
              </a:solidFill>
              <a:latin typeface="Arial Rounded MT Bold" panose="020F0704030504030204" pitchFamily="34" charset="0"/>
            </a:endParaRPr>
          </a:p>
          <a:p>
            <a:endParaRPr lang="en-GB" sz="2200" b="1" dirty="0" smtClean="0">
              <a:solidFill>
                <a:srgbClr val="2A2A2A"/>
              </a:solidFill>
              <a:latin typeface="Arial Rounded MT Bold" panose="020F0704030504030204" pitchFamily="34" charset="0"/>
            </a:endParaRPr>
          </a:p>
          <a:p>
            <a:r>
              <a:rPr lang="en-GB" dirty="0" smtClean="0">
                <a:solidFill>
                  <a:srgbClr val="2A2A2A"/>
                </a:solidFill>
                <a:latin typeface="Arial Rounded MT Bold" panose="020F0704030504030204" pitchFamily="34" charset="0"/>
              </a:rPr>
              <a:t>(from </a:t>
            </a:r>
            <a:r>
              <a:rPr lang="en-GB" dirty="0">
                <a:solidFill>
                  <a:srgbClr val="2A2A2A"/>
                </a:solidFill>
                <a:latin typeface="Arial Rounded MT Bold" panose="020F0704030504030204" pitchFamily="34" charset="0"/>
              </a:rPr>
              <a:t>Kate </a:t>
            </a:r>
            <a:r>
              <a:rPr lang="en-GB" dirty="0" err="1" smtClean="0">
                <a:solidFill>
                  <a:srgbClr val="2A2A2A"/>
                </a:solidFill>
                <a:latin typeface="Arial Rounded MT Bold" panose="020F0704030504030204" pitchFamily="34" charset="0"/>
              </a:rPr>
              <a:t>Snowise</a:t>
            </a:r>
            <a:r>
              <a:rPr lang="en-GB" dirty="0" smtClean="0">
                <a:solidFill>
                  <a:srgbClr val="2A2A2A"/>
                </a:solidFill>
                <a:latin typeface="Arial Rounded MT Bold" panose="020F0704030504030204" pitchFamily="34" charset="0"/>
              </a:rPr>
              <a:t>, 2016, </a:t>
            </a:r>
            <a:r>
              <a:rPr lang="en-GB" dirty="0">
                <a:solidFill>
                  <a:srgbClr val="2A2A2A"/>
                </a:solidFill>
                <a:latin typeface="Arial Rounded MT Bold" panose="020F0704030504030204" pitchFamily="34" charset="0"/>
              </a:rPr>
              <a:t>derived from Snyder’s Hope </a:t>
            </a:r>
            <a:r>
              <a:rPr lang="en-GB" dirty="0" smtClean="0">
                <a:solidFill>
                  <a:srgbClr val="2A2A2A"/>
                </a:solidFill>
                <a:latin typeface="Arial Rounded MT Bold" panose="020F0704030504030204" pitchFamily="34" charset="0"/>
              </a:rPr>
              <a:t>Theory)</a:t>
            </a:r>
          </a:p>
          <a:p>
            <a:endParaRPr lang="en-GB" sz="2000" dirty="0">
              <a:solidFill>
                <a:srgbClr val="2A2A2A"/>
              </a:solidFill>
              <a:latin typeface="Arial Rounded MT Bold" panose="020F0704030504030204" pitchFamily="34" charset="0"/>
            </a:endParaRPr>
          </a:p>
          <a:p>
            <a:r>
              <a:rPr lang="en-GB" sz="2000" dirty="0" smtClean="0">
                <a:solidFill>
                  <a:srgbClr val="2A2A2A"/>
                </a:solidFill>
                <a:latin typeface="Arial Rounded MT Bold" panose="020F0704030504030204" pitchFamily="34" charset="0"/>
              </a:rPr>
              <a:t>Focuses on hope as a cognitive </a:t>
            </a:r>
            <a:r>
              <a:rPr lang="en-GB" sz="2000" dirty="0">
                <a:solidFill>
                  <a:srgbClr val="2A2A2A"/>
                </a:solidFill>
                <a:latin typeface="Arial Rounded MT Bold" panose="020F0704030504030204" pitchFamily="34" charset="0"/>
              </a:rPr>
              <a:t>and emotional concept that allows one to move toward goals, enhances motivation, and facilitates the development of a plan that will be actively carried out</a:t>
            </a:r>
            <a:r>
              <a:rPr lang="en-GB" sz="2000" dirty="0" smtClean="0">
                <a:solidFill>
                  <a:srgbClr val="2A2A2A"/>
                </a:solidFill>
                <a:latin typeface="Arial Rounded MT Bold" panose="020F0704030504030204" pitchFamily="34" charset="0"/>
              </a:rPr>
              <a:t>.</a:t>
            </a:r>
          </a:p>
          <a:p>
            <a:endParaRPr lang="en-GB" sz="2000" dirty="0">
              <a:solidFill>
                <a:srgbClr val="2A2A2A"/>
              </a:solidFill>
              <a:latin typeface="Arial Rounded MT Bold" panose="020F0704030504030204" pitchFamily="34" charset="0"/>
            </a:endParaRPr>
          </a:p>
          <a:p>
            <a:r>
              <a:rPr lang="en-GB" sz="2000" b="1" i="1" dirty="0">
                <a:solidFill>
                  <a:srgbClr val="2A2A2A"/>
                </a:solidFill>
                <a:latin typeface="Arial Rounded MT Bold" panose="020F0704030504030204" pitchFamily="34" charset="0"/>
              </a:rPr>
              <a:t>Hope</a:t>
            </a:r>
            <a:r>
              <a:rPr lang="en-GB" sz="2000" i="1" dirty="0">
                <a:solidFill>
                  <a:srgbClr val="2A2A2A"/>
                </a:solidFill>
                <a:latin typeface="Arial Rounded MT Bold" panose="020F0704030504030204" pitchFamily="34" charset="0"/>
              </a:rPr>
              <a:t>:</a:t>
            </a:r>
            <a:r>
              <a:rPr lang="en-GB" sz="2000" dirty="0">
                <a:solidFill>
                  <a:srgbClr val="2A2A2A"/>
                </a:solidFill>
                <a:latin typeface="Arial Rounded MT Bold" panose="020F0704030504030204" pitchFamily="34" charset="0"/>
              </a:rPr>
              <a:t> What is one goal you hope to achieve in the future?</a:t>
            </a:r>
          </a:p>
          <a:p>
            <a:endParaRPr lang="en-GB" sz="2000" i="1" dirty="0" smtClean="0">
              <a:solidFill>
                <a:srgbClr val="2A2A2A"/>
              </a:solidFill>
              <a:latin typeface="Arial Rounded MT Bold" panose="020F0704030504030204" pitchFamily="34" charset="0"/>
            </a:endParaRPr>
          </a:p>
          <a:p>
            <a:r>
              <a:rPr lang="en-GB" sz="2000" b="1" i="1" dirty="0" smtClean="0">
                <a:solidFill>
                  <a:srgbClr val="2A2A2A"/>
                </a:solidFill>
                <a:latin typeface="Arial Rounded MT Bold" panose="020F0704030504030204" pitchFamily="34" charset="0"/>
              </a:rPr>
              <a:t>Plan </a:t>
            </a:r>
            <a:r>
              <a:rPr lang="en-GB" sz="2000" b="1" i="1" dirty="0">
                <a:solidFill>
                  <a:srgbClr val="2A2A2A"/>
                </a:solidFill>
                <a:latin typeface="Arial Rounded MT Bold" panose="020F0704030504030204" pitchFamily="34" charset="0"/>
              </a:rPr>
              <a:t>&amp; Action</a:t>
            </a:r>
            <a:r>
              <a:rPr lang="en-GB" sz="2000" dirty="0">
                <a:solidFill>
                  <a:srgbClr val="2A2A2A"/>
                </a:solidFill>
                <a:latin typeface="Arial Rounded MT Bold" panose="020F0704030504030204" pitchFamily="34" charset="0"/>
              </a:rPr>
              <a:t>: What small actions can you take that will start moving you closer towards this goal?</a:t>
            </a:r>
          </a:p>
          <a:p>
            <a:endParaRPr lang="en-GB" sz="2000" i="1" dirty="0" smtClean="0">
              <a:solidFill>
                <a:srgbClr val="2A2A2A"/>
              </a:solidFill>
              <a:latin typeface="Arial Rounded MT Bold" panose="020F0704030504030204" pitchFamily="34" charset="0"/>
            </a:endParaRPr>
          </a:p>
          <a:p>
            <a:r>
              <a:rPr lang="en-GB" sz="2000" b="1" i="1" dirty="0" smtClean="0">
                <a:solidFill>
                  <a:srgbClr val="2A2A2A"/>
                </a:solidFill>
                <a:latin typeface="Arial Rounded MT Bold" panose="020F0704030504030204" pitchFamily="34" charset="0"/>
              </a:rPr>
              <a:t>Believe</a:t>
            </a:r>
            <a:r>
              <a:rPr lang="en-GB" sz="2000" dirty="0">
                <a:solidFill>
                  <a:srgbClr val="2A2A2A"/>
                </a:solidFill>
                <a:latin typeface="Arial Rounded MT Bold" panose="020F0704030504030204" pitchFamily="34" charset="0"/>
              </a:rPr>
              <a:t>: Write down 3 short sentences that will help remind you of your capabilities, for instance, “</a:t>
            </a:r>
            <a:r>
              <a:rPr lang="en-GB" sz="2000" i="1" dirty="0">
                <a:solidFill>
                  <a:srgbClr val="2A2A2A"/>
                </a:solidFill>
                <a:latin typeface="Arial Rounded MT Bold" panose="020F0704030504030204" pitchFamily="34" charset="0"/>
              </a:rPr>
              <a:t>I am capable and resourceful</a:t>
            </a:r>
            <a:r>
              <a:rPr lang="en-GB" sz="2000" dirty="0" smtClean="0">
                <a:solidFill>
                  <a:srgbClr val="2A2A2A"/>
                </a:solidFill>
                <a:latin typeface="Arial Rounded MT Bold" panose="020F0704030504030204" pitchFamily="34" charset="0"/>
              </a:rPr>
              <a:t>.”</a:t>
            </a:r>
          </a:p>
          <a:p>
            <a:endParaRPr lang="en-GB" sz="2000" dirty="0">
              <a:solidFill>
                <a:srgbClr val="2A2A2A"/>
              </a:solidFill>
              <a:latin typeface="Arial Rounded MT Bold" panose="020F0704030504030204" pitchFamily="34" charset="0"/>
            </a:endParaRPr>
          </a:p>
          <a:p>
            <a:r>
              <a:rPr lang="en-GB" sz="2000" dirty="0" smtClean="0">
                <a:solidFill>
                  <a:srgbClr val="2A2A2A"/>
                </a:solidFill>
                <a:latin typeface="Arial Rounded MT Bold" panose="020F0704030504030204" pitchFamily="34" charset="0"/>
              </a:rPr>
              <a:t> </a:t>
            </a:r>
            <a:endParaRPr lang="en-GB" sz="2000" b="0" i="0" dirty="0">
              <a:solidFill>
                <a:srgbClr val="2A2A2A"/>
              </a:solidFill>
              <a:effectLst/>
              <a:latin typeface="Arial Rounded MT Bold" panose="020F07040305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8335" y="4442532"/>
            <a:ext cx="2619375" cy="1743075"/>
          </a:xfrm>
          <a:prstGeom prst="rect">
            <a:avLst/>
          </a:prstGeom>
          <a:effectLst>
            <a:softEdge rad="139700"/>
          </a:effectLst>
        </p:spPr>
      </p:pic>
    </p:spTree>
    <p:extLst>
      <p:ext uri="{BB962C8B-B14F-4D97-AF65-F5344CB8AC3E}">
        <p14:creationId xmlns:p14="http://schemas.microsoft.com/office/powerpoint/2010/main" val="3577863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1199" y="726399"/>
            <a:ext cx="1841500" cy="79291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stretch>
            <a:fillRect/>
          </a:stretch>
        </p:blipFill>
        <p:spPr>
          <a:xfrm>
            <a:off x="919515" y="3708231"/>
            <a:ext cx="4840644" cy="2341067"/>
          </a:xfrm>
          <a:prstGeom prst="rect">
            <a:avLst/>
          </a:prstGeom>
        </p:spPr>
      </p:pic>
      <p:sp>
        <p:nvSpPr>
          <p:cNvPr id="3" name="TextBox 2"/>
          <p:cNvSpPr txBox="1"/>
          <p:nvPr/>
        </p:nvSpPr>
        <p:spPr>
          <a:xfrm>
            <a:off x="919515" y="884871"/>
            <a:ext cx="1424867" cy="461665"/>
          </a:xfrm>
          <a:prstGeom prst="rect">
            <a:avLst/>
          </a:prstGeom>
          <a:noFill/>
        </p:spPr>
        <p:txBody>
          <a:bodyPr wrap="square" rtlCol="0">
            <a:spAutoFit/>
          </a:bodyPr>
          <a:lstStyle/>
          <a:p>
            <a:r>
              <a:rPr lang="en-GB" sz="2400" dirty="0" smtClean="0">
                <a:solidFill>
                  <a:schemeClr val="bg1"/>
                </a:solidFill>
                <a:latin typeface="Arial Rounded MT Bold" panose="020F0704030504030204" pitchFamily="34" charset="0"/>
              </a:rPr>
              <a:t>Identity</a:t>
            </a:r>
            <a:endParaRPr lang="en-GB" sz="2400" dirty="0">
              <a:solidFill>
                <a:schemeClr val="bg1"/>
              </a:solidFill>
              <a:latin typeface="Arial Rounded MT Bold" panose="020F0704030504030204" pitchFamily="34" charset="0"/>
            </a:endParaRPr>
          </a:p>
        </p:txBody>
      </p:sp>
      <p:sp>
        <p:nvSpPr>
          <p:cNvPr id="4" name="TextBox 3"/>
          <p:cNvSpPr txBox="1"/>
          <p:nvPr/>
        </p:nvSpPr>
        <p:spPr>
          <a:xfrm>
            <a:off x="711199" y="2019552"/>
            <a:ext cx="3995384" cy="1015663"/>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Arial Rounded MT Bold" panose="020F0704030504030204" pitchFamily="34" charset="0"/>
              </a:rPr>
              <a:t>Rebuilding a positive sense of identity</a:t>
            </a:r>
          </a:p>
          <a:p>
            <a:pPr marL="285750" indent="-285750">
              <a:buFont typeface="Arial" panose="020B0604020202020204" pitchFamily="34" charset="0"/>
              <a:buChar char="•"/>
            </a:pPr>
            <a:r>
              <a:rPr lang="en-GB" sz="2000" dirty="0" smtClean="0">
                <a:latin typeface="Arial Rounded MT Bold" panose="020F0704030504030204" pitchFamily="34" charset="0"/>
              </a:rPr>
              <a:t>Overcoming stigma</a:t>
            </a:r>
            <a:endParaRPr lang="en-GB" sz="2000" dirty="0">
              <a:latin typeface="Arial Rounded MT Bold" panose="020F0704030504030204" pitchFamily="34" charset="0"/>
            </a:endParaRPr>
          </a:p>
        </p:txBody>
      </p:sp>
      <p:cxnSp>
        <p:nvCxnSpPr>
          <p:cNvPr id="8" name="Straight Arrow Connector 7"/>
          <p:cNvCxnSpPr/>
          <p:nvPr/>
        </p:nvCxnSpPr>
        <p:spPr>
          <a:xfrm>
            <a:off x="2287895" y="3086016"/>
            <a:ext cx="841991" cy="1244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40326" y="817796"/>
            <a:ext cx="6096000" cy="3447098"/>
          </a:xfrm>
          <a:prstGeom prst="rect">
            <a:avLst/>
          </a:prstGeom>
        </p:spPr>
        <p:txBody>
          <a:bodyPr>
            <a:spAutoFit/>
          </a:bodyPr>
          <a:lstStyle/>
          <a:p>
            <a:pPr marL="285750" indent="-285750">
              <a:buFont typeface="Arial" panose="020B0604020202020204" pitchFamily="34" charset="0"/>
              <a:buChar char="•"/>
            </a:pPr>
            <a:r>
              <a:rPr lang="en-GB" sz="2000" dirty="0">
                <a:latin typeface="Arial Rounded MT Bold" panose="020F0704030504030204" pitchFamily="34" charset="0"/>
              </a:rPr>
              <a:t>The condition of being oneself or itself, and not </a:t>
            </a:r>
            <a:r>
              <a:rPr lang="en-GB" sz="2000" dirty="0" smtClean="0">
                <a:latin typeface="Arial Rounded MT Bold" panose="020F0704030504030204" pitchFamily="34" charset="0"/>
              </a:rPr>
              <a:t>another</a:t>
            </a:r>
          </a:p>
          <a:p>
            <a:pPr marL="285750" indent="-285750">
              <a:buFont typeface="Arial" panose="020B0604020202020204" pitchFamily="34" charset="0"/>
              <a:buChar char="•"/>
            </a:pPr>
            <a:r>
              <a:rPr lang="en-GB" sz="2000" dirty="0">
                <a:latin typeface="Arial Rounded MT Bold" panose="020F0704030504030204" pitchFamily="34" charset="0"/>
              </a:rPr>
              <a:t>The state or fact of remaining the same one or ones, as under varying aspects or </a:t>
            </a:r>
            <a:r>
              <a:rPr lang="en-GB" sz="2000" dirty="0" smtClean="0">
                <a:latin typeface="Arial Rounded MT Bold" panose="020F0704030504030204" pitchFamily="34" charset="0"/>
              </a:rPr>
              <a:t>conditions</a:t>
            </a:r>
          </a:p>
          <a:p>
            <a:pPr marL="285750" indent="-285750">
              <a:buFont typeface="Arial" panose="020B0604020202020204" pitchFamily="34" charset="0"/>
              <a:buChar char="•"/>
            </a:pPr>
            <a:r>
              <a:rPr lang="en-GB" sz="2000" dirty="0">
                <a:latin typeface="Arial Rounded MT Bold" panose="020F0704030504030204" pitchFamily="34" charset="0"/>
              </a:rPr>
              <a:t>The condition or character as to who a person or what a thing is; the qualities, beliefs, etc., that distinguish or identify a person or thing </a:t>
            </a:r>
          </a:p>
          <a:p>
            <a:pPr marL="285750" indent="-285750">
              <a:buFont typeface="Arial" panose="020B0604020202020204" pitchFamily="34" charset="0"/>
              <a:buChar char="•"/>
            </a:pPr>
            <a:endParaRPr lang="en-GB" sz="2000" dirty="0">
              <a:latin typeface="Arial Rounded MT Bold" panose="020F0704030504030204" pitchFamily="34" charset="0"/>
            </a:endParaRPr>
          </a:p>
          <a:p>
            <a:pPr marL="285750" indent="-285750">
              <a:buFont typeface="Arial" panose="020B0604020202020204" pitchFamily="34" charset="0"/>
              <a:buChar char="•"/>
            </a:pPr>
            <a:endParaRPr lang="en-GB" dirty="0">
              <a:latin typeface="Arial Rounded MT Bold" panose="020F0704030504030204" pitchFamily="34" charset="0"/>
            </a:endParaRPr>
          </a:p>
        </p:txBody>
      </p:sp>
      <p:pic>
        <p:nvPicPr>
          <p:cNvPr id="15" name="Picture 14"/>
          <p:cNvPicPr>
            <a:picLocks noChangeAspect="1"/>
          </p:cNvPicPr>
          <p:nvPr/>
        </p:nvPicPr>
        <p:blipFill>
          <a:blip r:embed="rId3"/>
          <a:stretch>
            <a:fillRect/>
          </a:stretch>
        </p:blipFill>
        <p:spPr>
          <a:xfrm>
            <a:off x="7277467" y="3827727"/>
            <a:ext cx="4200693" cy="2352388"/>
          </a:xfrm>
          <a:prstGeom prst="rect">
            <a:avLst/>
          </a:prstGeom>
          <a:effectLst>
            <a:softEdge rad="101600"/>
          </a:effectLst>
        </p:spPr>
      </p:pic>
    </p:spTree>
    <p:extLst>
      <p:ext uri="{BB962C8B-B14F-4D97-AF65-F5344CB8AC3E}">
        <p14:creationId xmlns:p14="http://schemas.microsoft.com/office/powerpoint/2010/main" val="3194010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5334" y="787736"/>
            <a:ext cx="7416800" cy="5262979"/>
          </a:xfrm>
          <a:prstGeom prst="rect">
            <a:avLst/>
          </a:prstGeom>
          <a:solidFill>
            <a:schemeClr val="accent2">
              <a:lumMod val="50000"/>
            </a:schemeClr>
          </a:solidFill>
        </p:spPr>
        <p:txBody>
          <a:bodyPr wrap="square">
            <a:spAutoFit/>
          </a:bodyPr>
          <a:lstStyle/>
          <a:p>
            <a:pPr algn="ctr"/>
            <a:endParaRPr lang="en-GB" sz="2400" dirty="0">
              <a:solidFill>
                <a:schemeClr val="bg1"/>
              </a:solidFill>
              <a:latin typeface="Arial Rounded MT Bold" panose="020F0704030504030204" pitchFamily="34" charset="0"/>
            </a:endParaRPr>
          </a:p>
          <a:p>
            <a:pPr algn="ctr"/>
            <a:r>
              <a:rPr lang="en-GB" sz="2400" dirty="0" smtClean="0">
                <a:solidFill>
                  <a:schemeClr val="bg1"/>
                </a:solidFill>
                <a:latin typeface="Arial Rounded MT Bold" panose="020F0704030504030204" pitchFamily="34" charset="0"/>
              </a:rPr>
              <a:t>Our identity is a unique combination </a:t>
            </a:r>
            <a:r>
              <a:rPr lang="en-GB" sz="2400" dirty="0">
                <a:solidFill>
                  <a:schemeClr val="bg1"/>
                </a:solidFill>
                <a:latin typeface="Arial Rounded MT Bold" panose="020F0704030504030204" pitchFamily="34" charset="0"/>
              </a:rPr>
              <a:t>of personality characteristics, abilities, interests, physical attributes and biography. </a:t>
            </a:r>
            <a:endParaRPr lang="en-GB" sz="2400" dirty="0" smtClean="0">
              <a:solidFill>
                <a:schemeClr val="bg1"/>
              </a:solidFill>
              <a:latin typeface="Arial Rounded MT Bold" panose="020F0704030504030204" pitchFamily="34" charset="0"/>
            </a:endParaRPr>
          </a:p>
          <a:p>
            <a:pPr algn="ctr"/>
            <a:endParaRPr lang="en-GB" sz="2400" dirty="0">
              <a:solidFill>
                <a:schemeClr val="bg1"/>
              </a:solidFill>
              <a:latin typeface="Arial Rounded MT Bold" panose="020F0704030504030204" pitchFamily="34" charset="0"/>
            </a:endParaRPr>
          </a:p>
          <a:p>
            <a:pPr algn="ctr"/>
            <a:r>
              <a:rPr lang="en-GB" sz="2400" dirty="0" smtClean="0">
                <a:solidFill>
                  <a:schemeClr val="bg1"/>
                </a:solidFill>
                <a:latin typeface="Arial Rounded MT Bold" panose="020F0704030504030204" pitchFamily="34" charset="0"/>
              </a:rPr>
              <a:t>Personality </a:t>
            </a:r>
            <a:r>
              <a:rPr lang="en-GB" sz="2400" dirty="0">
                <a:solidFill>
                  <a:schemeClr val="bg1"/>
                </a:solidFill>
                <a:latin typeface="Arial Rounded MT Bold" panose="020F0704030504030204" pitchFamily="34" charset="0"/>
              </a:rPr>
              <a:t>and personal identity are bio-socially determined, which means that both are genetically pre-defined and socially reshaped</a:t>
            </a:r>
            <a:r>
              <a:rPr lang="en-GB" sz="2400" dirty="0" smtClean="0">
                <a:solidFill>
                  <a:schemeClr val="bg1"/>
                </a:solidFill>
                <a:latin typeface="Arial Rounded MT Bold" panose="020F0704030504030204" pitchFamily="34" charset="0"/>
              </a:rPr>
              <a:t>.</a:t>
            </a:r>
          </a:p>
          <a:p>
            <a:pPr algn="ctr"/>
            <a:endParaRPr lang="en-GB" sz="2400" dirty="0">
              <a:solidFill>
                <a:schemeClr val="bg1"/>
              </a:solidFill>
              <a:latin typeface="Arial Rounded MT Bold" panose="020F0704030504030204" pitchFamily="34" charset="0"/>
            </a:endParaRPr>
          </a:p>
          <a:p>
            <a:pPr algn="ctr"/>
            <a:endParaRPr lang="en-GB" sz="2400" dirty="0" smtClean="0">
              <a:solidFill>
                <a:schemeClr val="bg1"/>
              </a:solidFill>
              <a:latin typeface="Arial Rounded MT Bold" panose="020F0704030504030204" pitchFamily="34" charset="0"/>
            </a:endParaRPr>
          </a:p>
          <a:p>
            <a:pPr algn="ctr"/>
            <a:endParaRPr lang="en-GB" sz="2400" dirty="0">
              <a:solidFill>
                <a:schemeClr val="bg1"/>
              </a:solidFill>
              <a:latin typeface="Arial Rounded MT Bold" panose="020F0704030504030204" pitchFamily="34" charset="0"/>
            </a:endParaRPr>
          </a:p>
          <a:p>
            <a:pPr algn="ctr"/>
            <a:endParaRPr lang="en-GB" sz="2400" dirty="0" smtClean="0">
              <a:solidFill>
                <a:schemeClr val="bg1"/>
              </a:solidFill>
              <a:latin typeface="Arial Rounded MT Bold" panose="020F0704030504030204" pitchFamily="34" charset="0"/>
            </a:endParaRPr>
          </a:p>
          <a:p>
            <a:pPr algn="ctr"/>
            <a:endParaRPr lang="en-GB" sz="2400" dirty="0">
              <a:solidFill>
                <a:schemeClr val="bg1"/>
              </a:solidFill>
              <a:latin typeface="Arial Rounded MT Bold" panose="020F0704030504030204" pitchFamily="34" charset="0"/>
            </a:endParaRPr>
          </a:p>
          <a:p>
            <a:pPr algn="ctr"/>
            <a:endParaRPr lang="en-GB" sz="2400" dirty="0">
              <a:solidFill>
                <a:schemeClr val="bg1"/>
              </a:solidFill>
              <a:latin typeface="Arial Rounded MT Bold" panose="020F0704030504030204" pitchFamily="34" charset="0"/>
            </a:endParaRPr>
          </a:p>
        </p:txBody>
      </p:sp>
      <p:sp>
        <p:nvSpPr>
          <p:cNvPr id="3" name="Rectangle 2"/>
          <p:cNvSpPr/>
          <p:nvPr/>
        </p:nvSpPr>
        <p:spPr>
          <a:xfrm>
            <a:off x="3772695" y="4124868"/>
            <a:ext cx="5702202" cy="461665"/>
          </a:xfrm>
          <a:prstGeom prst="rect">
            <a:avLst/>
          </a:prstGeom>
        </p:spPr>
        <p:txBody>
          <a:bodyPr wrap="none">
            <a:spAutoFit/>
          </a:bodyPr>
          <a:lstStyle/>
          <a:p>
            <a:r>
              <a:rPr lang="en-GB" sz="2400" dirty="0">
                <a:solidFill>
                  <a:schemeClr val="bg1"/>
                </a:solidFill>
                <a:latin typeface="Arial Rounded MT Bold" panose="020F0704030504030204" pitchFamily="34" charset="0"/>
              </a:rPr>
              <a:t>Max Haller et Bernadette Müller 2008</a:t>
            </a:r>
          </a:p>
        </p:txBody>
      </p:sp>
    </p:spTree>
    <p:extLst>
      <p:ext uri="{BB962C8B-B14F-4D97-AF65-F5344CB8AC3E}">
        <p14:creationId xmlns:p14="http://schemas.microsoft.com/office/powerpoint/2010/main" val="3128452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6052" y="1788638"/>
            <a:ext cx="11112139"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3C9770">
                    <a:lumMod val="50000"/>
                  </a:srgbClr>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For some identity focusses upon being valued as an individual in spite of mental health </a:t>
            </a:r>
            <a:r>
              <a:rPr kumimoji="0" lang="en-GB" sz="2400" b="1" i="0" u="none" strike="noStrike" kern="1200" cap="none" spc="0" normalizeH="0" baseline="0" noProof="0" dirty="0" smtClean="0">
                <a:ln>
                  <a:noFill/>
                </a:ln>
                <a:solidFill>
                  <a:srgbClr val="3C9770">
                    <a:lumMod val="50000"/>
                  </a:srgbClr>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problems: The Person, not the Label</a:t>
            </a:r>
            <a:endParaRPr kumimoji="0" lang="en-GB" sz="2400" b="1" i="0" u="none" strike="noStrike" kern="1200" cap="none" spc="0" normalizeH="0" baseline="0" noProof="0" dirty="0">
              <a:ln>
                <a:noFill/>
              </a:ln>
              <a:solidFill>
                <a:srgbClr val="3C9770">
                  <a:lumMod val="50000"/>
                </a:srgbClr>
              </a:solidFill>
              <a:effectLst/>
              <a:uLnTx/>
              <a:uFillTx/>
              <a:latin typeface="Arial Rounded MT Bold" panose="020F0704030504030204" pitchFamily="34" charset="0"/>
              <a:ea typeface="+mn-ea"/>
              <a:cs typeface="+mn-cs"/>
            </a:endParaRPr>
          </a:p>
        </p:txBody>
      </p:sp>
      <p:sp>
        <p:nvSpPr>
          <p:cNvPr id="3" name="Rectangle 2"/>
          <p:cNvSpPr/>
          <p:nvPr/>
        </p:nvSpPr>
        <p:spPr>
          <a:xfrm>
            <a:off x="829122" y="2946651"/>
            <a:ext cx="10054045" cy="120032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09D">
                    <a:lumMod val="50000"/>
                  </a:srgbClr>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For others the experience of ill health and recovery is </a:t>
            </a:r>
            <a:r>
              <a:rPr kumimoji="0" lang="en-GB" sz="2400" b="1" i="0" u="none" strike="noStrike" kern="1200" cap="none" spc="0" normalizeH="0" baseline="0" noProof="0" dirty="0" smtClean="0">
                <a:ln>
                  <a:noFill/>
                </a:ln>
                <a:solidFill>
                  <a:srgbClr val="44709D">
                    <a:lumMod val="50000"/>
                  </a:srgbClr>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embraced </a:t>
            </a:r>
            <a:r>
              <a:rPr kumimoji="0" lang="en-GB" sz="2400" b="1" i="0" u="none" strike="noStrike" kern="1200" cap="none" spc="0" normalizeH="0" baseline="0" noProof="0" dirty="0">
                <a:ln>
                  <a:noFill/>
                </a:ln>
                <a:solidFill>
                  <a:srgbClr val="44709D">
                    <a:lumMod val="50000"/>
                  </a:srgbClr>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and is a focus of </a:t>
            </a:r>
            <a:r>
              <a:rPr kumimoji="0" lang="en-GB" sz="2400" b="1" i="0" u="none" strike="noStrike" kern="1200" cap="none" spc="0" normalizeH="0" baseline="0" noProof="0" dirty="0" smtClean="0">
                <a:ln>
                  <a:noFill/>
                </a:ln>
                <a:solidFill>
                  <a:srgbClr val="44709D">
                    <a:lumMod val="50000"/>
                  </a:srgbClr>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value: Identity is of an overcomer, expert by experience and mental health survivor</a:t>
            </a:r>
          </a:p>
        </p:txBody>
      </p:sp>
      <p:sp>
        <p:nvSpPr>
          <p:cNvPr id="4" name="Rectangle 3"/>
          <p:cNvSpPr/>
          <p:nvPr/>
        </p:nvSpPr>
        <p:spPr>
          <a:xfrm>
            <a:off x="824217" y="4533127"/>
            <a:ext cx="10058950"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12121">
                    <a:lumMod val="90000"/>
                    <a:lumOff val="10000"/>
                  </a:srgbClr>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For many identity is about personal growth and development and change </a:t>
            </a:r>
            <a:r>
              <a:rPr kumimoji="0" lang="en-GB" sz="2400" b="1" i="0" u="none" strike="noStrike" kern="1200" cap="none" spc="0" normalizeH="0" baseline="0" noProof="0" dirty="0" smtClean="0">
                <a:ln>
                  <a:noFill/>
                </a:ln>
                <a:solidFill>
                  <a:srgbClr val="212121">
                    <a:lumMod val="90000"/>
                    <a:lumOff val="10000"/>
                  </a:srgbClr>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internally: It has made me the person I am today</a:t>
            </a:r>
            <a:endParaRPr kumimoji="0" lang="en-GB" sz="2400" b="1" i="0" u="none" strike="noStrike" kern="1200" cap="none" spc="0" normalizeH="0" baseline="0" noProof="0" dirty="0">
              <a:ln>
                <a:noFill/>
              </a:ln>
              <a:solidFill>
                <a:srgbClr val="212121">
                  <a:lumMod val="90000"/>
                  <a:lumOff val="10000"/>
                </a:srgbClr>
              </a:solidFill>
              <a:effectLst/>
              <a:uLnTx/>
              <a:uFillTx/>
              <a:latin typeface="Arial Rounded MT Bold" panose="020F0704030504030204" pitchFamily="34" charset="0"/>
              <a:ea typeface="+mn-ea"/>
              <a:cs typeface="+mn-cs"/>
            </a:endParaRPr>
          </a:p>
        </p:txBody>
      </p:sp>
      <p:sp>
        <p:nvSpPr>
          <p:cNvPr id="5" name="TextBox 4"/>
          <p:cNvSpPr txBox="1"/>
          <p:nvPr/>
        </p:nvSpPr>
        <p:spPr>
          <a:xfrm>
            <a:off x="3811257" y="999958"/>
            <a:ext cx="407996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212121">
                    <a:lumMod val="90000"/>
                    <a:lumOff val="10000"/>
                  </a:srgbClr>
                </a:solidFill>
                <a:effectLst/>
                <a:uLnTx/>
                <a:uFillTx/>
                <a:latin typeface="Arial Rounded MT Bold" panose="020F0704030504030204" pitchFamily="34" charset="0"/>
                <a:ea typeface="+mn-ea"/>
                <a:cs typeface="+mn-cs"/>
              </a:rPr>
              <a:t>Identity and Mental Health</a:t>
            </a:r>
            <a:endParaRPr kumimoji="0" lang="en-GB" sz="2400" b="1" i="0" u="none" strike="noStrike" kern="1200" cap="none" spc="0" normalizeH="0" baseline="0" noProof="0" dirty="0">
              <a:ln>
                <a:noFill/>
              </a:ln>
              <a:solidFill>
                <a:srgbClr val="212121">
                  <a:lumMod val="90000"/>
                  <a:lumOff val="10000"/>
                </a:srgbClr>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4245745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98500" y="660400"/>
            <a:ext cx="5930900"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130300" y="1206548"/>
            <a:ext cx="4495800" cy="307777"/>
          </a:xfrm>
          <a:prstGeom prst="rect">
            <a:avLst/>
          </a:prstGeom>
        </p:spPr>
        <p:txBody>
          <a:bodyPr wrap="square">
            <a:spAutoFit/>
          </a:bodyPr>
          <a:lstStyle/>
          <a:p>
            <a:r>
              <a:rPr lang="en-GB" sz="1400" dirty="0" smtClean="0">
                <a:solidFill>
                  <a:schemeClr val="bg1"/>
                </a:solidFill>
                <a:latin typeface="Arial Rounded MT Bold" panose="020F0704030504030204" pitchFamily="34" charset="0"/>
              </a:rPr>
              <a:t>(Wood</a:t>
            </a:r>
            <a:r>
              <a:rPr lang="en-GB" sz="1400" dirty="0">
                <a:solidFill>
                  <a:schemeClr val="bg1"/>
                </a:solidFill>
                <a:latin typeface="Arial Rounded MT Bold" panose="020F0704030504030204" pitchFamily="34" charset="0"/>
              </a:rPr>
              <a:t>, </a:t>
            </a:r>
            <a:r>
              <a:rPr lang="en-GB" sz="1400" dirty="0" smtClean="0">
                <a:solidFill>
                  <a:schemeClr val="bg1"/>
                </a:solidFill>
                <a:latin typeface="Arial Rounded MT Bold" panose="020F0704030504030204" pitchFamily="34" charset="0"/>
              </a:rPr>
              <a:t>Linley, </a:t>
            </a:r>
            <a:r>
              <a:rPr lang="en-GB" sz="1400" dirty="0" err="1" smtClean="0">
                <a:solidFill>
                  <a:schemeClr val="bg1"/>
                </a:solidFill>
                <a:latin typeface="Arial Rounded MT Bold" panose="020F0704030504030204" pitchFamily="34" charset="0"/>
              </a:rPr>
              <a:t>Maltby</a:t>
            </a:r>
            <a:r>
              <a:rPr lang="en-GB" sz="1400" dirty="0" smtClean="0">
                <a:solidFill>
                  <a:schemeClr val="bg1"/>
                </a:solidFill>
                <a:latin typeface="Arial Rounded MT Bold" panose="020F0704030504030204" pitchFamily="34" charset="0"/>
              </a:rPr>
              <a:t>, </a:t>
            </a:r>
            <a:r>
              <a:rPr lang="en-GB" sz="1400" dirty="0" err="1">
                <a:solidFill>
                  <a:schemeClr val="bg1"/>
                </a:solidFill>
                <a:latin typeface="Arial Rounded MT Bold" panose="020F0704030504030204" pitchFamily="34" charset="0"/>
              </a:rPr>
              <a:t>Baliousis</a:t>
            </a:r>
            <a:r>
              <a:rPr lang="en-GB" sz="1400" dirty="0" smtClean="0">
                <a:solidFill>
                  <a:schemeClr val="bg1"/>
                </a:solidFill>
                <a:latin typeface="Arial Rounded MT Bold" panose="020F0704030504030204" pitchFamily="34" charset="0"/>
              </a:rPr>
              <a:t>, &amp; Joseph, 2008)</a:t>
            </a:r>
            <a:endParaRPr lang="en-GB" sz="1400" dirty="0">
              <a:solidFill>
                <a:schemeClr val="bg1"/>
              </a:solidFill>
              <a:latin typeface="Arial Rounded MT Bold" panose="020F0704030504030204" pitchFamily="34" charset="0"/>
            </a:endParaRPr>
          </a:p>
        </p:txBody>
      </p:sp>
      <p:sp>
        <p:nvSpPr>
          <p:cNvPr id="4" name="Rectangle 3"/>
          <p:cNvSpPr/>
          <p:nvPr/>
        </p:nvSpPr>
        <p:spPr>
          <a:xfrm>
            <a:off x="4953000" y="1616501"/>
            <a:ext cx="6096000" cy="4524315"/>
          </a:xfrm>
          <a:prstGeom prst="rect">
            <a:avLst/>
          </a:prstGeom>
        </p:spPr>
        <p:txBody>
          <a:bodyPr>
            <a:spAutoFit/>
          </a:bodyPr>
          <a:lstStyle/>
          <a:p>
            <a:endParaRPr lang="en-GB" dirty="0">
              <a:latin typeface="Arial Rounded MT Bold" panose="020F0704030504030204" pitchFamily="34" charset="0"/>
            </a:endParaRPr>
          </a:p>
          <a:p>
            <a:r>
              <a:rPr lang="en-GB" dirty="0">
                <a:latin typeface="Arial Rounded MT Bold" panose="020F0704030504030204" pitchFamily="34" charset="0"/>
              </a:rPr>
              <a:t>1. “I think it is better to be yourself, than to be</a:t>
            </a:r>
          </a:p>
          <a:p>
            <a:r>
              <a:rPr lang="en-GB" dirty="0">
                <a:latin typeface="Arial Rounded MT Bold" panose="020F0704030504030204" pitchFamily="34" charset="0"/>
              </a:rPr>
              <a:t>popular.”</a:t>
            </a:r>
          </a:p>
          <a:p>
            <a:r>
              <a:rPr lang="en-GB" dirty="0">
                <a:latin typeface="Arial Rounded MT Bold" panose="020F0704030504030204" pitchFamily="34" charset="0"/>
              </a:rPr>
              <a:t>2. “I don’t know how I really feel inside.”</a:t>
            </a:r>
          </a:p>
          <a:p>
            <a:r>
              <a:rPr lang="en-GB" dirty="0">
                <a:latin typeface="Arial Rounded MT Bold" panose="020F0704030504030204" pitchFamily="34" charset="0"/>
              </a:rPr>
              <a:t>3. “I am strongly influenced by the opinions of others.”</a:t>
            </a:r>
          </a:p>
          <a:p>
            <a:r>
              <a:rPr lang="en-GB" dirty="0">
                <a:latin typeface="Arial Rounded MT Bold" panose="020F0704030504030204" pitchFamily="34" charset="0"/>
              </a:rPr>
              <a:t>4. “I usually do what other people tell me to do.”</a:t>
            </a:r>
          </a:p>
          <a:p>
            <a:r>
              <a:rPr lang="en-GB" dirty="0">
                <a:latin typeface="Arial Rounded MT Bold" panose="020F0704030504030204" pitchFamily="34" charset="0"/>
              </a:rPr>
              <a:t>5. “I always feel I need to do what others expect me</a:t>
            </a:r>
          </a:p>
          <a:p>
            <a:r>
              <a:rPr lang="en-GB" dirty="0">
                <a:latin typeface="Arial Rounded MT Bold" panose="020F0704030504030204" pitchFamily="34" charset="0"/>
              </a:rPr>
              <a:t>to do.”</a:t>
            </a:r>
          </a:p>
          <a:p>
            <a:r>
              <a:rPr lang="en-GB" dirty="0">
                <a:latin typeface="Arial Rounded MT Bold" panose="020F0704030504030204" pitchFamily="34" charset="0"/>
              </a:rPr>
              <a:t>6. “Other people influence me greatly.”</a:t>
            </a:r>
          </a:p>
          <a:p>
            <a:r>
              <a:rPr lang="en-GB" dirty="0">
                <a:latin typeface="Arial Rounded MT Bold" panose="020F0704030504030204" pitchFamily="34" charset="0"/>
              </a:rPr>
              <a:t>7. “I feel as if I don’t know myself very well.”</a:t>
            </a:r>
          </a:p>
          <a:p>
            <a:r>
              <a:rPr lang="en-GB" dirty="0">
                <a:latin typeface="Arial Rounded MT Bold" panose="020F0704030504030204" pitchFamily="34" charset="0"/>
              </a:rPr>
              <a:t>8. “I always stand by what I believe in.”</a:t>
            </a:r>
          </a:p>
          <a:p>
            <a:r>
              <a:rPr lang="en-GB" dirty="0">
                <a:latin typeface="Arial Rounded MT Bold" panose="020F0704030504030204" pitchFamily="34" charset="0"/>
              </a:rPr>
              <a:t>9. “I am true to myself in most situations.”</a:t>
            </a:r>
          </a:p>
          <a:p>
            <a:r>
              <a:rPr lang="en-GB" dirty="0">
                <a:latin typeface="Arial Rounded MT Bold" panose="020F0704030504030204" pitchFamily="34" charset="0"/>
              </a:rPr>
              <a:t>10. “I feel out of touch with the ‘real me.’”</a:t>
            </a:r>
          </a:p>
          <a:p>
            <a:r>
              <a:rPr lang="en-GB" dirty="0">
                <a:latin typeface="Arial Rounded MT Bold" panose="020F0704030504030204" pitchFamily="34" charset="0"/>
              </a:rPr>
              <a:t>11. “I live in accordance with my values and beliefs.”</a:t>
            </a:r>
          </a:p>
          <a:p>
            <a:r>
              <a:rPr lang="en-GB" dirty="0">
                <a:latin typeface="Arial Rounded MT Bold" panose="020F0704030504030204" pitchFamily="34" charset="0"/>
              </a:rPr>
              <a:t>12. “I feel alienated from myself.”</a:t>
            </a:r>
          </a:p>
        </p:txBody>
      </p:sp>
      <p:sp>
        <p:nvSpPr>
          <p:cNvPr id="5" name="Rectangle 4"/>
          <p:cNvSpPr/>
          <p:nvPr/>
        </p:nvSpPr>
        <p:spPr>
          <a:xfrm>
            <a:off x="698500" y="702101"/>
            <a:ext cx="6134100" cy="830997"/>
          </a:xfrm>
          <a:prstGeom prst="rect">
            <a:avLst/>
          </a:prstGeom>
        </p:spPr>
        <p:txBody>
          <a:bodyPr wrap="square">
            <a:spAutoFit/>
          </a:bodyPr>
          <a:lstStyle/>
          <a:p>
            <a:r>
              <a:rPr lang="en-GB" sz="2400" dirty="0">
                <a:solidFill>
                  <a:schemeClr val="bg1"/>
                </a:solidFill>
                <a:latin typeface="Arial Rounded MT Bold" panose="020F0704030504030204" pitchFamily="34" charset="0"/>
              </a:rPr>
              <a:t>Measuring </a:t>
            </a:r>
            <a:r>
              <a:rPr lang="en-GB" sz="2400" dirty="0" smtClean="0">
                <a:solidFill>
                  <a:schemeClr val="bg1"/>
                </a:solidFill>
                <a:latin typeface="Arial Rounded MT Bold" panose="020F0704030504030204" pitchFamily="34" charset="0"/>
              </a:rPr>
              <a:t>Identity:  </a:t>
            </a:r>
            <a:r>
              <a:rPr lang="en-GB" sz="2400" dirty="0">
                <a:solidFill>
                  <a:schemeClr val="bg1"/>
                </a:solidFill>
                <a:latin typeface="Arial Rounded MT Bold" panose="020F0704030504030204" pitchFamily="34" charset="0"/>
              </a:rPr>
              <a:t>Authenticity Scale</a:t>
            </a:r>
            <a:endParaRPr lang="en-GB" sz="2400" dirty="0">
              <a:solidFill>
                <a:schemeClr val="bg1"/>
              </a:solidFill>
            </a:endParaRPr>
          </a:p>
          <a:p>
            <a:endParaRPr lang="en-GB" sz="2400" dirty="0">
              <a:solidFill>
                <a:schemeClr val="bg1"/>
              </a:solidFill>
            </a:endParaRPr>
          </a:p>
        </p:txBody>
      </p:sp>
      <p:sp>
        <p:nvSpPr>
          <p:cNvPr id="7" name="Rectangle 6"/>
          <p:cNvSpPr/>
          <p:nvPr/>
        </p:nvSpPr>
        <p:spPr>
          <a:xfrm>
            <a:off x="698500" y="1736229"/>
            <a:ext cx="3340100" cy="1477328"/>
          </a:xfrm>
          <a:prstGeom prst="rect">
            <a:avLst/>
          </a:prstGeom>
        </p:spPr>
        <p:txBody>
          <a:bodyPr wrap="square">
            <a:spAutoFit/>
          </a:bodyPr>
          <a:lstStyle/>
          <a:p>
            <a:r>
              <a:rPr lang="en-GB" dirty="0">
                <a:latin typeface="Arial Rounded MT Bold" panose="020F0704030504030204" pitchFamily="34" charset="0"/>
              </a:rPr>
              <a:t>On a scale of 1-7 (1= does not describe me at all, to</a:t>
            </a:r>
          </a:p>
          <a:p>
            <a:r>
              <a:rPr lang="en-GB" dirty="0">
                <a:latin typeface="Arial Rounded MT Bold" panose="020F0704030504030204" pitchFamily="34" charset="0"/>
              </a:rPr>
              <a:t>7= describes me very well) </a:t>
            </a:r>
            <a:endParaRPr lang="en-GB" dirty="0" smtClean="0">
              <a:latin typeface="Arial Rounded MT Bold" panose="020F0704030504030204" pitchFamily="34" charset="0"/>
            </a:endParaRPr>
          </a:p>
          <a:p>
            <a:endParaRPr lang="en-GB" dirty="0">
              <a:latin typeface="Arial Rounded MT Bold" panose="020F0704030504030204" pitchFamily="34" charset="0"/>
            </a:endParaRPr>
          </a:p>
          <a:p>
            <a:r>
              <a:rPr lang="en-GB" dirty="0">
                <a:latin typeface="Arial Rounded MT Bold" panose="020F0704030504030204" pitchFamily="34" charset="0"/>
              </a:rPr>
              <a:t>W</a:t>
            </a:r>
            <a:r>
              <a:rPr lang="en-GB" dirty="0" smtClean="0">
                <a:latin typeface="Arial Rounded MT Bold" panose="020F0704030504030204" pitchFamily="34" charset="0"/>
              </a:rPr>
              <a:t>here do you rate yourself?</a:t>
            </a:r>
            <a:endParaRPr lang="en-GB" dirty="0">
              <a:latin typeface="Arial Rounded MT Bold" panose="020F0704030504030204" pitchFamily="34" charset="0"/>
            </a:endParaRPr>
          </a:p>
        </p:txBody>
      </p:sp>
      <p:sp>
        <p:nvSpPr>
          <p:cNvPr id="8" name="AutoShape 2" descr="Clipboard - vector icon. — Stock Vector © lovemask #9436240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2">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130300" y="3589337"/>
            <a:ext cx="2143125" cy="2143125"/>
          </a:xfrm>
          <a:prstGeom prst="rect">
            <a:avLst/>
          </a:prstGeom>
        </p:spPr>
      </p:pic>
    </p:spTree>
    <p:extLst>
      <p:ext uri="{BB962C8B-B14F-4D97-AF65-F5344CB8AC3E}">
        <p14:creationId xmlns:p14="http://schemas.microsoft.com/office/powerpoint/2010/main" val="156442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nnovation coaching... - Rich Corbrid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4" name="Picture 3"/>
          <p:cNvPicPr>
            <a:picLocks noChangeAspect="1"/>
          </p:cNvPicPr>
          <p:nvPr/>
        </p:nvPicPr>
        <p:blipFill>
          <a:blip r:embed="rId2"/>
          <a:stretch>
            <a:fillRect/>
          </a:stretch>
        </p:blipFill>
        <p:spPr>
          <a:xfrm>
            <a:off x="4491931" y="3780649"/>
            <a:ext cx="3404411" cy="2087515"/>
          </a:xfrm>
          <a:prstGeom prst="rect">
            <a:avLst/>
          </a:prstGeom>
        </p:spPr>
      </p:pic>
      <p:sp>
        <p:nvSpPr>
          <p:cNvPr id="5" name="TextBox 4"/>
          <p:cNvSpPr txBox="1"/>
          <p:nvPr/>
        </p:nvSpPr>
        <p:spPr>
          <a:xfrm>
            <a:off x="718627" y="754599"/>
            <a:ext cx="9691115" cy="2308324"/>
          </a:xfrm>
          <a:prstGeom prst="rect">
            <a:avLst/>
          </a:prstGeom>
          <a:noFill/>
        </p:spPr>
        <p:txBody>
          <a:bodyPr wrap="none" rtlCol="0">
            <a:spAutoFit/>
          </a:bodyPr>
          <a:lstStyle/>
          <a:p>
            <a:r>
              <a:rPr lang="en-GB" sz="2400" dirty="0" smtClean="0">
                <a:latin typeface="Arial Rounded MT Bold" panose="020F0704030504030204" pitchFamily="34" charset="0"/>
              </a:rPr>
              <a:t>What thoughts come to mind when you hear the word </a:t>
            </a:r>
            <a:r>
              <a:rPr lang="en-GB" sz="2400" i="1" dirty="0" smtClean="0">
                <a:latin typeface="Arial Rounded MT Bold" panose="020F0704030504030204" pitchFamily="34" charset="0"/>
              </a:rPr>
              <a:t>coaching</a:t>
            </a:r>
            <a:r>
              <a:rPr lang="en-GB" sz="2400" dirty="0" smtClean="0">
                <a:latin typeface="Arial Rounded MT Bold" panose="020F0704030504030204" pitchFamily="34" charset="0"/>
              </a:rPr>
              <a:t>?</a:t>
            </a:r>
          </a:p>
          <a:p>
            <a:endParaRPr lang="en-GB" sz="2400" dirty="0" smtClean="0">
              <a:latin typeface="Arial Rounded MT Bold" panose="020F0704030504030204" pitchFamily="34" charset="0"/>
            </a:endParaRPr>
          </a:p>
          <a:p>
            <a:r>
              <a:rPr lang="en-GB" sz="2400" dirty="0">
                <a:latin typeface="Arial Rounded MT Bold" panose="020F0704030504030204" pitchFamily="34" charset="0"/>
              </a:rPr>
              <a:t>What does coaching mean to you</a:t>
            </a:r>
            <a:r>
              <a:rPr lang="en-GB" sz="2400" dirty="0" smtClean="0">
                <a:latin typeface="Arial Rounded MT Bold" panose="020F0704030504030204" pitchFamily="34" charset="0"/>
              </a:rPr>
              <a:t>?</a:t>
            </a:r>
          </a:p>
          <a:p>
            <a:endParaRPr lang="en-GB" sz="2400" dirty="0">
              <a:latin typeface="Arial Rounded MT Bold" panose="020F0704030504030204" pitchFamily="34" charset="0"/>
            </a:endParaRPr>
          </a:p>
          <a:p>
            <a:r>
              <a:rPr lang="en-GB" sz="2400" dirty="0" smtClean="0">
                <a:latin typeface="Arial Rounded MT Bold" panose="020F0704030504030204" pitchFamily="34" charset="0"/>
              </a:rPr>
              <a:t>What do these pictures say about coaching?</a:t>
            </a:r>
            <a:endParaRPr lang="en-GB" sz="2400" dirty="0">
              <a:latin typeface="Arial Rounded MT Bold" panose="020F0704030504030204" pitchFamily="34" charset="0"/>
            </a:endParaRPr>
          </a:p>
          <a:p>
            <a:endParaRPr lang="en-GB" sz="2400" dirty="0">
              <a:latin typeface="Arial Rounded MT Bold" panose="020F0704030504030204" pitchFamily="34" charset="0"/>
            </a:endParaRPr>
          </a:p>
        </p:txBody>
      </p:sp>
      <p:pic>
        <p:nvPicPr>
          <p:cNvPr id="6" name="Picture 5"/>
          <p:cNvPicPr>
            <a:picLocks noChangeAspect="1"/>
          </p:cNvPicPr>
          <p:nvPr/>
        </p:nvPicPr>
        <p:blipFill>
          <a:blip r:embed="rId3"/>
          <a:stretch>
            <a:fillRect/>
          </a:stretch>
        </p:blipFill>
        <p:spPr>
          <a:xfrm>
            <a:off x="775834" y="3671669"/>
            <a:ext cx="3612202" cy="2194914"/>
          </a:xfrm>
          <a:prstGeom prst="rect">
            <a:avLst/>
          </a:prstGeom>
        </p:spPr>
      </p:pic>
      <p:pic>
        <p:nvPicPr>
          <p:cNvPr id="7" name="Picture 6"/>
          <p:cNvPicPr>
            <a:picLocks noChangeAspect="1"/>
          </p:cNvPicPr>
          <p:nvPr/>
        </p:nvPicPr>
        <p:blipFill>
          <a:blip r:embed="rId4"/>
          <a:stretch>
            <a:fillRect/>
          </a:stretch>
        </p:blipFill>
        <p:spPr>
          <a:xfrm>
            <a:off x="8000238" y="3780649"/>
            <a:ext cx="3533099" cy="1978535"/>
          </a:xfrm>
          <a:prstGeom prst="rect">
            <a:avLst/>
          </a:prstGeom>
        </p:spPr>
      </p:pic>
    </p:spTree>
    <p:extLst>
      <p:ext uri="{BB962C8B-B14F-4D97-AF65-F5344CB8AC3E}">
        <p14:creationId xmlns:p14="http://schemas.microsoft.com/office/powerpoint/2010/main" val="743246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9300" y="704810"/>
            <a:ext cx="3225800"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latin typeface="Arial Rounded MT Bold" panose="020F0704030504030204" pitchFamily="34" charset="0"/>
              </a:rPr>
              <a:t>Scoring </a:t>
            </a:r>
            <a:r>
              <a:rPr lang="en-GB" sz="2400" dirty="0" smtClean="0">
                <a:latin typeface="Arial Rounded MT Bold" panose="020F0704030504030204" pitchFamily="34" charset="0"/>
              </a:rPr>
              <a:t>Instructions</a:t>
            </a:r>
            <a:endParaRPr lang="en-GB" sz="2400" dirty="0">
              <a:latin typeface="Arial Rounded MT Bold" panose="020F0704030504030204" pitchFamily="34" charset="0"/>
            </a:endParaRPr>
          </a:p>
        </p:txBody>
      </p:sp>
      <p:sp>
        <p:nvSpPr>
          <p:cNvPr id="4" name="TextBox 3"/>
          <p:cNvSpPr txBox="1"/>
          <p:nvPr/>
        </p:nvSpPr>
        <p:spPr>
          <a:xfrm>
            <a:off x="844550" y="1701800"/>
            <a:ext cx="9607550" cy="1938992"/>
          </a:xfrm>
          <a:prstGeom prst="rect">
            <a:avLst/>
          </a:prstGeom>
          <a:noFill/>
        </p:spPr>
        <p:txBody>
          <a:bodyPr wrap="square" rtlCol="0">
            <a:spAutoFit/>
          </a:bodyPr>
          <a:lstStyle/>
          <a:p>
            <a:endParaRPr lang="en-GB" sz="2000" dirty="0" smtClean="0">
              <a:latin typeface="Arial Rounded MT Bold" panose="020F0704030504030204" pitchFamily="34" charset="0"/>
            </a:endParaRPr>
          </a:p>
          <a:p>
            <a:pPr marL="342900" indent="-342900">
              <a:buFont typeface="Arial" panose="020B0604020202020204" pitchFamily="34" charset="0"/>
              <a:buChar char="•"/>
            </a:pPr>
            <a:r>
              <a:rPr lang="en-GB" sz="2000" dirty="0" smtClean="0">
                <a:latin typeface="Arial Rounded MT Bold" panose="020F0704030504030204" pitchFamily="34" charset="0"/>
              </a:rPr>
              <a:t>Add up items </a:t>
            </a:r>
            <a:r>
              <a:rPr lang="en-GB" sz="2000" dirty="0">
                <a:latin typeface="Arial Rounded MT Bold" panose="020F0704030504030204" pitchFamily="34" charset="0"/>
              </a:rPr>
              <a:t>1, 8, 9, and 11 </a:t>
            </a:r>
            <a:r>
              <a:rPr lang="en-GB" sz="2000" dirty="0" smtClean="0">
                <a:latin typeface="Arial Rounded MT Bold" panose="020F0704030504030204" pitchFamily="34" charset="0"/>
              </a:rPr>
              <a:t>= Authentic </a:t>
            </a:r>
            <a:r>
              <a:rPr lang="en-GB" sz="2000" dirty="0">
                <a:latin typeface="Arial Rounded MT Bold" panose="020F0704030504030204" pitchFamily="34" charset="0"/>
              </a:rPr>
              <a:t>Living</a:t>
            </a:r>
          </a:p>
          <a:p>
            <a:endParaRPr lang="en-GB" sz="2000" dirty="0" smtClean="0">
              <a:latin typeface="Arial Rounded MT Bold" panose="020F0704030504030204" pitchFamily="34" charset="0"/>
            </a:endParaRPr>
          </a:p>
          <a:p>
            <a:pPr marL="342900" indent="-342900">
              <a:buFont typeface="Arial" panose="020B0604020202020204" pitchFamily="34" charset="0"/>
              <a:buChar char="•"/>
            </a:pPr>
            <a:r>
              <a:rPr lang="en-GB" sz="2000" dirty="0" smtClean="0">
                <a:latin typeface="Arial Rounded MT Bold" panose="020F0704030504030204" pitchFamily="34" charset="0"/>
              </a:rPr>
              <a:t>Add </a:t>
            </a:r>
            <a:r>
              <a:rPr lang="en-GB" sz="2000" dirty="0">
                <a:latin typeface="Arial Rounded MT Bold" panose="020F0704030504030204" pitchFamily="34" charset="0"/>
              </a:rPr>
              <a:t>up </a:t>
            </a:r>
            <a:r>
              <a:rPr lang="en-GB" sz="2000" dirty="0" smtClean="0">
                <a:latin typeface="Arial Rounded MT Bold" panose="020F0704030504030204" pitchFamily="34" charset="0"/>
              </a:rPr>
              <a:t>items 3</a:t>
            </a:r>
            <a:r>
              <a:rPr lang="en-GB" sz="2000" dirty="0">
                <a:latin typeface="Arial Rounded MT Bold" panose="020F0704030504030204" pitchFamily="34" charset="0"/>
              </a:rPr>
              <a:t>, 4, 5, and 6 =</a:t>
            </a:r>
            <a:r>
              <a:rPr lang="en-GB" sz="2000" dirty="0" smtClean="0">
                <a:latin typeface="Arial Rounded MT Bold" panose="020F0704030504030204" pitchFamily="34" charset="0"/>
              </a:rPr>
              <a:t> Accepting External Influence</a:t>
            </a:r>
            <a:endParaRPr lang="en-GB" sz="2000" dirty="0">
              <a:latin typeface="Arial Rounded MT Bold" panose="020F0704030504030204" pitchFamily="34" charset="0"/>
            </a:endParaRPr>
          </a:p>
          <a:p>
            <a:endParaRPr lang="en-GB" sz="2000" dirty="0" smtClean="0">
              <a:latin typeface="Arial Rounded MT Bold" panose="020F0704030504030204" pitchFamily="34" charset="0"/>
            </a:endParaRPr>
          </a:p>
          <a:p>
            <a:pPr marL="342900" indent="-342900">
              <a:buFont typeface="Arial" panose="020B0604020202020204" pitchFamily="34" charset="0"/>
              <a:buChar char="•"/>
            </a:pPr>
            <a:r>
              <a:rPr lang="en-GB" sz="2000" dirty="0" smtClean="0">
                <a:latin typeface="Arial Rounded MT Bold" panose="020F0704030504030204" pitchFamily="34" charset="0"/>
              </a:rPr>
              <a:t>Add </a:t>
            </a:r>
            <a:r>
              <a:rPr lang="en-GB" sz="2000" dirty="0">
                <a:latin typeface="Arial Rounded MT Bold" panose="020F0704030504030204" pitchFamily="34" charset="0"/>
              </a:rPr>
              <a:t>up </a:t>
            </a:r>
            <a:r>
              <a:rPr lang="en-GB" sz="2000" dirty="0" smtClean="0">
                <a:latin typeface="Arial Rounded MT Bold" panose="020F0704030504030204" pitchFamily="34" charset="0"/>
              </a:rPr>
              <a:t>items 2</a:t>
            </a:r>
            <a:r>
              <a:rPr lang="en-GB" sz="2000" dirty="0">
                <a:latin typeface="Arial Rounded MT Bold" panose="020F0704030504030204" pitchFamily="34" charset="0"/>
              </a:rPr>
              <a:t>, 7, 10, and 12 =</a:t>
            </a:r>
            <a:r>
              <a:rPr lang="en-GB" sz="2000" dirty="0" smtClean="0">
                <a:latin typeface="Arial Rounded MT Bold" panose="020F0704030504030204" pitchFamily="34" charset="0"/>
              </a:rPr>
              <a:t> Self-Alienation</a:t>
            </a:r>
            <a:endParaRPr lang="en-GB" sz="2000" dirty="0">
              <a:latin typeface="Arial Rounded MT Bold" panose="020F0704030504030204" pitchFamily="34" charset="0"/>
            </a:endParaRPr>
          </a:p>
        </p:txBody>
      </p:sp>
    </p:spTree>
    <p:extLst>
      <p:ext uri="{BB962C8B-B14F-4D97-AF65-F5344CB8AC3E}">
        <p14:creationId xmlns:p14="http://schemas.microsoft.com/office/powerpoint/2010/main" val="3241099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4699" y="1848050"/>
            <a:ext cx="7933203" cy="4801314"/>
          </a:xfrm>
          <a:prstGeom prst="rect">
            <a:avLst/>
          </a:prstGeom>
        </p:spPr>
        <p:txBody>
          <a:bodyPr wrap="square">
            <a:spAutoFit/>
          </a:bodyPr>
          <a:lstStyle/>
          <a:p>
            <a:pPr marL="285750" indent="-285750">
              <a:buFont typeface="Arial" panose="020B0604020202020204" pitchFamily="34" charset="0"/>
              <a:buChar char="•"/>
            </a:pPr>
            <a:r>
              <a:rPr lang="en-GB" dirty="0" smtClean="0">
                <a:latin typeface="Arial Rounded MT Bold" panose="020F0704030504030204" pitchFamily="34" charset="0"/>
              </a:rPr>
              <a:t>Self-acceptance: positivepsychology.com/self-acceptance/</a:t>
            </a:r>
          </a:p>
          <a:p>
            <a:pPr marL="285750" indent="-285750">
              <a:buFont typeface="Arial" panose="020B0604020202020204" pitchFamily="34" charset="0"/>
              <a:buChar char="•"/>
            </a:pPr>
            <a:r>
              <a:rPr lang="en-GB" dirty="0" smtClean="0">
                <a:latin typeface="Arial Rounded MT Bold" panose="020F0704030504030204" pitchFamily="34" charset="0"/>
              </a:rPr>
              <a:t>Self-confidence </a:t>
            </a:r>
            <a:r>
              <a:rPr lang="en-GB" dirty="0">
                <a:latin typeface="Arial Rounded MT Bold" panose="020F0704030504030204" pitchFamily="34" charset="0"/>
              </a:rPr>
              <a:t>and </a:t>
            </a:r>
            <a:r>
              <a:rPr lang="en-GB" dirty="0" smtClean="0">
                <a:latin typeface="Arial Rounded MT Bold" panose="020F0704030504030204" pitchFamily="34" charset="0"/>
              </a:rPr>
              <a:t>self-belief: positivepsychology.com/self-confidence-self-belief/</a:t>
            </a:r>
          </a:p>
          <a:p>
            <a:pPr marL="285750" indent="-285750">
              <a:buFont typeface="Arial" panose="020B0604020202020204" pitchFamily="34" charset="0"/>
              <a:buChar char="•"/>
            </a:pPr>
            <a:r>
              <a:rPr lang="en-GB" dirty="0" smtClean="0">
                <a:latin typeface="Arial Rounded MT Bold" panose="020F0704030504030204" pitchFamily="34" charset="0"/>
              </a:rPr>
              <a:t>Self-confidence: positivepsychology.com/self-confidence/</a:t>
            </a:r>
          </a:p>
          <a:p>
            <a:pPr marL="285750" indent="-285750">
              <a:buFont typeface="Arial" panose="020B0604020202020204" pitchFamily="34" charset="0"/>
              <a:buChar char="•"/>
            </a:pPr>
            <a:r>
              <a:rPr lang="en-GB" dirty="0" smtClean="0">
                <a:latin typeface="Arial Rounded MT Bold" panose="020F0704030504030204" pitchFamily="34" charset="0"/>
              </a:rPr>
              <a:t>Self-concept: positivepsychology.com/self-concept/</a:t>
            </a:r>
          </a:p>
          <a:p>
            <a:pPr marL="285750" indent="-285750">
              <a:buFont typeface="Arial" panose="020B0604020202020204" pitchFamily="34" charset="0"/>
              <a:buChar char="•"/>
            </a:pPr>
            <a:r>
              <a:rPr lang="en-GB" dirty="0" smtClean="0">
                <a:latin typeface="Arial Rounded MT Bold" panose="020F0704030504030204" pitchFamily="34" charset="0"/>
              </a:rPr>
              <a:t>Self-esteem: positivepsychology.com/self-esteem</a:t>
            </a:r>
            <a:r>
              <a:rPr lang="en-GB" dirty="0">
                <a:latin typeface="Arial Rounded MT Bold" panose="020F0704030504030204" pitchFamily="34" charset="0"/>
              </a:rPr>
              <a:t>/</a:t>
            </a:r>
          </a:p>
          <a:p>
            <a:pPr marL="285750" indent="-285750">
              <a:buFont typeface="Arial" panose="020B0604020202020204" pitchFamily="34" charset="0"/>
              <a:buChar char="•"/>
            </a:pPr>
            <a:r>
              <a:rPr lang="en-GB" dirty="0" smtClean="0">
                <a:latin typeface="Arial Rounded MT Bold" panose="020F0704030504030204" pitchFamily="34" charset="0"/>
              </a:rPr>
              <a:t>Self-acceptance: positivepsychology.com/self-acceptance-quotes/</a:t>
            </a:r>
          </a:p>
          <a:p>
            <a:pPr marL="285750" indent="-285750">
              <a:buFont typeface="Arial" panose="020B0604020202020204" pitchFamily="34" charset="0"/>
              <a:buChar char="•"/>
            </a:pPr>
            <a:r>
              <a:rPr lang="en-GB" dirty="0" smtClean="0">
                <a:latin typeface="Arial Rounded MT Bold" panose="020F0704030504030204" pitchFamily="34" charset="0"/>
              </a:rPr>
              <a:t>Self-expression: positivepsychology.com/self-expression/</a:t>
            </a:r>
          </a:p>
          <a:p>
            <a:pPr marL="285750" indent="-285750">
              <a:buFont typeface="Arial" panose="020B0604020202020204" pitchFamily="34" charset="0"/>
              <a:buChar char="•"/>
            </a:pPr>
            <a:r>
              <a:rPr lang="en-GB" dirty="0" smtClean="0">
                <a:latin typeface="Arial Rounded MT Bold" panose="020F0704030504030204" pitchFamily="34" charset="0"/>
              </a:rPr>
              <a:t>The Self: positivepsychology.com/category/the-self</a:t>
            </a:r>
            <a:r>
              <a:rPr lang="en-GB" dirty="0">
                <a:latin typeface="Arial Rounded MT Bold" panose="020F0704030504030204" pitchFamily="34" charset="0"/>
              </a:rPr>
              <a:t>/</a:t>
            </a:r>
          </a:p>
          <a:p>
            <a:endParaRPr lang="en-GB" dirty="0" smtClean="0"/>
          </a:p>
          <a:p>
            <a:pPr marL="285750" indent="-285750">
              <a:buFont typeface="Arial" panose="020B0604020202020204" pitchFamily="34" charset="0"/>
              <a:buChar char="•"/>
            </a:pPr>
            <a:r>
              <a:rPr lang="en-GB" dirty="0">
                <a:latin typeface="Arial Rounded MT Bold" panose="020F0704030504030204" pitchFamily="34" charset="0"/>
              </a:rPr>
              <a:t>Take the VIA character strengths assessment and find out what your signature strengths are and how to use them in your </a:t>
            </a:r>
            <a:r>
              <a:rPr lang="en-GB" dirty="0" smtClean="0">
                <a:latin typeface="Arial Rounded MT Bold" panose="020F0704030504030204" pitchFamily="34" charset="0"/>
              </a:rPr>
              <a:t>life: www.viacharacter.org</a:t>
            </a:r>
            <a:r>
              <a:rPr lang="en-GB" dirty="0">
                <a:latin typeface="Arial Rounded MT Bold" panose="020F0704030504030204" pitchFamily="34" charset="0"/>
              </a:rPr>
              <a:t>/</a:t>
            </a:r>
          </a:p>
          <a:p>
            <a:endParaRPr lang="en-GB" dirty="0"/>
          </a:p>
          <a:p>
            <a:endParaRPr lang="en-GB" dirty="0"/>
          </a:p>
          <a:p>
            <a:endParaRPr lang="en-GB" dirty="0"/>
          </a:p>
          <a:p>
            <a:endParaRPr lang="en-GB" dirty="0"/>
          </a:p>
        </p:txBody>
      </p:sp>
      <p:sp>
        <p:nvSpPr>
          <p:cNvPr id="9" name="Rectangle 8"/>
          <p:cNvSpPr/>
          <p:nvPr/>
        </p:nvSpPr>
        <p:spPr>
          <a:xfrm>
            <a:off x="774699" y="694397"/>
            <a:ext cx="5823049"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Arial Rounded MT Bold" panose="020F0704030504030204" pitchFamily="34" charset="0"/>
              </a:rPr>
              <a:t>Interventions </a:t>
            </a:r>
            <a:r>
              <a:rPr lang="en-GB" sz="2400" dirty="0" smtClean="0">
                <a:latin typeface="Arial Rounded MT Bold" panose="020F0704030504030204" pitchFamily="34" charset="0"/>
              </a:rPr>
              <a:t> </a:t>
            </a:r>
            <a:r>
              <a:rPr lang="en-GB" sz="2400" dirty="0" smtClean="0">
                <a:latin typeface="Arial Rounded MT Bold" panose="020F0704030504030204" pitchFamily="34" charset="0"/>
              </a:rPr>
              <a:t>to Improve Identity</a:t>
            </a:r>
            <a:endParaRPr lang="en-GB" sz="2400" dirty="0">
              <a:latin typeface="Arial Rounded MT Bold" panose="020F0704030504030204" pitchFamily="34" charset="0"/>
            </a:endParaRPr>
          </a:p>
        </p:txBody>
      </p:sp>
      <p:sp>
        <p:nvSpPr>
          <p:cNvPr id="2" name="AutoShape 2" descr="Why Looking At Yourself In The Mirror Is Import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2"/>
          <a:stretch>
            <a:fillRect/>
          </a:stretch>
        </p:blipFill>
        <p:spPr>
          <a:xfrm>
            <a:off x="8528056" y="4079630"/>
            <a:ext cx="2994264" cy="2100454"/>
          </a:xfrm>
          <a:prstGeom prst="rect">
            <a:avLst/>
          </a:prstGeom>
          <a:effectLst>
            <a:softEdge rad="127000"/>
          </a:effectLst>
        </p:spPr>
      </p:pic>
    </p:spTree>
    <p:extLst>
      <p:ext uri="{BB962C8B-B14F-4D97-AF65-F5344CB8AC3E}">
        <p14:creationId xmlns:p14="http://schemas.microsoft.com/office/powerpoint/2010/main" val="268288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2950" y="718821"/>
            <a:ext cx="1892300"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6" descr="CHIME framework - Recovery College Greenwi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7077" y="1633221"/>
            <a:ext cx="4838700" cy="23421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8478" y="928024"/>
            <a:ext cx="1454244" cy="461665"/>
          </a:xfrm>
          <a:prstGeom prst="rect">
            <a:avLst/>
          </a:prstGeom>
          <a:noFill/>
        </p:spPr>
        <p:txBody>
          <a:bodyPr wrap="none" rtlCol="0">
            <a:spAutoFit/>
          </a:bodyPr>
          <a:lstStyle/>
          <a:p>
            <a:r>
              <a:rPr lang="en-GB" sz="2400" dirty="0" smtClean="0">
                <a:solidFill>
                  <a:schemeClr val="bg1"/>
                </a:solidFill>
                <a:latin typeface="Arial Rounded MT Bold" panose="020F0704030504030204" pitchFamily="34" charset="0"/>
              </a:rPr>
              <a:t>Meaning</a:t>
            </a:r>
            <a:endParaRPr lang="en-GB" sz="2400" dirty="0">
              <a:solidFill>
                <a:schemeClr val="bg1"/>
              </a:solidFill>
              <a:latin typeface="Arial Rounded MT Bold" panose="020F0704030504030204" pitchFamily="34" charset="0"/>
            </a:endParaRPr>
          </a:p>
        </p:txBody>
      </p:sp>
      <p:cxnSp>
        <p:nvCxnSpPr>
          <p:cNvPr id="6" name="Straight Arrow Connector 5"/>
          <p:cNvCxnSpPr/>
          <p:nvPr/>
        </p:nvCxnSpPr>
        <p:spPr>
          <a:xfrm>
            <a:off x="2085436" y="1357242"/>
            <a:ext cx="4174687" cy="963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98478" y="4086213"/>
            <a:ext cx="8639418" cy="2308324"/>
          </a:xfrm>
          <a:prstGeom prst="rect">
            <a:avLst/>
          </a:prstGeom>
        </p:spPr>
        <p:txBody>
          <a:bodyPr wrap="square">
            <a:spAutoFit/>
          </a:bodyPr>
          <a:lstStyle/>
          <a:p>
            <a:pPr lvl="0">
              <a:defRPr/>
            </a:pPr>
            <a:r>
              <a:rPr lang="en-GB" b="1" dirty="0" smtClean="0">
                <a:solidFill>
                  <a:prstClr val="black"/>
                </a:solidFill>
                <a:latin typeface="Arial Rounded MT Bold" panose="020F0704030504030204" pitchFamily="34" charset="0"/>
              </a:rPr>
              <a:t>A meaningful </a:t>
            </a:r>
            <a:r>
              <a:rPr lang="en-GB" dirty="0">
                <a:solidFill>
                  <a:prstClr val="black"/>
                </a:solidFill>
                <a:latin typeface="Arial Rounded MT Bold" panose="020F0704030504030204" pitchFamily="34" charset="0"/>
              </a:rPr>
              <a:t>and fulfilling life is unique to each of us, </a:t>
            </a:r>
            <a:r>
              <a:rPr lang="en-GB" dirty="0" smtClean="0">
                <a:solidFill>
                  <a:prstClr val="black"/>
                </a:solidFill>
                <a:latin typeface="Arial Rounded MT Bold" panose="020F0704030504030204" pitchFamily="34" charset="0"/>
              </a:rPr>
              <a:t> consisting of</a:t>
            </a:r>
            <a:r>
              <a:rPr lang="en-GB" dirty="0">
                <a:solidFill>
                  <a:prstClr val="black"/>
                </a:solidFill>
                <a:latin typeface="Arial Rounded MT Bold" panose="020F0704030504030204" pitchFamily="34" charset="0"/>
              </a:rPr>
              <a:t>:</a:t>
            </a:r>
          </a:p>
          <a:p>
            <a:pPr lvl="0">
              <a:defRPr/>
            </a:pPr>
            <a:r>
              <a:rPr lang="en-GB" b="1" dirty="0">
                <a:solidFill>
                  <a:prstClr val="black"/>
                </a:solidFill>
                <a:latin typeface="Arial Rounded MT Bold" panose="020F0704030504030204" pitchFamily="34" charset="0"/>
              </a:rPr>
              <a:t>Purpose</a:t>
            </a:r>
            <a:r>
              <a:rPr lang="en-GB" dirty="0">
                <a:solidFill>
                  <a:prstClr val="black"/>
                </a:solidFill>
                <a:latin typeface="Arial Rounded MT Bold" panose="020F0704030504030204" pitchFamily="34" charset="0"/>
              </a:rPr>
              <a:t>: The pursuit of a life goal</a:t>
            </a:r>
          </a:p>
          <a:p>
            <a:pPr lvl="0">
              <a:defRPr/>
            </a:pPr>
            <a:r>
              <a:rPr lang="en-GB" b="1" dirty="0">
                <a:solidFill>
                  <a:prstClr val="black"/>
                </a:solidFill>
                <a:latin typeface="Arial Rounded MT Bold" panose="020F0704030504030204" pitchFamily="34" charset="0"/>
              </a:rPr>
              <a:t>Understanding</a:t>
            </a:r>
            <a:r>
              <a:rPr lang="en-GB" dirty="0">
                <a:solidFill>
                  <a:prstClr val="black"/>
                </a:solidFill>
                <a:latin typeface="Arial Rounded MT Bold" panose="020F0704030504030204" pitchFamily="34" charset="0"/>
              </a:rPr>
              <a:t>: of who you are and your significant role in life</a:t>
            </a:r>
          </a:p>
          <a:p>
            <a:pPr lvl="0">
              <a:defRPr/>
            </a:pPr>
            <a:r>
              <a:rPr lang="en-GB" b="1" dirty="0">
                <a:solidFill>
                  <a:prstClr val="black"/>
                </a:solidFill>
                <a:latin typeface="Arial Rounded MT Bold" panose="020F0704030504030204" pitchFamily="34" charset="0"/>
              </a:rPr>
              <a:t>Responsibility</a:t>
            </a:r>
            <a:r>
              <a:rPr lang="en-GB" dirty="0">
                <a:solidFill>
                  <a:prstClr val="black"/>
                </a:solidFill>
                <a:latin typeface="Arial Rounded MT Bold" panose="020F0704030504030204" pitchFamily="34" charset="0"/>
              </a:rPr>
              <a:t>: Only you are responsible for deciding your meaning in life, and what is significant to you, and taking responsibility for your actions.</a:t>
            </a:r>
          </a:p>
          <a:p>
            <a:pPr>
              <a:defRPr/>
            </a:pPr>
            <a:r>
              <a:rPr lang="en-GB" b="1" dirty="0">
                <a:solidFill>
                  <a:prstClr val="black"/>
                </a:solidFill>
                <a:latin typeface="Arial Rounded MT Bold" panose="020F0704030504030204" pitchFamily="34" charset="0"/>
              </a:rPr>
              <a:t>Enjoyment</a:t>
            </a:r>
            <a:r>
              <a:rPr lang="en-GB" dirty="0">
                <a:solidFill>
                  <a:prstClr val="black"/>
                </a:solidFill>
                <a:latin typeface="Arial Rounded MT Bold" panose="020F0704030504030204" pitchFamily="34" charset="0"/>
              </a:rPr>
              <a:t>: A deep sense of significance comes when you actively take responsibility, to pursue life </a:t>
            </a:r>
            <a:r>
              <a:rPr lang="en-GB" dirty="0" smtClean="0">
                <a:solidFill>
                  <a:prstClr val="black"/>
                </a:solidFill>
                <a:latin typeface="Arial Rounded MT Bold" panose="020F0704030504030204" pitchFamily="34" charset="0"/>
              </a:rPr>
              <a:t>goals (Wong, 2010).</a:t>
            </a:r>
            <a:endParaRPr lang="en-GB" dirty="0">
              <a:latin typeface="Arial Rounded MT Bold" panose="020F0704030504030204" pitchFamily="34" charset="0"/>
            </a:endParaRPr>
          </a:p>
          <a:p>
            <a:pPr lvl="0">
              <a:defRPr/>
            </a:pPr>
            <a:endParaRPr lang="en-GB" dirty="0">
              <a:solidFill>
                <a:prstClr val="black"/>
              </a:solidFill>
              <a:latin typeface="Arial Rounded MT Bold" panose="020F07040305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7604" y="785497"/>
            <a:ext cx="2914650" cy="1571625"/>
          </a:xfrm>
          <a:prstGeom prst="rect">
            <a:avLst/>
          </a:prstGeom>
          <a:effectLst>
            <a:softEdge rad="88900"/>
          </a:effectLst>
        </p:spPr>
      </p:pic>
    </p:spTree>
    <p:extLst>
      <p:ext uri="{BB962C8B-B14F-4D97-AF65-F5344CB8AC3E}">
        <p14:creationId xmlns:p14="http://schemas.microsoft.com/office/powerpoint/2010/main" val="2018412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3778" y="921159"/>
            <a:ext cx="6096000" cy="4708981"/>
          </a:xfrm>
          <a:prstGeom prst="rect">
            <a:avLst/>
          </a:prstGeom>
        </p:spPr>
        <p:txBody>
          <a:bodyPr>
            <a:spAutoFit/>
          </a:bodyPr>
          <a:lstStyle/>
          <a:p>
            <a:pPr lvl="0">
              <a:defRPr/>
            </a:pPr>
            <a:r>
              <a:rPr lang="en-GB" sz="2200" dirty="0" smtClean="0">
                <a:solidFill>
                  <a:prstClr val="black"/>
                </a:solidFill>
                <a:latin typeface="Arial Rounded MT Bold" panose="020F0704030504030204" pitchFamily="34" charset="0"/>
              </a:rPr>
              <a:t>We have </a:t>
            </a:r>
            <a:r>
              <a:rPr lang="en-GB" sz="2200" dirty="0">
                <a:solidFill>
                  <a:prstClr val="black"/>
                </a:solidFill>
                <a:latin typeface="Arial Rounded MT Bold" panose="020F0704030504030204" pitchFamily="34" charset="0"/>
              </a:rPr>
              <a:t>four </a:t>
            </a:r>
            <a:r>
              <a:rPr lang="en-GB" sz="2200" b="1" dirty="0">
                <a:solidFill>
                  <a:prstClr val="black"/>
                </a:solidFill>
                <a:latin typeface="Arial Rounded MT Bold" panose="020F0704030504030204" pitchFamily="34" charset="0"/>
              </a:rPr>
              <a:t>needs</a:t>
            </a:r>
            <a:r>
              <a:rPr lang="en-GB" sz="2200" dirty="0">
                <a:solidFill>
                  <a:prstClr val="black"/>
                </a:solidFill>
                <a:latin typeface="Arial Rounded MT Bold" panose="020F0704030504030204" pitchFamily="34" charset="0"/>
              </a:rPr>
              <a:t> which when met, lead to a sense of meaning in life</a:t>
            </a:r>
            <a:r>
              <a:rPr lang="en-GB" sz="2200" dirty="0" smtClean="0">
                <a:solidFill>
                  <a:prstClr val="black"/>
                </a:solidFill>
                <a:latin typeface="Arial Rounded MT Bold" panose="020F0704030504030204" pitchFamily="34" charset="0"/>
              </a:rPr>
              <a:t>:</a:t>
            </a:r>
          </a:p>
          <a:p>
            <a:pPr lvl="0">
              <a:defRPr/>
            </a:pPr>
            <a:endParaRPr lang="en-GB" sz="2200" dirty="0">
              <a:solidFill>
                <a:prstClr val="black"/>
              </a:solidFill>
              <a:latin typeface="Arial Rounded MT Bold" panose="020F0704030504030204" pitchFamily="34" charset="0"/>
            </a:endParaRPr>
          </a:p>
          <a:p>
            <a:pPr lvl="0">
              <a:defRPr/>
            </a:pPr>
            <a:r>
              <a:rPr lang="en-GB" sz="2200" b="1" dirty="0">
                <a:solidFill>
                  <a:prstClr val="black"/>
                </a:solidFill>
                <a:latin typeface="Arial Rounded MT Bold" panose="020F0704030504030204" pitchFamily="34" charset="0"/>
              </a:rPr>
              <a:t>Purpose</a:t>
            </a:r>
            <a:r>
              <a:rPr lang="en-GB" sz="2200" dirty="0">
                <a:solidFill>
                  <a:prstClr val="black"/>
                </a:solidFill>
                <a:latin typeface="Arial Rounded MT Bold" panose="020F0704030504030204" pitchFamily="34" charset="0"/>
              </a:rPr>
              <a:t>: The belief that what we do now affects our future. Pursuing life goals which lead to a sense of fulfilment. </a:t>
            </a:r>
          </a:p>
          <a:p>
            <a:pPr lvl="0">
              <a:defRPr/>
            </a:pPr>
            <a:r>
              <a:rPr lang="en-GB" sz="2200" b="1" dirty="0">
                <a:solidFill>
                  <a:prstClr val="black"/>
                </a:solidFill>
                <a:latin typeface="Arial Rounded MT Bold" panose="020F0704030504030204" pitchFamily="34" charset="0"/>
              </a:rPr>
              <a:t>Values</a:t>
            </a:r>
            <a:r>
              <a:rPr lang="en-GB" sz="2200" dirty="0">
                <a:solidFill>
                  <a:prstClr val="black"/>
                </a:solidFill>
                <a:latin typeface="Arial Rounded MT Bold" panose="020F0704030504030204" pitchFamily="34" charset="0"/>
              </a:rPr>
              <a:t>: The fundamental attitudes guiding our mental processes and behaviour. </a:t>
            </a:r>
          </a:p>
          <a:p>
            <a:pPr lvl="0">
              <a:defRPr/>
            </a:pPr>
            <a:r>
              <a:rPr lang="en-GB" sz="2200" b="1" dirty="0">
                <a:solidFill>
                  <a:prstClr val="black"/>
                </a:solidFill>
                <a:latin typeface="Arial Rounded MT Bold" panose="020F0704030504030204" pitchFamily="34" charset="0"/>
              </a:rPr>
              <a:t>Efficacy</a:t>
            </a:r>
            <a:r>
              <a:rPr lang="en-GB" sz="2200" dirty="0">
                <a:solidFill>
                  <a:prstClr val="black"/>
                </a:solidFill>
                <a:latin typeface="Arial Rounded MT Bold" panose="020F0704030504030204" pitchFamily="34" charset="0"/>
              </a:rPr>
              <a:t>: The belief that you are competent meet challenges and achieve goals</a:t>
            </a:r>
          </a:p>
          <a:p>
            <a:pPr lvl="0">
              <a:defRPr/>
            </a:pPr>
            <a:r>
              <a:rPr lang="en-GB" sz="2200" b="1" dirty="0">
                <a:solidFill>
                  <a:prstClr val="black"/>
                </a:solidFill>
                <a:latin typeface="Arial Rounded MT Bold" panose="020F0704030504030204" pitchFamily="34" charset="0"/>
              </a:rPr>
              <a:t>Self-worth</a:t>
            </a:r>
            <a:r>
              <a:rPr lang="en-GB" sz="2200" dirty="0">
                <a:solidFill>
                  <a:prstClr val="black"/>
                </a:solidFill>
                <a:latin typeface="Arial Rounded MT Bold" panose="020F0704030504030204" pitchFamily="34" charset="0"/>
              </a:rPr>
              <a:t>: reasons for believing that one is a good and worthy </a:t>
            </a:r>
            <a:r>
              <a:rPr lang="en-GB" sz="2200" dirty="0" smtClean="0">
                <a:solidFill>
                  <a:prstClr val="black"/>
                </a:solidFill>
                <a:latin typeface="Arial Rounded MT Bold" panose="020F0704030504030204" pitchFamily="34" charset="0"/>
              </a:rPr>
              <a:t>person </a:t>
            </a:r>
          </a:p>
          <a:p>
            <a:pPr lvl="0">
              <a:defRPr/>
            </a:pPr>
            <a:endParaRPr lang="en-GB" dirty="0">
              <a:solidFill>
                <a:prstClr val="black"/>
              </a:solidFill>
              <a:latin typeface="Arial Rounded MT Bold" panose="020F0704030504030204" pitchFamily="34" charset="0"/>
            </a:endParaRPr>
          </a:p>
          <a:p>
            <a:pPr lvl="0">
              <a:defRPr/>
            </a:pPr>
            <a:r>
              <a:rPr lang="en-GB" dirty="0" smtClean="0">
                <a:solidFill>
                  <a:prstClr val="black"/>
                </a:solidFill>
                <a:latin typeface="Arial Rounded MT Bold" panose="020F0704030504030204" pitchFamily="34" charset="0"/>
              </a:rPr>
              <a:t>(</a:t>
            </a:r>
            <a:r>
              <a:rPr lang="en-GB" dirty="0" err="1" smtClean="0">
                <a:solidFill>
                  <a:prstClr val="black"/>
                </a:solidFill>
                <a:latin typeface="Arial Rounded MT Bold" panose="020F0704030504030204" pitchFamily="34" charset="0"/>
              </a:rPr>
              <a:t>Baumeister</a:t>
            </a:r>
            <a:r>
              <a:rPr lang="en-GB" dirty="0" smtClean="0">
                <a:solidFill>
                  <a:prstClr val="black"/>
                </a:solidFill>
                <a:latin typeface="Arial Rounded MT Bold" panose="020F0704030504030204" pitchFamily="34" charset="0"/>
              </a:rPr>
              <a:t> </a:t>
            </a:r>
            <a:r>
              <a:rPr lang="en-GB" dirty="0">
                <a:solidFill>
                  <a:prstClr val="black"/>
                </a:solidFill>
                <a:latin typeface="Arial Rounded MT Bold" panose="020F0704030504030204" pitchFamily="34" charset="0"/>
              </a:rPr>
              <a:t>and </a:t>
            </a:r>
            <a:r>
              <a:rPr lang="en-GB" dirty="0" err="1">
                <a:solidFill>
                  <a:prstClr val="black"/>
                </a:solidFill>
                <a:latin typeface="Arial Rounded MT Bold" panose="020F0704030504030204" pitchFamily="34" charset="0"/>
              </a:rPr>
              <a:t>Vohs</a:t>
            </a:r>
            <a:r>
              <a:rPr lang="en-GB" dirty="0">
                <a:solidFill>
                  <a:prstClr val="black"/>
                </a:solidFill>
                <a:latin typeface="Arial Rounded MT Bold" panose="020F0704030504030204" pitchFamily="34" charset="0"/>
              </a:rPr>
              <a:t>, </a:t>
            </a:r>
            <a:r>
              <a:rPr lang="en-GB" dirty="0" smtClean="0">
                <a:solidFill>
                  <a:prstClr val="black"/>
                </a:solidFill>
                <a:latin typeface="Arial Rounded MT Bold" panose="020F0704030504030204" pitchFamily="34" charset="0"/>
              </a:rPr>
              <a:t>2002).</a:t>
            </a:r>
            <a:endParaRPr lang="en-GB" dirty="0">
              <a:solidFill>
                <a:prstClr val="black"/>
              </a:solidFill>
              <a:latin typeface="Arial Rounded MT Bold" panose="020F0704030504030204" pitchFamily="34" charset="0"/>
            </a:endParaRPr>
          </a:p>
        </p:txBody>
      </p:sp>
      <p:pic>
        <p:nvPicPr>
          <p:cNvPr id="3" name="Picture 2"/>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159262" y="3086687"/>
            <a:ext cx="2919119" cy="2919119"/>
          </a:xfrm>
          <a:prstGeom prst="rect">
            <a:avLst/>
          </a:prstGeom>
          <a:effectLst>
            <a:softEdge rad="254000"/>
          </a:effectLst>
        </p:spPr>
      </p:pic>
    </p:spTree>
    <p:extLst>
      <p:ext uri="{BB962C8B-B14F-4D97-AF65-F5344CB8AC3E}">
        <p14:creationId xmlns:p14="http://schemas.microsoft.com/office/powerpoint/2010/main" val="20674898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187" y="707533"/>
            <a:ext cx="4216400"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Arial Rounded MT Bold" panose="020F0704030504030204" pitchFamily="34" charset="0"/>
              </a:rPr>
              <a:t>Measuring Meaning in Life</a:t>
            </a:r>
            <a:endParaRPr lang="en-GB" sz="2400" dirty="0">
              <a:latin typeface="Arial Rounded MT Bold" panose="020F0704030504030204" pitchFamily="34" charset="0"/>
            </a:endParaRPr>
          </a:p>
        </p:txBody>
      </p:sp>
      <p:sp>
        <p:nvSpPr>
          <p:cNvPr id="3" name="Rectangle 2"/>
          <p:cNvSpPr/>
          <p:nvPr/>
        </p:nvSpPr>
        <p:spPr>
          <a:xfrm>
            <a:off x="977411" y="1978387"/>
            <a:ext cx="8115300" cy="4170757"/>
          </a:xfrm>
          <a:prstGeom prst="rect">
            <a:avLst/>
          </a:prstGeom>
        </p:spPr>
        <p:txBody>
          <a:bodyPr wrap="square">
            <a:spAutoFit/>
          </a:bodyPr>
          <a:lstStyle/>
          <a:p>
            <a:pPr>
              <a:lnSpc>
                <a:spcPct val="107000"/>
              </a:lnSpc>
              <a:spcAft>
                <a:spcPts val="800"/>
              </a:spcAft>
            </a:pPr>
            <a:r>
              <a:rPr lang="en-GB" sz="2200" dirty="0">
                <a:latin typeface="Arial Rounded MT Bold" panose="020F0704030504030204" pitchFamily="34" charset="0"/>
                <a:ea typeface="Calibri" panose="020F0502020204030204" pitchFamily="34" charset="0"/>
                <a:cs typeface="Times New Roman" panose="02020603050405020304" pitchFamily="18" charset="0"/>
              </a:rPr>
              <a:t>MEANING IN LIFE QUESTIONNIARE </a:t>
            </a:r>
          </a:p>
          <a:p>
            <a:pPr>
              <a:lnSpc>
                <a:spcPct val="107000"/>
              </a:lnSpc>
              <a:spcAft>
                <a:spcPts val="800"/>
              </a:spcAft>
            </a:pPr>
            <a:r>
              <a:rPr lang="en-GB" sz="1400" dirty="0" smtClean="0">
                <a:latin typeface="Arial Rounded MT Bold" panose="020F0704030504030204" pitchFamily="34" charset="0"/>
                <a:ea typeface="Calibri" panose="020F0502020204030204" pitchFamily="34" charset="0"/>
                <a:cs typeface="Times New Roman" panose="02020603050405020304" pitchFamily="18" charset="0"/>
              </a:rPr>
              <a:t>(Steger</a:t>
            </a:r>
            <a:r>
              <a:rPr lang="en-GB" sz="1400" dirty="0">
                <a:latin typeface="Arial Rounded MT Bold" panose="020F0704030504030204" pitchFamily="34" charset="0"/>
                <a:ea typeface="Calibri" panose="020F0502020204030204" pitchFamily="34" charset="0"/>
                <a:cs typeface="Times New Roman" panose="02020603050405020304" pitchFamily="18" charset="0"/>
              </a:rPr>
              <a:t>, </a:t>
            </a:r>
            <a:r>
              <a:rPr lang="en-GB" sz="1400" dirty="0" smtClean="0">
                <a:latin typeface="Arial Rounded MT Bold" panose="020F0704030504030204" pitchFamily="34" charset="0"/>
                <a:ea typeface="Calibri" panose="020F0502020204030204" pitchFamily="34" charset="0"/>
                <a:cs typeface="Times New Roman" panose="02020603050405020304" pitchFamily="18" charset="0"/>
              </a:rPr>
              <a:t>Frazier</a:t>
            </a:r>
            <a:r>
              <a:rPr lang="en-GB" sz="1400" dirty="0">
                <a:latin typeface="Arial Rounded MT Bold" panose="020F0704030504030204" pitchFamily="34" charset="0"/>
                <a:ea typeface="Calibri" panose="020F0502020204030204" pitchFamily="34" charset="0"/>
                <a:cs typeface="Times New Roman" panose="02020603050405020304" pitchFamily="18" charset="0"/>
              </a:rPr>
              <a:t>, </a:t>
            </a:r>
            <a:r>
              <a:rPr lang="en-GB" sz="1400" dirty="0" err="1" smtClean="0">
                <a:latin typeface="Arial Rounded MT Bold" panose="020F0704030504030204" pitchFamily="34" charset="0"/>
                <a:ea typeface="Calibri" panose="020F0502020204030204" pitchFamily="34" charset="0"/>
                <a:cs typeface="Times New Roman" panose="02020603050405020304" pitchFamily="18" charset="0"/>
              </a:rPr>
              <a:t>Oishi</a:t>
            </a:r>
            <a:r>
              <a:rPr lang="en-GB" sz="1400" dirty="0" smtClean="0">
                <a:latin typeface="Arial Rounded MT Bold" panose="020F0704030504030204" pitchFamily="34" charset="0"/>
                <a:ea typeface="Calibri" panose="020F0502020204030204" pitchFamily="34" charset="0"/>
                <a:cs typeface="Times New Roman" panose="02020603050405020304" pitchFamily="18" charset="0"/>
              </a:rPr>
              <a:t>, </a:t>
            </a:r>
            <a:r>
              <a:rPr lang="en-GB" sz="1400" dirty="0">
                <a:latin typeface="Arial Rounded MT Bold" panose="020F0704030504030204" pitchFamily="34" charset="0"/>
                <a:ea typeface="Calibri" panose="020F0502020204030204" pitchFamily="34" charset="0"/>
                <a:cs typeface="Times New Roman" panose="02020603050405020304" pitchFamily="18" charset="0"/>
              </a:rPr>
              <a:t>&amp; </a:t>
            </a:r>
            <a:r>
              <a:rPr lang="en-GB" sz="1400" dirty="0" err="1" smtClean="0">
                <a:latin typeface="Arial Rounded MT Bold" panose="020F0704030504030204" pitchFamily="34" charset="0"/>
                <a:ea typeface="Calibri" panose="020F0502020204030204" pitchFamily="34" charset="0"/>
                <a:cs typeface="Times New Roman" panose="02020603050405020304" pitchFamily="18" charset="0"/>
              </a:rPr>
              <a:t>Kaler</a:t>
            </a:r>
            <a:r>
              <a:rPr lang="en-GB" sz="1400" dirty="0" smtClean="0">
                <a:latin typeface="Arial Rounded MT Bold" panose="020F0704030504030204" pitchFamily="34" charset="0"/>
                <a:ea typeface="Calibri" panose="020F0502020204030204" pitchFamily="34" charset="0"/>
                <a:cs typeface="Times New Roman" panose="02020603050405020304" pitchFamily="18" charset="0"/>
              </a:rPr>
              <a:t>, 2006</a:t>
            </a:r>
            <a:r>
              <a:rPr lang="en-GB" sz="1400" dirty="0">
                <a:latin typeface="Arial Rounded MT Bold" panose="020F07040305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400" dirty="0" smtClean="0">
              <a:latin typeface="Arial Rounded MT Bold" panose="020F07040305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smtClean="0">
                <a:latin typeface="Arial Rounded MT Bold" panose="020F0704030504030204" pitchFamily="34" charset="0"/>
                <a:ea typeface="Calibri" panose="020F0502020204030204" pitchFamily="34" charset="0"/>
                <a:cs typeface="Times New Roman" panose="02020603050405020304" pitchFamily="18" charset="0"/>
              </a:rPr>
              <a:t>A </a:t>
            </a:r>
            <a:r>
              <a:rPr lang="en-GB" sz="2000" dirty="0">
                <a:latin typeface="Arial Rounded MT Bold" panose="020F0704030504030204" pitchFamily="34" charset="0"/>
                <a:ea typeface="Calibri" panose="020F0502020204030204" pitchFamily="34" charset="0"/>
                <a:cs typeface="Times New Roman" panose="02020603050405020304" pitchFamily="18" charset="0"/>
              </a:rPr>
              <a:t>10-item questionnaire designed to measure two dimensions of meaning in life: </a:t>
            </a:r>
            <a:r>
              <a:rPr lang="en-GB" sz="2000" dirty="0" smtClean="0">
                <a:latin typeface="Arial Rounded MT Bold" panose="020F0704030504030204" pitchFamily="34" charset="0"/>
                <a:ea typeface="Calibri" panose="020F0502020204030204" pitchFamily="34" charset="0"/>
                <a:cs typeface="Times New Roman" panose="02020603050405020304" pitchFamily="18" charset="0"/>
              </a:rPr>
              <a:t>(</a:t>
            </a:r>
            <a:r>
              <a:rPr lang="en-GB" sz="2000" dirty="0">
                <a:latin typeface="Arial Rounded MT Bold" panose="020F0704030504030204" pitchFamily="34" charset="0"/>
                <a:ea typeface="Calibri" panose="020F0502020204030204" pitchFamily="34" charset="0"/>
                <a:cs typeface="Times New Roman" panose="02020603050405020304" pitchFamily="18" charset="0"/>
              </a:rPr>
              <a:t>1) Presence of Meaning (how much you feel your life have meaning), and (2) Search for Meaning (how much you strive to find meaning and understanding in your life</a:t>
            </a:r>
            <a:r>
              <a:rPr lang="en-GB" sz="2000" dirty="0" smtClean="0">
                <a:latin typeface="Arial Rounded MT Bold" panose="020F0704030504030204" pitchFamily="34" charset="0"/>
                <a:ea typeface="Calibri" panose="020F0502020204030204" pitchFamily="34" charset="0"/>
                <a:cs typeface="Times New Roman" panose="02020603050405020304" pitchFamily="18" charset="0"/>
              </a:rPr>
              <a:t>).</a:t>
            </a:r>
          </a:p>
          <a:p>
            <a:endParaRPr lang="en-GB" sz="2000" dirty="0" smtClean="0">
              <a:latin typeface="Arial Rounded MT Bold" panose="020F0704030504030204" pitchFamily="34" charset="0"/>
            </a:endParaRPr>
          </a:p>
          <a:p>
            <a:r>
              <a:rPr lang="en-GB" sz="2000" dirty="0" smtClean="0">
                <a:latin typeface="Arial Rounded MT Bold" panose="020F0704030504030204" pitchFamily="34" charset="0"/>
              </a:rPr>
              <a:t>What </a:t>
            </a:r>
            <a:r>
              <a:rPr lang="en-GB" sz="2000" dirty="0">
                <a:latin typeface="Arial Rounded MT Bold" panose="020F0704030504030204" pitchFamily="34" charset="0"/>
              </a:rPr>
              <a:t>makes your life and existence feel important and significant to </a:t>
            </a:r>
            <a:r>
              <a:rPr lang="en-GB" sz="2000" dirty="0" smtClean="0">
                <a:latin typeface="Arial Rounded MT Bold" panose="020F0704030504030204" pitchFamily="34" charset="0"/>
              </a:rPr>
              <a:t>you?</a:t>
            </a:r>
          </a:p>
          <a:p>
            <a:endParaRPr lang="en-GB" sz="2000" dirty="0" smtClean="0">
              <a:latin typeface="Arial Rounded MT Bold" panose="020F0704030504030204" pitchFamily="34"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rotWithShape="1">
          <a:blip r:embed="rId2">
            <a:clrChange>
              <a:clrFrom>
                <a:srgbClr val="EEEEEE"/>
              </a:clrFrom>
              <a:clrTo>
                <a:srgbClr val="EEEEE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14527" t="25835" r="14593" b="27444"/>
          <a:stretch/>
        </p:blipFill>
        <p:spPr>
          <a:xfrm rot="9709194">
            <a:off x="7218362" y="1639228"/>
            <a:ext cx="3193386" cy="476174"/>
          </a:xfrm>
          <a:prstGeom prst="rect">
            <a:avLst/>
          </a:prstGeom>
        </p:spPr>
      </p:pic>
    </p:spTree>
    <p:extLst>
      <p:ext uri="{BB962C8B-B14F-4D97-AF65-F5344CB8AC3E}">
        <p14:creationId xmlns:p14="http://schemas.microsoft.com/office/powerpoint/2010/main" val="98068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800" y="2456841"/>
            <a:ext cx="6096000" cy="3671518"/>
          </a:xfrm>
          <a:prstGeom prst="rect">
            <a:avLst/>
          </a:prstGeom>
        </p:spPr>
        <p:txBody>
          <a:bodyPr>
            <a:spAutoFit/>
          </a:bodyPr>
          <a:lstStyle/>
          <a:p>
            <a:pPr>
              <a:lnSpc>
                <a:spcPct val="107000"/>
              </a:lnSpc>
              <a:spcAft>
                <a:spcPts val="800"/>
              </a:spcAft>
            </a:pPr>
            <a:r>
              <a:rPr lang="en-GB" dirty="0">
                <a:latin typeface="Arial Rounded MT Bold" panose="020F0704030504030204" pitchFamily="34" charset="0"/>
                <a:ea typeface="Calibri" panose="020F0502020204030204" pitchFamily="34" charset="0"/>
                <a:cs typeface="Times New Roman" panose="02020603050405020304" pitchFamily="18" charset="0"/>
              </a:rPr>
              <a:t>1. I understand my life’s meaning _____</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Rounded MT Bold" panose="020F0704030504030204" pitchFamily="34" charset="0"/>
                <a:ea typeface="Calibri" panose="020F0502020204030204" pitchFamily="34" charset="0"/>
                <a:cs typeface="Times New Roman" panose="02020603050405020304" pitchFamily="18" charset="0"/>
              </a:rPr>
              <a:t>2. I am looking for something that makes my life feel meaningful _____</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Rounded MT Bold" panose="020F0704030504030204" pitchFamily="34" charset="0"/>
                <a:ea typeface="Calibri" panose="020F0502020204030204" pitchFamily="34" charset="0"/>
                <a:cs typeface="Times New Roman" panose="02020603050405020304" pitchFamily="18" charset="0"/>
              </a:rPr>
              <a:t>3. I am always looking to find my life’s purpose _____</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Rounded MT Bold" panose="020F0704030504030204" pitchFamily="34" charset="0"/>
                <a:ea typeface="Calibri" panose="020F0502020204030204" pitchFamily="34" charset="0"/>
                <a:cs typeface="Times New Roman" panose="02020603050405020304" pitchFamily="18" charset="0"/>
              </a:rPr>
              <a:t>4. My life has a clear sense of purpose _____</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Rounded MT Bold" panose="020F0704030504030204" pitchFamily="34" charset="0"/>
                <a:ea typeface="Calibri" panose="020F0502020204030204" pitchFamily="34" charset="0"/>
                <a:cs typeface="Times New Roman" panose="02020603050405020304" pitchFamily="18" charset="0"/>
              </a:rPr>
              <a:t>5. I have a good sense of what makes my life meaningful _____</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Rounded MT Bold" panose="020F0704030504030204" pitchFamily="34" charset="0"/>
                <a:ea typeface="Calibri" panose="020F0502020204030204" pitchFamily="34" charset="0"/>
                <a:cs typeface="Times New Roman" panose="02020603050405020304" pitchFamily="18" charset="0"/>
              </a:rPr>
              <a:t>6. I have discovered a satisfying life purpose _____</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Rounded MT Bold" panose="020F0704030504030204" pitchFamily="34" charset="0"/>
                <a:ea typeface="Calibri" panose="020F0502020204030204" pitchFamily="34" charset="0"/>
                <a:cs typeface="Times New Roman" panose="02020603050405020304" pitchFamily="18" charset="0"/>
              </a:rPr>
              <a:t>7. I am always searching for something that makes my life feel significant _____</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12800" y="874853"/>
            <a:ext cx="6096000" cy="369332"/>
          </a:xfrm>
          <a:prstGeom prst="rect">
            <a:avLst/>
          </a:prstGeom>
        </p:spPr>
        <p:txBody>
          <a:bodyPr>
            <a:spAutoFit/>
          </a:bodyPr>
          <a:lstStyle/>
          <a:p>
            <a:r>
              <a:rPr lang="en-GB" dirty="0">
                <a:latin typeface="Arial Rounded MT Bold" panose="020F0704030504030204" pitchFamily="34" charset="0"/>
              </a:rPr>
              <a:t>On a scale of 1-7 how would you rate your self</a:t>
            </a:r>
            <a:r>
              <a:rPr lang="en-GB" dirty="0" smtClean="0">
                <a:latin typeface="Arial Rounded MT Bold" panose="020F0704030504030204" pitchFamily="34" charset="0"/>
              </a:rPr>
              <a:t>?</a:t>
            </a:r>
            <a:endParaRPr lang="en-GB" dirty="0">
              <a:latin typeface="Arial Rounded MT Bold" panose="020F0704030504030204" pitchFamily="34"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12800" y="1396585"/>
            <a:ext cx="7606391" cy="728272"/>
          </a:xfrm>
          <a:prstGeom prst="rect">
            <a:avLst/>
          </a:prstGeom>
        </p:spPr>
      </p:pic>
    </p:spTree>
    <p:extLst>
      <p:ext uri="{BB962C8B-B14F-4D97-AF65-F5344CB8AC3E}">
        <p14:creationId xmlns:p14="http://schemas.microsoft.com/office/powerpoint/2010/main" val="16167039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1870" y="687482"/>
            <a:ext cx="5623582"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Rounded MT Bold" panose="020F0704030504030204" pitchFamily="34" charset="0"/>
            </a:endParaRPr>
          </a:p>
        </p:txBody>
      </p:sp>
      <p:sp>
        <p:nvSpPr>
          <p:cNvPr id="3" name="Rectangle 2"/>
          <p:cNvSpPr/>
          <p:nvPr/>
        </p:nvSpPr>
        <p:spPr>
          <a:xfrm>
            <a:off x="777219" y="843365"/>
            <a:ext cx="5253618" cy="461665"/>
          </a:xfrm>
          <a:prstGeom prst="rect">
            <a:avLst/>
          </a:prstGeom>
        </p:spPr>
        <p:txBody>
          <a:bodyPr wrap="none">
            <a:spAutoFit/>
          </a:bodyPr>
          <a:lstStyle/>
          <a:p>
            <a:pPr lvl="0">
              <a:defRPr/>
            </a:pPr>
            <a:r>
              <a:rPr lang="en-GB" sz="2400" b="1" dirty="0" smtClean="0">
                <a:solidFill>
                  <a:schemeClr val="bg1"/>
                </a:solidFill>
                <a:latin typeface="Arial Rounded MT Bold" panose="020F0704030504030204" pitchFamily="34" charset="0"/>
              </a:rPr>
              <a:t>Interventions </a:t>
            </a:r>
            <a:r>
              <a:rPr lang="en-GB" sz="2400" b="1" dirty="0" smtClean="0">
                <a:solidFill>
                  <a:schemeClr val="bg1"/>
                </a:solidFill>
                <a:latin typeface="Arial Rounded MT Bold" panose="020F0704030504030204" pitchFamily="34" charset="0"/>
              </a:rPr>
              <a:t>to </a:t>
            </a:r>
            <a:r>
              <a:rPr lang="en-GB" sz="2400" b="1" dirty="0">
                <a:solidFill>
                  <a:schemeClr val="bg1"/>
                </a:solidFill>
                <a:latin typeface="Arial Rounded MT Bold" panose="020F0704030504030204" pitchFamily="34" charset="0"/>
              </a:rPr>
              <a:t>Increase </a:t>
            </a:r>
            <a:r>
              <a:rPr lang="en-GB" sz="2400" b="1" dirty="0" smtClean="0">
                <a:solidFill>
                  <a:schemeClr val="bg1"/>
                </a:solidFill>
                <a:latin typeface="Arial Rounded MT Bold" panose="020F0704030504030204" pitchFamily="34" charset="0"/>
              </a:rPr>
              <a:t>Meaning</a:t>
            </a:r>
            <a:endParaRPr lang="en-GB" sz="2400" b="1" dirty="0">
              <a:solidFill>
                <a:schemeClr val="bg1"/>
              </a:solidFill>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7640622" y="1797472"/>
            <a:ext cx="3257453" cy="3257453"/>
          </a:xfrm>
          <a:prstGeom prst="rect">
            <a:avLst/>
          </a:prstGeom>
          <a:effectLst>
            <a:softEdge rad="114300"/>
          </a:effectLst>
        </p:spPr>
      </p:pic>
      <p:sp>
        <p:nvSpPr>
          <p:cNvPr id="2" name="Rectangle 1"/>
          <p:cNvSpPr/>
          <p:nvPr/>
        </p:nvSpPr>
        <p:spPr>
          <a:xfrm>
            <a:off x="903828" y="2272559"/>
            <a:ext cx="6509846" cy="3785652"/>
          </a:xfrm>
          <a:prstGeom prst="rect">
            <a:avLst/>
          </a:prstGeom>
        </p:spPr>
        <p:txBody>
          <a:bodyPr wrap="square">
            <a:spAutoFit/>
          </a:bodyPr>
          <a:lstStyle/>
          <a:p>
            <a:r>
              <a:rPr lang="en-GB" sz="2000" dirty="0" smtClean="0">
                <a:latin typeface="Arial Rounded MT Bold" panose="020F0704030504030204" pitchFamily="34" charset="0"/>
              </a:rPr>
              <a:t>Imagine </a:t>
            </a:r>
            <a:r>
              <a:rPr lang="en-GB" sz="2000" dirty="0">
                <a:latin typeface="Arial Rounded MT Bold" panose="020F0704030504030204" pitchFamily="34" charset="0"/>
              </a:rPr>
              <a:t>your life in the future. </a:t>
            </a:r>
            <a:endParaRPr lang="en-GB" sz="2000" dirty="0" smtClean="0">
              <a:latin typeface="Arial Rounded MT Bold" panose="020F0704030504030204" pitchFamily="34" charset="0"/>
            </a:endParaRPr>
          </a:p>
          <a:p>
            <a:endParaRPr lang="en-GB" sz="2000" dirty="0">
              <a:latin typeface="Arial Rounded MT Bold" panose="020F0704030504030204" pitchFamily="34" charset="0"/>
            </a:endParaRPr>
          </a:p>
          <a:p>
            <a:r>
              <a:rPr lang="en-GB" sz="2000" dirty="0">
                <a:latin typeface="Arial Rounded MT Bold" panose="020F0704030504030204" pitchFamily="34" charset="0"/>
              </a:rPr>
              <a:t>What is the best possible life you can imagine? Consider all of the relevant areas of your life, such as your career, academic work, relationships, hobbies, and health. </a:t>
            </a:r>
            <a:endParaRPr lang="en-GB" sz="2000" dirty="0" smtClean="0">
              <a:latin typeface="Arial Rounded MT Bold" panose="020F0704030504030204" pitchFamily="34" charset="0"/>
            </a:endParaRPr>
          </a:p>
          <a:p>
            <a:endParaRPr lang="en-GB" sz="2000" dirty="0">
              <a:latin typeface="Arial Rounded MT Bold" panose="020F0704030504030204" pitchFamily="34" charset="0"/>
            </a:endParaRPr>
          </a:p>
          <a:p>
            <a:r>
              <a:rPr lang="en-GB" sz="2000" dirty="0">
                <a:latin typeface="Arial Rounded MT Bold" panose="020F0704030504030204" pitchFamily="34" charset="0"/>
              </a:rPr>
              <a:t>What would happen in these areas of your life in your best possible future?</a:t>
            </a:r>
          </a:p>
          <a:p>
            <a:endParaRPr lang="en-GB" sz="2000" dirty="0">
              <a:latin typeface="Arial Rounded MT Bold" panose="020F0704030504030204" pitchFamily="34" charset="0"/>
            </a:endParaRPr>
          </a:p>
          <a:p>
            <a:r>
              <a:rPr lang="en-GB" sz="2000" dirty="0">
                <a:latin typeface="Arial Rounded MT Bold" panose="020F0704030504030204" pitchFamily="34" charset="0"/>
              </a:rPr>
              <a:t>For the next 15 minutes, write continuously about what you imagine this best possible future to be. </a:t>
            </a:r>
            <a:endParaRPr lang="en-GB" sz="2000" dirty="0">
              <a:latin typeface="Arial Rounded MT Bold" panose="020F0704030504030204" pitchFamily="34" charset="0"/>
            </a:endParaRPr>
          </a:p>
        </p:txBody>
      </p:sp>
      <p:sp>
        <p:nvSpPr>
          <p:cNvPr id="7" name="Rectangle 6"/>
          <p:cNvSpPr/>
          <p:nvPr/>
        </p:nvSpPr>
        <p:spPr>
          <a:xfrm>
            <a:off x="1192814" y="1601882"/>
            <a:ext cx="2622769" cy="1046440"/>
          </a:xfrm>
          <a:prstGeom prst="rect">
            <a:avLst/>
          </a:prstGeom>
        </p:spPr>
        <p:txBody>
          <a:bodyPr wrap="none">
            <a:spAutoFit/>
          </a:bodyPr>
          <a:lstStyle/>
          <a:p>
            <a:r>
              <a:rPr lang="en-GB" sz="2200" dirty="0">
                <a:latin typeface="Arial Rounded MT Bold" panose="020F0704030504030204" pitchFamily="34" charset="0"/>
              </a:rPr>
              <a:t>Best Possible </a:t>
            </a:r>
            <a:r>
              <a:rPr lang="en-GB" sz="2200" dirty="0" smtClean="0">
                <a:latin typeface="Arial Rounded MT Bold" panose="020F0704030504030204" pitchFamily="34" charset="0"/>
              </a:rPr>
              <a:t>Self</a:t>
            </a:r>
          </a:p>
          <a:p>
            <a:pPr algn="ctr"/>
            <a:r>
              <a:rPr lang="en-GB" dirty="0">
                <a:latin typeface="Arial Rounded MT Bold" panose="020F0704030504030204" pitchFamily="34" charset="0"/>
              </a:rPr>
              <a:t>(King, 2001)</a:t>
            </a:r>
          </a:p>
          <a:p>
            <a:pPr algn="ctr"/>
            <a:endParaRPr lang="en-GB" sz="2200" dirty="0">
              <a:latin typeface="Arial Rounded MT Bold" panose="020F0704030504030204" pitchFamily="34" charset="0"/>
            </a:endParaRPr>
          </a:p>
        </p:txBody>
      </p:sp>
      <p:sp>
        <p:nvSpPr>
          <p:cNvPr id="8" name="Rectangle 7"/>
          <p:cNvSpPr/>
          <p:nvPr/>
        </p:nvSpPr>
        <p:spPr>
          <a:xfrm>
            <a:off x="6275452" y="5873545"/>
            <a:ext cx="5916548" cy="369332"/>
          </a:xfrm>
          <a:prstGeom prst="rect">
            <a:avLst/>
          </a:prstGeom>
        </p:spPr>
        <p:txBody>
          <a:bodyPr wrap="square">
            <a:spAutoFit/>
          </a:bodyPr>
          <a:lstStyle/>
          <a:p>
            <a:r>
              <a:rPr lang="en-GB" dirty="0" smtClean="0">
                <a:latin typeface="Arial Rounded MT Bold" panose="020F0704030504030204" pitchFamily="34" charset="0"/>
              </a:rPr>
              <a:t>ggia.berkeley.edu/practice/</a:t>
            </a:r>
            <a:r>
              <a:rPr lang="en-GB" dirty="0" err="1" smtClean="0">
                <a:latin typeface="Arial Rounded MT Bold" panose="020F0704030504030204" pitchFamily="34" charset="0"/>
              </a:rPr>
              <a:t>best_possible_self</a:t>
            </a:r>
            <a:endParaRPr lang="en-GB" dirty="0">
              <a:latin typeface="Arial Rounded MT Bold" panose="020F0704030504030204" pitchFamily="34" charset="0"/>
            </a:endParaRPr>
          </a:p>
        </p:txBody>
      </p:sp>
    </p:spTree>
    <p:extLst>
      <p:ext uri="{BB962C8B-B14F-4D97-AF65-F5344CB8AC3E}">
        <p14:creationId xmlns:p14="http://schemas.microsoft.com/office/powerpoint/2010/main" val="1486146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058993" y="2859809"/>
            <a:ext cx="3529890" cy="3529890"/>
          </a:xfrm>
          <a:prstGeom prst="rect">
            <a:avLst/>
          </a:prstGeom>
        </p:spPr>
      </p:pic>
      <p:sp>
        <p:nvSpPr>
          <p:cNvPr id="2" name="Rectangle 1"/>
          <p:cNvSpPr/>
          <p:nvPr/>
        </p:nvSpPr>
        <p:spPr>
          <a:xfrm>
            <a:off x="769032" y="5564794"/>
            <a:ext cx="8670389" cy="646331"/>
          </a:xfrm>
          <a:prstGeom prst="rect">
            <a:avLst/>
          </a:prstGeom>
        </p:spPr>
        <p:txBody>
          <a:bodyPr wrap="square">
            <a:spAutoFit/>
          </a:bodyPr>
          <a:lstStyle/>
          <a:p>
            <a:r>
              <a:rPr lang="de-DE" dirty="0">
                <a:latin typeface="Arial Rounded MT Bold" panose="020F0704030504030204" pitchFamily="34" charset="0"/>
              </a:rPr>
              <a:t>(Steger, Shim, Barenz, &amp; Shin, 2014)</a:t>
            </a:r>
            <a:endParaRPr lang="en-GB" dirty="0" smtClean="0">
              <a:latin typeface="Arial Rounded MT Bold" panose="020F0704030504030204" pitchFamily="34" charset="0"/>
            </a:endParaRPr>
          </a:p>
          <a:p>
            <a:r>
              <a:rPr lang="en-GB" dirty="0" smtClean="0">
                <a:latin typeface="Arial Rounded MT Bold" panose="020F0704030504030204" pitchFamily="34" charset="0"/>
              </a:rPr>
              <a:t>https</a:t>
            </a:r>
            <a:r>
              <a:rPr lang="en-GB" dirty="0">
                <a:latin typeface="Arial Rounded MT Bold" panose="020F0704030504030204" pitchFamily="34" charset="0"/>
              </a:rPr>
              <a:t>://ggia.berkeley.edu/practice/meaningful_pictures</a:t>
            </a:r>
          </a:p>
        </p:txBody>
      </p:sp>
      <p:sp>
        <p:nvSpPr>
          <p:cNvPr id="3" name="Rectangle 2"/>
          <p:cNvSpPr/>
          <p:nvPr/>
        </p:nvSpPr>
        <p:spPr>
          <a:xfrm>
            <a:off x="769030" y="708873"/>
            <a:ext cx="10485121" cy="2893100"/>
          </a:xfrm>
          <a:prstGeom prst="rect">
            <a:avLst/>
          </a:prstGeom>
        </p:spPr>
        <p:txBody>
          <a:bodyPr wrap="square">
            <a:spAutoFit/>
          </a:bodyPr>
          <a:lstStyle/>
          <a:p>
            <a:r>
              <a:rPr lang="en-GB" sz="2200" b="1" dirty="0">
                <a:latin typeface="Arial Rounded MT Bold" panose="020F0704030504030204" pitchFamily="34" charset="0"/>
              </a:rPr>
              <a:t>Meaningful </a:t>
            </a:r>
            <a:r>
              <a:rPr lang="en-GB" sz="2200" b="1" dirty="0" smtClean="0">
                <a:latin typeface="Arial Rounded MT Bold" panose="020F0704030504030204" pitchFamily="34" charset="0"/>
              </a:rPr>
              <a:t>Photos</a:t>
            </a:r>
          </a:p>
          <a:p>
            <a:endParaRPr lang="en-GB" sz="2000" b="1" dirty="0">
              <a:latin typeface="Arial Rounded MT Bold" panose="020F0704030504030204" pitchFamily="34" charset="0"/>
            </a:endParaRPr>
          </a:p>
          <a:p>
            <a:r>
              <a:rPr lang="en-GB" sz="2000" dirty="0">
                <a:latin typeface="Arial Rounded MT Bold" panose="020F0704030504030204" pitchFamily="34" charset="0"/>
              </a:rPr>
              <a:t>A creative way to build happiness and meaning in life.</a:t>
            </a:r>
          </a:p>
          <a:p>
            <a:r>
              <a:rPr lang="en-GB" sz="2000" dirty="0">
                <a:latin typeface="Arial Rounded MT Bold" panose="020F0704030504030204" pitchFamily="34" charset="0"/>
              </a:rPr>
              <a:t/>
            </a:r>
            <a:br>
              <a:rPr lang="en-GB" sz="2000" dirty="0">
                <a:latin typeface="Arial Rounded MT Bold" panose="020F0704030504030204" pitchFamily="34" charset="0"/>
              </a:rPr>
            </a:br>
            <a:r>
              <a:rPr lang="en-GB" sz="2000" dirty="0">
                <a:latin typeface="Arial Rounded MT Bold" panose="020F0704030504030204" pitchFamily="34" charset="0"/>
              </a:rPr>
              <a:t>Over the next week, take photographs of things that make your life feel meaningful or full of purpose. These can be people, places, objects, pets. If you are not able to take photos of these things—like if they’re not nearby—you can take photos of souvenirs, reminders, websites, or even other photos. Try to take at least nine photographs.</a:t>
            </a:r>
          </a:p>
        </p:txBody>
      </p:sp>
      <p:sp>
        <p:nvSpPr>
          <p:cNvPr id="4" name="Rectangle 3"/>
          <p:cNvSpPr/>
          <p:nvPr/>
        </p:nvSpPr>
        <p:spPr>
          <a:xfrm>
            <a:off x="769030" y="3921664"/>
            <a:ext cx="7289963" cy="1323439"/>
          </a:xfrm>
          <a:prstGeom prst="rect">
            <a:avLst/>
          </a:prstGeom>
        </p:spPr>
        <p:txBody>
          <a:bodyPr wrap="square">
            <a:spAutoFit/>
          </a:bodyPr>
          <a:lstStyle/>
          <a:p>
            <a:r>
              <a:rPr lang="en-GB" sz="2000" dirty="0" smtClean="0">
                <a:latin typeface="Arial Rounded MT Bold" panose="020F0704030504030204" pitchFamily="34" charset="0"/>
              </a:rPr>
              <a:t>Take </a:t>
            </a:r>
            <a:r>
              <a:rPr lang="en-GB" sz="2000" dirty="0">
                <a:latin typeface="Arial Rounded MT Bold" panose="020F0704030504030204" pitchFamily="34" charset="0"/>
              </a:rPr>
              <a:t>time to look at and reflect on each one. </a:t>
            </a:r>
            <a:endParaRPr lang="en-GB" sz="2000" dirty="0" smtClean="0">
              <a:latin typeface="Arial Rounded MT Bold" panose="020F0704030504030204" pitchFamily="34" charset="0"/>
            </a:endParaRPr>
          </a:p>
          <a:p>
            <a:r>
              <a:rPr lang="en-GB" sz="2000" dirty="0" smtClean="0">
                <a:latin typeface="Arial Rounded MT Bold" panose="020F0704030504030204" pitchFamily="34" charset="0"/>
              </a:rPr>
              <a:t>For </a:t>
            </a:r>
            <a:r>
              <a:rPr lang="en-GB" sz="2000" dirty="0">
                <a:latin typeface="Arial Rounded MT Bold" panose="020F0704030504030204" pitchFamily="34" charset="0"/>
              </a:rPr>
              <a:t>each photo or item, write down a response to the following question: </a:t>
            </a:r>
            <a:r>
              <a:rPr lang="en-GB" sz="2000" b="1" dirty="0">
                <a:solidFill>
                  <a:schemeClr val="tx2"/>
                </a:solidFill>
                <a:latin typeface="Arial Rounded MT Bold" panose="020F0704030504030204" pitchFamily="34" charset="0"/>
              </a:rPr>
              <a:t>“What does this photo represent, and why is it meaningful?”</a:t>
            </a:r>
          </a:p>
        </p:txBody>
      </p:sp>
    </p:spTree>
    <p:extLst>
      <p:ext uri="{BB962C8B-B14F-4D97-AF65-F5344CB8AC3E}">
        <p14:creationId xmlns:p14="http://schemas.microsoft.com/office/powerpoint/2010/main" val="40118787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3779" y="794549"/>
            <a:ext cx="6096000" cy="5016758"/>
          </a:xfrm>
          <a:prstGeom prst="rect">
            <a:avLst/>
          </a:prstGeom>
        </p:spPr>
        <p:txBody>
          <a:bodyPr>
            <a:spAutoFit/>
          </a:bodyPr>
          <a:lstStyle/>
          <a:p>
            <a:r>
              <a:rPr lang="en-GB" sz="2200" b="1" dirty="0" smtClean="0">
                <a:solidFill>
                  <a:srgbClr val="2A2A2A"/>
                </a:solidFill>
                <a:latin typeface="Arial Rounded MT Bold" panose="020F0704030504030204" pitchFamily="34" charset="0"/>
              </a:rPr>
              <a:t>Meaningful</a:t>
            </a:r>
            <a:r>
              <a:rPr lang="en-GB" sz="2200" b="1" dirty="0" smtClean="0">
                <a:solidFill>
                  <a:srgbClr val="2A2A2A"/>
                </a:solidFill>
                <a:latin typeface="Arial Rounded MT Bold" panose="020F0704030504030204" pitchFamily="34" charset="0"/>
              </a:rPr>
              <a:t> </a:t>
            </a:r>
            <a:r>
              <a:rPr lang="en-GB" sz="2200" b="1" dirty="0">
                <a:solidFill>
                  <a:srgbClr val="2A2A2A"/>
                </a:solidFill>
                <a:latin typeface="Arial Rounded MT Bold" panose="020F0704030504030204" pitchFamily="34" charset="0"/>
              </a:rPr>
              <a:t>S</a:t>
            </a:r>
            <a:r>
              <a:rPr lang="en-GB" sz="2200" b="1" dirty="0" smtClean="0">
                <a:solidFill>
                  <a:srgbClr val="2A2A2A"/>
                </a:solidFill>
                <a:latin typeface="Arial Rounded MT Bold" panose="020F0704030504030204" pitchFamily="34" charset="0"/>
              </a:rPr>
              <a:t>ocial </a:t>
            </a:r>
            <a:r>
              <a:rPr lang="en-GB" sz="2200" b="1" dirty="0">
                <a:solidFill>
                  <a:srgbClr val="2A2A2A"/>
                </a:solidFill>
                <a:latin typeface="Arial Rounded MT Bold" panose="020F0704030504030204" pitchFamily="34" charset="0"/>
              </a:rPr>
              <a:t>R</a:t>
            </a:r>
            <a:r>
              <a:rPr lang="en-GB" sz="2200" b="1" dirty="0" smtClean="0">
                <a:solidFill>
                  <a:srgbClr val="2A2A2A"/>
                </a:solidFill>
                <a:latin typeface="Arial Rounded MT Bold" panose="020F0704030504030204" pitchFamily="34" charset="0"/>
              </a:rPr>
              <a:t>elationships </a:t>
            </a:r>
            <a:endParaRPr lang="en-GB" sz="2200" b="1" dirty="0" smtClean="0">
              <a:solidFill>
                <a:srgbClr val="2A2A2A"/>
              </a:solidFill>
              <a:latin typeface="Arial Rounded MT Bold" panose="020F0704030504030204" pitchFamily="34" charset="0"/>
            </a:endParaRPr>
          </a:p>
          <a:p>
            <a:endParaRPr lang="en-GB" sz="2000" b="1" dirty="0" smtClean="0">
              <a:solidFill>
                <a:srgbClr val="2A2A2A"/>
              </a:solidFill>
              <a:latin typeface="Arial Rounded MT Bold" panose="020F0704030504030204" pitchFamily="34" charset="0"/>
            </a:endParaRPr>
          </a:p>
          <a:p>
            <a:pPr marL="342900" indent="-342900">
              <a:buFont typeface="Arial" panose="020B0604020202020204" pitchFamily="34" charset="0"/>
              <a:buChar char="•"/>
            </a:pPr>
            <a:r>
              <a:rPr lang="en-GB" sz="2000" dirty="0" smtClean="0">
                <a:solidFill>
                  <a:srgbClr val="2A2A2A"/>
                </a:solidFill>
                <a:latin typeface="Arial Rounded MT Bold" panose="020F0704030504030204" pitchFamily="34" charset="0"/>
              </a:rPr>
              <a:t>Making </a:t>
            </a:r>
            <a:r>
              <a:rPr lang="en-GB" sz="2000" dirty="0">
                <a:solidFill>
                  <a:srgbClr val="2A2A2A"/>
                </a:solidFill>
                <a:latin typeface="Arial Rounded MT Bold" panose="020F0704030504030204" pitchFamily="34" charset="0"/>
              </a:rPr>
              <a:t>connections with other individuals, and maintaining these relationships, is a reliable way to develop a sense of meaningfulness (</a:t>
            </a:r>
            <a:r>
              <a:rPr lang="en-GB" sz="2000" dirty="0" err="1">
                <a:solidFill>
                  <a:srgbClr val="2A2A2A"/>
                </a:solidFill>
                <a:latin typeface="Arial Rounded MT Bold" panose="020F0704030504030204" pitchFamily="34" charset="0"/>
              </a:rPr>
              <a:t>Heintzelman</a:t>
            </a:r>
            <a:r>
              <a:rPr lang="en-GB" sz="2000" dirty="0">
                <a:solidFill>
                  <a:srgbClr val="2A2A2A"/>
                </a:solidFill>
                <a:latin typeface="Arial Rounded MT Bold" panose="020F0704030504030204" pitchFamily="34" charset="0"/>
              </a:rPr>
              <a:t> &amp; King, 2014</a:t>
            </a:r>
            <a:r>
              <a:rPr lang="en-GB" sz="2000" dirty="0" smtClean="0">
                <a:solidFill>
                  <a:srgbClr val="2A2A2A"/>
                </a:solidFill>
                <a:latin typeface="Arial Rounded MT Bold" panose="020F0704030504030204" pitchFamily="34" charset="0"/>
              </a:rPr>
              <a:t>).</a:t>
            </a:r>
          </a:p>
          <a:p>
            <a:endParaRPr lang="en-GB" sz="2000" dirty="0">
              <a:solidFill>
                <a:srgbClr val="2A2A2A"/>
              </a:solidFill>
              <a:latin typeface="Arial Rounded MT Bold" panose="020F0704030504030204" pitchFamily="34" charset="0"/>
            </a:endParaRPr>
          </a:p>
          <a:p>
            <a:pPr marL="342900" indent="-342900">
              <a:buFont typeface="Arial" panose="020B0604020202020204" pitchFamily="34" charset="0"/>
              <a:buChar char="•"/>
            </a:pPr>
            <a:r>
              <a:rPr lang="en-GB" sz="2000" dirty="0">
                <a:solidFill>
                  <a:srgbClr val="2A2A2A"/>
                </a:solidFill>
                <a:latin typeface="Arial Rounded MT Bold" panose="020F0704030504030204" pitchFamily="34" charset="0"/>
              </a:rPr>
              <a:t>People who report fewer social connections, loneliness, and ostracism also yield lower reports of meaningfulness (Williams, 2007</a:t>
            </a:r>
            <a:r>
              <a:rPr lang="en-GB" sz="2000" dirty="0" smtClean="0">
                <a:solidFill>
                  <a:srgbClr val="2A2A2A"/>
                </a:solidFill>
                <a:latin typeface="Arial Rounded MT Bold" panose="020F0704030504030204" pitchFamily="34" charset="0"/>
              </a:rPr>
              <a:t>).</a:t>
            </a:r>
          </a:p>
          <a:p>
            <a:endParaRPr lang="en-GB" sz="2000" dirty="0">
              <a:solidFill>
                <a:srgbClr val="2A2A2A"/>
              </a:solidFill>
              <a:latin typeface="Arial Rounded MT Bold" panose="020F0704030504030204" pitchFamily="34" charset="0"/>
            </a:endParaRPr>
          </a:p>
          <a:p>
            <a:pPr marL="342900" indent="-342900">
              <a:buFont typeface="Arial" panose="020B0604020202020204" pitchFamily="34" charset="0"/>
              <a:buChar char="•"/>
            </a:pPr>
            <a:r>
              <a:rPr lang="en-GB" sz="2000" dirty="0" smtClean="0">
                <a:solidFill>
                  <a:srgbClr val="2A2A2A"/>
                </a:solidFill>
                <a:latin typeface="Arial Rounded MT Bold" panose="020F0704030504030204" pitchFamily="34" charset="0"/>
              </a:rPr>
              <a:t>Sharing </a:t>
            </a:r>
            <a:r>
              <a:rPr lang="en-GB" sz="2000" dirty="0">
                <a:solidFill>
                  <a:srgbClr val="2A2A2A"/>
                </a:solidFill>
                <a:latin typeface="Arial Rounded MT Bold" panose="020F0704030504030204" pitchFamily="34" charset="0"/>
              </a:rPr>
              <a:t>your passions with a group of like-minded individuals helps further develop harmonious passions, which, in turn, can generate a sense of </a:t>
            </a:r>
            <a:r>
              <a:rPr lang="en-GB" sz="2000" dirty="0" smtClean="0">
                <a:solidFill>
                  <a:srgbClr val="2A2A2A"/>
                </a:solidFill>
                <a:latin typeface="Arial Rounded MT Bold" panose="020F0704030504030204" pitchFamily="34" charset="0"/>
              </a:rPr>
              <a:t>meaningfulness</a:t>
            </a:r>
            <a:r>
              <a:rPr lang="en-GB" sz="2000" dirty="0">
                <a:solidFill>
                  <a:srgbClr val="2A2A2A"/>
                </a:solidFill>
                <a:latin typeface="Arial Rounded MT Bold" panose="020F0704030504030204" pitchFamily="34" charset="0"/>
              </a:rPr>
              <a:t> </a:t>
            </a:r>
            <a:r>
              <a:rPr lang="en-GB" dirty="0" smtClean="0">
                <a:solidFill>
                  <a:srgbClr val="2A2A2A"/>
                </a:solidFill>
                <a:latin typeface="Arial Rounded MT Bold" panose="020F0704030504030204" pitchFamily="34" charset="0"/>
              </a:rPr>
              <a:t>(</a:t>
            </a:r>
            <a:r>
              <a:rPr lang="en-GB" dirty="0" err="1" smtClean="0">
                <a:solidFill>
                  <a:srgbClr val="2A2A2A"/>
                </a:solidFill>
                <a:latin typeface="Arial Rounded MT Bold" panose="020F0704030504030204" pitchFamily="34" charset="0"/>
              </a:rPr>
              <a:t>Vallarand</a:t>
            </a:r>
            <a:r>
              <a:rPr lang="en-GB" dirty="0" smtClean="0">
                <a:solidFill>
                  <a:srgbClr val="2A2A2A"/>
                </a:solidFill>
                <a:latin typeface="Arial Rounded MT Bold" panose="020F0704030504030204" pitchFamily="34" charset="0"/>
              </a:rPr>
              <a:t>, 2012). </a:t>
            </a:r>
            <a:r>
              <a:rPr lang="en-GB" dirty="0">
                <a:solidFill>
                  <a:srgbClr val="2A2A2A"/>
                </a:solidFill>
                <a:latin typeface="Arial Rounded MT Bold" panose="020F0704030504030204" pitchFamily="34" charset="0"/>
              </a:rPr>
              <a:t> </a:t>
            </a:r>
            <a:endParaRPr lang="en-GB" b="0" i="0" dirty="0">
              <a:solidFill>
                <a:srgbClr val="2A2A2A"/>
              </a:solidFill>
              <a:effectLst/>
              <a:latin typeface="Arial Rounded MT Bold" panose="020F0704030504030204" pitchFamily="34" charset="0"/>
            </a:endParaRPr>
          </a:p>
        </p:txBody>
      </p:sp>
      <p:pic>
        <p:nvPicPr>
          <p:cNvPr id="3" name="Picture 2"/>
          <p:cNvPicPr>
            <a:picLocks noChangeAspect="1"/>
          </p:cNvPicPr>
          <p:nvPr/>
        </p:nvPicPr>
        <p:blipFill>
          <a:blip r:embed="rId2"/>
          <a:stretch>
            <a:fillRect/>
          </a:stretch>
        </p:blipFill>
        <p:spPr>
          <a:xfrm>
            <a:off x="6780628" y="3457673"/>
            <a:ext cx="4607316" cy="2764390"/>
          </a:xfrm>
          <a:prstGeom prst="rect">
            <a:avLst/>
          </a:prstGeom>
          <a:effectLst>
            <a:softEdge rad="152400"/>
          </a:effectLst>
        </p:spPr>
      </p:pic>
    </p:spTree>
    <p:extLst>
      <p:ext uri="{BB962C8B-B14F-4D97-AF65-F5344CB8AC3E}">
        <p14:creationId xmlns:p14="http://schemas.microsoft.com/office/powerpoint/2010/main" val="3866656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7205" y="872008"/>
            <a:ext cx="7597140" cy="5139869"/>
          </a:xfrm>
          <a:prstGeom prst="rect">
            <a:avLst/>
          </a:prstGeom>
        </p:spPr>
        <p:txBody>
          <a:bodyPr wrap="square">
            <a:spAutoFit/>
          </a:bodyPr>
          <a:lstStyle/>
          <a:p>
            <a:r>
              <a:rPr lang="en-GB" sz="2200" b="1" dirty="0" smtClean="0">
                <a:latin typeface="Arial Rounded MT Bold" panose="020F0704030504030204" pitchFamily="34" charset="0"/>
              </a:rPr>
              <a:t>Values </a:t>
            </a:r>
            <a:r>
              <a:rPr lang="en-GB" sz="2200" b="1" dirty="0">
                <a:latin typeface="Arial Rounded MT Bold" panose="020F0704030504030204" pitchFamily="34" charset="0"/>
              </a:rPr>
              <a:t>Vision Board</a:t>
            </a:r>
            <a:r>
              <a:rPr lang="en-GB" sz="2200" dirty="0">
                <a:latin typeface="Arial Rounded MT Bold" panose="020F0704030504030204" pitchFamily="34" charset="0"/>
              </a:rPr>
              <a:t> </a:t>
            </a:r>
            <a:endParaRPr lang="en-GB" sz="2200" dirty="0" smtClean="0">
              <a:latin typeface="Arial Rounded MT Bold" panose="020F0704030504030204" pitchFamily="34" charset="0"/>
            </a:endParaRPr>
          </a:p>
          <a:p>
            <a:endParaRPr lang="en-GB" dirty="0" smtClean="0">
              <a:latin typeface="Arial Rounded MT Bold" panose="020F0704030504030204" pitchFamily="34" charset="0"/>
            </a:endParaRPr>
          </a:p>
          <a:p>
            <a:endParaRPr lang="en-GB" dirty="0">
              <a:latin typeface="Arial Rounded MT Bold" panose="020F0704030504030204" pitchFamily="34" charset="0"/>
            </a:endParaRPr>
          </a:p>
          <a:p>
            <a:pPr>
              <a:buFont typeface="Arial" panose="020B0604020202020204" pitchFamily="34" charset="0"/>
              <a:buChar char="•"/>
            </a:pPr>
            <a:r>
              <a:rPr lang="en-GB" dirty="0" smtClean="0">
                <a:latin typeface="Arial Rounded MT Bold" panose="020F0704030504030204" pitchFamily="34" charset="0"/>
              </a:rPr>
              <a:t>Create </a:t>
            </a:r>
            <a:r>
              <a:rPr lang="en-GB" dirty="0">
                <a:latin typeface="Arial Rounded MT Bold" panose="020F0704030504030204" pitchFamily="34" charset="0"/>
              </a:rPr>
              <a:t>a vision board, using pictures cut from magazines and stuck to paper or software such as </a:t>
            </a:r>
            <a:r>
              <a:rPr lang="en-GB" dirty="0" err="1">
                <a:latin typeface="Arial Rounded MT Bold" panose="020F0704030504030204" pitchFamily="34" charset="0"/>
              </a:rPr>
              <a:t>Powerpoint</a:t>
            </a:r>
            <a:r>
              <a:rPr lang="en-GB" dirty="0">
                <a:latin typeface="Arial Rounded MT Bold" panose="020F0704030504030204" pitchFamily="34" charset="0"/>
              </a:rPr>
              <a:t> or Keynote</a:t>
            </a:r>
            <a:r>
              <a:rPr lang="en-GB" dirty="0" smtClean="0">
                <a:latin typeface="Arial Rounded MT Bold" panose="020F0704030504030204" pitchFamily="34" charset="0"/>
              </a:rPr>
              <a:t>.</a:t>
            </a:r>
          </a:p>
          <a:p>
            <a:endParaRPr lang="en-GB" dirty="0">
              <a:latin typeface="Arial Rounded MT Bold" panose="020F0704030504030204" pitchFamily="34" charset="0"/>
            </a:endParaRPr>
          </a:p>
          <a:p>
            <a:pPr>
              <a:buFont typeface="Arial" panose="020B0604020202020204" pitchFamily="34" charset="0"/>
              <a:buChar char="•"/>
            </a:pPr>
            <a:r>
              <a:rPr lang="en-GB" dirty="0">
                <a:latin typeface="Arial Rounded MT Bold" panose="020F0704030504030204" pitchFamily="34" charset="0"/>
              </a:rPr>
              <a:t>Try grouping the images by domain or in order of overall life values</a:t>
            </a:r>
            <a:r>
              <a:rPr lang="en-GB" dirty="0" smtClean="0">
                <a:latin typeface="Arial Rounded MT Bold" panose="020F0704030504030204" pitchFamily="34" charset="0"/>
              </a:rPr>
              <a:t>.</a:t>
            </a:r>
          </a:p>
          <a:p>
            <a:endParaRPr lang="en-GB" dirty="0">
              <a:latin typeface="Arial Rounded MT Bold" panose="020F0704030504030204" pitchFamily="34" charset="0"/>
            </a:endParaRPr>
          </a:p>
          <a:p>
            <a:pPr>
              <a:buFont typeface="Arial" panose="020B0604020202020204" pitchFamily="34" charset="0"/>
              <a:buChar char="•"/>
            </a:pPr>
            <a:r>
              <a:rPr lang="en-GB" dirty="0">
                <a:latin typeface="Arial Rounded MT Bold" panose="020F0704030504030204" pitchFamily="34" charset="0"/>
              </a:rPr>
              <a:t>Work on it through feeling rather than rational thinking, with no goals in mind</a:t>
            </a:r>
            <a:r>
              <a:rPr lang="en-GB" dirty="0" smtClean="0">
                <a:latin typeface="Arial Rounded MT Bold" panose="020F0704030504030204" pitchFamily="34" charset="0"/>
              </a:rPr>
              <a:t>.</a:t>
            </a:r>
          </a:p>
          <a:p>
            <a:endParaRPr lang="en-GB" dirty="0">
              <a:latin typeface="Arial Rounded MT Bold" panose="020F0704030504030204" pitchFamily="34" charset="0"/>
            </a:endParaRPr>
          </a:p>
          <a:p>
            <a:pPr>
              <a:buFont typeface="Arial" panose="020B0604020202020204" pitchFamily="34" charset="0"/>
              <a:buChar char="•"/>
            </a:pPr>
            <a:r>
              <a:rPr lang="en-GB" dirty="0">
                <a:latin typeface="Arial Rounded MT Bold" panose="020F0704030504030204" pitchFamily="34" charset="0"/>
              </a:rPr>
              <a:t>Share your thoughts about the vision board with the therapist or a close friend</a:t>
            </a:r>
            <a:r>
              <a:rPr lang="en-GB" dirty="0" smtClean="0">
                <a:latin typeface="Arial Rounded MT Bold" panose="020F0704030504030204" pitchFamily="34" charset="0"/>
              </a:rPr>
              <a:t>.</a:t>
            </a:r>
          </a:p>
          <a:p>
            <a:endParaRPr lang="en-GB" dirty="0">
              <a:latin typeface="Arial Rounded MT Bold" panose="020F0704030504030204" pitchFamily="34" charset="0"/>
            </a:endParaRPr>
          </a:p>
          <a:p>
            <a:pPr>
              <a:buFont typeface="Arial" panose="020B0604020202020204" pitchFamily="34" charset="0"/>
              <a:buChar char="•"/>
            </a:pPr>
            <a:r>
              <a:rPr lang="en-GB" dirty="0">
                <a:latin typeface="Arial Rounded MT Bold" panose="020F0704030504030204" pitchFamily="34" charset="0"/>
              </a:rPr>
              <a:t>Place the vision board somewhere it can be seen daily. Regularly return to the board to see if values have shifted and whether life is still balanced with the core values.</a:t>
            </a:r>
            <a:endParaRPr lang="en-GB" b="0" i="0" dirty="0">
              <a:effectLst/>
              <a:latin typeface="Arial Rounded MT Bold" panose="020F0704030504030204" pitchFamily="34" charset="0"/>
            </a:endParaRPr>
          </a:p>
        </p:txBody>
      </p:sp>
      <p:pic>
        <p:nvPicPr>
          <p:cNvPr id="3" name="Picture 2"/>
          <p:cNvPicPr>
            <a:picLocks noChangeAspect="1"/>
          </p:cNvPicPr>
          <p:nvPr/>
        </p:nvPicPr>
        <p:blipFill>
          <a:blip r:embed="rId2"/>
          <a:stretch>
            <a:fillRect/>
          </a:stretch>
        </p:blipFill>
        <p:spPr>
          <a:xfrm>
            <a:off x="8384345" y="4255924"/>
            <a:ext cx="3135630" cy="1755953"/>
          </a:xfrm>
          <a:prstGeom prst="rect">
            <a:avLst/>
          </a:prstGeom>
          <a:effectLst>
            <a:softEdge rad="114300"/>
          </a:effectLst>
        </p:spPr>
      </p:pic>
    </p:spTree>
    <p:extLst>
      <p:ext uri="{BB962C8B-B14F-4D97-AF65-F5344CB8AC3E}">
        <p14:creationId xmlns:p14="http://schemas.microsoft.com/office/powerpoint/2010/main" val="107519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15" y="660049"/>
            <a:ext cx="6133513" cy="5431262"/>
          </a:xfrm>
          <a:prstGeom prst="rect">
            <a:avLst/>
          </a:prstGeom>
        </p:spPr>
      </p:pic>
      <p:sp>
        <p:nvSpPr>
          <p:cNvPr id="5" name="Rectangle 4"/>
          <p:cNvSpPr/>
          <p:nvPr/>
        </p:nvSpPr>
        <p:spPr>
          <a:xfrm>
            <a:off x="3784600" y="1941346"/>
            <a:ext cx="4140591" cy="2739211"/>
          </a:xfrm>
          <a:prstGeom prst="rect">
            <a:avLst/>
          </a:prstGeom>
        </p:spPr>
        <p:txBody>
          <a:bodyPr wrap="square">
            <a:spAutoFit/>
          </a:bodyPr>
          <a:lstStyle/>
          <a:p>
            <a:pPr algn="ctr"/>
            <a:r>
              <a:rPr lang="en-GB" sz="2200" dirty="0" smtClean="0">
                <a:latin typeface="Arial Rounded MT Bold" panose="020F0704030504030204" pitchFamily="34" charset="0"/>
              </a:rPr>
              <a:t>“Unlocking a person’s potential to maximise their own</a:t>
            </a:r>
          </a:p>
          <a:p>
            <a:pPr algn="ctr"/>
            <a:r>
              <a:rPr lang="en-GB" sz="2200" dirty="0" smtClean="0">
                <a:latin typeface="Arial Rounded MT Bold" panose="020F0704030504030204" pitchFamily="34" charset="0"/>
              </a:rPr>
              <a:t>performance.</a:t>
            </a:r>
            <a:endParaRPr lang="en-GB" sz="2200" dirty="0">
              <a:latin typeface="Arial Rounded MT Bold" panose="020F0704030504030204" pitchFamily="34" charset="0"/>
            </a:endParaRPr>
          </a:p>
          <a:p>
            <a:pPr algn="ctr"/>
            <a:r>
              <a:rPr lang="en-GB" sz="2200" dirty="0" smtClean="0">
                <a:latin typeface="Arial Rounded MT Bold" panose="020F0704030504030204" pitchFamily="34" charset="0"/>
              </a:rPr>
              <a:t> Helping them to learn rather than teaching them – a facilitation approach”</a:t>
            </a:r>
            <a:endParaRPr lang="en-GB" dirty="0" smtClean="0">
              <a:latin typeface="Arial Rounded MT Bold" panose="020F0704030504030204" pitchFamily="34" charset="0"/>
            </a:endParaRPr>
          </a:p>
          <a:p>
            <a:pPr algn="ctr"/>
            <a:r>
              <a:rPr lang="en-GB" dirty="0" smtClean="0">
                <a:latin typeface="Arial Rounded MT Bold" panose="020F0704030504030204" pitchFamily="34" charset="0"/>
              </a:rPr>
              <a:t>(Whitmore, 1992)</a:t>
            </a:r>
            <a:endParaRPr lang="en-GB" dirty="0">
              <a:latin typeface="Arial Rounded MT Bold" panose="020F0704030504030204" pitchFamily="34" charset="0"/>
            </a:endParaRPr>
          </a:p>
        </p:txBody>
      </p:sp>
    </p:spTree>
    <p:extLst>
      <p:ext uri="{BB962C8B-B14F-4D97-AF65-F5344CB8AC3E}">
        <p14:creationId xmlns:p14="http://schemas.microsoft.com/office/powerpoint/2010/main" val="10252776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518705" y="762275"/>
            <a:ext cx="3847992" cy="26843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01857" y="724932"/>
            <a:ext cx="2616591"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6" descr="CHIME framework - Recovery College Greenwi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4363" y="1997612"/>
            <a:ext cx="5238254" cy="25355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33002" y="951299"/>
            <a:ext cx="2354299" cy="461665"/>
          </a:xfrm>
          <a:prstGeom prst="rect">
            <a:avLst/>
          </a:prstGeom>
          <a:noFill/>
        </p:spPr>
        <p:txBody>
          <a:bodyPr wrap="none" rtlCol="0">
            <a:spAutoFit/>
          </a:bodyPr>
          <a:lstStyle/>
          <a:p>
            <a:r>
              <a:rPr lang="en-GB" sz="2400" dirty="0" smtClean="0">
                <a:solidFill>
                  <a:schemeClr val="bg1"/>
                </a:solidFill>
                <a:latin typeface="Arial Rounded MT Bold" panose="020F0704030504030204" pitchFamily="34" charset="0"/>
              </a:rPr>
              <a:t>Empowerment</a:t>
            </a:r>
            <a:endParaRPr lang="en-GB" sz="2400" dirty="0">
              <a:solidFill>
                <a:schemeClr val="bg1"/>
              </a:solidFill>
              <a:latin typeface="Arial Rounded MT Bold" panose="020F0704030504030204" pitchFamily="34" charset="0"/>
            </a:endParaRPr>
          </a:p>
        </p:txBody>
      </p:sp>
      <p:cxnSp>
        <p:nvCxnSpPr>
          <p:cNvPr id="6" name="Straight Arrow Connector 5"/>
          <p:cNvCxnSpPr/>
          <p:nvPr/>
        </p:nvCxnSpPr>
        <p:spPr>
          <a:xfrm>
            <a:off x="3179298" y="1842868"/>
            <a:ext cx="2900441" cy="1287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33002" y="4941015"/>
            <a:ext cx="3440237" cy="1015663"/>
          </a:xfrm>
          <a:prstGeom prst="rect">
            <a:avLst/>
          </a:prstGeom>
          <a:noFill/>
        </p:spPr>
        <p:txBody>
          <a:bodyPr wrap="none" rtlCol="0">
            <a:spAutoFit/>
          </a:bodyPr>
          <a:lstStyle/>
          <a:p>
            <a:pPr marL="285750" indent="-285750">
              <a:buFont typeface="Arial" panose="020B0604020202020204" pitchFamily="34" charset="0"/>
              <a:buChar char="•"/>
            </a:pPr>
            <a:r>
              <a:rPr lang="en-GB" sz="2000" dirty="0" smtClean="0">
                <a:latin typeface="Arial Rounded MT Bold" panose="020F0704030504030204" pitchFamily="34" charset="0"/>
              </a:rPr>
              <a:t>Personal Responsibility</a:t>
            </a:r>
          </a:p>
          <a:p>
            <a:pPr marL="285750" indent="-285750">
              <a:buFont typeface="Arial" panose="020B0604020202020204" pitchFamily="34" charset="0"/>
              <a:buChar char="•"/>
            </a:pPr>
            <a:r>
              <a:rPr lang="en-GB" sz="2000" dirty="0" smtClean="0">
                <a:latin typeface="Arial Rounded MT Bold" panose="020F0704030504030204" pitchFamily="34" charset="0"/>
              </a:rPr>
              <a:t>Control over life</a:t>
            </a:r>
          </a:p>
          <a:p>
            <a:pPr marL="285750" indent="-285750">
              <a:buFont typeface="Arial" panose="020B0604020202020204" pitchFamily="34" charset="0"/>
              <a:buChar char="•"/>
            </a:pPr>
            <a:r>
              <a:rPr lang="en-GB" sz="2000" dirty="0" smtClean="0">
                <a:latin typeface="Arial Rounded MT Bold" panose="020F0704030504030204" pitchFamily="34" charset="0"/>
              </a:rPr>
              <a:t>Focussing on strengths </a:t>
            </a:r>
            <a:endParaRPr lang="en-GB" sz="2000" dirty="0">
              <a:latin typeface="Arial Rounded MT Bold" panose="020F0704030504030204" pitchFamily="34" charset="0"/>
            </a:endParaRPr>
          </a:p>
        </p:txBody>
      </p:sp>
      <p:pic>
        <p:nvPicPr>
          <p:cNvPr id="5" name="Picture 4"/>
          <p:cNvPicPr>
            <a:picLocks noChangeAspect="1"/>
          </p:cNvPicPr>
          <p:nvPr/>
        </p:nvPicPr>
        <p:blipFill>
          <a:blip r:embed="rId3"/>
          <a:stretch>
            <a:fillRect/>
          </a:stretch>
        </p:blipFill>
        <p:spPr>
          <a:xfrm>
            <a:off x="7680961" y="3796350"/>
            <a:ext cx="3410462" cy="2269507"/>
          </a:xfrm>
          <a:prstGeom prst="rect">
            <a:avLst/>
          </a:prstGeom>
          <a:effectLst>
            <a:softEdge rad="76200"/>
          </a:effectLst>
        </p:spPr>
      </p:pic>
      <p:sp>
        <p:nvSpPr>
          <p:cNvPr id="10" name="Rectangle 9"/>
          <p:cNvSpPr/>
          <p:nvPr/>
        </p:nvSpPr>
        <p:spPr>
          <a:xfrm>
            <a:off x="7487598" y="861261"/>
            <a:ext cx="3879099" cy="2585323"/>
          </a:xfrm>
          <a:prstGeom prst="rect">
            <a:avLst/>
          </a:prstGeom>
        </p:spPr>
        <p:txBody>
          <a:bodyPr wrap="square">
            <a:spAutoFit/>
          </a:bodyPr>
          <a:lstStyle/>
          <a:p>
            <a:pPr algn="ctr"/>
            <a:r>
              <a:rPr lang="en-GB" dirty="0">
                <a:solidFill>
                  <a:schemeClr val="bg1"/>
                </a:solidFill>
                <a:latin typeface="Arial Rounded MT Bold" panose="020F0704030504030204" pitchFamily="34" charset="0"/>
              </a:rPr>
              <a:t>Each person holds so much power within themselves that needs to be let out. Sometimes they just need a little nudge, a little direction, a little support, a little coaching, and the greatest things can happen.</a:t>
            </a:r>
          </a:p>
          <a:p>
            <a:pPr algn="ctr"/>
            <a:endParaRPr lang="en-GB" dirty="0">
              <a:solidFill>
                <a:schemeClr val="bg1"/>
              </a:solidFill>
              <a:latin typeface="Arial Rounded MT Bold" panose="020F0704030504030204" pitchFamily="34" charset="0"/>
            </a:endParaRPr>
          </a:p>
          <a:p>
            <a:pPr algn="ctr"/>
            <a:r>
              <a:rPr lang="en-GB" dirty="0">
                <a:solidFill>
                  <a:schemeClr val="bg1"/>
                </a:solidFill>
                <a:latin typeface="Arial Rounded MT Bold" panose="020F0704030504030204" pitchFamily="34" charset="0"/>
              </a:rPr>
              <a:t>Pete Carroll</a:t>
            </a:r>
          </a:p>
        </p:txBody>
      </p:sp>
    </p:spTree>
    <p:extLst>
      <p:ext uri="{BB962C8B-B14F-4D97-AF65-F5344CB8AC3E}">
        <p14:creationId xmlns:p14="http://schemas.microsoft.com/office/powerpoint/2010/main" val="2287485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0830" y="810963"/>
            <a:ext cx="5022270" cy="9144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Arial Rounded MT Bold" panose="020F0704030504030204" pitchFamily="34" charset="0"/>
              </a:rPr>
              <a:t> Measuring Empowerment</a:t>
            </a:r>
            <a:endParaRPr lang="en-GB" sz="2400" dirty="0">
              <a:latin typeface="Arial Rounded MT Bold" panose="020F0704030504030204" pitchFamily="34" charset="0"/>
            </a:endParaRPr>
          </a:p>
        </p:txBody>
      </p:sp>
      <p:sp>
        <p:nvSpPr>
          <p:cNvPr id="5" name="Rectangle 4"/>
          <p:cNvSpPr/>
          <p:nvPr/>
        </p:nvSpPr>
        <p:spPr>
          <a:xfrm>
            <a:off x="828423" y="1945064"/>
            <a:ext cx="10534070" cy="677108"/>
          </a:xfrm>
          <a:prstGeom prst="rect">
            <a:avLst/>
          </a:prstGeom>
        </p:spPr>
        <p:txBody>
          <a:bodyPr wrap="square">
            <a:spAutoFit/>
          </a:bodyPr>
          <a:lstStyle/>
          <a:p>
            <a:r>
              <a:rPr lang="en-GB" sz="2000" b="1" dirty="0" smtClean="0">
                <a:latin typeface="Arial Rounded MT Bold" panose="020F0704030504030204" pitchFamily="34" charset="0"/>
              </a:rPr>
              <a:t>Life Orientation Test – Revised </a:t>
            </a:r>
            <a:r>
              <a:rPr lang="en-GB" sz="2000" b="1" dirty="0">
                <a:latin typeface="Arial Rounded MT Bold" panose="020F0704030504030204" pitchFamily="34" charset="0"/>
              </a:rPr>
              <a:t>(LOT-R) </a:t>
            </a:r>
            <a:endParaRPr lang="en-GB" sz="2000" b="1" dirty="0" smtClean="0">
              <a:latin typeface="Arial Rounded MT Bold" panose="020F0704030504030204" pitchFamily="34" charset="0"/>
            </a:endParaRPr>
          </a:p>
          <a:p>
            <a:r>
              <a:rPr lang="en-GB" dirty="0" smtClean="0">
                <a:latin typeface="Arial Rounded MT Bold" panose="020F0704030504030204" pitchFamily="34" charset="0"/>
              </a:rPr>
              <a:t>Reference</a:t>
            </a:r>
            <a:r>
              <a:rPr lang="en-GB" dirty="0">
                <a:latin typeface="Arial Rounded MT Bold" panose="020F0704030504030204" pitchFamily="34" charset="0"/>
              </a:rPr>
              <a:t>: </a:t>
            </a:r>
            <a:r>
              <a:rPr lang="en-GB" dirty="0" err="1" smtClean="0">
                <a:latin typeface="Arial Rounded MT Bold" panose="020F0704030504030204" pitchFamily="34" charset="0"/>
              </a:rPr>
              <a:t>Scheier</a:t>
            </a:r>
            <a:r>
              <a:rPr lang="en-GB" dirty="0" smtClean="0">
                <a:latin typeface="Arial Rounded MT Bold" panose="020F0704030504030204" pitchFamily="34" charset="0"/>
              </a:rPr>
              <a:t>, Carver </a:t>
            </a:r>
            <a:r>
              <a:rPr lang="en-GB" dirty="0">
                <a:latin typeface="Arial Rounded MT Bold" panose="020F0704030504030204" pitchFamily="34" charset="0"/>
              </a:rPr>
              <a:t>&amp; </a:t>
            </a:r>
            <a:r>
              <a:rPr lang="en-GB" dirty="0" smtClean="0">
                <a:latin typeface="Arial Rounded MT Bold" panose="020F0704030504030204" pitchFamily="34" charset="0"/>
              </a:rPr>
              <a:t>Bridges</a:t>
            </a:r>
            <a:r>
              <a:rPr lang="en-GB" dirty="0">
                <a:latin typeface="Arial Rounded MT Bold" panose="020F0704030504030204" pitchFamily="34" charset="0"/>
              </a:rPr>
              <a:t> </a:t>
            </a:r>
            <a:r>
              <a:rPr lang="en-GB" dirty="0" smtClean="0">
                <a:latin typeface="Arial Rounded MT Bold" panose="020F0704030504030204" pitchFamily="34" charset="0"/>
              </a:rPr>
              <a:t>(1994). </a:t>
            </a:r>
            <a:endParaRPr lang="en-GB" dirty="0">
              <a:latin typeface="Arial Rounded MT Bold" panose="020F0704030504030204" pitchFamily="34" charset="0"/>
            </a:endParaRPr>
          </a:p>
        </p:txBody>
      </p:sp>
      <p:sp>
        <p:nvSpPr>
          <p:cNvPr id="6" name="Rectangle 5"/>
          <p:cNvSpPr/>
          <p:nvPr/>
        </p:nvSpPr>
        <p:spPr>
          <a:xfrm>
            <a:off x="828423" y="2901656"/>
            <a:ext cx="10373659" cy="677108"/>
          </a:xfrm>
          <a:prstGeom prst="rect">
            <a:avLst/>
          </a:prstGeom>
        </p:spPr>
        <p:txBody>
          <a:bodyPr wrap="square">
            <a:spAutoFit/>
          </a:bodyPr>
          <a:lstStyle/>
          <a:p>
            <a:r>
              <a:rPr lang="en-GB" sz="2000" b="1" dirty="0" smtClean="0">
                <a:latin typeface="Arial Rounded MT Bold" panose="020F0704030504030204" pitchFamily="34" charset="0"/>
              </a:rPr>
              <a:t>Attributional Style Questionnaire (</a:t>
            </a:r>
            <a:r>
              <a:rPr lang="en-GB" sz="2000" b="1" dirty="0">
                <a:latin typeface="Arial Rounded MT Bold" panose="020F0704030504030204" pitchFamily="34" charset="0"/>
              </a:rPr>
              <a:t>ASQ) </a:t>
            </a:r>
            <a:endParaRPr lang="en-GB" sz="2000" b="1" dirty="0" smtClean="0">
              <a:latin typeface="Arial Rounded MT Bold" panose="020F0704030504030204" pitchFamily="34" charset="0"/>
            </a:endParaRPr>
          </a:p>
          <a:p>
            <a:r>
              <a:rPr lang="en-GB" dirty="0" smtClean="0">
                <a:latin typeface="Arial Rounded MT Bold" panose="020F0704030504030204" pitchFamily="34" charset="0"/>
              </a:rPr>
              <a:t>Reference</a:t>
            </a:r>
            <a:r>
              <a:rPr lang="en-GB" dirty="0">
                <a:latin typeface="Arial Rounded MT Bold" panose="020F0704030504030204" pitchFamily="34" charset="0"/>
              </a:rPr>
              <a:t>: </a:t>
            </a:r>
            <a:r>
              <a:rPr lang="en-GB" dirty="0" smtClean="0">
                <a:latin typeface="Arial Rounded MT Bold" panose="020F0704030504030204" pitchFamily="34" charset="0"/>
              </a:rPr>
              <a:t>Peterson, </a:t>
            </a:r>
            <a:r>
              <a:rPr lang="en-GB" dirty="0" err="1" smtClean="0">
                <a:latin typeface="Arial Rounded MT Bold" panose="020F0704030504030204" pitchFamily="34" charset="0"/>
              </a:rPr>
              <a:t>Semmel</a:t>
            </a:r>
            <a:r>
              <a:rPr lang="en-GB" dirty="0" smtClean="0">
                <a:latin typeface="Arial Rounded MT Bold" panose="020F0704030504030204" pitchFamily="34" charset="0"/>
              </a:rPr>
              <a:t>, </a:t>
            </a:r>
            <a:r>
              <a:rPr lang="en-GB" dirty="0">
                <a:latin typeface="Arial Rounded MT Bold" panose="020F0704030504030204" pitchFamily="34" charset="0"/>
              </a:rPr>
              <a:t>von Baeyer</a:t>
            </a:r>
            <a:r>
              <a:rPr lang="en-GB" dirty="0" smtClean="0">
                <a:latin typeface="Arial Rounded MT Bold" panose="020F0704030504030204" pitchFamily="34" charset="0"/>
              </a:rPr>
              <a:t>, </a:t>
            </a:r>
            <a:r>
              <a:rPr lang="en-GB" dirty="0">
                <a:latin typeface="Arial Rounded MT Bold" panose="020F0704030504030204" pitchFamily="34" charset="0"/>
              </a:rPr>
              <a:t>Abramson</a:t>
            </a:r>
            <a:r>
              <a:rPr lang="en-GB" dirty="0" smtClean="0">
                <a:latin typeface="Arial Rounded MT Bold" panose="020F0704030504030204" pitchFamily="34" charset="0"/>
              </a:rPr>
              <a:t>, </a:t>
            </a:r>
            <a:r>
              <a:rPr lang="en-GB" dirty="0" err="1" smtClean="0">
                <a:latin typeface="Arial Rounded MT Bold" panose="020F0704030504030204" pitchFamily="34" charset="0"/>
              </a:rPr>
              <a:t>Metalsky</a:t>
            </a:r>
            <a:r>
              <a:rPr lang="en-GB" dirty="0" smtClean="0">
                <a:latin typeface="Arial Rounded MT Bold" panose="020F0704030504030204" pitchFamily="34" charset="0"/>
              </a:rPr>
              <a:t>, </a:t>
            </a:r>
            <a:r>
              <a:rPr lang="en-GB" dirty="0">
                <a:latin typeface="Arial Rounded MT Bold" panose="020F0704030504030204" pitchFamily="34" charset="0"/>
              </a:rPr>
              <a:t>&amp; </a:t>
            </a:r>
            <a:r>
              <a:rPr lang="en-GB" dirty="0" smtClean="0">
                <a:latin typeface="Arial Rounded MT Bold" panose="020F0704030504030204" pitchFamily="34" charset="0"/>
              </a:rPr>
              <a:t>Seligman </a:t>
            </a:r>
            <a:r>
              <a:rPr lang="en-GB" dirty="0">
                <a:latin typeface="Arial Rounded MT Bold" panose="020F0704030504030204" pitchFamily="34" charset="0"/>
              </a:rPr>
              <a:t>(1982). </a:t>
            </a:r>
          </a:p>
        </p:txBody>
      </p:sp>
      <p:sp>
        <p:nvSpPr>
          <p:cNvPr id="7" name="Rectangle 6"/>
          <p:cNvSpPr/>
          <p:nvPr/>
        </p:nvSpPr>
        <p:spPr>
          <a:xfrm>
            <a:off x="828423" y="4992108"/>
            <a:ext cx="6017032" cy="707886"/>
          </a:xfrm>
          <a:prstGeom prst="rect">
            <a:avLst/>
          </a:prstGeom>
        </p:spPr>
        <p:txBody>
          <a:bodyPr wrap="none">
            <a:spAutoFit/>
          </a:bodyPr>
          <a:lstStyle/>
          <a:p>
            <a:r>
              <a:rPr lang="en-GB" sz="2000" dirty="0" smtClean="0">
                <a:latin typeface="Arial Rounded MT Bold" panose="020F0704030504030204" pitchFamily="34" charset="0"/>
              </a:rPr>
              <a:t>VI</a:t>
            </a:r>
            <a:r>
              <a:rPr lang="en-GB" sz="2000" b="1" dirty="0" smtClean="0">
                <a:latin typeface="Arial Rounded MT Bold" panose="020F0704030504030204" pitchFamily="34" charset="0"/>
              </a:rPr>
              <a:t>A Character Survey</a:t>
            </a:r>
          </a:p>
          <a:p>
            <a:r>
              <a:rPr lang="en-GB" sz="2000" dirty="0" smtClean="0">
                <a:latin typeface="Arial Rounded MT Bold" panose="020F0704030504030204" pitchFamily="34" charset="0"/>
              </a:rPr>
              <a:t>www.viacharacter.org/survey/account/register</a:t>
            </a:r>
            <a:endParaRPr lang="en-GB" sz="2000" dirty="0">
              <a:latin typeface="Arial Rounded MT Bold" panose="020F0704030504030204" pitchFamily="34" charset="0"/>
            </a:endParaRPr>
          </a:p>
        </p:txBody>
      </p:sp>
      <p:sp>
        <p:nvSpPr>
          <p:cNvPr id="8" name="Rectangle 7"/>
          <p:cNvSpPr/>
          <p:nvPr/>
        </p:nvSpPr>
        <p:spPr>
          <a:xfrm>
            <a:off x="828423" y="3946882"/>
            <a:ext cx="9993833" cy="677108"/>
          </a:xfrm>
          <a:prstGeom prst="rect">
            <a:avLst/>
          </a:prstGeom>
        </p:spPr>
        <p:txBody>
          <a:bodyPr wrap="square">
            <a:spAutoFit/>
          </a:bodyPr>
          <a:lstStyle/>
          <a:p>
            <a:r>
              <a:rPr lang="en-GB" sz="2000" b="1" dirty="0">
                <a:latin typeface="Arial Rounded MT Bold" panose="020F0704030504030204" pitchFamily="34" charset="0"/>
              </a:rPr>
              <a:t>The Flourishing </a:t>
            </a:r>
            <a:r>
              <a:rPr lang="en-GB" sz="2000" b="1" dirty="0" smtClean="0">
                <a:latin typeface="Arial Rounded MT Bold" panose="020F0704030504030204" pitchFamily="34" charset="0"/>
              </a:rPr>
              <a:t>Scale</a:t>
            </a:r>
          </a:p>
          <a:p>
            <a:r>
              <a:rPr lang="en-GB" dirty="0" smtClean="0">
                <a:latin typeface="Arial Rounded MT Bold" panose="020F0704030504030204" pitchFamily="34" charset="0"/>
              </a:rPr>
              <a:t>Reference</a:t>
            </a:r>
            <a:r>
              <a:rPr lang="en-GB" dirty="0">
                <a:latin typeface="Arial Rounded MT Bold" panose="020F0704030504030204" pitchFamily="34" charset="0"/>
              </a:rPr>
              <a:t>: </a:t>
            </a:r>
            <a:r>
              <a:rPr lang="en-GB" dirty="0" err="1" smtClean="0">
                <a:latin typeface="Arial Rounded MT Bold" panose="020F0704030504030204" pitchFamily="34" charset="0"/>
              </a:rPr>
              <a:t>Diener</a:t>
            </a:r>
            <a:r>
              <a:rPr lang="en-GB" dirty="0">
                <a:latin typeface="Arial Rounded MT Bold" panose="020F0704030504030204" pitchFamily="34" charset="0"/>
              </a:rPr>
              <a:t>, </a:t>
            </a:r>
            <a:r>
              <a:rPr lang="en-GB" dirty="0" err="1" smtClean="0">
                <a:latin typeface="Arial Rounded MT Bold" panose="020F0704030504030204" pitchFamily="34" charset="0"/>
              </a:rPr>
              <a:t>Wirtz</a:t>
            </a:r>
            <a:r>
              <a:rPr lang="en-GB" dirty="0" smtClean="0">
                <a:latin typeface="Arial Rounded MT Bold" panose="020F0704030504030204" pitchFamily="34" charset="0"/>
              </a:rPr>
              <a:t>, </a:t>
            </a:r>
            <a:r>
              <a:rPr lang="en-GB" dirty="0">
                <a:latin typeface="Arial Rounded MT Bold" panose="020F0704030504030204" pitchFamily="34" charset="0"/>
              </a:rPr>
              <a:t>Tov</a:t>
            </a:r>
            <a:r>
              <a:rPr lang="en-GB" dirty="0" smtClean="0">
                <a:latin typeface="Arial Rounded MT Bold" panose="020F0704030504030204" pitchFamily="34" charset="0"/>
              </a:rPr>
              <a:t>, Kim-Prieto, Choi, </a:t>
            </a:r>
            <a:r>
              <a:rPr lang="en-GB" dirty="0" err="1" smtClean="0">
                <a:latin typeface="Arial Rounded MT Bold" panose="020F0704030504030204" pitchFamily="34" charset="0"/>
              </a:rPr>
              <a:t>Oishi</a:t>
            </a:r>
            <a:r>
              <a:rPr lang="en-GB" dirty="0" smtClean="0">
                <a:latin typeface="Arial Rounded MT Bold" panose="020F0704030504030204" pitchFamily="34" charset="0"/>
              </a:rPr>
              <a:t> </a:t>
            </a:r>
            <a:r>
              <a:rPr lang="en-GB" dirty="0">
                <a:latin typeface="Arial Rounded MT Bold" panose="020F0704030504030204" pitchFamily="34" charset="0"/>
              </a:rPr>
              <a:t>&amp; </a:t>
            </a:r>
            <a:r>
              <a:rPr lang="en-GB" dirty="0" smtClean="0">
                <a:latin typeface="Arial Rounded MT Bold" panose="020F0704030504030204" pitchFamily="34" charset="0"/>
              </a:rPr>
              <a:t>Biswas-</a:t>
            </a:r>
            <a:r>
              <a:rPr lang="en-GB" dirty="0" err="1" smtClean="0">
                <a:latin typeface="Arial Rounded MT Bold" panose="020F0704030504030204" pitchFamily="34" charset="0"/>
              </a:rPr>
              <a:t>Diener</a:t>
            </a:r>
            <a:r>
              <a:rPr lang="en-GB" dirty="0" smtClean="0">
                <a:latin typeface="Arial Rounded MT Bold" panose="020F0704030504030204" pitchFamily="34" charset="0"/>
              </a:rPr>
              <a:t> </a:t>
            </a:r>
            <a:r>
              <a:rPr lang="en-GB" dirty="0">
                <a:latin typeface="Arial Rounded MT Bold" panose="020F0704030504030204" pitchFamily="34" charset="0"/>
              </a:rPr>
              <a:t>(2009</a:t>
            </a:r>
            <a:r>
              <a:rPr lang="en-GB" dirty="0" smtClean="0">
                <a:latin typeface="Arial Rounded MT Bold" panose="020F0704030504030204" pitchFamily="34" charset="0"/>
              </a:rPr>
              <a:t>).</a:t>
            </a:r>
            <a:endParaRPr lang="en-GB" dirty="0">
              <a:latin typeface="Arial Rounded MT Bold" panose="020F0704030504030204" pitchFamily="34" charset="0"/>
            </a:endParaRPr>
          </a:p>
        </p:txBody>
      </p:sp>
    </p:spTree>
    <p:extLst>
      <p:ext uri="{BB962C8B-B14F-4D97-AF65-F5344CB8AC3E}">
        <p14:creationId xmlns:p14="http://schemas.microsoft.com/office/powerpoint/2010/main" val="1266513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629" y="849142"/>
            <a:ext cx="6533179" cy="9144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Arial Rounded MT Bold" panose="020F0704030504030204" pitchFamily="34" charset="0"/>
              </a:rPr>
              <a:t>Interventions to Increase Empowerment</a:t>
            </a:r>
            <a:endParaRPr lang="en-GB" sz="2400" dirty="0">
              <a:latin typeface="Arial Rounded MT Bold" panose="020F0704030504030204" pitchFamily="34" charset="0"/>
            </a:endParaRPr>
          </a:p>
        </p:txBody>
      </p:sp>
      <p:sp>
        <p:nvSpPr>
          <p:cNvPr id="3" name="Rectangle 2"/>
          <p:cNvSpPr/>
          <p:nvPr/>
        </p:nvSpPr>
        <p:spPr>
          <a:xfrm>
            <a:off x="908629" y="2168226"/>
            <a:ext cx="6096000" cy="3477875"/>
          </a:xfrm>
          <a:prstGeom prst="rect">
            <a:avLst/>
          </a:prstGeom>
        </p:spPr>
        <p:txBody>
          <a:bodyPr>
            <a:spAutoFit/>
          </a:bodyPr>
          <a:lstStyle/>
          <a:p>
            <a:r>
              <a:rPr lang="en-GB" sz="2200" b="1" dirty="0">
                <a:solidFill>
                  <a:srgbClr val="2A2A2A"/>
                </a:solidFill>
                <a:latin typeface="Arial Rounded MT Bold" panose="020F0704030504030204" pitchFamily="34" charset="0"/>
              </a:rPr>
              <a:t>Positive Reframing </a:t>
            </a:r>
            <a:r>
              <a:rPr lang="en-GB" sz="2200" b="1" dirty="0" smtClean="0">
                <a:solidFill>
                  <a:srgbClr val="2A2A2A"/>
                </a:solidFill>
                <a:latin typeface="Arial Rounded MT Bold" panose="020F0704030504030204" pitchFamily="34" charset="0"/>
              </a:rPr>
              <a:t>Exercise</a:t>
            </a:r>
          </a:p>
          <a:p>
            <a:endParaRPr lang="en-GB" b="1" dirty="0">
              <a:solidFill>
                <a:srgbClr val="2A2A2A"/>
              </a:solidFill>
              <a:latin typeface="Arial Rounded MT Bold" panose="020F0704030504030204" pitchFamily="34" charset="0"/>
            </a:endParaRPr>
          </a:p>
          <a:p>
            <a:r>
              <a:rPr lang="en-GB" sz="2000" dirty="0" smtClean="0">
                <a:solidFill>
                  <a:srgbClr val="2A2A2A"/>
                </a:solidFill>
                <a:latin typeface="Arial Rounded MT Bold" panose="020F0704030504030204" pitchFamily="34" charset="0"/>
              </a:rPr>
              <a:t>Limiting </a:t>
            </a:r>
            <a:r>
              <a:rPr lang="en-GB" sz="2000" dirty="0">
                <a:solidFill>
                  <a:srgbClr val="2A2A2A"/>
                </a:solidFill>
                <a:latin typeface="Arial Rounded MT Bold" panose="020F0704030504030204" pitchFamily="34" charset="0"/>
              </a:rPr>
              <a:t>beliefs – ideas </a:t>
            </a:r>
            <a:r>
              <a:rPr lang="en-GB" sz="2000" dirty="0" smtClean="0">
                <a:solidFill>
                  <a:srgbClr val="2A2A2A"/>
                </a:solidFill>
                <a:latin typeface="Arial Rounded MT Bold" panose="020F0704030504030204" pitchFamily="34" charset="0"/>
              </a:rPr>
              <a:t>we have </a:t>
            </a:r>
            <a:r>
              <a:rPr lang="en-GB" sz="2000" dirty="0">
                <a:solidFill>
                  <a:srgbClr val="2A2A2A"/>
                </a:solidFill>
                <a:latin typeface="Arial Rounded MT Bold" panose="020F0704030504030204" pitchFamily="34" charset="0"/>
              </a:rPr>
              <a:t>about </a:t>
            </a:r>
            <a:r>
              <a:rPr lang="en-GB" sz="2000" dirty="0" smtClean="0">
                <a:solidFill>
                  <a:srgbClr val="2A2A2A"/>
                </a:solidFill>
                <a:latin typeface="Arial Rounded MT Bold" panose="020F0704030504030204" pitchFamily="34" charset="0"/>
              </a:rPr>
              <a:t>ourselves </a:t>
            </a:r>
            <a:r>
              <a:rPr lang="en-GB" sz="2000" dirty="0">
                <a:solidFill>
                  <a:srgbClr val="2A2A2A"/>
                </a:solidFill>
                <a:latin typeface="Arial Rounded MT Bold" panose="020F0704030504030204" pitchFamily="34" charset="0"/>
              </a:rPr>
              <a:t>that don’t </a:t>
            </a:r>
            <a:r>
              <a:rPr lang="en-GB" sz="2000" dirty="0" smtClean="0">
                <a:solidFill>
                  <a:srgbClr val="2A2A2A"/>
                </a:solidFill>
                <a:latin typeface="Arial Rounded MT Bold" panose="020F0704030504030204" pitchFamily="34" charset="0"/>
              </a:rPr>
              <a:t>help us achieve our </a:t>
            </a:r>
            <a:r>
              <a:rPr lang="en-GB" sz="2000" dirty="0">
                <a:solidFill>
                  <a:srgbClr val="2A2A2A"/>
                </a:solidFill>
                <a:latin typeface="Arial Rounded MT Bold" panose="020F0704030504030204" pitchFamily="34" charset="0"/>
              </a:rPr>
              <a:t>full potential, and that can act as barriers to </a:t>
            </a:r>
            <a:r>
              <a:rPr lang="en-GB" sz="2000" dirty="0" smtClean="0">
                <a:solidFill>
                  <a:srgbClr val="2A2A2A"/>
                </a:solidFill>
                <a:latin typeface="Arial Rounded MT Bold" panose="020F0704030504030204" pitchFamily="34" charset="0"/>
              </a:rPr>
              <a:t>achieving our goals.</a:t>
            </a:r>
          </a:p>
          <a:p>
            <a:endParaRPr lang="en-GB" sz="2000" dirty="0">
              <a:solidFill>
                <a:srgbClr val="2A2A2A"/>
              </a:solidFill>
              <a:latin typeface="Arial Rounded MT Bold" panose="020F0704030504030204" pitchFamily="34" charset="0"/>
            </a:endParaRPr>
          </a:p>
          <a:p>
            <a:r>
              <a:rPr lang="en-GB" sz="2000" dirty="0">
                <a:solidFill>
                  <a:srgbClr val="2A2A2A"/>
                </a:solidFill>
                <a:latin typeface="Arial Rounded MT Bold" panose="020F0704030504030204" pitchFamily="34" charset="0"/>
              </a:rPr>
              <a:t>Positive Reframing is a way of exploring these ideas and switching them up to see how different aspects of ourselves can help to serve us in new ways, or how limiting beliefs need to be let go of</a:t>
            </a:r>
            <a:r>
              <a:rPr lang="en-GB" sz="2000" dirty="0" smtClean="0">
                <a:solidFill>
                  <a:srgbClr val="2A2A2A"/>
                </a:solidFill>
                <a:latin typeface="Arial Rounded MT Bold" panose="020F0704030504030204" pitchFamily="34" charset="0"/>
              </a:rPr>
              <a:t>.</a:t>
            </a:r>
            <a:endParaRPr lang="en-GB" sz="2000" dirty="0">
              <a:solidFill>
                <a:srgbClr val="2A2A2A"/>
              </a:solidFill>
              <a:latin typeface="Arial Rounded MT Bold" panose="020F0704030504030204" pitchFamily="34" charset="0"/>
            </a:endParaRPr>
          </a:p>
        </p:txBody>
      </p:sp>
      <p:pic>
        <p:nvPicPr>
          <p:cNvPr id="4" name="Picture 3"/>
          <p:cNvPicPr>
            <a:picLocks noChangeAspect="1"/>
          </p:cNvPicPr>
          <p:nvPr/>
        </p:nvPicPr>
        <p:blipFill rotWithShape="1">
          <a:blip r:embed="rId2">
            <a:duotone>
              <a:schemeClr val="accent2">
                <a:shade val="45000"/>
                <a:satMod val="135000"/>
              </a:schemeClr>
              <a:prstClr val="white"/>
            </a:duotone>
          </a:blip>
          <a:srcRect l="7657" t="12137" r="7144" b="18685"/>
          <a:stretch/>
        </p:blipFill>
        <p:spPr>
          <a:xfrm>
            <a:off x="7441808" y="2729132"/>
            <a:ext cx="3440857" cy="3017367"/>
          </a:xfrm>
          <a:prstGeom prst="rect">
            <a:avLst/>
          </a:prstGeom>
          <a:effectLst>
            <a:softEdge rad="139700"/>
          </a:effectLst>
        </p:spPr>
      </p:pic>
    </p:spTree>
    <p:extLst>
      <p:ext uri="{BB962C8B-B14F-4D97-AF65-F5344CB8AC3E}">
        <p14:creationId xmlns:p14="http://schemas.microsoft.com/office/powerpoint/2010/main" val="42185990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590" y="1024991"/>
            <a:ext cx="6096000" cy="4770537"/>
          </a:xfrm>
          <a:prstGeom prst="rect">
            <a:avLst/>
          </a:prstGeom>
        </p:spPr>
        <p:txBody>
          <a:bodyPr>
            <a:spAutoFit/>
          </a:bodyPr>
          <a:lstStyle/>
          <a:p>
            <a:r>
              <a:rPr lang="en-GB" sz="2200" dirty="0">
                <a:solidFill>
                  <a:srgbClr val="2A2A2A"/>
                </a:solidFill>
                <a:latin typeface="Arial Rounded MT Bold" panose="020F0704030504030204" pitchFamily="34" charset="0"/>
              </a:rPr>
              <a:t>Turning a Problem into an </a:t>
            </a:r>
            <a:r>
              <a:rPr lang="en-GB" sz="2200" dirty="0" smtClean="0">
                <a:solidFill>
                  <a:srgbClr val="2A2A2A"/>
                </a:solidFill>
                <a:latin typeface="Arial Rounded MT Bold" panose="020F0704030504030204" pitchFamily="34" charset="0"/>
              </a:rPr>
              <a:t>Opportunity</a:t>
            </a:r>
          </a:p>
          <a:p>
            <a:endParaRPr lang="en-GB" sz="2200" dirty="0">
              <a:solidFill>
                <a:srgbClr val="2A2A2A"/>
              </a:solidFill>
              <a:latin typeface="Arial Rounded MT Bold" panose="020F0704030504030204" pitchFamily="34" charset="0"/>
            </a:endParaRPr>
          </a:p>
          <a:p>
            <a:r>
              <a:rPr lang="en-GB" sz="2000" dirty="0" smtClean="0">
                <a:solidFill>
                  <a:srgbClr val="2A2A2A"/>
                </a:solidFill>
                <a:latin typeface="Arial Rounded MT Bold" panose="020F0704030504030204" pitchFamily="34" charset="0"/>
              </a:rPr>
              <a:t>Using </a:t>
            </a:r>
            <a:r>
              <a:rPr lang="en-GB" sz="2000" dirty="0">
                <a:solidFill>
                  <a:srgbClr val="2A2A2A"/>
                </a:solidFill>
                <a:latin typeface="Arial Rounded MT Bold" panose="020F0704030504030204" pitchFamily="34" charset="0"/>
              </a:rPr>
              <a:t>open questions, a coach can ask a client to explore how a perceived problem could be an opportunity for growth. </a:t>
            </a:r>
          </a:p>
          <a:p>
            <a:endParaRPr lang="en-GB" sz="2000" dirty="0" smtClean="0">
              <a:solidFill>
                <a:srgbClr val="2A2A2A"/>
              </a:solidFill>
              <a:latin typeface="Arial Rounded MT Bold" panose="020F0704030504030204" pitchFamily="34" charset="0"/>
            </a:endParaRPr>
          </a:p>
          <a:p>
            <a:r>
              <a:rPr lang="en-GB" sz="2000" dirty="0" smtClean="0">
                <a:solidFill>
                  <a:srgbClr val="2A2A2A"/>
                </a:solidFill>
                <a:latin typeface="Arial Rounded MT Bold" panose="020F0704030504030204" pitchFamily="34" charset="0"/>
              </a:rPr>
              <a:t>This </a:t>
            </a:r>
            <a:r>
              <a:rPr lang="en-GB" sz="2000" dirty="0">
                <a:solidFill>
                  <a:srgbClr val="2A2A2A"/>
                </a:solidFill>
                <a:latin typeface="Arial Rounded MT Bold" panose="020F0704030504030204" pitchFamily="34" charset="0"/>
              </a:rPr>
              <a:t>could include asking questions such as ‘When has this problem arisen before and what happened?’, ‘What does the best version of you do when faced with this problem?’ or ‘Where could this problem become an opportunity</a:t>
            </a:r>
            <a:r>
              <a:rPr lang="en-GB" sz="2000" dirty="0" smtClean="0">
                <a:solidFill>
                  <a:srgbClr val="2A2A2A"/>
                </a:solidFill>
                <a:latin typeface="Arial Rounded MT Bold" panose="020F0704030504030204" pitchFamily="34" charset="0"/>
              </a:rPr>
              <a:t>?’.</a:t>
            </a:r>
          </a:p>
          <a:p>
            <a:endParaRPr lang="en-GB" sz="2000" dirty="0">
              <a:solidFill>
                <a:srgbClr val="2A2A2A"/>
              </a:solidFill>
              <a:latin typeface="Arial Rounded MT Bold" panose="020F0704030504030204" pitchFamily="34" charset="0"/>
            </a:endParaRPr>
          </a:p>
          <a:p>
            <a:r>
              <a:rPr lang="en-GB" sz="2000" dirty="0" smtClean="0">
                <a:solidFill>
                  <a:srgbClr val="2A2A2A"/>
                </a:solidFill>
                <a:latin typeface="Arial Rounded MT Bold" panose="020F0704030504030204" pitchFamily="34" charset="0"/>
              </a:rPr>
              <a:t>Try asking yourself open questions, allow yourself to be curious…</a:t>
            </a:r>
            <a:endParaRPr lang="en-GB" sz="2000" dirty="0">
              <a:solidFill>
                <a:srgbClr val="2A2A2A"/>
              </a:solidFill>
              <a:latin typeface="Arial Rounded MT Bold" panose="020F0704030504030204" pitchFamily="34" charset="0"/>
            </a:endParaRPr>
          </a:p>
          <a:p>
            <a:r>
              <a:rPr lang="en-GB" sz="2000" dirty="0">
                <a:solidFill>
                  <a:srgbClr val="2A2A2A"/>
                </a:solidFill>
                <a:latin typeface="Arial Rounded MT Bold" panose="020F0704030504030204" pitchFamily="34" charset="0"/>
              </a:rPr>
              <a:t> </a:t>
            </a:r>
            <a:endParaRPr lang="en-GB" sz="2000" dirty="0">
              <a:solidFill>
                <a:srgbClr val="2A2A2A"/>
              </a:solidFill>
              <a:latin typeface="Arial Rounded MT Bold" panose="020F0704030504030204" pitchFamily="34" charset="0"/>
            </a:endParaRPr>
          </a:p>
        </p:txBody>
      </p:sp>
      <p:pic>
        <p:nvPicPr>
          <p:cNvPr id="3" name="Picture 2"/>
          <p:cNvPicPr>
            <a:picLocks noChangeAspect="1"/>
          </p:cNvPicPr>
          <p:nvPr/>
        </p:nvPicPr>
        <p:blipFill>
          <a:blip r:embed="rId2"/>
          <a:stretch>
            <a:fillRect/>
          </a:stretch>
        </p:blipFill>
        <p:spPr>
          <a:xfrm>
            <a:off x="8060787" y="3410259"/>
            <a:ext cx="3084489" cy="2651131"/>
          </a:xfrm>
          <a:prstGeom prst="rect">
            <a:avLst/>
          </a:prstGeom>
          <a:effectLst>
            <a:softEdge rad="76200"/>
          </a:effectLst>
        </p:spPr>
      </p:pic>
    </p:spTree>
    <p:extLst>
      <p:ext uri="{BB962C8B-B14F-4D97-AF65-F5344CB8AC3E}">
        <p14:creationId xmlns:p14="http://schemas.microsoft.com/office/powerpoint/2010/main" val="35648953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5303" y="850821"/>
            <a:ext cx="10189700" cy="2616101"/>
          </a:xfrm>
          <a:prstGeom prst="rect">
            <a:avLst/>
          </a:prstGeom>
        </p:spPr>
        <p:txBody>
          <a:bodyPr wrap="square">
            <a:spAutoFit/>
          </a:bodyPr>
          <a:lstStyle/>
          <a:p>
            <a:r>
              <a:rPr lang="en-GB" sz="2200" dirty="0">
                <a:solidFill>
                  <a:srgbClr val="2A2A2A"/>
                </a:solidFill>
                <a:latin typeface="Arial Rounded MT Bold" panose="020F0704030504030204" pitchFamily="34" charset="0"/>
              </a:rPr>
              <a:t>Fall in Love With Your </a:t>
            </a:r>
            <a:r>
              <a:rPr lang="en-GB" sz="2200" dirty="0" smtClean="0">
                <a:solidFill>
                  <a:srgbClr val="2A2A2A"/>
                </a:solidFill>
                <a:latin typeface="Arial Rounded MT Bold" panose="020F0704030504030204" pitchFamily="34" charset="0"/>
              </a:rPr>
              <a:t>Weakness</a:t>
            </a:r>
          </a:p>
          <a:p>
            <a:endParaRPr lang="en-GB" sz="2200" dirty="0">
              <a:solidFill>
                <a:srgbClr val="2A2A2A"/>
              </a:solidFill>
              <a:latin typeface="Arial Rounded MT Bold" panose="020F0704030504030204" pitchFamily="34" charset="0"/>
            </a:endParaRPr>
          </a:p>
          <a:p>
            <a:r>
              <a:rPr lang="en-GB" sz="2000" dirty="0" smtClean="0">
                <a:solidFill>
                  <a:srgbClr val="2A2A2A"/>
                </a:solidFill>
                <a:latin typeface="Arial Rounded MT Bold" panose="020F0704030504030204" pitchFamily="34" charset="0"/>
              </a:rPr>
              <a:t>We know we have weaknesses </a:t>
            </a:r>
            <a:r>
              <a:rPr lang="en-GB" sz="2000" dirty="0">
                <a:solidFill>
                  <a:srgbClr val="2A2A2A"/>
                </a:solidFill>
                <a:latin typeface="Arial Rounded MT Bold" panose="020F0704030504030204" pitchFamily="34" charset="0"/>
              </a:rPr>
              <a:t>but often feel powerless about them, wishing </a:t>
            </a:r>
            <a:r>
              <a:rPr lang="en-GB" sz="2000" dirty="0" smtClean="0">
                <a:solidFill>
                  <a:srgbClr val="2A2A2A"/>
                </a:solidFill>
                <a:latin typeface="Arial Rounded MT Bold" panose="020F0704030504030204" pitchFamily="34" charset="0"/>
              </a:rPr>
              <a:t>we could </a:t>
            </a:r>
            <a:r>
              <a:rPr lang="en-GB" sz="2000" dirty="0">
                <a:solidFill>
                  <a:srgbClr val="2A2A2A"/>
                </a:solidFill>
                <a:latin typeface="Arial Rounded MT Bold" panose="020F0704030504030204" pitchFamily="34" charset="0"/>
              </a:rPr>
              <a:t>change them or that </a:t>
            </a:r>
            <a:r>
              <a:rPr lang="en-GB" sz="2000" dirty="0" smtClean="0">
                <a:solidFill>
                  <a:srgbClr val="2A2A2A"/>
                </a:solidFill>
                <a:latin typeface="Arial Rounded MT Bold" panose="020F0704030504030204" pitchFamily="34" charset="0"/>
              </a:rPr>
              <a:t>we didn’t </a:t>
            </a:r>
            <a:r>
              <a:rPr lang="en-GB" sz="2000" dirty="0">
                <a:solidFill>
                  <a:srgbClr val="2A2A2A"/>
                </a:solidFill>
                <a:latin typeface="Arial Rounded MT Bold" panose="020F0704030504030204" pitchFamily="34" charset="0"/>
              </a:rPr>
              <a:t>have them at all. </a:t>
            </a:r>
            <a:endParaRPr lang="en-GB" sz="2000" dirty="0" smtClean="0">
              <a:solidFill>
                <a:srgbClr val="2A2A2A"/>
              </a:solidFill>
              <a:latin typeface="Arial Rounded MT Bold" panose="020F0704030504030204" pitchFamily="34" charset="0"/>
            </a:endParaRPr>
          </a:p>
          <a:p>
            <a:endParaRPr lang="en-GB" sz="2000" dirty="0">
              <a:solidFill>
                <a:srgbClr val="2A2A2A"/>
              </a:solidFill>
              <a:latin typeface="Arial Rounded MT Bold" panose="020F0704030504030204" pitchFamily="34" charset="0"/>
            </a:endParaRPr>
          </a:p>
          <a:p>
            <a:r>
              <a:rPr lang="en-GB" sz="2000" dirty="0" smtClean="0">
                <a:solidFill>
                  <a:srgbClr val="2A2A2A"/>
                </a:solidFill>
                <a:latin typeface="Arial Rounded MT Bold" panose="020F0704030504030204" pitchFamily="34" charset="0"/>
              </a:rPr>
              <a:t>By </a:t>
            </a:r>
            <a:r>
              <a:rPr lang="en-GB" sz="2000" dirty="0">
                <a:solidFill>
                  <a:srgbClr val="2A2A2A"/>
                </a:solidFill>
                <a:latin typeface="Arial Rounded MT Bold" panose="020F0704030504030204" pitchFamily="34" charset="0"/>
              </a:rPr>
              <a:t>reframing weaknesses as something to be appreciated or celebrated, </a:t>
            </a:r>
            <a:r>
              <a:rPr lang="en-GB" sz="2000" dirty="0" smtClean="0">
                <a:solidFill>
                  <a:srgbClr val="2A2A2A"/>
                </a:solidFill>
                <a:latin typeface="Arial Rounded MT Bold" panose="020F0704030504030204" pitchFamily="34" charset="0"/>
              </a:rPr>
              <a:t>we can begin </a:t>
            </a:r>
            <a:r>
              <a:rPr lang="en-GB" sz="2000" dirty="0">
                <a:solidFill>
                  <a:srgbClr val="2A2A2A"/>
                </a:solidFill>
                <a:latin typeface="Arial Rounded MT Bold" panose="020F0704030504030204" pitchFamily="34" charset="0"/>
              </a:rPr>
              <a:t>to see a perceived weakness in a more positive light</a:t>
            </a:r>
            <a:r>
              <a:rPr lang="en-GB" sz="2000" dirty="0" smtClean="0">
                <a:solidFill>
                  <a:srgbClr val="2A2A2A"/>
                </a:solidFill>
                <a:latin typeface="Arial Rounded MT Bold" panose="020F0704030504030204" pitchFamily="34" charset="0"/>
              </a:rPr>
              <a:t>.</a:t>
            </a:r>
          </a:p>
          <a:p>
            <a:endParaRPr lang="en-GB" sz="2000" dirty="0">
              <a:solidFill>
                <a:srgbClr val="2A2A2A"/>
              </a:solidFill>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8004518" y="3924305"/>
            <a:ext cx="3407164" cy="2267313"/>
          </a:xfrm>
          <a:prstGeom prst="rect">
            <a:avLst/>
          </a:prstGeom>
          <a:effectLst>
            <a:softEdge rad="152400"/>
          </a:effectLst>
        </p:spPr>
      </p:pic>
      <p:sp>
        <p:nvSpPr>
          <p:cNvPr id="5" name="Rectangle 4"/>
          <p:cNvSpPr/>
          <p:nvPr/>
        </p:nvSpPr>
        <p:spPr>
          <a:xfrm>
            <a:off x="825303" y="3466922"/>
            <a:ext cx="6096000" cy="2246769"/>
          </a:xfrm>
          <a:prstGeom prst="rect">
            <a:avLst/>
          </a:prstGeom>
        </p:spPr>
        <p:txBody>
          <a:bodyPr>
            <a:spAutoFit/>
          </a:bodyPr>
          <a:lstStyle/>
          <a:p>
            <a:r>
              <a:rPr lang="en-GB" sz="2000" dirty="0">
                <a:solidFill>
                  <a:srgbClr val="2A2A2A"/>
                </a:solidFill>
                <a:latin typeface="Arial Rounded MT Bold" panose="020F0704030504030204" pitchFamily="34" charset="0"/>
              </a:rPr>
              <a:t>For example, if you feel you are too quiet and fail to speak up, a coach could help you reflect how this means you are a good listener. By being quiet, you can hear what others in the room are saying and develop a deeper understanding of situations or challenges which can be used to present solutions</a:t>
            </a:r>
            <a:r>
              <a:rPr lang="en-GB" dirty="0">
                <a:solidFill>
                  <a:srgbClr val="2A2A2A"/>
                </a:solidFill>
                <a:latin typeface="Arial Rounded MT Bold" panose="020F0704030504030204" pitchFamily="34" charset="0"/>
              </a:rPr>
              <a:t>.</a:t>
            </a:r>
            <a:endParaRPr lang="en-GB" dirty="0">
              <a:solidFill>
                <a:srgbClr val="2A2A2A"/>
              </a:solidFill>
              <a:latin typeface="Arial Rounded MT Bold" panose="020F0704030504030204" pitchFamily="34" charset="0"/>
            </a:endParaRPr>
          </a:p>
        </p:txBody>
      </p:sp>
    </p:spTree>
    <p:extLst>
      <p:ext uri="{BB962C8B-B14F-4D97-AF65-F5344CB8AC3E}">
        <p14:creationId xmlns:p14="http://schemas.microsoft.com/office/powerpoint/2010/main" val="3991987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9711" y="842112"/>
            <a:ext cx="6096000" cy="4431983"/>
          </a:xfrm>
          <a:prstGeom prst="rect">
            <a:avLst/>
          </a:prstGeom>
        </p:spPr>
        <p:txBody>
          <a:bodyPr>
            <a:spAutoFit/>
          </a:bodyPr>
          <a:lstStyle/>
          <a:p>
            <a:r>
              <a:rPr lang="en-GB" sz="2200" dirty="0">
                <a:solidFill>
                  <a:srgbClr val="2A2A2A"/>
                </a:solidFill>
                <a:latin typeface="Arial Rounded MT Bold" panose="020F0704030504030204" pitchFamily="34" charset="0"/>
              </a:rPr>
              <a:t>Are You Sitting (</a:t>
            </a:r>
            <a:r>
              <a:rPr lang="en-GB" sz="2200" dirty="0" smtClean="0">
                <a:solidFill>
                  <a:srgbClr val="2A2A2A"/>
                </a:solidFill>
                <a:latin typeface="Arial Rounded MT Bold" panose="020F0704030504030204" pitchFamily="34" charset="0"/>
              </a:rPr>
              <a:t>Un)Comfortably</a:t>
            </a:r>
          </a:p>
          <a:p>
            <a:endParaRPr lang="en-GB" sz="2000" dirty="0">
              <a:solidFill>
                <a:srgbClr val="2A2A2A"/>
              </a:solidFill>
              <a:latin typeface="Arial Rounded MT Bold" panose="020F0704030504030204" pitchFamily="34" charset="0"/>
            </a:endParaRPr>
          </a:p>
          <a:p>
            <a:r>
              <a:rPr lang="en-GB" sz="2000" dirty="0" smtClean="0">
                <a:solidFill>
                  <a:srgbClr val="2A2A2A"/>
                </a:solidFill>
                <a:latin typeface="Arial Rounded MT Bold" panose="020F0704030504030204" pitchFamily="34" charset="0"/>
              </a:rPr>
              <a:t>This </a:t>
            </a:r>
            <a:r>
              <a:rPr lang="en-GB" sz="2000" dirty="0">
                <a:solidFill>
                  <a:srgbClr val="2A2A2A"/>
                </a:solidFill>
                <a:latin typeface="Arial Rounded MT Bold" panose="020F0704030504030204" pitchFamily="34" charset="0"/>
              </a:rPr>
              <a:t>reframing encourages </a:t>
            </a:r>
            <a:r>
              <a:rPr lang="en-GB" sz="2000" dirty="0" smtClean="0">
                <a:solidFill>
                  <a:srgbClr val="2A2A2A"/>
                </a:solidFill>
                <a:latin typeface="Arial Rounded MT Bold" panose="020F0704030504030204" pitchFamily="34" charset="0"/>
              </a:rPr>
              <a:t>you to </a:t>
            </a:r>
            <a:r>
              <a:rPr lang="en-GB" sz="2000" dirty="0">
                <a:solidFill>
                  <a:srgbClr val="2A2A2A"/>
                </a:solidFill>
                <a:latin typeface="Arial Rounded MT Bold" panose="020F0704030504030204" pitchFamily="34" charset="0"/>
              </a:rPr>
              <a:t>see instances of discomfort in a new way as an opportunity for growth. </a:t>
            </a:r>
            <a:endParaRPr lang="en-GB" sz="2000" dirty="0" smtClean="0">
              <a:solidFill>
                <a:srgbClr val="2A2A2A"/>
              </a:solidFill>
              <a:latin typeface="Arial Rounded MT Bold" panose="020F0704030504030204" pitchFamily="34" charset="0"/>
            </a:endParaRPr>
          </a:p>
          <a:p>
            <a:endParaRPr lang="en-GB" sz="2000" dirty="0">
              <a:solidFill>
                <a:srgbClr val="2A2A2A"/>
              </a:solidFill>
              <a:latin typeface="Arial Rounded MT Bold" panose="020F0704030504030204" pitchFamily="34" charset="0"/>
            </a:endParaRPr>
          </a:p>
          <a:p>
            <a:r>
              <a:rPr lang="en-GB" sz="2000" dirty="0" smtClean="0">
                <a:solidFill>
                  <a:srgbClr val="2A2A2A"/>
                </a:solidFill>
                <a:latin typeface="Arial Rounded MT Bold" panose="020F0704030504030204" pitchFamily="34" charset="0"/>
              </a:rPr>
              <a:t>When </a:t>
            </a:r>
            <a:r>
              <a:rPr lang="en-GB" sz="2000" dirty="0">
                <a:solidFill>
                  <a:srgbClr val="2A2A2A"/>
                </a:solidFill>
                <a:latin typeface="Arial Rounded MT Bold" panose="020F0704030504030204" pitchFamily="34" charset="0"/>
              </a:rPr>
              <a:t>we feel uncomfortable about something, it is usually because our beliefs, ideas, skills, and identity are being challenged in some way. </a:t>
            </a:r>
            <a:endParaRPr lang="en-GB" sz="2000" dirty="0" smtClean="0">
              <a:solidFill>
                <a:srgbClr val="2A2A2A"/>
              </a:solidFill>
              <a:latin typeface="Arial Rounded MT Bold" panose="020F0704030504030204" pitchFamily="34" charset="0"/>
            </a:endParaRPr>
          </a:p>
          <a:p>
            <a:endParaRPr lang="en-GB" sz="2000" dirty="0">
              <a:solidFill>
                <a:srgbClr val="2A2A2A"/>
              </a:solidFill>
              <a:latin typeface="Arial Rounded MT Bold" panose="020F0704030504030204" pitchFamily="34" charset="0"/>
            </a:endParaRPr>
          </a:p>
          <a:p>
            <a:r>
              <a:rPr lang="en-GB" sz="2000" dirty="0" smtClean="0">
                <a:solidFill>
                  <a:srgbClr val="2A2A2A"/>
                </a:solidFill>
                <a:latin typeface="Arial Rounded MT Bold" panose="020F0704030504030204" pitchFamily="34" charset="0"/>
              </a:rPr>
              <a:t>Instead </a:t>
            </a:r>
            <a:r>
              <a:rPr lang="en-GB" sz="2000" dirty="0">
                <a:solidFill>
                  <a:srgbClr val="2A2A2A"/>
                </a:solidFill>
                <a:latin typeface="Arial Rounded MT Bold" panose="020F0704030504030204" pitchFamily="34" charset="0"/>
              </a:rPr>
              <a:t>of focusing only on the discomfort, </a:t>
            </a:r>
            <a:r>
              <a:rPr lang="en-GB" sz="2000" dirty="0" smtClean="0">
                <a:solidFill>
                  <a:srgbClr val="2A2A2A"/>
                </a:solidFill>
                <a:latin typeface="Arial Rounded MT Bold" panose="020F0704030504030204" pitchFamily="34" charset="0"/>
              </a:rPr>
              <a:t>try </a:t>
            </a:r>
            <a:r>
              <a:rPr lang="en-GB" sz="2000" dirty="0">
                <a:solidFill>
                  <a:srgbClr val="2A2A2A"/>
                </a:solidFill>
                <a:latin typeface="Arial Rounded MT Bold" panose="020F0704030504030204" pitchFamily="34" charset="0"/>
              </a:rPr>
              <a:t>t</a:t>
            </a:r>
            <a:r>
              <a:rPr lang="en-GB" sz="2000" dirty="0" smtClean="0">
                <a:solidFill>
                  <a:srgbClr val="2A2A2A"/>
                </a:solidFill>
                <a:latin typeface="Arial Rounded MT Bold" panose="020F0704030504030204" pitchFamily="34" charset="0"/>
              </a:rPr>
              <a:t>o explore </a:t>
            </a:r>
            <a:r>
              <a:rPr lang="en-GB" sz="2000" dirty="0">
                <a:solidFill>
                  <a:srgbClr val="2A2A2A"/>
                </a:solidFill>
                <a:latin typeface="Arial Rounded MT Bold" panose="020F0704030504030204" pitchFamily="34" charset="0"/>
              </a:rPr>
              <a:t>what exactly has caused </a:t>
            </a:r>
            <a:r>
              <a:rPr lang="en-GB" sz="2000" dirty="0" smtClean="0">
                <a:solidFill>
                  <a:srgbClr val="2A2A2A"/>
                </a:solidFill>
                <a:latin typeface="Arial Rounded MT Bold" panose="020F0704030504030204" pitchFamily="34" charset="0"/>
              </a:rPr>
              <a:t>you to </a:t>
            </a:r>
            <a:r>
              <a:rPr lang="en-GB" sz="2000" dirty="0">
                <a:solidFill>
                  <a:srgbClr val="2A2A2A"/>
                </a:solidFill>
                <a:latin typeface="Arial Rounded MT Bold" panose="020F0704030504030204" pitchFamily="34" charset="0"/>
              </a:rPr>
              <a:t>feel this way and how </a:t>
            </a:r>
            <a:r>
              <a:rPr lang="en-GB" sz="2000" dirty="0" smtClean="0">
                <a:solidFill>
                  <a:srgbClr val="2A2A2A"/>
                </a:solidFill>
                <a:latin typeface="Arial Rounded MT Bold" panose="020F0704030504030204" pitchFamily="34" charset="0"/>
              </a:rPr>
              <a:t>you </a:t>
            </a:r>
            <a:r>
              <a:rPr lang="en-GB" sz="2000" dirty="0">
                <a:solidFill>
                  <a:srgbClr val="2A2A2A"/>
                </a:solidFill>
                <a:latin typeface="Arial Rounded MT Bold" panose="020F0704030504030204" pitchFamily="34" charset="0"/>
              </a:rPr>
              <a:t>can use this for personal </a:t>
            </a:r>
            <a:r>
              <a:rPr lang="en-GB" sz="2000" dirty="0" smtClean="0">
                <a:solidFill>
                  <a:srgbClr val="2A2A2A"/>
                </a:solidFill>
                <a:latin typeface="Arial Rounded MT Bold" panose="020F0704030504030204" pitchFamily="34" charset="0"/>
              </a:rPr>
              <a:t>growth</a:t>
            </a:r>
            <a:r>
              <a:rPr lang="en-GB" sz="2000" dirty="0">
                <a:solidFill>
                  <a:srgbClr val="2A2A2A"/>
                </a:solidFill>
                <a:latin typeface="Arial Rounded MT Bold" panose="020F0704030504030204" pitchFamily="34" charset="0"/>
              </a:rPr>
              <a:t>.</a:t>
            </a:r>
            <a:endParaRPr lang="en-GB" sz="2000" dirty="0">
              <a:solidFill>
                <a:srgbClr val="2A2A2A"/>
              </a:solidFill>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7624691" y="1189324"/>
            <a:ext cx="3108958" cy="2304877"/>
          </a:xfrm>
          <a:prstGeom prst="rect">
            <a:avLst/>
          </a:prstGeom>
          <a:effectLst>
            <a:softEdge rad="63500"/>
          </a:effectLst>
        </p:spPr>
      </p:pic>
      <p:pic>
        <p:nvPicPr>
          <p:cNvPr id="5" name="Picture 4"/>
          <p:cNvPicPr>
            <a:picLocks noChangeAspect="1"/>
          </p:cNvPicPr>
          <p:nvPr/>
        </p:nvPicPr>
        <p:blipFill>
          <a:blip r:embed="rId3"/>
          <a:stretch>
            <a:fillRect/>
          </a:stretch>
        </p:blipFill>
        <p:spPr>
          <a:xfrm>
            <a:off x="8131127" y="4000252"/>
            <a:ext cx="3199446" cy="2129086"/>
          </a:xfrm>
          <a:prstGeom prst="rect">
            <a:avLst/>
          </a:prstGeom>
          <a:effectLst>
            <a:softEdge rad="101600"/>
          </a:effectLst>
        </p:spPr>
      </p:pic>
    </p:spTree>
    <p:extLst>
      <p:ext uri="{BB962C8B-B14F-4D97-AF65-F5344CB8AC3E}">
        <p14:creationId xmlns:p14="http://schemas.microsoft.com/office/powerpoint/2010/main" val="2430969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2561544" y="269200"/>
            <a:ext cx="6998567" cy="57626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Rounded MT Bold" panose="020F0704030504030204" pitchFamily="34" charset="0"/>
            </a:endParaRPr>
          </a:p>
        </p:txBody>
      </p:sp>
      <p:sp>
        <p:nvSpPr>
          <p:cNvPr id="3" name="Rectangle 2"/>
          <p:cNvSpPr/>
          <p:nvPr/>
        </p:nvSpPr>
        <p:spPr>
          <a:xfrm>
            <a:off x="747955" y="1399925"/>
            <a:ext cx="10822693" cy="4801314"/>
          </a:xfrm>
          <a:prstGeom prst="rect">
            <a:avLst/>
          </a:prstGeom>
        </p:spPr>
        <p:txBody>
          <a:bodyPr wrap="square">
            <a:spAutoFit/>
          </a:bodyPr>
          <a:lstStyle/>
          <a:p>
            <a:pPr marL="285750" indent="-285750">
              <a:buFont typeface="Arial" panose="020B0604020202020204" pitchFamily="34" charset="0"/>
              <a:buChar char="•"/>
            </a:pPr>
            <a:r>
              <a:rPr lang="en-GB" dirty="0" err="1">
                <a:solidFill>
                  <a:srgbClr val="222222"/>
                </a:solidFill>
                <a:latin typeface="Arial Rounded MT Bold" panose="020F0704030504030204" pitchFamily="34" charset="0"/>
              </a:rPr>
              <a:t>Baumeister</a:t>
            </a:r>
            <a:r>
              <a:rPr lang="en-GB" dirty="0">
                <a:solidFill>
                  <a:srgbClr val="222222"/>
                </a:solidFill>
                <a:latin typeface="Arial Rounded MT Bold" panose="020F0704030504030204" pitchFamily="34" charset="0"/>
              </a:rPr>
              <a:t>, R. F., &amp; </a:t>
            </a:r>
            <a:r>
              <a:rPr lang="en-GB" dirty="0" err="1">
                <a:solidFill>
                  <a:srgbClr val="222222"/>
                </a:solidFill>
                <a:latin typeface="Arial Rounded MT Bold" panose="020F0704030504030204" pitchFamily="34" charset="0"/>
              </a:rPr>
              <a:t>Vohs</a:t>
            </a:r>
            <a:r>
              <a:rPr lang="en-GB" dirty="0">
                <a:solidFill>
                  <a:srgbClr val="222222"/>
                </a:solidFill>
                <a:latin typeface="Arial Rounded MT Bold" panose="020F0704030504030204" pitchFamily="34" charset="0"/>
              </a:rPr>
              <a:t>, K. D. (2002). The pursuit of meaningfulness in life. </a:t>
            </a:r>
            <a:r>
              <a:rPr lang="en-GB" i="1" dirty="0">
                <a:solidFill>
                  <a:srgbClr val="222222"/>
                </a:solidFill>
                <a:latin typeface="Arial Rounded MT Bold" panose="020F0704030504030204" pitchFamily="34" charset="0"/>
              </a:rPr>
              <a:t>Handbook of positive psychology</a:t>
            </a:r>
            <a:r>
              <a:rPr lang="en-GB" dirty="0">
                <a:solidFill>
                  <a:srgbClr val="222222"/>
                </a:solidFill>
                <a:latin typeface="Arial Rounded MT Bold" panose="020F0704030504030204" pitchFamily="34" charset="0"/>
              </a:rPr>
              <a:t>, </a:t>
            </a:r>
            <a:r>
              <a:rPr lang="en-GB" i="1" dirty="0">
                <a:solidFill>
                  <a:srgbClr val="222222"/>
                </a:solidFill>
                <a:latin typeface="Arial Rounded MT Bold" panose="020F0704030504030204" pitchFamily="34" charset="0"/>
              </a:rPr>
              <a:t>1</a:t>
            </a:r>
            <a:r>
              <a:rPr lang="en-GB" dirty="0">
                <a:solidFill>
                  <a:srgbClr val="222222"/>
                </a:solidFill>
                <a:latin typeface="Arial Rounded MT Bold" panose="020F0704030504030204" pitchFamily="34" charset="0"/>
              </a:rPr>
              <a:t>, 608-618</a:t>
            </a:r>
            <a:r>
              <a:rPr lang="en-GB" dirty="0" smtClean="0">
                <a:solidFill>
                  <a:srgbClr val="222222"/>
                </a:solidFill>
                <a:latin typeface="Arial Rounded MT Bold" panose="020F0704030504030204" pitchFamily="34" charset="0"/>
              </a:rPr>
              <a:t>.</a:t>
            </a:r>
          </a:p>
          <a:p>
            <a:endParaRPr lang="en-GB" dirty="0" smtClean="0">
              <a:solidFill>
                <a:srgbClr val="222222"/>
              </a:solidFill>
              <a:latin typeface="Arial Rounded MT Bold" panose="020F0704030504030204" pitchFamily="34" charset="0"/>
            </a:endParaRPr>
          </a:p>
          <a:p>
            <a:pPr marL="285750" indent="-285750">
              <a:buFont typeface="Arial" panose="020B0604020202020204" pitchFamily="34" charset="0"/>
              <a:buChar char="•"/>
            </a:pPr>
            <a:r>
              <a:rPr lang="en-GB" dirty="0" err="1">
                <a:solidFill>
                  <a:srgbClr val="222222"/>
                </a:solidFill>
                <a:latin typeface="Arial Rounded MT Bold" panose="020F0704030504030204" pitchFamily="34" charset="0"/>
              </a:rPr>
              <a:t>Bolier</a:t>
            </a:r>
            <a:r>
              <a:rPr lang="en-GB" dirty="0">
                <a:solidFill>
                  <a:srgbClr val="222222"/>
                </a:solidFill>
                <a:latin typeface="Arial Rounded MT Bold" panose="020F0704030504030204" pitchFamily="34" charset="0"/>
              </a:rPr>
              <a:t>, L., </a:t>
            </a:r>
            <a:r>
              <a:rPr lang="en-GB" dirty="0" err="1">
                <a:solidFill>
                  <a:srgbClr val="222222"/>
                </a:solidFill>
                <a:latin typeface="Arial Rounded MT Bold" panose="020F0704030504030204" pitchFamily="34" charset="0"/>
              </a:rPr>
              <a:t>Haverman</a:t>
            </a:r>
            <a:r>
              <a:rPr lang="en-GB" dirty="0">
                <a:solidFill>
                  <a:srgbClr val="222222"/>
                </a:solidFill>
                <a:latin typeface="Arial Rounded MT Bold" panose="020F0704030504030204" pitchFamily="34" charset="0"/>
              </a:rPr>
              <a:t>, M., </a:t>
            </a:r>
            <a:r>
              <a:rPr lang="en-GB" dirty="0" err="1">
                <a:solidFill>
                  <a:srgbClr val="222222"/>
                </a:solidFill>
                <a:latin typeface="Arial Rounded MT Bold" panose="020F0704030504030204" pitchFamily="34" charset="0"/>
              </a:rPr>
              <a:t>Westerhof</a:t>
            </a:r>
            <a:r>
              <a:rPr lang="en-GB" dirty="0">
                <a:solidFill>
                  <a:srgbClr val="222222"/>
                </a:solidFill>
                <a:latin typeface="Arial Rounded MT Bold" panose="020F0704030504030204" pitchFamily="34" charset="0"/>
              </a:rPr>
              <a:t>, G. J., Riper, H., Smit, F., &amp; </a:t>
            </a:r>
            <a:r>
              <a:rPr lang="en-GB" dirty="0" err="1">
                <a:solidFill>
                  <a:srgbClr val="222222"/>
                </a:solidFill>
                <a:latin typeface="Arial Rounded MT Bold" panose="020F0704030504030204" pitchFamily="34" charset="0"/>
              </a:rPr>
              <a:t>Bohlmeijer</a:t>
            </a:r>
            <a:r>
              <a:rPr lang="en-GB" dirty="0">
                <a:solidFill>
                  <a:srgbClr val="222222"/>
                </a:solidFill>
                <a:latin typeface="Arial Rounded MT Bold" panose="020F0704030504030204" pitchFamily="34" charset="0"/>
              </a:rPr>
              <a:t>, E. (2013). Positive psychology interventions: a meta-analysis of randomized controlled studies. </a:t>
            </a:r>
            <a:r>
              <a:rPr lang="en-GB" i="1" dirty="0">
                <a:solidFill>
                  <a:srgbClr val="222222"/>
                </a:solidFill>
                <a:latin typeface="Arial Rounded MT Bold" panose="020F0704030504030204" pitchFamily="34" charset="0"/>
              </a:rPr>
              <a:t>BMC public health</a:t>
            </a:r>
            <a:r>
              <a:rPr lang="en-GB" dirty="0">
                <a:solidFill>
                  <a:srgbClr val="222222"/>
                </a:solidFill>
                <a:latin typeface="Arial Rounded MT Bold" panose="020F0704030504030204" pitchFamily="34" charset="0"/>
              </a:rPr>
              <a:t>, </a:t>
            </a:r>
            <a:r>
              <a:rPr lang="en-GB" i="1" dirty="0">
                <a:solidFill>
                  <a:srgbClr val="222222"/>
                </a:solidFill>
                <a:latin typeface="Arial Rounded MT Bold" panose="020F0704030504030204" pitchFamily="34" charset="0"/>
              </a:rPr>
              <a:t>13</a:t>
            </a:r>
            <a:r>
              <a:rPr lang="en-GB" dirty="0">
                <a:solidFill>
                  <a:srgbClr val="222222"/>
                </a:solidFill>
                <a:latin typeface="Arial Rounded MT Bold" panose="020F0704030504030204" pitchFamily="34" charset="0"/>
              </a:rPr>
              <a:t>(1), 119</a:t>
            </a:r>
            <a:r>
              <a:rPr lang="en-GB" dirty="0" smtClean="0">
                <a:solidFill>
                  <a:srgbClr val="222222"/>
                </a:solidFill>
                <a:latin typeface="Arial Rounded MT Bold" panose="020F0704030504030204" pitchFamily="34" charset="0"/>
              </a:rPr>
              <a:t>.</a:t>
            </a:r>
          </a:p>
          <a:p>
            <a:endParaRPr lang="en-GB" dirty="0" smtClean="0">
              <a:solidFill>
                <a:srgbClr val="222222"/>
              </a:solidFill>
              <a:latin typeface="Arial Rounded MT Bold" panose="020F0704030504030204" pitchFamily="34" charset="0"/>
            </a:endParaRPr>
          </a:p>
          <a:p>
            <a:pPr marL="285750" indent="-285750">
              <a:buFont typeface="Arial" panose="020B0604020202020204" pitchFamily="34" charset="0"/>
              <a:buChar char="•"/>
            </a:pPr>
            <a:r>
              <a:rPr lang="en-GB" dirty="0">
                <a:solidFill>
                  <a:srgbClr val="222222"/>
                </a:solidFill>
                <a:latin typeface="Arial Rounded MT Bold" panose="020F0704030504030204" pitchFamily="34" charset="0"/>
              </a:rPr>
              <a:t>Crain, M., &amp; Koehn, C. (2012). The essence of hope in domestic violence support work: A hermeneutic-phenomenological inquiry. </a:t>
            </a:r>
            <a:r>
              <a:rPr lang="en-GB" i="1" dirty="0">
                <a:solidFill>
                  <a:srgbClr val="222222"/>
                </a:solidFill>
                <a:latin typeface="Arial Rounded MT Bold" panose="020F0704030504030204" pitchFamily="34" charset="0"/>
              </a:rPr>
              <a:t>Journal of Mental Health Counselling</a:t>
            </a:r>
            <a:r>
              <a:rPr lang="en-GB" dirty="0">
                <a:solidFill>
                  <a:srgbClr val="222222"/>
                </a:solidFill>
                <a:latin typeface="Arial Rounded MT Bold" panose="020F0704030504030204" pitchFamily="34" charset="0"/>
              </a:rPr>
              <a:t>, </a:t>
            </a:r>
            <a:r>
              <a:rPr lang="en-GB" i="1" dirty="0">
                <a:solidFill>
                  <a:srgbClr val="222222"/>
                </a:solidFill>
                <a:latin typeface="Arial Rounded MT Bold" panose="020F0704030504030204" pitchFamily="34" charset="0"/>
              </a:rPr>
              <a:t>34</a:t>
            </a:r>
            <a:r>
              <a:rPr lang="en-GB" dirty="0">
                <a:solidFill>
                  <a:srgbClr val="222222"/>
                </a:solidFill>
                <a:latin typeface="Arial Rounded MT Bold" panose="020F0704030504030204" pitchFamily="34" charset="0"/>
              </a:rPr>
              <a:t>(2), 170-188</a:t>
            </a:r>
            <a:r>
              <a:rPr lang="en-GB" dirty="0" smtClean="0">
                <a:solidFill>
                  <a:srgbClr val="222222"/>
                </a:solidFill>
                <a:latin typeface="Arial Rounded MT Bold" panose="020F0704030504030204" pitchFamily="34" charset="0"/>
              </a:rPr>
              <a:t>.</a:t>
            </a:r>
          </a:p>
          <a:p>
            <a:endParaRPr lang="en-GB" dirty="0" smtClean="0">
              <a:solidFill>
                <a:srgbClr val="222222"/>
              </a:solidFill>
              <a:latin typeface="Arial Rounded MT Bold" panose="020F0704030504030204" pitchFamily="34" charset="0"/>
            </a:endParaRPr>
          </a:p>
          <a:p>
            <a:pPr marL="285750" indent="-285750">
              <a:buFont typeface="Arial" panose="020B0604020202020204" pitchFamily="34" charset="0"/>
              <a:buChar char="•"/>
            </a:pPr>
            <a:r>
              <a:rPr lang="en-GB" dirty="0" err="1">
                <a:latin typeface="Arial Rounded MT Bold" panose="020F0704030504030204" pitchFamily="34" charset="0"/>
              </a:rPr>
              <a:t>Diener</a:t>
            </a:r>
            <a:r>
              <a:rPr lang="en-GB" dirty="0">
                <a:latin typeface="Arial Rounded MT Bold" panose="020F0704030504030204" pitchFamily="34" charset="0"/>
              </a:rPr>
              <a:t>, E., </a:t>
            </a:r>
            <a:r>
              <a:rPr lang="en-GB" dirty="0" err="1">
                <a:latin typeface="Arial Rounded MT Bold" panose="020F0704030504030204" pitchFamily="34" charset="0"/>
              </a:rPr>
              <a:t>Wirtz</a:t>
            </a:r>
            <a:r>
              <a:rPr lang="en-GB" dirty="0">
                <a:latin typeface="Arial Rounded MT Bold" panose="020F0704030504030204" pitchFamily="34" charset="0"/>
              </a:rPr>
              <a:t>, D., Tov, W., Kim-Prieto, C., Choi, D., </a:t>
            </a:r>
            <a:r>
              <a:rPr lang="en-GB" dirty="0" err="1">
                <a:latin typeface="Arial Rounded MT Bold" panose="020F0704030504030204" pitchFamily="34" charset="0"/>
              </a:rPr>
              <a:t>Oishi</a:t>
            </a:r>
            <a:r>
              <a:rPr lang="en-GB" dirty="0">
                <a:latin typeface="Arial Rounded MT Bold" panose="020F0704030504030204" pitchFamily="34" charset="0"/>
              </a:rPr>
              <a:t>, S., &amp; Biswas-</a:t>
            </a:r>
            <a:r>
              <a:rPr lang="en-GB" dirty="0" err="1">
                <a:latin typeface="Arial Rounded MT Bold" panose="020F0704030504030204" pitchFamily="34" charset="0"/>
              </a:rPr>
              <a:t>Diener</a:t>
            </a:r>
            <a:r>
              <a:rPr lang="en-GB" dirty="0">
                <a:latin typeface="Arial Rounded MT Bold" panose="020F0704030504030204" pitchFamily="34" charset="0"/>
              </a:rPr>
              <a:t>, R. (2009). New measures of well-being: Flourishing and positive and negative feelings. Social Indicators Research, 39, 247-266</a:t>
            </a:r>
            <a:r>
              <a:rPr lang="en-GB" dirty="0" smtClean="0">
                <a:latin typeface="Arial Rounded MT Bold" panose="020F0704030504030204" pitchFamily="34" charset="0"/>
              </a:rPr>
              <a:t>.</a:t>
            </a:r>
          </a:p>
          <a:p>
            <a:endParaRPr lang="en-GB" dirty="0">
              <a:latin typeface="Arial Rounded MT Bold" panose="020F0704030504030204" pitchFamily="34" charset="0"/>
            </a:endParaRPr>
          </a:p>
          <a:p>
            <a:pPr marL="285750" indent="-285750">
              <a:buFont typeface="Arial" panose="020B0604020202020204" pitchFamily="34" charset="0"/>
              <a:buChar char="•"/>
            </a:pPr>
            <a:r>
              <a:rPr lang="en-GB" dirty="0">
                <a:latin typeface="Arial Rounded MT Bold" panose="020F0704030504030204" pitchFamily="34" charset="0"/>
              </a:rPr>
              <a:t>Emmons, R. A., and McCullough, M. E. (2003). Counting blessings versus burdens: experimental studies of gratitude and subjective well-being in daily life. </a:t>
            </a:r>
            <a:r>
              <a:rPr lang="en-GB" i="1" dirty="0">
                <a:latin typeface="Arial Rounded MT Bold" panose="020F0704030504030204" pitchFamily="34" charset="0"/>
              </a:rPr>
              <a:t>J. Pers. Soc. Psychol.</a:t>
            </a:r>
            <a:r>
              <a:rPr lang="en-GB" dirty="0">
                <a:latin typeface="Arial Rounded MT Bold" panose="020F0704030504030204" pitchFamily="34" charset="0"/>
              </a:rPr>
              <a:t> 84, 377–389. </a:t>
            </a:r>
            <a:r>
              <a:rPr lang="en-GB" dirty="0" err="1">
                <a:latin typeface="Arial Rounded MT Bold" panose="020F0704030504030204" pitchFamily="34" charset="0"/>
              </a:rPr>
              <a:t>doi</a:t>
            </a:r>
            <a:r>
              <a:rPr lang="en-GB" dirty="0">
                <a:latin typeface="Arial Rounded MT Bold" panose="020F0704030504030204" pitchFamily="34" charset="0"/>
              </a:rPr>
              <a:t>: </a:t>
            </a:r>
            <a:r>
              <a:rPr lang="en-GB" dirty="0" smtClean="0">
                <a:latin typeface="Arial Rounded MT Bold" panose="020F0704030504030204" pitchFamily="34" charset="0"/>
              </a:rPr>
              <a:t>10.1037/00223514.84.2.377.</a:t>
            </a:r>
          </a:p>
        </p:txBody>
      </p:sp>
      <p:sp>
        <p:nvSpPr>
          <p:cNvPr id="7" name="Rectangle 6"/>
          <p:cNvSpPr/>
          <p:nvPr/>
        </p:nvSpPr>
        <p:spPr>
          <a:xfrm>
            <a:off x="3541996" y="326499"/>
            <a:ext cx="5037661" cy="461665"/>
          </a:xfrm>
          <a:prstGeom prst="rect">
            <a:avLst/>
          </a:prstGeom>
        </p:spPr>
        <p:txBody>
          <a:bodyPr wrap="none">
            <a:spAutoFit/>
          </a:bodyPr>
          <a:lstStyle/>
          <a:p>
            <a:r>
              <a:rPr lang="en-GB" sz="2400" dirty="0">
                <a:solidFill>
                  <a:schemeClr val="bg1"/>
                </a:solidFill>
                <a:latin typeface="Arial Rounded MT Bold" panose="020F0704030504030204" pitchFamily="34" charset="0"/>
              </a:rPr>
              <a:t>References and Further Reading</a:t>
            </a:r>
            <a:endParaRPr lang="en-GB" sz="2400" dirty="0">
              <a:solidFill>
                <a:schemeClr val="bg1"/>
              </a:solidFill>
            </a:endParaRPr>
          </a:p>
        </p:txBody>
      </p:sp>
    </p:spTree>
    <p:extLst>
      <p:ext uri="{BB962C8B-B14F-4D97-AF65-F5344CB8AC3E}">
        <p14:creationId xmlns:p14="http://schemas.microsoft.com/office/powerpoint/2010/main" val="21208211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26830" y="800910"/>
            <a:ext cx="10766474" cy="5355312"/>
          </a:xfrm>
          <a:prstGeom prst="rect">
            <a:avLst/>
          </a:prstGeom>
        </p:spPr>
        <p:txBody>
          <a:bodyPr wrap="square">
            <a:spAutoFit/>
          </a:bodyPr>
          <a:lstStyle/>
          <a:p>
            <a:pPr marL="285750" indent="-285750">
              <a:buFont typeface="Arial" panose="020B0604020202020204" pitchFamily="34" charset="0"/>
              <a:buChar char="•"/>
            </a:pPr>
            <a:r>
              <a:rPr lang="en-GB" dirty="0">
                <a:latin typeface="Arial Rounded MT Bold" panose="020F0704030504030204" pitchFamily="34" charset="0"/>
              </a:rPr>
              <a:t>Gwinn, C. &amp; Hellman, C. (2019). Hope Rising: How the Science of HOPE Can Change Your Life Paperback. Morgan James Publishing</a:t>
            </a:r>
            <a:r>
              <a:rPr lang="en-GB" dirty="0" smtClean="0">
                <a:latin typeface="Arial Rounded MT Bold" panose="020F0704030504030204" pitchFamily="34" charset="0"/>
              </a:rPr>
              <a:t>.</a:t>
            </a:r>
          </a:p>
          <a:p>
            <a:endParaRPr lang="en-GB" dirty="0" smtClean="0">
              <a:latin typeface="Arial Rounded MT Bold" panose="020F0704030504030204" pitchFamily="34" charset="0"/>
            </a:endParaRPr>
          </a:p>
          <a:p>
            <a:pPr marL="285750" indent="-285750">
              <a:buFont typeface="Arial" panose="020B0604020202020204" pitchFamily="34" charset="0"/>
              <a:buChar char="•"/>
            </a:pPr>
            <a:r>
              <a:rPr lang="en-GB" dirty="0" err="1">
                <a:solidFill>
                  <a:srgbClr val="222222"/>
                </a:solidFill>
                <a:latin typeface="Arial Rounded MT Bold" panose="020F0704030504030204" pitchFamily="34" charset="0"/>
              </a:rPr>
              <a:t>Heintzelman</a:t>
            </a:r>
            <a:r>
              <a:rPr lang="en-GB" dirty="0">
                <a:solidFill>
                  <a:srgbClr val="222222"/>
                </a:solidFill>
                <a:latin typeface="Arial Rounded MT Bold" panose="020F0704030504030204" pitchFamily="34" charset="0"/>
              </a:rPr>
              <a:t>, S. J., &amp; King, L. A. (2014). Life is pretty meaningful. </a:t>
            </a:r>
            <a:r>
              <a:rPr lang="en-GB" i="1" dirty="0">
                <a:solidFill>
                  <a:srgbClr val="222222"/>
                </a:solidFill>
                <a:latin typeface="Arial Rounded MT Bold" panose="020F0704030504030204" pitchFamily="34" charset="0"/>
              </a:rPr>
              <a:t>American Psychologist</a:t>
            </a:r>
            <a:r>
              <a:rPr lang="en-GB" dirty="0">
                <a:solidFill>
                  <a:srgbClr val="222222"/>
                </a:solidFill>
                <a:latin typeface="Arial Rounded MT Bold" panose="020F0704030504030204" pitchFamily="34" charset="0"/>
              </a:rPr>
              <a:t>, </a:t>
            </a:r>
            <a:r>
              <a:rPr lang="en-GB" i="1" dirty="0">
                <a:solidFill>
                  <a:srgbClr val="222222"/>
                </a:solidFill>
                <a:latin typeface="Arial Rounded MT Bold" panose="020F0704030504030204" pitchFamily="34" charset="0"/>
              </a:rPr>
              <a:t>69</a:t>
            </a:r>
            <a:r>
              <a:rPr lang="en-GB" dirty="0">
                <a:solidFill>
                  <a:srgbClr val="222222"/>
                </a:solidFill>
                <a:latin typeface="Arial Rounded MT Bold" panose="020F0704030504030204" pitchFamily="34" charset="0"/>
              </a:rPr>
              <a:t>(6), 561</a:t>
            </a:r>
            <a:r>
              <a:rPr lang="en-GB" dirty="0" smtClean="0">
                <a:solidFill>
                  <a:srgbClr val="222222"/>
                </a:solidFill>
                <a:latin typeface="Arial Rounded MT Bold" panose="020F0704030504030204" pitchFamily="34" charset="0"/>
              </a:rPr>
              <a:t>.</a:t>
            </a:r>
          </a:p>
          <a:p>
            <a:endParaRPr lang="en-GB" dirty="0">
              <a:solidFill>
                <a:srgbClr val="222222"/>
              </a:solidFill>
              <a:latin typeface="Arial Rounded MT Bold" panose="020F0704030504030204" pitchFamily="34" charset="0"/>
            </a:endParaRPr>
          </a:p>
          <a:p>
            <a:pPr marL="285750" indent="-285750">
              <a:buFont typeface="Arial" panose="020B0604020202020204" pitchFamily="34" charset="0"/>
              <a:buChar char="•"/>
            </a:pPr>
            <a:r>
              <a:rPr lang="en-GB" dirty="0" err="1">
                <a:solidFill>
                  <a:srgbClr val="222222"/>
                </a:solidFill>
                <a:latin typeface="Arial Rounded MT Bold" panose="020F0704030504030204" pitchFamily="34" charset="0"/>
              </a:rPr>
              <a:t>Heintzelman</a:t>
            </a:r>
            <a:r>
              <a:rPr lang="en-GB" dirty="0">
                <a:solidFill>
                  <a:srgbClr val="222222"/>
                </a:solidFill>
                <a:latin typeface="Arial Rounded MT Bold" panose="020F0704030504030204" pitchFamily="34" charset="0"/>
              </a:rPr>
              <a:t>, S. J., &amp; King, L. A. (2014). (The feeling of) meaning-as-information. </a:t>
            </a:r>
            <a:r>
              <a:rPr lang="en-GB" i="1" dirty="0">
                <a:solidFill>
                  <a:srgbClr val="222222"/>
                </a:solidFill>
                <a:latin typeface="Arial Rounded MT Bold" panose="020F0704030504030204" pitchFamily="34" charset="0"/>
              </a:rPr>
              <a:t>Personality and Social Psychology Review</a:t>
            </a:r>
            <a:r>
              <a:rPr lang="en-GB" dirty="0">
                <a:solidFill>
                  <a:srgbClr val="222222"/>
                </a:solidFill>
                <a:latin typeface="Arial Rounded MT Bold" panose="020F0704030504030204" pitchFamily="34" charset="0"/>
              </a:rPr>
              <a:t>, </a:t>
            </a:r>
            <a:r>
              <a:rPr lang="en-GB" i="1" dirty="0">
                <a:solidFill>
                  <a:srgbClr val="222222"/>
                </a:solidFill>
                <a:latin typeface="Arial Rounded MT Bold" panose="020F0704030504030204" pitchFamily="34" charset="0"/>
              </a:rPr>
              <a:t>18</a:t>
            </a:r>
            <a:r>
              <a:rPr lang="en-GB" dirty="0">
                <a:solidFill>
                  <a:srgbClr val="222222"/>
                </a:solidFill>
                <a:latin typeface="Arial Rounded MT Bold" panose="020F0704030504030204" pitchFamily="34" charset="0"/>
              </a:rPr>
              <a:t>(2), 153-167</a:t>
            </a:r>
            <a:r>
              <a:rPr lang="en-GB" dirty="0" smtClean="0">
                <a:solidFill>
                  <a:srgbClr val="222222"/>
                </a:solidFill>
                <a:latin typeface="Arial Rounded MT Bold" panose="020F0704030504030204" pitchFamily="34" charset="0"/>
              </a:rPr>
              <a:t>.</a:t>
            </a:r>
          </a:p>
          <a:p>
            <a:endParaRPr lang="en-GB" dirty="0">
              <a:solidFill>
                <a:srgbClr val="222222"/>
              </a:solidFill>
              <a:latin typeface="Arial Rounded MT Bold" panose="020F0704030504030204" pitchFamily="34" charset="0"/>
            </a:endParaRPr>
          </a:p>
          <a:p>
            <a:pPr marL="285750" indent="-285750">
              <a:buFont typeface="Arial" panose="020B0604020202020204" pitchFamily="34" charset="0"/>
              <a:buChar char="•"/>
            </a:pPr>
            <a:r>
              <a:rPr lang="en-GB" dirty="0">
                <a:latin typeface="Arial Rounded MT Bold" panose="020F0704030504030204" pitchFamily="34" charset="0"/>
              </a:rPr>
              <a:t>Hira, A. (2017</a:t>
            </a:r>
            <a:r>
              <a:rPr lang="en-GB" dirty="0" smtClean="0">
                <a:latin typeface="Arial Rounded MT Bold" panose="020F0704030504030204" pitchFamily="34" charset="0"/>
              </a:rPr>
              <a:t>).</a:t>
            </a:r>
            <a:r>
              <a:rPr lang="en-GB" dirty="0" smtClean="0">
                <a:solidFill>
                  <a:srgbClr val="292929"/>
                </a:solidFill>
                <a:latin typeface="Arial Rounded MT Bold" panose="020F0704030504030204" pitchFamily="34" charset="0"/>
              </a:rPr>
              <a:t> </a:t>
            </a:r>
            <a:r>
              <a:rPr lang="en-GB" dirty="0">
                <a:solidFill>
                  <a:srgbClr val="292929"/>
                </a:solidFill>
                <a:latin typeface="Arial Rounded MT Bold" panose="020F0704030504030204" pitchFamily="34" charset="0"/>
              </a:rPr>
              <a:t>A Step By Step Process for Self-Coaching Yourself Towards Productivity &amp; Success. </a:t>
            </a:r>
            <a:r>
              <a:rPr lang="en-GB" dirty="0">
                <a:latin typeface="Arial Rounded MT Bold" panose="020F0704030504030204" pitchFamily="34" charset="0"/>
              </a:rPr>
              <a:t> </a:t>
            </a:r>
            <a:r>
              <a:rPr lang="en-GB" dirty="0">
                <a:latin typeface="Arial Rounded MT Bold" panose="020F0704030504030204" pitchFamily="34" charset="0"/>
                <a:hlinkClick r:id="rId2"/>
              </a:rPr>
              <a:t>https://medium.com/thrive-global/a-step-by-step-process-for-self-coaching-yourself-towards-productivity-2547a5c85e3a</a:t>
            </a:r>
            <a:r>
              <a:rPr lang="en-GB" dirty="0" smtClean="0">
                <a:latin typeface="Arial Rounded MT Bold" panose="020F0704030504030204" pitchFamily="34" charset="0"/>
              </a:rPr>
              <a:t>.</a:t>
            </a:r>
          </a:p>
          <a:p>
            <a:pPr marL="285750" indent="-285750">
              <a:buFont typeface="Arial" panose="020B0604020202020204" pitchFamily="34" charset="0"/>
              <a:buChar char="•"/>
            </a:pPr>
            <a:endParaRPr lang="en-GB" dirty="0">
              <a:latin typeface="Arial Rounded MT Bold" panose="020F0704030504030204" pitchFamily="34" charset="0"/>
            </a:endParaRPr>
          </a:p>
          <a:p>
            <a:pPr marL="285750" indent="-285750">
              <a:buFont typeface="Arial" panose="020B0604020202020204" pitchFamily="34" charset="0"/>
              <a:buChar char="•"/>
            </a:pPr>
            <a:r>
              <a:rPr lang="en-GB" dirty="0">
                <a:latin typeface="Arial Rounded MT Bold" panose="020F0704030504030204" pitchFamily="34" charset="0"/>
              </a:rPr>
              <a:t>Kauffman, C. (2006). Positive psychology: The science at the heart of coaching. Evidence based coaching handbook: Putting best practices to work for your clients, 219, </a:t>
            </a:r>
            <a:r>
              <a:rPr lang="en-GB" dirty="0" smtClean="0">
                <a:latin typeface="Arial Rounded MT Bold" panose="020F0704030504030204" pitchFamily="34" charset="0"/>
              </a:rPr>
              <a:t>253.</a:t>
            </a:r>
          </a:p>
          <a:p>
            <a:pPr marL="285750" indent="-285750">
              <a:buFont typeface="Arial" panose="020B0604020202020204" pitchFamily="34" charset="0"/>
              <a:buChar char="•"/>
            </a:pPr>
            <a:endParaRPr lang="en-GB" dirty="0">
              <a:latin typeface="Arial Rounded MT Bold" panose="020F0704030504030204" pitchFamily="34" charset="0"/>
            </a:endParaRPr>
          </a:p>
          <a:p>
            <a:pPr marL="285750" indent="-285750">
              <a:buFont typeface="Arial" panose="020B0604020202020204" pitchFamily="34" charset="0"/>
              <a:buChar char="•"/>
            </a:pPr>
            <a:r>
              <a:rPr lang="en-GB" dirty="0">
                <a:solidFill>
                  <a:srgbClr val="222222"/>
                </a:solidFill>
                <a:latin typeface="Arial Rounded MT Bold" panose="020F0704030504030204" pitchFamily="34" charset="0"/>
              </a:rPr>
              <a:t>King, L. A. (2001). The health benefits of writing about life goals. </a:t>
            </a:r>
            <a:r>
              <a:rPr lang="en-GB" i="1" dirty="0">
                <a:solidFill>
                  <a:srgbClr val="222222"/>
                </a:solidFill>
                <a:latin typeface="Arial Rounded MT Bold" panose="020F0704030504030204" pitchFamily="34" charset="0"/>
              </a:rPr>
              <a:t>Personality and Social Psychology Bulletin</a:t>
            </a:r>
            <a:r>
              <a:rPr lang="en-GB" dirty="0">
                <a:solidFill>
                  <a:srgbClr val="222222"/>
                </a:solidFill>
                <a:latin typeface="Arial Rounded MT Bold" panose="020F0704030504030204" pitchFamily="34" charset="0"/>
              </a:rPr>
              <a:t>, </a:t>
            </a:r>
            <a:r>
              <a:rPr lang="en-GB" i="1" dirty="0">
                <a:solidFill>
                  <a:srgbClr val="222222"/>
                </a:solidFill>
                <a:latin typeface="Arial Rounded MT Bold" panose="020F0704030504030204" pitchFamily="34" charset="0"/>
              </a:rPr>
              <a:t>27</a:t>
            </a:r>
            <a:r>
              <a:rPr lang="en-GB" dirty="0">
                <a:solidFill>
                  <a:srgbClr val="222222"/>
                </a:solidFill>
                <a:latin typeface="Arial Rounded MT Bold" panose="020F0704030504030204" pitchFamily="34" charset="0"/>
              </a:rPr>
              <a:t>(7), 798-807</a:t>
            </a:r>
            <a:r>
              <a:rPr lang="en-GB" dirty="0" smtClean="0">
                <a:solidFill>
                  <a:srgbClr val="222222"/>
                </a:solidFill>
                <a:latin typeface="Arial Rounded MT Bold" panose="020F0704030504030204" pitchFamily="34" charset="0"/>
              </a:rPr>
              <a:t>.</a:t>
            </a:r>
            <a:endParaRPr lang="en-GB" dirty="0">
              <a:latin typeface="Arial Rounded MT Bold" panose="020F0704030504030204" pitchFamily="34" charset="0"/>
            </a:endParaRPr>
          </a:p>
          <a:p>
            <a:pPr marL="285750" indent="-285750">
              <a:buFont typeface="Arial" panose="020B0604020202020204" pitchFamily="34" charset="0"/>
              <a:buChar char="•"/>
            </a:pPr>
            <a:endParaRPr lang="en-GB" dirty="0">
              <a:latin typeface="Arial Rounded MT Bold" panose="020F0704030504030204" pitchFamily="34" charset="0"/>
            </a:endParaRPr>
          </a:p>
        </p:txBody>
      </p:sp>
    </p:spTree>
    <p:extLst>
      <p:ext uri="{BB962C8B-B14F-4D97-AF65-F5344CB8AC3E}">
        <p14:creationId xmlns:p14="http://schemas.microsoft.com/office/powerpoint/2010/main" val="24178628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690780" y="665288"/>
            <a:ext cx="10732185" cy="5355312"/>
          </a:xfrm>
          <a:prstGeom prst="rect">
            <a:avLst/>
          </a:prstGeom>
        </p:spPr>
        <p:txBody>
          <a:bodyPr wrap="square">
            <a:spAutoFit/>
          </a:bodyPr>
          <a:lstStyle/>
          <a:p>
            <a:pPr marL="285750" indent="-285750">
              <a:buFont typeface="Arial" panose="020B0604020202020204" pitchFamily="34" charset="0"/>
              <a:buChar char="•"/>
            </a:pPr>
            <a:r>
              <a:rPr lang="en-GB" dirty="0" err="1" smtClean="0">
                <a:solidFill>
                  <a:srgbClr val="222222"/>
                </a:solidFill>
                <a:latin typeface="Arial Rounded MT Bold" panose="020F0704030504030204" pitchFamily="34" charset="0"/>
              </a:rPr>
              <a:t>Leamy</a:t>
            </a:r>
            <a:r>
              <a:rPr lang="en-GB" dirty="0">
                <a:solidFill>
                  <a:srgbClr val="222222"/>
                </a:solidFill>
                <a:latin typeface="Arial Rounded MT Bold" panose="020F0704030504030204" pitchFamily="34" charset="0"/>
              </a:rPr>
              <a:t>, M., Bird, V., Le </a:t>
            </a:r>
            <a:r>
              <a:rPr lang="en-GB" dirty="0" err="1">
                <a:solidFill>
                  <a:srgbClr val="222222"/>
                </a:solidFill>
                <a:latin typeface="Arial Rounded MT Bold" panose="020F0704030504030204" pitchFamily="34" charset="0"/>
              </a:rPr>
              <a:t>Boutillier</a:t>
            </a:r>
            <a:r>
              <a:rPr lang="en-GB" dirty="0">
                <a:solidFill>
                  <a:srgbClr val="222222"/>
                </a:solidFill>
                <a:latin typeface="Arial Rounded MT Bold" panose="020F0704030504030204" pitchFamily="34" charset="0"/>
              </a:rPr>
              <a:t>, C., Williams, J., &amp; Slade, M. (2011). Conceptual framework for personal recovery in mental health: systematic review and narrative synthesis. </a:t>
            </a:r>
            <a:r>
              <a:rPr lang="en-GB" i="1" dirty="0">
                <a:solidFill>
                  <a:srgbClr val="222222"/>
                </a:solidFill>
                <a:latin typeface="Arial Rounded MT Bold" panose="020F0704030504030204" pitchFamily="34" charset="0"/>
              </a:rPr>
              <a:t>The British Journal of Psychiatry</a:t>
            </a:r>
            <a:r>
              <a:rPr lang="en-GB" dirty="0">
                <a:solidFill>
                  <a:srgbClr val="222222"/>
                </a:solidFill>
                <a:latin typeface="Arial Rounded MT Bold" panose="020F0704030504030204" pitchFamily="34" charset="0"/>
              </a:rPr>
              <a:t>, </a:t>
            </a:r>
            <a:r>
              <a:rPr lang="en-GB" i="1" dirty="0">
                <a:solidFill>
                  <a:srgbClr val="222222"/>
                </a:solidFill>
                <a:latin typeface="Arial Rounded MT Bold" panose="020F0704030504030204" pitchFamily="34" charset="0"/>
              </a:rPr>
              <a:t>199</a:t>
            </a:r>
            <a:r>
              <a:rPr lang="en-GB" dirty="0">
                <a:solidFill>
                  <a:srgbClr val="222222"/>
                </a:solidFill>
                <a:latin typeface="Arial Rounded MT Bold" panose="020F0704030504030204" pitchFamily="34" charset="0"/>
              </a:rPr>
              <a:t>(6), 445-452</a:t>
            </a:r>
            <a:r>
              <a:rPr lang="en-GB" dirty="0" smtClean="0">
                <a:solidFill>
                  <a:srgbClr val="222222"/>
                </a:solidFill>
                <a:latin typeface="Arial Rounded MT Bold" panose="020F0704030504030204" pitchFamily="34" charset="0"/>
              </a:rPr>
              <a:t>.</a:t>
            </a:r>
          </a:p>
          <a:p>
            <a:endParaRPr lang="en-GB" dirty="0">
              <a:latin typeface="Arial Rounded MT Bold" panose="020F0704030504030204" pitchFamily="34" charset="0"/>
            </a:endParaRPr>
          </a:p>
          <a:p>
            <a:pPr marL="285750" indent="-285750">
              <a:buFont typeface="Arial" panose="020B0604020202020204" pitchFamily="34" charset="0"/>
              <a:buChar char="•"/>
            </a:pPr>
            <a:r>
              <a:rPr lang="en-GB" dirty="0" smtClean="0">
                <a:solidFill>
                  <a:srgbClr val="292929"/>
                </a:solidFill>
                <a:latin typeface="Arial Rounded MT Bold" panose="020F0704030504030204" pitchFamily="34" charset="0"/>
              </a:rPr>
              <a:t>Mead. </a:t>
            </a:r>
            <a:r>
              <a:rPr lang="en-GB" dirty="0">
                <a:solidFill>
                  <a:srgbClr val="292929"/>
                </a:solidFill>
                <a:latin typeface="Arial Rounded MT Bold" panose="020F0704030504030204" pitchFamily="34" charset="0"/>
              </a:rPr>
              <a:t>(2020</a:t>
            </a:r>
            <a:r>
              <a:rPr lang="en-GB" dirty="0" smtClean="0">
                <a:solidFill>
                  <a:srgbClr val="292929"/>
                </a:solidFill>
                <a:latin typeface="Arial Rounded MT Bold" panose="020F0704030504030204" pitchFamily="34" charset="0"/>
              </a:rPr>
              <a:t>). </a:t>
            </a:r>
            <a:r>
              <a:rPr lang="en-GB" dirty="0">
                <a:solidFill>
                  <a:srgbClr val="292929"/>
                </a:solidFill>
                <a:latin typeface="Arial Rounded MT Bold" panose="020F0704030504030204" pitchFamily="34" charset="0"/>
              </a:rPr>
              <a:t>Positive Psychology Coaching and Life Coaching: What’s the Difference? </a:t>
            </a:r>
            <a:r>
              <a:rPr lang="en-GB" dirty="0">
                <a:solidFill>
                  <a:srgbClr val="292929"/>
                </a:solidFill>
                <a:latin typeface="Arial Rounded MT Bold" panose="020F0704030504030204" pitchFamily="34" charset="0"/>
                <a:hlinkClick r:id="rId2"/>
              </a:rPr>
              <a:t>https://positivepsychology.com/positive-psychology-life-coaching</a:t>
            </a:r>
            <a:r>
              <a:rPr lang="en-GB" dirty="0" smtClean="0">
                <a:solidFill>
                  <a:srgbClr val="292929"/>
                </a:solidFill>
                <a:latin typeface="Arial Rounded MT Bold" panose="020F0704030504030204" pitchFamily="34" charset="0"/>
                <a:hlinkClick r:id="rId2"/>
              </a:rPr>
              <a:t>/</a:t>
            </a:r>
            <a:r>
              <a:rPr lang="en-GB" dirty="0" smtClean="0">
                <a:solidFill>
                  <a:srgbClr val="292929"/>
                </a:solidFill>
                <a:latin typeface="Arial Rounded MT Bold" panose="020F0704030504030204" pitchFamily="34" charset="0"/>
              </a:rPr>
              <a:t>.</a:t>
            </a:r>
          </a:p>
          <a:p>
            <a:endParaRPr lang="en-GB" dirty="0">
              <a:solidFill>
                <a:srgbClr val="292929"/>
              </a:solidFill>
              <a:latin typeface="Arial Rounded MT Bold" panose="020F0704030504030204" pitchFamily="34" charset="0"/>
            </a:endParaRPr>
          </a:p>
          <a:p>
            <a:pPr marL="285750" indent="-285750">
              <a:buFont typeface="Arial" panose="020B0604020202020204" pitchFamily="34" charset="0"/>
              <a:buChar char="•"/>
            </a:pPr>
            <a:r>
              <a:rPr lang="en-GB" dirty="0" err="1">
                <a:solidFill>
                  <a:srgbClr val="222222"/>
                </a:solidFill>
                <a:latin typeface="Arial Rounded MT Bold" panose="020F0704030504030204" pitchFamily="34" charset="0"/>
              </a:rPr>
              <a:t>Oades</a:t>
            </a:r>
            <a:r>
              <a:rPr lang="en-GB" dirty="0">
                <a:solidFill>
                  <a:srgbClr val="222222"/>
                </a:solidFill>
                <a:latin typeface="Arial Rounded MT Bold" panose="020F0704030504030204" pitchFamily="34" charset="0"/>
              </a:rPr>
              <a:t>, L. G., Crowe, T. P., &amp; Nguyen, M. (2009). Leadership coaching transforming mental health systems from the inside out: The Collaborative Recovery Model as person-centred strengths based coaching psychology. </a:t>
            </a:r>
            <a:r>
              <a:rPr lang="en-GB" i="1" dirty="0">
                <a:solidFill>
                  <a:srgbClr val="222222"/>
                </a:solidFill>
                <a:latin typeface="Arial Rounded MT Bold" panose="020F0704030504030204" pitchFamily="34" charset="0"/>
              </a:rPr>
              <a:t>International coaching psychology review</a:t>
            </a:r>
            <a:r>
              <a:rPr lang="en-GB" dirty="0">
                <a:solidFill>
                  <a:srgbClr val="222222"/>
                </a:solidFill>
                <a:latin typeface="Arial Rounded MT Bold" panose="020F0704030504030204" pitchFamily="34" charset="0"/>
              </a:rPr>
              <a:t>, </a:t>
            </a:r>
            <a:r>
              <a:rPr lang="en-GB" i="1" dirty="0">
                <a:solidFill>
                  <a:srgbClr val="222222"/>
                </a:solidFill>
                <a:latin typeface="Arial Rounded MT Bold" panose="020F0704030504030204" pitchFamily="34" charset="0"/>
              </a:rPr>
              <a:t>4</a:t>
            </a:r>
            <a:r>
              <a:rPr lang="en-GB" dirty="0">
                <a:solidFill>
                  <a:srgbClr val="222222"/>
                </a:solidFill>
                <a:latin typeface="Arial Rounded MT Bold" panose="020F0704030504030204" pitchFamily="34" charset="0"/>
              </a:rPr>
              <a:t>(1), 25-36.</a:t>
            </a:r>
            <a:endParaRPr lang="en-GB" dirty="0">
              <a:latin typeface="Arial Rounded MT Bold" panose="020F0704030504030204" pitchFamily="34" charset="0"/>
            </a:endParaRPr>
          </a:p>
          <a:p>
            <a:pPr marL="285750" indent="-285750">
              <a:buFont typeface="Arial" panose="020B0604020202020204" pitchFamily="34" charset="0"/>
              <a:buChar char="•"/>
            </a:pPr>
            <a:endParaRPr lang="en-GB" dirty="0">
              <a:latin typeface="Arial Rounded MT Bold" panose="020F0704030504030204" pitchFamily="34" charset="0"/>
            </a:endParaRPr>
          </a:p>
          <a:p>
            <a:pPr marL="285750" indent="-285750">
              <a:buFont typeface="Arial" panose="020B0604020202020204" pitchFamily="34" charset="0"/>
              <a:buChar char="•"/>
            </a:pPr>
            <a:r>
              <a:rPr lang="en-GB" dirty="0">
                <a:solidFill>
                  <a:srgbClr val="222222"/>
                </a:solidFill>
                <a:latin typeface="Arial Rounded MT Bold" panose="020F0704030504030204" pitchFamily="34" charset="0"/>
              </a:rPr>
              <a:t>O’Connell, B. H., O’Shea, D., &amp; Gallagher, S. (2016). Enhancing social relationships through positive psychology activities: A randomised controlled trial. </a:t>
            </a:r>
            <a:r>
              <a:rPr lang="en-GB" i="1" dirty="0">
                <a:solidFill>
                  <a:srgbClr val="222222"/>
                </a:solidFill>
                <a:latin typeface="Arial Rounded MT Bold" panose="020F0704030504030204" pitchFamily="34" charset="0"/>
              </a:rPr>
              <a:t>The Journal of Positive Psychology</a:t>
            </a:r>
            <a:r>
              <a:rPr lang="en-GB" dirty="0">
                <a:solidFill>
                  <a:srgbClr val="222222"/>
                </a:solidFill>
                <a:latin typeface="Arial Rounded MT Bold" panose="020F0704030504030204" pitchFamily="34" charset="0"/>
              </a:rPr>
              <a:t>, </a:t>
            </a:r>
            <a:r>
              <a:rPr lang="en-GB" i="1" dirty="0">
                <a:solidFill>
                  <a:srgbClr val="222222"/>
                </a:solidFill>
                <a:latin typeface="Arial Rounded MT Bold" panose="020F0704030504030204" pitchFamily="34" charset="0"/>
              </a:rPr>
              <a:t>11</a:t>
            </a:r>
            <a:r>
              <a:rPr lang="en-GB" dirty="0">
                <a:solidFill>
                  <a:srgbClr val="222222"/>
                </a:solidFill>
                <a:latin typeface="Arial Rounded MT Bold" panose="020F0704030504030204" pitchFamily="34" charset="0"/>
              </a:rPr>
              <a:t>(2), 149-162</a:t>
            </a:r>
            <a:r>
              <a:rPr lang="en-GB" dirty="0" smtClean="0">
                <a:solidFill>
                  <a:srgbClr val="222222"/>
                </a:solidFill>
                <a:latin typeface="Arial Rounded MT Bold" panose="020F0704030504030204" pitchFamily="34" charset="0"/>
              </a:rPr>
              <a:t>.</a:t>
            </a:r>
          </a:p>
          <a:p>
            <a:pPr marL="285750" indent="-285750">
              <a:buFont typeface="Arial" panose="020B0604020202020204" pitchFamily="34" charset="0"/>
              <a:buChar char="•"/>
            </a:pPr>
            <a:endParaRPr lang="en-GB" dirty="0">
              <a:solidFill>
                <a:srgbClr val="222222"/>
              </a:solidFill>
              <a:latin typeface="Arial Rounded MT Bold" panose="020F0704030504030204" pitchFamily="34" charset="0"/>
            </a:endParaRPr>
          </a:p>
          <a:p>
            <a:pPr marL="285750" indent="-285750">
              <a:buFont typeface="Arial" panose="020B0604020202020204" pitchFamily="34" charset="0"/>
              <a:buChar char="•"/>
            </a:pPr>
            <a:r>
              <a:rPr lang="en-GB" dirty="0" err="1">
                <a:solidFill>
                  <a:srgbClr val="222222"/>
                </a:solidFill>
                <a:latin typeface="Arial Rounded MT Bold" panose="020F0704030504030204" pitchFamily="34" charset="0"/>
              </a:rPr>
              <a:t>Passmore</a:t>
            </a:r>
            <a:r>
              <a:rPr lang="en-GB" dirty="0">
                <a:solidFill>
                  <a:srgbClr val="222222"/>
                </a:solidFill>
                <a:latin typeface="Arial Rounded MT Bold" panose="020F0704030504030204" pitchFamily="34" charset="0"/>
              </a:rPr>
              <a:t>, J., </a:t>
            </a:r>
            <a:r>
              <a:rPr lang="en-GB" dirty="0" err="1">
                <a:solidFill>
                  <a:srgbClr val="222222"/>
                </a:solidFill>
                <a:latin typeface="Arial Rounded MT Bold" panose="020F0704030504030204" pitchFamily="34" charset="0"/>
              </a:rPr>
              <a:t>Stopforth</a:t>
            </a:r>
            <a:r>
              <a:rPr lang="en-GB" dirty="0">
                <a:solidFill>
                  <a:srgbClr val="222222"/>
                </a:solidFill>
                <a:latin typeface="Arial Rounded MT Bold" panose="020F0704030504030204" pitchFamily="34" charset="0"/>
              </a:rPr>
              <a:t>, M., &amp; Lai, Y. (2018). Defining coaching psychology: Debating coaching and coaching psychology definitions. </a:t>
            </a:r>
            <a:r>
              <a:rPr lang="en-GB" i="1" dirty="0">
                <a:solidFill>
                  <a:srgbClr val="222222"/>
                </a:solidFill>
                <a:latin typeface="Arial Rounded MT Bold" panose="020F0704030504030204" pitchFamily="34" charset="0"/>
              </a:rPr>
              <a:t>The Coaching Psychologist</a:t>
            </a:r>
            <a:r>
              <a:rPr lang="en-GB" dirty="0">
                <a:solidFill>
                  <a:srgbClr val="222222"/>
                </a:solidFill>
                <a:latin typeface="Arial Rounded MT Bold" panose="020F0704030504030204" pitchFamily="34" charset="0"/>
              </a:rPr>
              <a:t>, </a:t>
            </a:r>
            <a:r>
              <a:rPr lang="en-GB" i="1" dirty="0">
                <a:solidFill>
                  <a:srgbClr val="222222"/>
                </a:solidFill>
                <a:latin typeface="Arial Rounded MT Bold" panose="020F0704030504030204" pitchFamily="34" charset="0"/>
              </a:rPr>
              <a:t>14</a:t>
            </a:r>
            <a:r>
              <a:rPr lang="en-GB" dirty="0">
                <a:solidFill>
                  <a:srgbClr val="222222"/>
                </a:solidFill>
                <a:latin typeface="Arial Rounded MT Bold" panose="020F0704030504030204" pitchFamily="34" charset="0"/>
              </a:rPr>
              <a:t>(2), 120-122.</a:t>
            </a:r>
          </a:p>
          <a:p>
            <a:endParaRPr lang="en-GB" dirty="0">
              <a:latin typeface="Arial Rounded MT Bold" panose="020F0704030504030204" pitchFamily="34" charset="0"/>
            </a:endParaRPr>
          </a:p>
        </p:txBody>
      </p:sp>
    </p:spTree>
    <p:extLst>
      <p:ext uri="{BB962C8B-B14F-4D97-AF65-F5344CB8AC3E}">
        <p14:creationId xmlns:p14="http://schemas.microsoft.com/office/powerpoint/2010/main" val="28867835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722179" y="704082"/>
            <a:ext cx="10813328" cy="5355312"/>
          </a:xfrm>
          <a:prstGeom prst="rect">
            <a:avLst/>
          </a:prstGeom>
        </p:spPr>
        <p:txBody>
          <a:bodyPr wrap="square">
            <a:spAutoFit/>
          </a:bodyPr>
          <a:lstStyle/>
          <a:p>
            <a:pPr marL="285750" indent="-285750">
              <a:buFont typeface="Arial" panose="020B0604020202020204" pitchFamily="34" charset="0"/>
              <a:buChar char="•"/>
            </a:pPr>
            <a:r>
              <a:rPr lang="en-GB" dirty="0" smtClean="0">
                <a:latin typeface="Arial Rounded MT Bold" panose="020F0704030504030204" pitchFamily="34" charset="0"/>
              </a:rPr>
              <a:t>Rethink. </a:t>
            </a:r>
            <a:r>
              <a:rPr lang="en-GB" dirty="0">
                <a:latin typeface="Arial Rounded MT Bold" panose="020F0704030504030204" pitchFamily="34" charset="0"/>
              </a:rPr>
              <a:t>(2012</a:t>
            </a:r>
            <a:r>
              <a:rPr lang="en-GB" dirty="0" smtClean="0">
                <a:latin typeface="Arial Rounded MT Bold" panose="020F0704030504030204" pitchFamily="34" charset="0"/>
              </a:rPr>
              <a:t>). </a:t>
            </a:r>
            <a:r>
              <a:rPr lang="en-GB" dirty="0">
                <a:latin typeface="Arial Rounded MT Bold" panose="020F0704030504030204" pitchFamily="34" charset="0"/>
              </a:rPr>
              <a:t>Empowering people: Coaching for mental health recovery.</a:t>
            </a:r>
          </a:p>
          <a:p>
            <a:r>
              <a:rPr lang="en-GB" dirty="0">
                <a:latin typeface="Arial Rounded MT Bold" panose="020F0704030504030204" pitchFamily="34" charset="0"/>
              </a:rPr>
              <a:t> </a:t>
            </a:r>
            <a:r>
              <a:rPr lang="en-GB" dirty="0">
                <a:latin typeface="Arial Rounded MT Bold" panose="020F0704030504030204" pitchFamily="34" charset="0"/>
                <a:hlinkClick r:id="rId2"/>
              </a:rPr>
              <a:t>https://www.rethink.org/advice-and-information/living-with-mental-illness/treatment-and-support/empowering-people-coaching-for-mental-health-recovery</a:t>
            </a:r>
            <a:r>
              <a:rPr lang="en-GB" dirty="0" smtClean="0">
                <a:latin typeface="Arial Rounded MT Bold" panose="020F0704030504030204" pitchFamily="34" charset="0"/>
                <a:hlinkClick r:id="rId2"/>
              </a:rPr>
              <a:t>/</a:t>
            </a:r>
            <a:r>
              <a:rPr lang="en-GB" dirty="0" smtClean="0">
                <a:latin typeface="Arial Rounded MT Bold" panose="020F0704030504030204" pitchFamily="34" charset="0"/>
              </a:rPr>
              <a:t>.</a:t>
            </a:r>
          </a:p>
          <a:p>
            <a:endParaRPr lang="en-GB" dirty="0" smtClean="0">
              <a:latin typeface="Arial Rounded MT Bold" panose="020F0704030504030204" pitchFamily="34" charset="0"/>
            </a:endParaRPr>
          </a:p>
          <a:p>
            <a:pPr marL="285750" indent="-285750">
              <a:buFont typeface="Arial" panose="020B0604020202020204" pitchFamily="34" charset="0"/>
              <a:buChar char="•"/>
            </a:pPr>
            <a:r>
              <a:rPr lang="en-GB" dirty="0">
                <a:latin typeface="Arial Rounded MT Bold" panose="020F0704030504030204" pitchFamily="34" charset="0"/>
              </a:rPr>
              <a:t> </a:t>
            </a:r>
            <a:r>
              <a:rPr lang="en-GB" dirty="0" err="1">
                <a:latin typeface="Arial Rounded MT Bold" panose="020F0704030504030204" pitchFamily="34" charset="0"/>
              </a:rPr>
              <a:t>Scheier</a:t>
            </a:r>
            <a:r>
              <a:rPr lang="en-GB" dirty="0">
                <a:latin typeface="Arial Rounded MT Bold" panose="020F0704030504030204" pitchFamily="34" charset="0"/>
              </a:rPr>
              <a:t>, M. F., Carver, C. S., &amp; Bridges, M. W. (1994). Distinguishing optimism from neuroticism (and trait anxiety, self-mastery, and self-esteem): A re-evaluation of the Life Orientation Test. Journal of Personality and Social Psychology, 67, 1063-1078. </a:t>
            </a:r>
            <a:endParaRPr lang="en-GB" dirty="0" smtClean="0">
              <a:latin typeface="Arial Rounded MT Bold" panose="020F0704030504030204" pitchFamily="34" charset="0"/>
            </a:endParaRPr>
          </a:p>
          <a:p>
            <a:endParaRPr lang="en-GB" dirty="0" smtClean="0">
              <a:latin typeface="Arial Rounded MT Bold" panose="020F0704030504030204" pitchFamily="34" charset="0"/>
            </a:endParaRPr>
          </a:p>
          <a:p>
            <a:pPr marL="285750" indent="-285750">
              <a:buFont typeface="Arial" panose="020B0604020202020204" pitchFamily="34" charset="0"/>
              <a:buChar char="•"/>
            </a:pPr>
            <a:r>
              <a:rPr lang="en-GB" dirty="0">
                <a:solidFill>
                  <a:srgbClr val="222222"/>
                </a:solidFill>
                <a:latin typeface="Arial Rounded MT Bold" panose="020F0704030504030204" pitchFamily="34" charset="0"/>
              </a:rPr>
              <a:t>Seligman, M. E. (2007). Coaching and positive psychology. </a:t>
            </a:r>
            <a:r>
              <a:rPr lang="en-GB" i="1" dirty="0">
                <a:solidFill>
                  <a:srgbClr val="222222"/>
                </a:solidFill>
                <a:latin typeface="Arial Rounded MT Bold" panose="020F0704030504030204" pitchFamily="34" charset="0"/>
              </a:rPr>
              <a:t>Australian Psychologist</a:t>
            </a:r>
            <a:r>
              <a:rPr lang="en-GB" dirty="0">
                <a:solidFill>
                  <a:srgbClr val="222222"/>
                </a:solidFill>
                <a:latin typeface="Arial Rounded MT Bold" panose="020F0704030504030204" pitchFamily="34" charset="0"/>
              </a:rPr>
              <a:t>, </a:t>
            </a:r>
            <a:r>
              <a:rPr lang="en-GB" i="1" dirty="0">
                <a:solidFill>
                  <a:srgbClr val="222222"/>
                </a:solidFill>
                <a:latin typeface="Arial Rounded MT Bold" panose="020F0704030504030204" pitchFamily="34" charset="0"/>
              </a:rPr>
              <a:t>42</a:t>
            </a:r>
            <a:r>
              <a:rPr lang="en-GB" dirty="0">
                <a:solidFill>
                  <a:srgbClr val="222222"/>
                </a:solidFill>
                <a:latin typeface="Arial Rounded MT Bold" panose="020F0704030504030204" pitchFamily="34" charset="0"/>
              </a:rPr>
              <a:t>(4), 266-267</a:t>
            </a:r>
            <a:r>
              <a:rPr lang="en-GB" dirty="0" smtClean="0">
                <a:solidFill>
                  <a:srgbClr val="222222"/>
                </a:solidFill>
                <a:latin typeface="Arial Rounded MT Bold" panose="020F0704030504030204" pitchFamily="34" charset="0"/>
              </a:rPr>
              <a:t>.</a:t>
            </a:r>
          </a:p>
          <a:p>
            <a:endParaRPr lang="en-GB" dirty="0" smtClean="0">
              <a:latin typeface="Arial Rounded MT Bold" panose="020F0704030504030204" pitchFamily="34" charset="0"/>
            </a:endParaRPr>
          </a:p>
          <a:p>
            <a:pPr marL="285750" indent="-285750">
              <a:buFont typeface="Arial" panose="020B0604020202020204" pitchFamily="34" charset="0"/>
              <a:buChar char="•"/>
            </a:pPr>
            <a:r>
              <a:rPr lang="en-GB" dirty="0">
                <a:latin typeface="Arial Rounded MT Bold" panose="020F0704030504030204" pitchFamily="34" charset="0"/>
              </a:rPr>
              <a:t>Snyder, C. R., Harris, C., Anderson, J. R., </a:t>
            </a:r>
            <a:r>
              <a:rPr lang="en-GB" dirty="0" err="1">
                <a:latin typeface="Arial Rounded MT Bold" panose="020F0704030504030204" pitchFamily="34" charset="0"/>
              </a:rPr>
              <a:t>Holleran</a:t>
            </a:r>
            <a:r>
              <a:rPr lang="en-GB" dirty="0">
                <a:latin typeface="Arial Rounded MT Bold" panose="020F0704030504030204" pitchFamily="34" charset="0"/>
              </a:rPr>
              <a:t>, S. A., Irving, L. M., </a:t>
            </a:r>
            <a:r>
              <a:rPr lang="en-GB" dirty="0" err="1">
                <a:latin typeface="Arial Rounded MT Bold" panose="020F0704030504030204" pitchFamily="34" charset="0"/>
              </a:rPr>
              <a:t>Sigmon</a:t>
            </a:r>
            <a:r>
              <a:rPr lang="en-GB" dirty="0">
                <a:latin typeface="Arial Rounded MT Bold" panose="020F0704030504030204" pitchFamily="34" charset="0"/>
              </a:rPr>
              <a:t>, S. T. (1991). The will and the ways: Development and validation of an individual-differences measure of hope. Journal of Personality and Social Psychology, 60, 570-585</a:t>
            </a:r>
            <a:r>
              <a:rPr lang="en-GB" dirty="0" smtClean="0">
                <a:latin typeface="Arial Rounded MT Bold" panose="020F0704030504030204" pitchFamily="34" charset="0"/>
              </a:rPr>
              <a:t>.</a:t>
            </a:r>
          </a:p>
          <a:p>
            <a:endParaRPr lang="en-GB" dirty="0" smtClean="0">
              <a:latin typeface="Arial Rounded MT Bold" panose="020F0704030504030204" pitchFamily="34" charset="0"/>
            </a:endParaRPr>
          </a:p>
          <a:p>
            <a:pPr marL="285750" indent="-285750">
              <a:buFont typeface="Arial" panose="020B0604020202020204" pitchFamily="34" charset="0"/>
              <a:buChar char="•"/>
            </a:pPr>
            <a:r>
              <a:rPr lang="en-GB" dirty="0">
                <a:solidFill>
                  <a:srgbClr val="222222"/>
                </a:solidFill>
                <a:latin typeface="Arial Rounded MT Bold" panose="020F0704030504030204" pitchFamily="34" charset="0"/>
              </a:rPr>
              <a:t>Steger, M. F., Shim, Y., Rush, B. R., </a:t>
            </a:r>
            <a:r>
              <a:rPr lang="en-GB" dirty="0" err="1">
                <a:solidFill>
                  <a:srgbClr val="222222"/>
                </a:solidFill>
                <a:latin typeface="Arial Rounded MT Bold" panose="020F0704030504030204" pitchFamily="34" charset="0"/>
              </a:rPr>
              <a:t>Brueske</a:t>
            </a:r>
            <a:r>
              <a:rPr lang="en-GB" dirty="0">
                <a:solidFill>
                  <a:srgbClr val="222222"/>
                </a:solidFill>
                <a:latin typeface="Arial Rounded MT Bold" panose="020F0704030504030204" pitchFamily="34" charset="0"/>
              </a:rPr>
              <a:t>, L. A., Shin, J. Y., &amp; Merriman, L. A. (2013). The mind’s eye: A photographic method for understanding meaning in people’s lives. </a:t>
            </a:r>
            <a:r>
              <a:rPr lang="en-GB" i="1" dirty="0">
                <a:solidFill>
                  <a:srgbClr val="222222"/>
                </a:solidFill>
                <a:latin typeface="Arial Rounded MT Bold" panose="020F0704030504030204" pitchFamily="34" charset="0"/>
              </a:rPr>
              <a:t>The </a:t>
            </a:r>
            <a:r>
              <a:rPr lang="en-GB" i="1" dirty="0" smtClean="0">
                <a:solidFill>
                  <a:srgbClr val="222222"/>
                </a:solidFill>
                <a:latin typeface="Arial Rounded MT Bold" panose="020F0704030504030204" pitchFamily="34" charset="0"/>
              </a:rPr>
              <a:t>Journal of Positive Psychology</a:t>
            </a:r>
            <a:r>
              <a:rPr lang="en-GB" dirty="0" smtClean="0">
                <a:solidFill>
                  <a:srgbClr val="222222"/>
                </a:solidFill>
                <a:latin typeface="Arial Rounded MT Bold" panose="020F0704030504030204" pitchFamily="34" charset="0"/>
              </a:rPr>
              <a:t>, </a:t>
            </a:r>
            <a:r>
              <a:rPr lang="en-GB" i="1" dirty="0" smtClean="0">
                <a:solidFill>
                  <a:srgbClr val="222222"/>
                </a:solidFill>
                <a:latin typeface="Arial Rounded MT Bold" panose="020F0704030504030204" pitchFamily="34" charset="0"/>
              </a:rPr>
              <a:t>8</a:t>
            </a:r>
            <a:r>
              <a:rPr lang="en-GB" dirty="0" smtClean="0">
                <a:solidFill>
                  <a:srgbClr val="222222"/>
                </a:solidFill>
                <a:latin typeface="Arial Rounded MT Bold" panose="020F0704030504030204" pitchFamily="34" charset="0"/>
              </a:rPr>
              <a:t>(6), 530-542.</a:t>
            </a:r>
            <a:endParaRPr lang="en-GB" dirty="0" smtClean="0">
              <a:latin typeface="Arial Rounded MT Bold" panose="020F0704030504030204" pitchFamily="34" charset="0"/>
            </a:endParaRPr>
          </a:p>
          <a:p>
            <a:pPr marL="285750" indent="-285750">
              <a:buFont typeface="Arial" panose="020B0604020202020204" pitchFamily="34" charset="0"/>
              <a:buChar char="•"/>
            </a:pPr>
            <a:endParaRPr lang="en-GB" dirty="0" smtClean="0">
              <a:latin typeface="Arial Rounded MT Bold" panose="020F0704030504030204" pitchFamily="34" charset="0"/>
            </a:endParaRPr>
          </a:p>
        </p:txBody>
      </p:sp>
    </p:spTree>
    <p:extLst>
      <p:ext uri="{BB962C8B-B14F-4D97-AF65-F5344CB8AC3E}">
        <p14:creationId xmlns:p14="http://schemas.microsoft.com/office/powerpoint/2010/main" val="1974571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9639" y="695180"/>
            <a:ext cx="5367996" cy="5367996"/>
          </a:xfrm>
          <a:prstGeom prst="rect">
            <a:avLst/>
          </a:prstGeom>
        </p:spPr>
      </p:pic>
      <p:sp>
        <p:nvSpPr>
          <p:cNvPr id="3" name="Rectangle 2"/>
          <p:cNvSpPr/>
          <p:nvPr/>
        </p:nvSpPr>
        <p:spPr>
          <a:xfrm>
            <a:off x="4069863" y="2088581"/>
            <a:ext cx="3727548" cy="3662541"/>
          </a:xfrm>
          <a:prstGeom prst="rect">
            <a:avLst/>
          </a:prstGeom>
        </p:spPr>
        <p:txBody>
          <a:bodyPr wrap="square">
            <a:spAutoFit/>
          </a:bodyPr>
          <a:lstStyle/>
          <a:p>
            <a:pPr algn="ctr"/>
            <a:r>
              <a:rPr lang="en-GB" sz="2000" dirty="0">
                <a:latin typeface="Arial Rounded MT Bold" panose="020F0704030504030204" pitchFamily="34" charset="0"/>
              </a:rPr>
              <a:t>Coaching </a:t>
            </a:r>
            <a:r>
              <a:rPr lang="en-GB" sz="2000" dirty="0" smtClean="0">
                <a:latin typeface="Arial Rounded MT Bold" panose="020F0704030504030204" pitchFamily="34" charset="0"/>
              </a:rPr>
              <a:t>focuses </a:t>
            </a:r>
            <a:r>
              <a:rPr lang="en-GB" sz="2000" dirty="0">
                <a:latin typeface="Arial Rounded MT Bold" panose="020F0704030504030204" pitchFamily="34" charset="0"/>
              </a:rPr>
              <a:t>on specific goals and measurable </a:t>
            </a:r>
            <a:r>
              <a:rPr lang="en-GB" sz="2000" dirty="0" smtClean="0">
                <a:latin typeface="Arial Rounded MT Bold" panose="020F0704030504030204" pitchFamily="34" charset="0"/>
              </a:rPr>
              <a:t>achievements; the </a:t>
            </a:r>
            <a:r>
              <a:rPr lang="en-GB" sz="2000" dirty="0">
                <a:latin typeface="Arial Rounded MT Bold" panose="020F0704030504030204" pitchFamily="34" charset="0"/>
              </a:rPr>
              <a:t>client takes </a:t>
            </a:r>
            <a:r>
              <a:rPr lang="en-GB" sz="2000" dirty="0" smtClean="0">
                <a:latin typeface="Arial Rounded MT Bold" panose="020F0704030504030204" pitchFamily="34" charset="0"/>
              </a:rPr>
              <a:t>an </a:t>
            </a:r>
            <a:r>
              <a:rPr lang="en-GB" sz="2000" dirty="0">
                <a:latin typeface="Arial Rounded MT Bold" panose="020F0704030504030204" pitchFamily="34" charset="0"/>
              </a:rPr>
              <a:t>active approach and the majority of the responsibility involved in accomplishing these goals</a:t>
            </a:r>
            <a:r>
              <a:rPr lang="en-GB" sz="2000" dirty="0" smtClean="0">
                <a:latin typeface="Arial Rounded MT Bold" panose="020F0704030504030204" pitchFamily="34" charset="0"/>
              </a:rPr>
              <a:t>.</a:t>
            </a:r>
          </a:p>
          <a:p>
            <a:pPr algn="ctr"/>
            <a:endParaRPr lang="en-GB" dirty="0" smtClean="0">
              <a:latin typeface="Arial Rounded MT Bold" panose="020F0704030504030204" pitchFamily="34" charset="0"/>
            </a:endParaRPr>
          </a:p>
          <a:p>
            <a:pPr algn="ctr"/>
            <a:r>
              <a:rPr lang="en-GB" dirty="0">
                <a:solidFill>
                  <a:srgbClr val="2A2A2A"/>
                </a:solidFill>
                <a:latin typeface="Arial Rounded MT Bold" panose="020F0704030504030204" pitchFamily="34" charset="0"/>
              </a:rPr>
              <a:t>(</a:t>
            </a:r>
            <a:r>
              <a:rPr lang="en-GB" dirty="0" err="1">
                <a:solidFill>
                  <a:srgbClr val="2A2A2A"/>
                </a:solidFill>
                <a:latin typeface="Arial Rounded MT Bold" panose="020F0704030504030204" pitchFamily="34" charset="0"/>
              </a:rPr>
              <a:t>Passmore</a:t>
            </a:r>
            <a:r>
              <a:rPr lang="en-GB" dirty="0">
                <a:solidFill>
                  <a:srgbClr val="2A2A2A"/>
                </a:solidFill>
                <a:latin typeface="Arial Rounded MT Bold" panose="020F0704030504030204" pitchFamily="34" charset="0"/>
              </a:rPr>
              <a:t>, </a:t>
            </a:r>
            <a:r>
              <a:rPr lang="en-GB" dirty="0" err="1">
                <a:solidFill>
                  <a:srgbClr val="2A2A2A"/>
                </a:solidFill>
                <a:latin typeface="Arial Rounded MT Bold" panose="020F0704030504030204" pitchFamily="34" charset="0"/>
              </a:rPr>
              <a:t>Stopforth</a:t>
            </a:r>
            <a:r>
              <a:rPr lang="en-GB" dirty="0">
                <a:solidFill>
                  <a:srgbClr val="2A2A2A"/>
                </a:solidFill>
                <a:latin typeface="Arial Rounded MT Bold" panose="020F0704030504030204" pitchFamily="34" charset="0"/>
              </a:rPr>
              <a:t>, and Lai, 2018)</a:t>
            </a:r>
            <a:endParaRPr lang="en-GB" dirty="0">
              <a:latin typeface="Arial Rounded MT Bold" panose="020F0704030504030204" pitchFamily="34" charset="0"/>
            </a:endParaRPr>
          </a:p>
          <a:p>
            <a:pPr algn="ctr"/>
            <a:endParaRPr lang="en-GB" dirty="0">
              <a:latin typeface="Arial Rounded MT Bold" panose="020F0704030504030204" pitchFamily="34" charset="0"/>
            </a:endParaRPr>
          </a:p>
        </p:txBody>
      </p:sp>
    </p:spTree>
    <p:extLst>
      <p:ext uri="{BB962C8B-B14F-4D97-AF65-F5344CB8AC3E}">
        <p14:creationId xmlns:p14="http://schemas.microsoft.com/office/powerpoint/2010/main" val="25248473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78302" y="521734"/>
            <a:ext cx="11507372" cy="6463308"/>
          </a:xfrm>
          <a:prstGeom prst="rect">
            <a:avLst/>
          </a:prstGeom>
        </p:spPr>
        <p:txBody>
          <a:bodyPr wrap="square">
            <a:spAutoFit/>
          </a:bodyPr>
          <a:lstStyle/>
          <a:p>
            <a:pPr marL="285750" indent="-285750">
              <a:buFont typeface="Arial" panose="020B0604020202020204" pitchFamily="34" charset="0"/>
              <a:buChar char="•"/>
            </a:pPr>
            <a:r>
              <a:rPr lang="en-GB" dirty="0" err="1">
                <a:solidFill>
                  <a:srgbClr val="222222"/>
                </a:solidFill>
                <a:latin typeface="Arial Rounded MT Bold" panose="020F0704030504030204" pitchFamily="34" charset="0"/>
              </a:rPr>
              <a:t>Umberson</a:t>
            </a:r>
            <a:r>
              <a:rPr lang="en-GB" dirty="0">
                <a:solidFill>
                  <a:srgbClr val="222222"/>
                </a:solidFill>
                <a:latin typeface="Arial Rounded MT Bold" panose="020F0704030504030204" pitchFamily="34" charset="0"/>
              </a:rPr>
              <a:t>, D., &amp; </a:t>
            </a:r>
            <a:r>
              <a:rPr lang="en-GB" dirty="0" err="1">
                <a:solidFill>
                  <a:srgbClr val="222222"/>
                </a:solidFill>
                <a:latin typeface="Arial Rounded MT Bold" panose="020F0704030504030204" pitchFamily="34" charset="0"/>
              </a:rPr>
              <a:t>Karas</a:t>
            </a:r>
            <a:r>
              <a:rPr lang="en-GB" dirty="0">
                <a:solidFill>
                  <a:srgbClr val="222222"/>
                </a:solidFill>
                <a:latin typeface="Arial Rounded MT Bold" panose="020F0704030504030204" pitchFamily="34" charset="0"/>
              </a:rPr>
              <a:t> Montez, J. (2010). Social relationships and health: A flashpoint for health policy. </a:t>
            </a:r>
            <a:r>
              <a:rPr lang="en-GB" i="1" dirty="0">
                <a:solidFill>
                  <a:srgbClr val="222222"/>
                </a:solidFill>
                <a:latin typeface="Arial Rounded MT Bold" panose="020F0704030504030204" pitchFamily="34" charset="0"/>
              </a:rPr>
              <a:t>Journal of health and social </a:t>
            </a:r>
            <a:r>
              <a:rPr lang="en-GB" i="1" dirty="0" err="1">
                <a:solidFill>
                  <a:srgbClr val="222222"/>
                </a:solidFill>
                <a:latin typeface="Arial Rounded MT Bold" panose="020F0704030504030204" pitchFamily="34" charset="0"/>
              </a:rPr>
              <a:t>behavior</a:t>
            </a:r>
            <a:r>
              <a:rPr lang="en-GB" dirty="0">
                <a:solidFill>
                  <a:srgbClr val="222222"/>
                </a:solidFill>
                <a:latin typeface="Arial Rounded MT Bold" panose="020F0704030504030204" pitchFamily="34" charset="0"/>
              </a:rPr>
              <a:t>, </a:t>
            </a:r>
            <a:r>
              <a:rPr lang="en-GB" i="1" dirty="0">
                <a:solidFill>
                  <a:srgbClr val="222222"/>
                </a:solidFill>
                <a:latin typeface="Arial Rounded MT Bold" panose="020F0704030504030204" pitchFamily="34" charset="0"/>
              </a:rPr>
              <a:t>51</a:t>
            </a:r>
            <a:r>
              <a:rPr lang="en-GB" dirty="0">
                <a:solidFill>
                  <a:srgbClr val="222222"/>
                </a:solidFill>
                <a:latin typeface="Arial Rounded MT Bold" panose="020F0704030504030204" pitchFamily="34" charset="0"/>
              </a:rPr>
              <a:t>(1_suppl), S54-S66</a:t>
            </a:r>
            <a:r>
              <a:rPr lang="en-GB" dirty="0" smtClean="0">
                <a:solidFill>
                  <a:srgbClr val="222222"/>
                </a:solidFill>
                <a:latin typeface="Arial Rounded MT Bold" panose="020F0704030504030204" pitchFamily="34" charset="0"/>
              </a:rPr>
              <a:t>.</a:t>
            </a:r>
          </a:p>
          <a:p>
            <a:endParaRPr lang="en-GB" dirty="0" smtClean="0">
              <a:solidFill>
                <a:srgbClr val="222222"/>
              </a:solidFill>
              <a:latin typeface="Arial Rounded MT Bold" panose="020F0704030504030204" pitchFamily="34" charset="0"/>
            </a:endParaRPr>
          </a:p>
          <a:p>
            <a:pPr marL="285750" indent="-285750">
              <a:buFont typeface="Arial" panose="020B0604020202020204" pitchFamily="34" charset="0"/>
              <a:buChar char="•"/>
            </a:pPr>
            <a:r>
              <a:rPr lang="en-GB" dirty="0" smtClean="0">
                <a:solidFill>
                  <a:srgbClr val="222222"/>
                </a:solidFill>
                <a:latin typeface="Arial Rounded MT Bold" panose="020F0704030504030204" pitchFamily="34" charset="0"/>
              </a:rPr>
              <a:t>Vallerand</a:t>
            </a:r>
            <a:r>
              <a:rPr lang="en-GB" dirty="0">
                <a:solidFill>
                  <a:srgbClr val="222222"/>
                </a:solidFill>
                <a:latin typeface="Arial Rounded MT Bold" panose="020F0704030504030204" pitchFamily="34" charset="0"/>
              </a:rPr>
              <a:t>, R. J. (2012). From motivation to passion: In search of the motivational processes involved in a meaningful life. </a:t>
            </a:r>
            <a:r>
              <a:rPr lang="en-GB" i="1" dirty="0">
                <a:solidFill>
                  <a:srgbClr val="222222"/>
                </a:solidFill>
                <a:latin typeface="Arial Rounded MT Bold" panose="020F0704030504030204" pitchFamily="34" charset="0"/>
              </a:rPr>
              <a:t>Canadian Psychology/</a:t>
            </a:r>
            <a:r>
              <a:rPr lang="en-GB" i="1" dirty="0" err="1">
                <a:solidFill>
                  <a:srgbClr val="222222"/>
                </a:solidFill>
                <a:latin typeface="Arial Rounded MT Bold" panose="020F0704030504030204" pitchFamily="34" charset="0"/>
              </a:rPr>
              <a:t>Psychologie</a:t>
            </a:r>
            <a:r>
              <a:rPr lang="en-GB" i="1" dirty="0">
                <a:solidFill>
                  <a:srgbClr val="222222"/>
                </a:solidFill>
                <a:latin typeface="Arial Rounded MT Bold" panose="020F0704030504030204" pitchFamily="34" charset="0"/>
              </a:rPr>
              <a:t> </a:t>
            </a:r>
            <a:r>
              <a:rPr lang="en-GB" i="1" dirty="0" err="1">
                <a:solidFill>
                  <a:srgbClr val="222222"/>
                </a:solidFill>
                <a:latin typeface="Arial Rounded MT Bold" panose="020F0704030504030204" pitchFamily="34" charset="0"/>
              </a:rPr>
              <a:t>Canadienne</a:t>
            </a:r>
            <a:r>
              <a:rPr lang="en-GB" dirty="0">
                <a:solidFill>
                  <a:srgbClr val="222222"/>
                </a:solidFill>
                <a:latin typeface="Arial Rounded MT Bold" panose="020F0704030504030204" pitchFamily="34" charset="0"/>
              </a:rPr>
              <a:t>, </a:t>
            </a:r>
            <a:r>
              <a:rPr lang="en-GB" i="1" dirty="0">
                <a:solidFill>
                  <a:srgbClr val="222222"/>
                </a:solidFill>
                <a:latin typeface="Arial Rounded MT Bold" panose="020F0704030504030204" pitchFamily="34" charset="0"/>
              </a:rPr>
              <a:t>53</a:t>
            </a:r>
            <a:r>
              <a:rPr lang="en-GB" dirty="0">
                <a:solidFill>
                  <a:srgbClr val="222222"/>
                </a:solidFill>
                <a:latin typeface="Arial Rounded MT Bold" panose="020F0704030504030204" pitchFamily="34" charset="0"/>
              </a:rPr>
              <a:t>(1), 42</a:t>
            </a:r>
            <a:r>
              <a:rPr lang="en-GB" dirty="0" smtClean="0">
                <a:solidFill>
                  <a:srgbClr val="222222"/>
                </a:solidFill>
                <a:latin typeface="Arial Rounded MT Bold" panose="020F0704030504030204" pitchFamily="34" charset="0"/>
              </a:rPr>
              <a:t>.</a:t>
            </a:r>
          </a:p>
          <a:p>
            <a:endParaRPr lang="en-GB" dirty="0" smtClean="0">
              <a:solidFill>
                <a:srgbClr val="222222"/>
              </a:solidFill>
              <a:latin typeface="Arial Rounded MT Bold" panose="020F0704030504030204" pitchFamily="34" charset="0"/>
            </a:endParaRPr>
          </a:p>
          <a:p>
            <a:pPr marL="285750" indent="-285750">
              <a:buFont typeface="Arial" panose="020B0604020202020204" pitchFamily="34" charset="0"/>
              <a:buChar char="•"/>
            </a:pPr>
            <a:r>
              <a:rPr lang="en-GB" dirty="0">
                <a:solidFill>
                  <a:srgbClr val="222222"/>
                </a:solidFill>
                <a:latin typeface="Arial Rounded MT Bold" panose="020F0704030504030204" pitchFamily="34" charset="0"/>
              </a:rPr>
              <a:t>Whitmore, J. (1992). Growing human potential and purpose: The principles and practice of coaching and leadership</a:t>
            </a:r>
            <a:r>
              <a:rPr lang="en-GB" dirty="0" smtClean="0">
                <a:solidFill>
                  <a:srgbClr val="222222"/>
                </a:solidFill>
                <a:latin typeface="Arial Rounded MT Bold" panose="020F0704030504030204" pitchFamily="34" charset="0"/>
              </a:rPr>
              <a:t>.</a:t>
            </a:r>
          </a:p>
          <a:p>
            <a:endParaRPr lang="en-GB" dirty="0" smtClean="0">
              <a:solidFill>
                <a:srgbClr val="222222"/>
              </a:solidFill>
              <a:latin typeface="Arial Rounded MT Bold" panose="020F0704030504030204" pitchFamily="34" charset="0"/>
            </a:endParaRPr>
          </a:p>
          <a:p>
            <a:pPr marL="285750" indent="-285750">
              <a:buFont typeface="Arial" panose="020B0604020202020204" pitchFamily="34" charset="0"/>
              <a:buChar char="•"/>
            </a:pPr>
            <a:r>
              <a:rPr lang="en-GB" dirty="0">
                <a:solidFill>
                  <a:srgbClr val="222222"/>
                </a:solidFill>
                <a:latin typeface="Arial Rounded MT Bold" panose="020F0704030504030204" pitchFamily="34" charset="0"/>
              </a:rPr>
              <a:t>Williams, K. D. (2007). Ostracism: The kiss of social death. </a:t>
            </a:r>
            <a:r>
              <a:rPr lang="en-GB" i="1" dirty="0">
                <a:solidFill>
                  <a:srgbClr val="222222"/>
                </a:solidFill>
                <a:latin typeface="Arial Rounded MT Bold" panose="020F0704030504030204" pitchFamily="34" charset="0"/>
              </a:rPr>
              <a:t>Social and Personality Psychology Compass</a:t>
            </a:r>
            <a:r>
              <a:rPr lang="en-GB" dirty="0">
                <a:solidFill>
                  <a:srgbClr val="222222"/>
                </a:solidFill>
                <a:latin typeface="Arial Rounded MT Bold" panose="020F0704030504030204" pitchFamily="34" charset="0"/>
              </a:rPr>
              <a:t>, </a:t>
            </a:r>
            <a:r>
              <a:rPr lang="en-GB" i="1" dirty="0">
                <a:solidFill>
                  <a:srgbClr val="222222"/>
                </a:solidFill>
                <a:latin typeface="Arial Rounded MT Bold" panose="020F0704030504030204" pitchFamily="34" charset="0"/>
              </a:rPr>
              <a:t>1</a:t>
            </a:r>
            <a:r>
              <a:rPr lang="en-GB" dirty="0">
                <a:solidFill>
                  <a:srgbClr val="222222"/>
                </a:solidFill>
                <a:latin typeface="Arial Rounded MT Bold" panose="020F0704030504030204" pitchFamily="34" charset="0"/>
              </a:rPr>
              <a:t>(1), 236-247</a:t>
            </a:r>
            <a:r>
              <a:rPr lang="en-GB" dirty="0" smtClean="0">
                <a:solidFill>
                  <a:srgbClr val="222222"/>
                </a:solidFill>
                <a:latin typeface="Arial Rounded MT Bold" panose="020F0704030504030204" pitchFamily="34" charset="0"/>
              </a:rPr>
              <a:t>.</a:t>
            </a:r>
          </a:p>
          <a:p>
            <a:endParaRPr lang="en-GB" dirty="0" smtClean="0">
              <a:solidFill>
                <a:srgbClr val="222222"/>
              </a:solidFill>
              <a:latin typeface="Arial Rounded MT Bold" panose="020F0704030504030204" pitchFamily="34" charset="0"/>
            </a:endParaRPr>
          </a:p>
          <a:p>
            <a:pPr marL="285750" indent="-285750">
              <a:buFont typeface="Arial" panose="020B0604020202020204" pitchFamily="34" charset="0"/>
              <a:buChar char="•"/>
            </a:pPr>
            <a:r>
              <a:rPr lang="en-GB" dirty="0">
                <a:solidFill>
                  <a:srgbClr val="222222"/>
                </a:solidFill>
                <a:latin typeface="Arial Rounded MT Bold" panose="020F0704030504030204" pitchFamily="34" charset="0"/>
              </a:rPr>
              <a:t>Wong, P. T. (2010). Meaning therapy: An integrative and positive existential psychotherapy. </a:t>
            </a:r>
            <a:r>
              <a:rPr lang="en-GB" i="1" dirty="0">
                <a:solidFill>
                  <a:srgbClr val="222222"/>
                </a:solidFill>
                <a:latin typeface="Arial Rounded MT Bold" panose="020F0704030504030204" pitchFamily="34" charset="0"/>
              </a:rPr>
              <a:t>Journal of Contemporary Psychotherapy</a:t>
            </a:r>
            <a:r>
              <a:rPr lang="en-GB" dirty="0">
                <a:solidFill>
                  <a:srgbClr val="222222"/>
                </a:solidFill>
                <a:latin typeface="Arial Rounded MT Bold" panose="020F0704030504030204" pitchFamily="34" charset="0"/>
              </a:rPr>
              <a:t>, </a:t>
            </a:r>
            <a:r>
              <a:rPr lang="en-GB" i="1" dirty="0">
                <a:solidFill>
                  <a:srgbClr val="222222"/>
                </a:solidFill>
                <a:latin typeface="Arial Rounded MT Bold" panose="020F0704030504030204" pitchFamily="34" charset="0"/>
              </a:rPr>
              <a:t>40</a:t>
            </a:r>
            <a:r>
              <a:rPr lang="en-GB" dirty="0">
                <a:solidFill>
                  <a:srgbClr val="222222"/>
                </a:solidFill>
                <a:latin typeface="Arial Rounded MT Bold" panose="020F0704030504030204" pitchFamily="34" charset="0"/>
              </a:rPr>
              <a:t>(2), 85-93</a:t>
            </a:r>
            <a:r>
              <a:rPr lang="en-GB" dirty="0" smtClean="0">
                <a:solidFill>
                  <a:srgbClr val="222222"/>
                </a:solidFill>
                <a:latin typeface="Arial Rounded MT Bold" panose="020F0704030504030204" pitchFamily="34" charset="0"/>
              </a:rPr>
              <a:t>.</a:t>
            </a:r>
          </a:p>
          <a:p>
            <a:endParaRPr lang="en-GB" dirty="0">
              <a:latin typeface="Arial Rounded MT Bold" panose="020F0704030504030204" pitchFamily="34" charset="0"/>
            </a:endParaRPr>
          </a:p>
          <a:p>
            <a:pPr marL="285750" indent="-285750">
              <a:buFont typeface="Arial" panose="020B0604020202020204" pitchFamily="34" charset="0"/>
              <a:buChar char="•"/>
            </a:pPr>
            <a:r>
              <a:rPr lang="en-GB" dirty="0">
                <a:solidFill>
                  <a:srgbClr val="222222"/>
                </a:solidFill>
                <a:latin typeface="Arial Rounded MT Bold" panose="020F0704030504030204" pitchFamily="34" charset="0"/>
              </a:rPr>
              <a:t>Wood, A. M., Linley, P. A., </a:t>
            </a:r>
            <a:r>
              <a:rPr lang="en-GB" dirty="0" err="1">
                <a:solidFill>
                  <a:srgbClr val="222222"/>
                </a:solidFill>
                <a:latin typeface="Arial Rounded MT Bold" panose="020F0704030504030204" pitchFamily="34" charset="0"/>
              </a:rPr>
              <a:t>Maltby</a:t>
            </a:r>
            <a:r>
              <a:rPr lang="en-GB" dirty="0">
                <a:solidFill>
                  <a:srgbClr val="222222"/>
                </a:solidFill>
                <a:latin typeface="Arial Rounded MT Bold" panose="020F0704030504030204" pitchFamily="34" charset="0"/>
              </a:rPr>
              <a:t>, J., </a:t>
            </a:r>
            <a:r>
              <a:rPr lang="en-GB" dirty="0" err="1">
                <a:solidFill>
                  <a:srgbClr val="222222"/>
                </a:solidFill>
                <a:latin typeface="Arial Rounded MT Bold" panose="020F0704030504030204" pitchFamily="34" charset="0"/>
              </a:rPr>
              <a:t>Baliousis</a:t>
            </a:r>
            <a:r>
              <a:rPr lang="en-GB" dirty="0">
                <a:solidFill>
                  <a:srgbClr val="222222"/>
                </a:solidFill>
                <a:latin typeface="Arial Rounded MT Bold" panose="020F0704030504030204" pitchFamily="34" charset="0"/>
              </a:rPr>
              <a:t>, M., &amp; Joseph, S. (2008). The authentic personality: A theoretical and empirical conceptualization and the development of the Authenticity Scale. </a:t>
            </a:r>
            <a:r>
              <a:rPr lang="en-GB" i="1" dirty="0">
                <a:solidFill>
                  <a:srgbClr val="222222"/>
                </a:solidFill>
                <a:latin typeface="Arial Rounded MT Bold" panose="020F0704030504030204" pitchFamily="34" charset="0"/>
              </a:rPr>
              <a:t>Journal of </a:t>
            </a:r>
            <a:r>
              <a:rPr lang="en-GB" i="1" dirty="0" err="1">
                <a:solidFill>
                  <a:srgbClr val="222222"/>
                </a:solidFill>
                <a:latin typeface="Arial Rounded MT Bold" panose="020F0704030504030204" pitchFamily="34" charset="0"/>
              </a:rPr>
              <a:t>Counseling</a:t>
            </a:r>
            <a:r>
              <a:rPr lang="en-GB" i="1" dirty="0">
                <a:solidFill>
                  <a:srgbClr val="222222"/>
                </a:solidFill>
                <a:latin typeface="Arial Rounded MT Bold" panose="020F0704030504030204" pitchFamily="34" charset="0"/>
              </a:rPr>
              <a:t> Psychology</a:t>
            </a:r>
            <a:r>
              <a:rPr lang="en-GB" dirty="0">
                <a:solidFill>
                  <a:srgbClr val="222222"/>
                </a:solidFill>
                <a:latin typeface="Arial Rounded MT Bold" panose="020F0704030504030204" pitchFamily="34" charset="0"/>
              </a:rPr>
              <a:t>, </a:t>
            </a:r>
            <a:r>
              <a:rPr lang="en-GB" i="1" dirty="0">
                <a:solidFill>
                  <a:srgbClr val="222222"/>
                </a:solidFill>
                <a:latin typeface="Arial Rounded MT Bold" panose="020F0704030504030204" pitchFamily="34" charset="0"/>
              </a:rPr>
              <a:t>55</a:t>
            </a:r>
            <a:r>
              <a:rPr lang="en-GB" dirty="0">
                <a:solidFill>
                  <a:srgbClr val="222222"/>
                </a:solidFill>
                <a:latin typeface="Arial Rounded MT Bold" panose="020F0704030504030204" pitchFamily="34" charset="0"/>
              </a:rPr>
              <a:t>(3), 385</a:t>
            </a:r>
            <a:r>
              <a:rPr lang="en-GB" dirty="0" smtClean="0">
                <a:solidFill>
                  <a:srgbClr val="222222"/>
                </a:solidFill>
                <a:latin typeface="Arial Rounded MT Bold" panose="020F0704030504030204" pitchFamily="34" charset="0"/>
              </a:rPr>
              <a:t>.</a:t>
            </a:r>
          </a:p>
          <a:p>
            <a:endParaRPr lang="en-GB" dirty="0">
              <a:latin typeface="Arial Rounded MT Bold" panose="020F0704030504030204" pitchFamily="34" charset="0"/>
            </a:endParaRPr>
          </a:p>
          <a:p>
            <a:pPr marL="285750" indent="-285750">
              <a:buFont typeface="Arial" panose="020B0604020202020204" pitchFamily="34" charset="0"/>
              <a:buChar char="•"/>
            </a:pPr>
            <a:r>
              <a:rPr lang="en-GB" dirty="0">
                <a:latin typeface="Arial Rounded MT Bold" panose="020F0704030504030204" pitchFamily="34" charset="0"/>
              </a:rPr>
              <a:t>Wood, A. M., </a:t>
            </a:r>
            <a:r>
              <a:rPr lang="en-GB" dirty="0" err="1">
                <a:latin typeface="Arial Rounded MT Bold" panose="020F0704030504030204" pitchFamily="34" charset="0"/>
              </a:rPr>
              <a:t>Froh</a:t>
            </a:r>
            <a:r>
              <a:rPr lang="en-GB" dirty="0">
                <a:latin typeface="Arial Rounded MT Bold" panose="020F0704030504030204" pitchFamily="34" charset="0"/>
              </a:rPr>
              <a:t>, J. J., and </a:t>
            </a:r>
            <a:r>
              <a:rPr lang="en-GB" dirty="0" err="1">
                <a:latin typeface="Arial Rounded MT Bold" panose="020F0704030504030204" pitchFamily="34" charset="0"/>
              </a:rPr>
              <a:t>Geraghty</a:t>
            </a:r>
            <a:r>
              <a:rPr lang="en-GB" dirty="0">
                <a:latin typeface="Arial Rounded MT Bold" panose="020F0704030504030204" pitchFamily="34" charset="0"/>
              </a:rPr>
              <a:t>, A. W. A. (2010). Gratitude and well-being: a review and theoretical integration. </a:t>
            </a:r>
            <a:r>
              <a:rPr lang="en-GB" i="1" dirty="0" err="1">
                <a:latin typeface="Arial Rounded MT Bold" panose="020F0704030504030204" pitchFamily="34" charset="0"/>
              </a:rPr>
              <a:t>Clin</a:t>
            </a:r>
            <a:r>
              <a:rPr lang="en-GB" i="1" dirty="0">
                <a:latin typeface="Arial Rounded MT Bold" panose="020F0704030504030204" pitchFamily="34" charset="0"/>
              </a:rPr>
              <a:t>. Psychol. Rev.</a:t>
            </a:r>
            <a:r>
              <a:rPr lang="en-GB" dirty="0">
                <a:latin typeface="Arial Rounded MT Bold" panose="020F0704030504030204" pitchFamily="34" charset="0"/>
              </a:rPr>
              <a:t> 30, 890–905. </a:t>
            </a:r>
            <a:r>
              <a:rPr lang="en-GB" dirty="0" err="1">
                <a:latin typeface="Arial Rounded MT Bold" panose="020F0704030504030204" pitchFamily="34" charset="0"/>
              </a:rPr>
              <a:t>doi</a:t>
            </a:r>
            <a:r>
              <a:rPr lang="en-GB" dirty="0">
                <a:latin typeface="Arial Rounded MT Bold" panose="020F0704030504030204" pitchFamily="34" charset="0"/>
              </a:rPr>
              <a:t>: 10.1016/j.cpr.2010.03.005</a:t>
            </a:r>
          </a:p>
          <a:p>
            <a:pPr marL="285750" indent="-285750">
              <a:buFont typeface="Arial" panose="020B0604020202020204" pitchFamily="34" charset="0"/>
              <a:buChar char="•"/>
            </a:pPr>
            <a:endParaRPr lang="en-GB" dirty="0">
              <a:latin typeface="Arial Rounded MT Bold" panose="020F0704030504030204" pitchFamily="34" charset="0"/>
            </a:endParaRPr>
          </a:p>
          <a:p>
            <a:pPr marL="285750" indent="-285750">
              <a:buFont typeface="Arial" panose="020B0604020202020204" pitchFamily="34" charset="0"/>
              <a:buChar char="•"/>
            </a:pPr>
            <a:endParaRPr lang="en-GB" dirty="0">
              <a:latin typeface="Arial Rounded MT Bold" panose="020F0704030504030204" pitchFamily="34" charset="0"/>
            </a:endParaRPr>
          </a:p>
        </p:txBody>
      </p:sp>
    </p:spTree>
    <p:extLst>
      <p:ext uri="{BB962C8B-B14F-4D97-AF65-F5344CB8AC3E}">
        <p14:creationId xmlns:p14="http://schemas.microsoft.com/office/powerpoint/2010/main" val="2456975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3194" y="779584"/>
            <a:ext cx="5367997" cy="5367997"/>
          </a:xfrm>
          <a:prstGeom prst="rect">
            <a:avLst/>
          </a:prstGeom>
        </p:spPr>
      </p:pic>
      <p:sp>
        <p:nvSpPr>
          <p:cNvPr id="3" name="Rectangle 2"/>
          <p:cNvSpPr/>
          <p:nvPr/>
        </p:nvSpPr>
        <p:spPr>
          <a:xfrm>
            <a:off x="4336857" y="2396783"/>
            <a:ext cx="3703906" cy="1631216"/>
          </a:xfrm>
          <a:prstGeom prst="rect">
            <a:avLst/>
          </a:prstGeom>
        </p:spPr>
        <p:txBody>
          <a:bodyPr wrap="square">
            <a:spAutoFit/>
          </a:bodyPr>
          <a:lstStyle/>
          <a:p>
            <a:pPr algn="ctr"/>
            <a:r>
              <a:rPr lang="en-GB" sz="2000" dirty="0">
                <a:latin typeface="Arial Rounded MT Bold" panose="020F0704030504030204" pitchFamily="34" charset="0"/>
              </a:rPr>
              <a:t>Uses psychological theories, approaches, and interventions to help get you from the starting line to the finish line.</a:t>
            </a:r>
          </a:p>
        </p:txBody>
      </p:sp>
      <p:sp>
        <p:nvSpPr>
          <p:cNvPr id="4" name="Rectangle 3"/>
          <p:cNvSpPr/>
          <p:nvPr/>
        </p:nvSpPr>
        <p:spPr>
          <a:xfrm>
            <a:off x="4055598" y="4144666"/>
            <a:ext cx="4266424" cy="369332"/>
          </a:xfrm>
          <a:prstGeom prst="rect">
            <a:avLst/>
          </a:prstGeom>
        </p:spPr>
        <p:txBody>
          <a:bodyPr wrap="none">
            <a:spAutoFit/>
          </a:bodyPr>
          <a:lstStyle/>
          <a:p>
            <a:pPr algn="ctr"/>
            <a:r>
              <a:rPr lang="en-GB" dirty="0">
                <a:solidFill>
                  <a:srgbClr val="2A2A2A"/>
                </a:solidFill>
                <a:latin typeface="Arial Rounded MT Bold" panose="020F0704030504030204" pitchFamily="34" charset="0"/>
              </a:rPr>
              <a:t>(</a:t>
            </a:r>
            <a:r>
              <a:rPr lang="en-GB" dirty="0" err="1">
                <a:solidFill>
                  <a:srgbClr val="2A2A2A"/>
                </a:solidFill>
                <a:latin typeface="Arial Rounded MT Bold" panose="020F0704030504030204" pitchFamily="34" charset="0"/>
              </a:rPr>
              <a:t>Passmore</a:t>
            </a:r>
            <a:r>
              <a:rPr lang="en-GB" dirty="0">
                <a:solidFill>
                  <a:srgbClr val="2A2A2A"/>
                </a:solidFill>
                <a:latin typeface="Arial Rounded MT Bold" panose="020F0704030504030204" pitchFamily="34" charset="0"/>
              </a:rPr>
              <a:t>, </a:t>
            </a:r>
            <a:r>
              <a:rPr lang="en-GB" dirty="0" err="1">
                <a:solidFill>
                  <a:srgbClr val="2A2A2A"/>
                </a:solidFill>
                <a:latin typeface="Arial Rounded MT Bold" panose="020F0704030504030204" pitchFamily="34" charset="0"/>
              </a:rPr>
              <a:t>Stopforth</a:t>
            </a:r>
            <a:r>
              <a:rPr lang="en-GB" dirty="0">
                <a:solidFill>
                  <a:srgbClr val="2A2A2A"/>
                </a:solidFill>
                <a:latin typeface="Arial Rounded MT Bold" panose="020F0704030504030204" pitchFamily="34" charset="0"/>
              </a:rPr>
              <a:t>, and Lai, 2018)</a:t>
            </a:r>
            <a:endParaRPr lang="en-GB" dirty="0">
              <a:latin typeface="Arial Rounded MT Bold" panose="020F0704030504030204" pitchFamily="34" charset="0"/>
            </a:endParaRPr>
          </a:p>
        </p:txBody>
      </p:sp>
    </p:spTree>
    <p:extLst>
      <p:ext uri="{BB962C8B-B14F-4D97-AF65-F5344CB8AC3E}">
        <p14:creationId xmlns:p14="http://schemas.microsoft.com/office/powerpoint/2010/main" val="2015547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5143" y="1393371"/>
            <a:ext cx="1980029" cy="400110"/>
          </a:xfrm>
          <a:prstGeom prst="rect">
            <a:avLst/>
          </a:prstGeom>
          <a:noFill/>
        </p:spPr>
        <p:txBody>
          <a:bodyPr wrap="none" rtlCol="0">
            <a:spAutoFit/>
          </a:bodyPr>
          <a:lstStyle/>
          <a:p>
            <a:r>
              <a:rPr lang="en-GB" sz="2000" dirty="0" smtClean="0">
                <a:latin typeface="Arial Rounded MT Bold" panose="020F0704030504030204" pitchFamily="34" charset="0"/>
              </a:rPr>
              <a:t>                            </a:t>
            </a:r>
            <a:endParaRPr lang="en-GB" sz="2000" dirty="0">
              <a:latin typeface="Arial Rounded MT Bold" panose="020F0704030504030204" pitchFamily="34" charset="0"/>
            </a:endParaRPr>
          </a:p>
        </p:txBody>
      </p:sp>
      <p:sp>
        <p:nvSpPr>
          <p:cNvPr id="3" name="Title 2"/>
          <p:cNvSpPr>
            <a:spLocks noGrp="1"/>
          </p:cNvSpPr>
          <p:nvPr>
            <p:ph type="title"/>
          </p:nvPr>
        </p:nvSpPr>
        <p:spPr/>
        <p:txBody>
          <a:bodyPr/>
          <a:lstStyle/>
          <a:p>
            <a:endParaRPr lang="en-GB" dirty="0"/>
          </a:p>
        </p:txBody>
      </p:sp>
      <p:sp>
        <p:nvSpPr>
          <p:cNvPr id="4" name="Rectangle 3"/>
          <p:cNvSpPr/>
          <p:nvPr/>
        </p:nvSpPr>
        <p:spPr>
          <a:xfrm>
            <a:off x="1295402" y="982132"/>
            <a:ext cx="9601195" cy="132563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smtClean="0">
                <a:latin typeface="Arial Rounded MT Bold" panose="020F0704030504030204" pitchFamily="34" charset="0"/>
              </a:rPr>
              <a:t>The Why </a:t>
            </a:r>
            <a:endParaRPr lang="en-GB" sz="7200" dirty="0">
              <a:latin typeface="Arial Rounded MT Bold" panose="020F0704030504030204" pitchFamily="34" charset="0"/>
            </a:endParaRPr>
          </a:p>
        </p:txBody>
      </p:sp>
      <p:pic>
        <p:nvPicPr>
          <p:cNvPr id="5" name="Picture 4"/>
          <p:cNvPicPr>
            <a:picLocks noChangeAspect="1"/>
          </p:cNvPicPr>
          <p:nvPr/>
        </p:nvPicPr>
        <p:blipFill>
          <a:blip r:embed="rId2"/>
          <a:stretch>
            <a:fillRect/>
          </a:stretch>
        </p:blipFill>
        <p:spPr>
          <a:xfrm>
            <a:off x="2982685" y="2531608"/>
            <a:ext cx="6139543" cy="3597047"/>
          </a:xfrm>
          <a:prstGeom prst="rect">
            <a:avLst/>
          </a:prstGeom>
          <a:effectLst>
            <a:softEdge rad="50800"/>
          </a:effectLst>
        </p:spPr>
      </p:pic>
    </p:spTree>
    <p:extLst>
      <p:ext uri="{BB962C8B-B14F-4D97-AF65-F5344CB8AC3E}">
        <p14:creationId xmlns:p14="http://schemas.microsoft.com/office/powerpoint/2010/main" val="3226397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36232" y="1606733"/>
            <a:ext cx="2946205" cy="4062651"/>
          </a:xfrm>
          <a:prstGeom prst="rect">
            <a:avLst/>
          </a:prstGeom>
        </p:spPr>
        <p:txBody>
          <a:bodyPr wrap="square">
            <a:spAutoFit/>
          </a:bodyPr>
          <a:lstStyle/>
          <a:p>
            <a:pPr algn="ctr"/>
            <a:r>
              <a:rPr lang="en-GB" sz="2000" dirty="0" smtClean="0">
                <a:latin typeface="Arial Rounded MT Bold" panose="020F0704030504030204" pitchFamily="34" charset="0"/>
              </a:rPr>
              <a:t>The heart of positive psychology, like coaching, lies in the practitioner’s choice to shift attention away from pathology and pain and direct it toward a clear-eyed concentration on strength, vision, and</a:t>
            </a:r>
          </a:p>
          <a:p>
            <a:pPr algn="ctr"/>
            <a:r>
              <a:rPr lang="en-GB" sz="2000" dirty="0" smtClean="0">
                <a:latin typeface="Arial Rounded MT Bold" panose="020F0704030504030204" pitchFamily="34" charset="0"/>
              </a:rPr>
              <a:t>dreams.</a:t>
            </a:r>
          </a:p>
          <a:p>
            <a:pPr algn="ctr"/>
            <a:r>
              <a:rPr lang="en-GB" sz="2000" dirty="0" smtClean="0">
                <a:latin typeface="Arial Rounded MT Bold" panose="020F0704030504030204" pitchFamily="34" charset="0"/>
              </a:rPr>
              <a:t> </a:t>
            </a:r>
          </a:p>
          <a:p>
            <a:pPr algn="ctr"/>
            <a:r>
              <a:rPr lang="en-GB" dirty="0" smtClean="0">
                <a:latin typeface="Arial Rounded MT Bold" panose="020F0704030504030204" pitchFamily="34" charset="0"/>
              </a:rPr>
              <a:t>(Seligman, 2007)</a:t>
            </a:r>
            <a:endParaRPr lang="en-GB" dirty="0">
              <a:latin typeface="Arial Rounded MT Bold" panose="020F0704030504030204" pitchFamily="34" charset="0"/>
            </a:endParaRPr>
          </a:p>
        </p:txBody>
      </p:sp>
      <p:pic>
        <p:nvPicPr>
          <p:cNvPr id="3" name="Picture 2"/>
          <p:cNvPicPr>
            <a:picLocks noChangeAspect="1"/>
          </p:cNvPicPr>
          <p:nvPr/>
        </p:nvPicPr>
        <p:blipFill rotWithShape="1">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27131" t="37941" r="50911" b="30617"/>
          <a:stretch/>
        </p:blipFill>
        <p:spPr>
          <a:xfrm>
            <a:off x="3719101" y="972231"/>
            <a:ext cx="5580465" cy="5331654"/>
          </a:xfrm>
          <a:prstGeom prst="rect">
            <a:avLst/>
          </a:prstGeom>
        </p:spPr>
      </p:pic>
    </p:spTree>
    <p:extLst>
      <p:ext uri="{BB962C8B-B14F-4D97-AF65-F5344CB8AC3E}">
        <p14:creationId xmlns:p14="http://schemas.microsoft.com/office/powerpoint/2010/main" val="23982051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1944</TotalTime>
  <Words>4809</Words>
  <Application>Microsoft Office PowerPoint</Application>
  <PresentationFormat>Widescreen</PresentationFormat>
  <Paragraphs>439</Paragraphs>
  <Slides>60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60</vt:i4>
      </vt:variant>
    </vt:vector>
  </HeadingPairs>
  <TitlesOfParts>
    <vt:vector size="69" baseType="lpstr">
      <vt:lpstr>Arial</vt:lpstr>
      <vt:lpstr>Arial Rounded MT Bold</vt:lpstr>
      <vt:lpstr>Calibri</vt:lpstr>
      <vt:lpstr>Garamond</vt:lpstr>
      <vt:lpstr>lato</vt:lpstr>
      <vt:lpstr>Times New Roman</vt:lpstr>
      <vt:lpstr>Wingdings</vt:lpstr>
      <vt:lpstr>Organic</vt:lpstr>
      <vt:lpstr>1_Organic</vt:lpstr>
      <vt:lpstr>Coach Yourself</vt:lpstr>
      <vt:lpstr>PowerPoint Presentation</vt:lpstr>
      <vt:lpstr>The What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Somerset Partnership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Coach Yourself</dc:title>
  <dc:creator>Strange Emily (Somerset Partnership)</dc:creator>
  <cp:lastModifiedBy>Strange Emily (Somerset Partnership)</cp:lastModifiedBy>
  <cp:revision>107</cp:revision>
  <dcterms:created xsi:type="dcterms:W3CDTF">2021-01-05T11:50:07Z</dcterms:created>
  <dcterms:modified xsi:type="dcterms:W3CDTF">2021-01-20T23:49:05Z</dcterms:modified>
</cp:coreProperties>
</file>