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52"/>
  </p:notesMasterIdLst>
  <p:sldIdLst>
    <p:sldId id="256" r:id="rId2"/>
    <p:sldId id="338" r:id="rId3"/>
    <p:sldId id="339" r:id="rId4"/>
    <p:sldId id="340" r:id="rId5"/>
    <p:sldId id="341" r:id="rId6"/>
    <p:sldId id="342" r:id="rId7"/>
    <p:sldId id="343" r:id="rId8"/>
    <p:sldId id="344" r:id="rId9"/>
    <p:sldId id="257" r:id="rId10"/>
    <p:sldId id="263" r:id="rId11"/>
    <p:sldId id="259" r:id="rId12"/>
    <p:sldId id="336" r:id="rId13"/>
    <p:sldId id="260" r:id="rId14"/>
    <p:sldId id="337" r:id="rId15"/>
    <p:sldId id="333" r:id="rId16"/>
    <p:sldId id="315" r:id="rId17"/>
    <p:sldId id="258" r:id="rId18"/>
    <p:sldId id="329" r:id="rId19"/>
    <p:sldId id="328" r:id="rId20"/>
    <p:sldId id="267" r:id="rId21"/>
    <p:sldId id="358" r:id="rId22"/>
    <p:sldId id="303" r:id="rId23"/>
    <p:sldId id="295" r:id="rId24"/>
    <p:sldId id="334" r:id="rId25"/>
    <p:sldId id="271" r:id="rId26"/>
    <p:sldId id="266" r:id="rId27"/>
    <p:sldId id="304" r:id="rId28"/>
    <p:sldId id="359" r:id="rId29"/>
    <p:sldId id="306" r:id="rId30"/>
    <p:sldId id="265" r:id="rId31"/>
    <p:sldId id="319" r:id="rId32"/>
    <p:sldId id="318" r:id="rId33"/>
    <p:sldId id="345" r:id="rId34"/>
    <p:sldId id="349" r:id="rId35"/>
    <p:sldId id="325" r:id="rId36"/>
    <p:sldId id="357" r:id="rId37"/>
    <p:sldId id="347" r:id="rId38"/>
    <p:sldId id="360" r:id="rId39"/>
    <p:sldId id="352" r:id="rId40"/>
    <p:sldId id="353" r:id="rId41"/>
    <p:sldId id="351" r:id="rId42"/>
    <p:sldId id="356" r:id="rId43"/>
    <p:sldId id="321" r:id="rId44"/>
    <p:sldId id="355" r:id="rId45"/>
    <p:sldId id="327" r:id="rId46"/>
    <p:sldId id="262" r:id="rId47"/>
    <p:sldId id="272" r:id="rId48"/>
    <p:sldId id="299" r:id="rId49"/>
    <p:sldId id="335" r:id="rId50"/>
    <p:sldId id="36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94660"/>
  </p:normalViewPr>
  <p:slideViewPr>
    <p:cSldViewPr snapToGrid="0">
      <p:cViewPr varScale="1">
        <p:scale>
          <a:sx n="75" d="100"/>
          <a:sy n="75" d="100"/>
        </p:scale>
        <p:origin x="3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E02A7-D586-4C04-8DDC-7D2EF20963E6}" type="datetimeFigureOut">
              <a:rPr lang="en-GB" smtClean="0"/>
              <a:t>28/04/2020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CE7B7A-6F78-4881-87D1-75AAD4B93FC9}" type="slidenum">
              <a:rPr lang="en-GB" smtClean="0"/>
              <a:t>‹#›</a:t>
            </a:fld>
            <a:endParaRPr lang="en-GB"/>
          </a:p>
        </p:txBody>
      </p:sp>
    </p:spTree>
    <p:extLst>
      <p:ext uri="{BB962C8B-B14F-4D97-AF65-F5344CB8AC3E}">
        <p14:creationId xmlns:p14="http://schemas.microsoft.com/office/powerpoint/2010/main" val="178473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1CDFF6-4080-4534-8872-09AF2C2E5E2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296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309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70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1602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4276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850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8057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959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44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3151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74478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518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79447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385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14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744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60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0071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4/28/2020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35269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f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f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627165"/>
            <a:ext cx="7200900" cy="3706835"/>
          </a:xfrm>
          <a:prstGeom prst="rect">
            <a:avLst/>
          </a:prstGeom>
        </p:spPr>
      </p:pic>
    </p:spTree>
    <p:extLst>
      <p:ext uri="{BB962C8B-B14F-4D97-AF65-F5344CB8AC3E}">
        <p14:creationId xmlns:p14="http://schemas.microsoft.com/office/powerpoint/2010/main" val="323540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2">
                    <a:lumMod val="50000"/>
                  </a:schemeClr>
                </a:solidFill>
                <a:latin typeface="Arial Rounded MT Bold" panose="020F0704030504030204" pitchFamily="34" charset="0"/>
              </a:rPr>
              <a:t>Implicit Theories </a:t>
            </a:r>
            <a:endParaRPr lang="en-GB" dirty="0">
              <a:solidFill>
                <a:schemeClr val="accent2">
                  <a:lumMod val="50000"/>
                </a:schemeClr>
              </a:solidFill>
              <a:latin typeface="Arial Rounded MT Bold" panose="020F0704030504030204" pitchFamily="34" charset="0"/>
            </a:endParaRPr>
          </a:p>
        </p:txBody>
      </p:sp>
      <p:sp>
        <p:nvSpPr>
          <p:cNvPr id="3" name="TextBox 2"/>
          <p:cNvSpPr txBox="1"/>
          <p:nvPr/>
        </p:nvSpPr>
        <p:spPr>
          <a:xfrm>
            <a:off x="831963" y="2594850"/>
            <a:ext cx="10650503"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Arial Rounded MT Bold" panose="020F0704030504030204" pitchFamily="34" charset="0"/>
              </a:rPr>
              <a:t>Core assumptions about the malleability of personal qualities e.g. intelligence/personality</a:t>
            </a:r>
            <a:endParaRPr lang="en-GB" sz="2400" dirty="0">
              <a:latin typeface="Arial Rounded MT Bold" panose="020F0704030504030204" pitchFamily="34" charset="0"/>
            </a:endParaRPr>
          </a:p>
        </p:txBody>
      </p:sp>
      <p:sp>
        <p:nvSpPr>
          <p:cNvPr id="4" name="TextBox 3"/>
          <p:cNvSpPr txBox="1"/>
          <p:nvPr/>
        </p:nvSpPr>
        <p:spPr>
          <a:xfrm>
            <a:off x="831963" y="3567029"/>
            <a:ext cx="9122305" cy="461665"/>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latin typeface="Arial Rounded MT Bold" panose="020F0704030504030204" pitchFamily="34" charset="0"/>
              </a:rPr>
              <a:t>Internal frameworks we create to make sense of our world</a:t>
            </a:r>
            <a:endParaRPr lang="en-GB" sz="2400" dirty="0">
              <a:latin typeface="Arial Rounded MT Bold" panose="020F0704030504030204" pitchFamily="34" charset="0"/>
            </a:endParaRPr>
          </a:p>
        </p:txBody>
      </p:sp>
      <p:sp>
        <p:nvSpPr>
          <p:cNvPr id="5" name="TextBox 4"/>
          <p:cNvSpPr txBox="1"/>
          <p:nvPr/>
        </p:nvSpPr>
        <p:spPr>
          <a:xfrm>
            <a:off x="831963" y="4328428"/>
            <a:ext cx="10913872"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latin typeface="Arial Rounded MT Bold" panose="020F0704030504030204" pitchFamily="34" charset="0"/>
              </a:rPr>
              <a:t>Fundamental underlying beliefs over whether characteristics and abilities can change and develop over time.</a:t>
            </a:r>
          </a:p>
          <a:p>
            <a:pPr marL="285750" indent="-285750">
              <a:buFont typeface="Arial" panose="020B0604020202020204" pitchFamily="34" charset="0"/>
              <a:buChar char="•"/>
            </a:pPr>
            <a:endParaRPr lang="en-GB" sz="2400" dirty="0">
              <a:latin typeface="Arial Rounded MT Bold" panose="020F0704030504030204" pitchFamily="34" charset="0"/>
            </a:endParaRPr>
          </a:p>
          <a:p>
            <a:pPr marL="285750" indent="-285750">
              <a:buFont typeface="Arial" panose="020B0604020202020204" pitchFamily="34" charset="0"/>
              <a:buChar char="•"/>
            </a:pPr>
            <a:r>
              <a:rPr lang="en-GB" sz="2400" dirty="0" smtClean="0">
                <a:latin typeface="Arial Rounded MT Bold" panose="020F0704030504030204" pitchFamily="34" charset="0"/>
              </a:rPr>
              <a:t>Two implicit theories: </a:t>
            </a:r>
            <a:r>
              <a:rPr lang="en-GB" sz="2400" i="1" dirty="0" smtClean="0">
                <a:latin typeface="Arial Rounded MT Bold" panose="020F0704030504030204" pitchFamily="34" charset="0"/>
              </a:rPr>
              <a:t>Entity</a:t>
            </a:r>
            <a:r>
              <a:rPr lang="en-GB" sz="2400" dirty="0" smtClean="0">
                <a:latin typeface="Arial Rounded MT Bold" panose="020F0704030504030204" pitchFamily="34" charset="0"/>
              </a:rPr>
              <a:t> and </a:t>
            </a:r>
            <a:r>
              <a:rPr lang="en-GB" sz="2400" i="1" dirty="0" smtClean="0">
                <a:latin typeface="Arial Rounded MT Bold" panose="020F0704030504030204" pitchFamily="34" charset="0"/>
              </a:rPr>
              <a:t>Incremental</a:t>
            </a:r>
            <a:endParaRPr lang="en-GB" sz="2400" i="1" dirty="0">
              <a:latin typeface="Arial Rounded MT Bold" panose="020F0704030504030204" pitchFamily="34" charset="0"/>
            </a:endParaRPr>
          </a:p>
        </p:txBody>
      </p:sp>
    </p:spTree>
    <p:extLst>
      <p:ext uri="{BB962C8B-B14F-4D97-AF65-F5344CB8AC3E}">
        <p14:creationId xmlns:p14="http://schemas.microsoft.com/office/powerpoint/2010/main" val="1587508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26079" y="589355"/>
            <a:ext cx="9720263" cy="670792"/>
          </a:xfrm>
        </p:spPr>
        <p:txBody>
          <a:bodyPr>
            <a:normAutofit/>
          </a:bodyPr>
          <a:lstStyle/>
          <a:p>
            <a:r>
              <a:rPr lang="en-GB" sz="2800" dirty="0" smtClean="0">
                <a:latin typeface="Arial Rounded MT Bold" panose="020F0704030504030204" pitchFamily="34" charset="0"/>
              </a:rPr>
              <a:t>Fixed Mindset</a:t>
            </a:r>
            <a:endParaRPr lang="en-GB" sz="2800" dirty="0">
              <a:latin typeface="Arial Rounded MT Bold" panose="020F0704030504030204" pitchFamily="34" charset="0"/>
            </a:endParaRPr>
          </a:p>
        </p:txBody>
      </p:sp>
      <p:pic>
        <p:nvPicPr>
          <p:cNvPr id="3074" name="Picture 2" descr="The Overlooked Benefits of a Fixed Mindset - UC Berkeley Sutardj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601" y="2697609"/>
            <a:ext cx="3539672" cy="353967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33714" y="2365829"/>
            <a:ext cx="184731" cy="369332"/>
          </a:xfrm>
          <a:prstGeom prst="rect">
            <a:avLst/>
          </a:prstGeom>
          <a:noFill/>
        </p:spPr>
        <p:txBody>
          <a:bodyPr wrap="none" rtlCol="0">
            <a:spAutoFit/>
          </a:bodyPr>
          <a:lstStyle/>
          <a:p>
            <a:endParaRPr lang="en-GB" dirty="0">
              <a:latin typeface="Arial Rounded MT Bold" panose="020F0704030504030204" pitchFamily="34" charset="0"/>
            </a:endParaRPr>
          </a:p>
        </p:txBody>
      </p:sp>
      <p:sp>
        <p:nvSpPr>
          <p:cNvPr id="4" name="TextBox 3"/>
          <p:cNvSpPr txBox="1"/>
          <p:nvPr/>
        </p:nvSpPr>
        <p:spPr>
          <a:xfrm>
            <a:off x="800723" y="1245568"/>
            <a:ext cx="711848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Also called an </a:t>
            </a:r>
            <a:r>
              <a:rPr lang="en-GB" i="1" dirty="0" smtClean="0">
                <a:latin typeface="Arial Rounded MT Bold" panose="020F0704030504030204" pitchFamily="34" charset="0"/>
              </a:rPr>
              <a:t>entity theory</a:t>
            </a:r>
            <a:r>
              <a:rPr lang="en-GB" dirty="0" smtClean="0">
                <a:latin typeface="Arial Rounded MT Bold" panose="020F0704030504030204" pitchFamily="34" charset="0"/>
              </a:rPr>
              <a:t>: you either have it – or you don’t</a:t>
            </a:r>
          </a:p>
        </p:txBody>
      </p:sp>
      <p:sp>
        <p:nvSpPr>
          <p:cNvPr id="6" name="TextBox 5"/>
          <p:cNvSpPr txBox="1"/>
          <p:nvPr/>
        </p:nvSpPr>
        <p:spPr>
          <a:xfrm>
            <a:off x="800723" y="3178723"/>
            <a:ext cx="5309723"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A fixed mindset can compromise </a:t>
            </a:r>
            <a:r>
              <a:rPr lang="en-GB" i="1" dirty="0" smtClean="0">
                <a:latin typeface="Arial Rounded MT Bold" panose="020F0704030504030204" pitchFamily="34" charset="0"/>
              </a:rPr>
              <a:t>resilience</a:t>
            </a:r>
          </a:p>
        </p:txBody>
      </p:sp>
      <p:sp>
        <p:nvSpPr>
          <p:cNvPr id="7" name="TextBox 6"/>
          <p:cNvSpPr txBox="1"/>
          <p:nvPr/>
        </p:nvSpPr>
        <p:spPr>
          <a:xfrm>
            <a:off x="800723" y="2338986"/>
            <a:ext cx="7938921"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The entity world is about measuring your ability…and </a:t>
            </a:r>
            <a:r>
              <a:rPr lang="en-GB" i="1" dirty="0" smtClean="0">
                <a:latin typeface="Arial Rounded MT Bold" panose="020F0704030504030204" pitchFamily="34" charset="0"/>
              </a:rPr>
              <a:t>everything</a:t>
            </a:r>
            <a:r>
              <a:rPr lang="en-GB" dirty="0" smtClean="0">
                <a:latin typeface="Arial Rounded MT Bold" panose="020F0704030504030204" pitchFamily="34" charset="0"/>
              </a:rPr>
              <a:t> measures your ability</a:t>
            </a:r>
            <a:endParaRPr lang="en-GB" dirty="0">
              <a:latin typeface="Arial Rounded MT Bold" panose="020F0704030504030204" pitchFamily="34" charset="0"/>
            </a:endParaRPr>
          </a:p>
        </p:txBody>
      </p:sp>
      <p:sp>
        <p:nvSpPr>
          <p:cNvPr id="8" name="TextBox 7"/>
          <p:cNvSpPr txBox="1"/>
          <p:nvPr/>
        </p:nvSpPr>
        <p:spPr>
          <a:xfrm>
            <a:off x="800723" y="1776248"/>
            <a:ext cx="611359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The entity world is a world of </a:t>
            </a:r>
            <a:r>
              <a:rPr lang="en-GB" i="1" dirty="0" smtClean="0">
                <a:latin typeface="Arial Rounded MT Bold" panose="020F0704030504030204" pitchFamily="34" charset="0"/>
              </a:rPr>
              <a:t>threats</a:t>
            </a:r>
            <a:r>
              <a:rPr lang="en-GB" dirty="0" smtClean="0">
                <a:latin typeface="Arial Rounded MT Bold" panose="020F0704030504030204" pitchFamily="34" charset="0"/>
              </a:rPr>
              <a:t> and </a:t>
            </a:r>
            <a:r>
              <a:rPr lang="en-GB" i="1" dirty="0" smtClean="0">
                <a:latin typeface="Arial Rounded MT Bold" panose="020F0704030504030204" pitchFamily="34" charset="0"/>
              </a:rPr>
              <a:t>defences</a:t>
            </a:r>
            <a:endParaRPr lang="en-GB" i="1" dirty="0">
              <a:latin typeface="Arial Rounded MT Bold" panose="020F0704030504030204" pitchFamily="34" charset="0"/>
            </a:endParaRPr>
          </a:p>
        </p:txBody>
      </p:sp>
      <p:sp>
        <p:nvSpPr>
          <p:cNvPr id="9" name="TextBox 8"/>
          <p:cNvSpPr txBox="1"/>
          <p:nvPr/>
        </p:nvSpPr>
        <p:spPr>
          <a:xfrm flipH="1">
            <a:off x="800723" y="3784399"/>
            <a:ext cx="7848600"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People with fixed mindset are more likely to feel </a:t>
            </a:r>
            <a:r>
              <a:rPr lang="en-GB" i="1" dirty="0" smtClean="0">
                <a:latin typeface="Arial Rounded MT Bold" panose="020F0704030504030204" pitchFamily="34" charset="0"/>
              </a:rPr>
              <a:t>shame</a:t>
            </a:r>
            <a:r>
              <a:rPr lang="en-GB" dirty="0" smtClean="0">
                <a:latin typeface="Arial Rounded MT Bold" panose="020F0704030504030204" pitchFamily="34" charset="0"/>
              </a:rPr>
              <a:t> </a:t>
            </a:r>
            <a:endParaRPr lang="en-GB" dirty="0">
              <a:latin typeface="Arial Rounded MT Bold" panose="020F0704030504030204" pitchFamily="34" charset="0"/>
            </a:endParaRPr>
          </a:p>
        </p:txBody>
      </p:sp>
      <p:sp>
        <p:nvSpPr>
          <p:cNvPr id="10" name="TextBox 9"/>
          <p:cNvSpPr txBox="1"/>
          <p:nvPr/>
        </p:nvSpPr>
        <p:spPr>
          <a:xfrm>
            <a:off x="800723" y="4401985"/>
            <a:ext cx="612712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People with a fixed mindset find it harder to </a:t>
            </a:r>
            <a:r>
              <a:rPr lang="en-GB" i="1" dirty="0" smtClean="0">
                <a:latin typeface="Arial Rounded MT Bold" panose="020F0704030504030204" pitchFamily="34" charset="0"/>
              </a:rPr>
              <a:t>forgive</a:t>
            </a:r>
            <a:endParaRPr lang="en-GB" i="1" dirty="0">
              <a:latin typeface="Arial Rounded MT Bold" panose="020F0704030504030204" pitchFamily="34" charset="0"/>
            </a:endParaRPr>
          </a:p>
        </p:txBody>
      </p:sp>
      <p:sp>
        <p:nvSpPr>
          <p:cNvPr id="11" name="TextBox 10"/>
          <p:cNvSpPr txBox="1"/>
          <p:nvPr/>
        </p:nvSpPr>
        <p:spPr>
          <a:xfrm>
            <a:off x="800723" y="4952813"/>
            <a:ext cx="7379328"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People with a fixed mindset are more likely to seek </a:t>
            </a:r>
            <a:r>
              <a:rPr lang="en-GB" i="1" dirty="0" smtClean="0">
                <a:latin typeface="Arial Rounded MT Bold" panose="020F0704030504030204" pitchFamily="34" charset="0"/>
              </a:rPr>
              <a:t>retribution </a:t>
            </a:r>
            <a:endParaRPr lang="en-GB" i="1" dirty="0">
              <a:latin typeface="Arial Rounded MT Bold" panose="020F0704030504030204" pitchFamily="34" charset="0"/>
            </a:endParaRPr>
          </a:p>
        </p:txBody>
      </p:sp>
    </p:spTree>
    <p:extLst>
      <p:ext uri="{BB962C8B-B14F-4D97-AF65-F5344CB8AC3E}">
        <p14:creationId xmlns:p14="http://schemas.microsoft.com/office/powerpoint/2010/main" val="3237560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66" t="9820" r="6027" b="9113"/>
          <a:stretch/>
        </p:blipFill>
        <p:spPr>
          <a:xfrm>
            <a:off x="3782007" y="739741"/>
            <a:ext cx="6190938" cy="5607280"/>
          </a:xfrm>
          <a:prstGeom prst="rect">
            <a:avLst/>
          </a:prstGeom>
        </p:spPr>
      </p:pic>
      <p:sp>
        <p:nvSpPr>
          <p:cNvPr id="3" name="Rectangle 2"/>
          <p:cNvSpPr/>
          <p:nvPr/>
        </p:nvSpPr>
        <p:spPr>
          <a:xfrm>
            <a:off x="5517703" y="4388911"/>
            <a:ext cx="2521524" cy="369332"/>
          </a:xfrm>
          <a:prstGeom prst="rect">
            <a:avLst/>
          </a:prstGeom>
        </p:spPr>
        <p:txBody>
          <a:bodyPr wrap="none">
            <a:spAutoFit/>
          </a:bodyPr>
          <a:lstStyle/>
          <a:p>
            <a:r>
              <a:rPr lang="en-GB" dirty="0">
                <a:latin typeface="Arial Rounded MT Bold" panose="020F0704030504030204" pitchFamily="34" charset="0"/>
              </a:rPr>
              <a:t>labels are fixed traits</a:t>
            </a:r>
          </a:p>
        </p:txBody>
      </p:sp>
      <p:sp>
        <p:nvSpPr>
          <p:cNvPr id="4" name="Rectangle 3"/>
          <p:cNvSpPr/>
          <p:nvPr/>
        </p:nvSpPr>
        <p:spPr>
          <a:xfrm>
            <a:off x="5911942" y="1486808"/>
            <a:ext cx="1271502" cy="369332"/>
          </a:xfrm>
          <a:prstGeom prst="rect">
            <a:avLst/>
          </a:prstGeom>
        </p:spPr>
        <p:txBody>
          <a:bodyPr wrap="none">
            <a:spAutoFit/>
          </a:bodyPr>
          <a:lstStyle/>
          <a:p>
            <a:r>
              <a:rPr lang="en-GB" dirty="0" smtClean="0">
                <a:latin typeface="Arial Rounded MT Bold" panose="020F0704030504030204" pitchFamily="34" charset="0"/>
              </a:rPr>
              <a:t>I'm stupid</a:t>
            </a:r>
          </a:p>
        </p:txBody>
      </p:sp>
      <p:sp>
        <p:nvSpPr>
          <p:cNvPr id="5" name="Rectangle 4"/>
          <p:cNvSpPr/>
          <p:nvPr/>
        </p:nvSpPr>
        <p:spPr>
          <a:xfrm>
            <a:off x="4414045" y="2773858"/>
            <a:ext cx="6096000" cy="646331"/>
          </a:xfrm>
          <a:prstGeom prst="rect">
            <a:avLst/>
          </a:prstGeom>
        </p:spPr>
        <p:txBody>
          <a:bodyPr>
            <a:spAutoFit/>
          </a:bodyPr>
          <a:lstStyle/>
          <a:p>
            <a:r>
              <a:rPr lang="en-GB" dirty="0">
                <a:latin typeface="Arial Rounded MT Bold" panose="020F0704030504030204" pitchFamily="34" charset="0"/>
              </a:rPr>
              <a:t>Oh no! A </a:t>
            </a:r>
            <a:r>
              <a:rPr lang="en-GB" dirty="0" smtClean="0">
                <a:latin typeface="Arial Rounded MT Bold" panose="020F0704030504030204" pitchFamily="34" charset="0"/>
              </a:rPr>
              <a:t>challenge…I’m  </a:t>
            </a:r>
            <a:r>
              <a:rPr lang="en-GB" dirty="0">
                <a:latin typeface="Arial Rounded MT Bold" panose="020F0704030504030204" pitchFamily="34" charset="0"/>
              </a:rPr>
              <a:t>not strong enough </a:t>
            </a:r>
            <a:endParaRPr lang="en-GB" dirty="0" smtClean="0">
              <a:latin typeface="Arial Rounded MT Bold" panose="020F0704030504030204" pitchFamily="34" charset="0"/>
            </a:endParaRPr>
          </a:p>
          <a:p>
            <a:r>
              <a:rPr lang="en-GB" dirty="0" smtClean="0">
                <a:latin typeface="Arial Rounded MT Bold" panose="020F0704030504030204" pitchFamily="34" charset="0"/>
              </a:rPr>
              <a:t>or </a:t>
            </a:r>
            <a:r>
              <a:rPr lang="en-GB" dirty="0">
                <a:latin typeface="Arial Rounded MT Bold" panose="020F0704030504030204" pitchFamily="34" charset="0"/>
              </a:rPr>
              <a:t>smart enough to handle it!</a:t>
            </a:r>
          </a:p>
        </p:txBody>
      </p:sp>
      <p:sp>
        <p:nvSpPr>
          <p:cNvPr id="6" name="Rectangle 5"/>
          <p:cNvSpPr/>
          <p:nvPr/>
        </p:nvSpPr>
        <p:spPr>
          <a:xfrm>
            <a:off x="4414045" y="3780563"/>
            <a:ext cx="2463431" cy="369332"/>
          </a:xfrm>
          <a:prstGeom prst="rect">
            <a:avLst/>
          </a:prstGeom>
        </p:spPr>
        <p:txBody>
          <a:bodyPr wrap="none">
            <a:spAutoFit/>
          </a:bodyPr>
          <a:lstStyle/>
          <a:p>
            <a:r>
              <a:rPr lang="en-GB" dirty="0" smtClean="0">
                <a:latin typeface="Arial Rounded MT Bold" panose="020F0704030504030204" pitchFamily="34" charset="0"/>
              </a:rPr>
              <a:t>people can’t </a:t>
            </a:r>
            <a:r>
              <a:rPr lang="en-GB" dirty="0">
                <a:latin typeface="Arial Rounded MT Bold" panose="020F0704030504030204" pitchFamily="34" charset="0"/>
              </a:rPr>
              <a:t>change</a:t>
            </a:r>
          </a:p>
        </p:txBody>
      </p:sp>
      <p:sp>
        <p:nvSpPr>
          <p:cNvPr id="7" name="Rectangle 6"/>
          <p:cNvSpPr/>
          <p:nvPr/>
        </p:nvSpPr>
        <p:spPr>
          <a:xfrm>
            <a:off x="4932831" y="2038662"/>
            <a:ext cx="1169744" cy="369332"/>
          </a:xfrm>
          <a:prstGeom prst="rect">
            <a:avLst/>
          </a:prstGeom>
        </p:spPr>
        <p:txBody>
          <a:bodyPr wrap="none">
            <a:spAutoFit/>
          </a:bodyPr>
          <a:lstStyle/>
          <a:p>
            <a:r>
              <a:rPr lang="en-GB" dirty="0" smtClean="0">
                <a:latin typeface="Arial Rounded MT Bold" panose="020F0704030504030204" pitchFamily="34" charset="0"/>
              </a:rPr>
              <a:t>He’s bad</a:t>
            </a:r>
            <a:endParaRPr lang="en-GB" dirty="0">
              <a:latin typeface="Arial Rounded MT Bold" panose="020F0704030504030204" pitchFamily="34" charset="0"/>
            </a:endParaRPr>
          </a:p>
        </p:txBody>
      </p:sp>
      <p:sp>
        <p:nvSpPr>
          <p:cNvPr id="8" name="Rectangle 7"/>
          <p:cNvSpPr/>
          <p:nvPr/>
        </p:nvSpPr>
        <p:spPr>
          <a:xfrm>
            <a:off x="7325725" y="3670913"/>
            <a:ext cx="1495153" cy="369332"/>
          </a:xfrm>
          <a:prstGeom prst="rect">
            <a:avLst/>
          </a:prstGeom>
        </p:spPr>
        <p:txBody>
          <a:bodyPr wrap="none">
            <a:spAutoFit/>
          </a:bodyPr>
          <a:lstStyle/>
          <a:p>
            <a:r>
              <a:rPr lang="en-GB" dirty="0" smtClean="0">
                <a:latin typeface="Arial Rounded MT Bold" panose="020F0704030504030204" pitchFamily="34" charset="0"/>
              </a:rPr>
              <a:t>I’m a failure</a:t>
            </a:r>
            <a:endParaRPr lang="en-GB" dirty="0">
              <a:latin typeface="Arial Rounded MT Bold" panose="020F0704030504030204" pitchFamily="34" charset="0"/>
            </a:endParaRPr>
          </a:p>
        </p:txBody>
      </p:sp>
      <p:sp>
        <p:nvSpPr>
          <p:cNvPr id="9" name="Rectangle 8"/>
          <p:cNvSpPr/>
          <p:nvPr/>
        </p:nvSpPr>
        <p:spPr>
          <a:xfrm>
            <a:off x="6547693" y="2038662"/>
            <a:ext cx="1967398" cy="369332"/>
          </a:xfrm>
          <a:prstGeom prst="rect">
            <a:avLst/>
          </a:prstGeom>
        </p:spPr>
        <p:txBody>
          <a:bodyPr wrap="none">
            <a:spAutoFit/>
          </a:bodyPr>
          <a:lstStyle/>
          <a:p>
            <a:r>
              <a:rPr lang="en-GB" dirty="0" smtClean="0">
                <a:latin typeface="Arial Rounded MT Bold" panose="020F0704030504030204" pitchFamily="34" charset="0"/>
              </a:rPr>
              <a:t>This is hopeless</a:t>
            </a:r>
            <a:endParaRPr lang="en-GB" dirty="0">
              <a:latin typeface="Arial Rounded MT Bold" panose="020F0704030504030204" pitchFamily="34" charset="0"/>
            </a:endParaRPr>
          </a:p>
        </p:txBody>
      </p:sp>
    </p:spTree>
    <p:extLst>
      <p:ext uri="{BB962C8B-B14F-4D97-AF65-F5344CB8AC3E}">
        <p14:creationId xmlns:p14="http://schemas.microsoft.com/office/powerpoint/2010/main" val="319274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9762" y="620825"/>
            <a:ext cx="9720263" cy="911225"/>
          </a:xfrm>
        </p:spPr>
        <p:txBody>
          <a:bodyPr>
            <a:normAutofit/>
          </a:bodyPr>
          <a:lstStyle/>
          <a:p>
            <a:r>
              <a:rPr lang="en-GB" sz="3600" dirty="0" smtClean="0">
                <a:latin typeface="Arial Rounded MT Bold" panose="020F0704030504030204" pitchFamily="34" charset="0"/>
              </a:rPr>
              <a:t>Growth Mindset</a:t>
            </a:r>
            <a:endParaRPr lang="en-GB" sz="3600" dirty="0">
              <a:latin typeface="Arial Rounded MT Bold" panose="020F0704030504030204" pitchFamily="34" charset="0"/>
            </a:endParaRPr>
          </a:p>
        </p:txBody>
      </p:sp>
      <p:pic>
        <p:nvPicPr>
          <p:cNvPr id="2050" name="Picture 2" descr="Growth Mindset | thornwell-primary"/>
          <p:cNvPicPr>
            <a:picLocks noChangeAspect="1" noChangeArrowheads="1"/>
          </p:cNvPicPr>
          <p:nvPr/>
        </p:nvPicPr>
        <p:blipFill rotWithShape="1">
          <a:blip r:embed="rId2">
            <a:extLst>
              <a:ext uri="{28A0092B-C50C-407E-A947-70E740481C1C}">
                <a14:useLocalDpi xmlns:a14="http://schemas.microsoft.com/office/drawing/2010/main" val="0"/>
              </a:ext>
            </a:extLst>
          </a:blip>
          <a:srcRect r="57694"/>
          <a:stretch/>
        </p:blipFill>
        <p:spPr bwMode="auto">
          <a:xfrm>
            <a:off x="7781924" y="2440397"/>
            <a:ext cx="3637978" cy="36285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8691" y="1574313"/>
            <a:ext cx="9321334"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Also called an </a:t>
            </a:r>
            <a:r>
              <a:rPr lang="en-GB" i="1" dirty="0" smtClean="0">
                <a:latin typeface="Arial Rounded MT Bold" panose="020F0704030504030204" pitchFamily="34" charset="0"/>
              </a:rPr>
              <a:t>Incremental  theory</a:t>
            </a:r>
            <a:r>
              <a:rPr lang="en-GB" dirty="0" smtClean="0">
                <a:latin typeface="Arial Rounded MT Bold" panose="020F0704030504030204" pitchFamily="34" charset="0"/>
              </a:rPr>
              <a:t>: attributions can grow and develop over time</a:t>
            </a:r>
            <a:endParaRPr lang="en-GB" dirty="0">
              <a:latin typeface="Arial Rounded MT Bold" panose="020F0704030504030204" pitchFamily="34" charset="0"/>
            </a:endParaRPr>
          </a:p>
        </p:txBody>
      </p:sp>
      <p:sp>
        <p:nvSpPr>
          <p:cNvPr id="4" name="TextBox 3"/>
          <p:cNvSpPr txBox="1"/>
          <p:nvPr/>
        </p:nvSpPr>
        <p:spPr>
          <a:xfrm>
            <a:off x="718691" y="3920295"/>
            <a:ext cx="4493281"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A growth mindset creates </a:t>
            </a:r>
            <a:r>
              <a:rPr lang="en-GB" i="1" dirty="0" smtClean="0">
                <a:latin typeface="Arial Rounded MT Bold" panose="020F0704030504030204" pitchFamily="34" charset="0"/>
              </a:rPr>
              <a:t>resilience</a:t>
            </a:r>
            <a:endParaRPr lang="en-GB" dirty="0">
              <a:latin typeface="Arial Rounded MT Bold" panose="020F0704030504030204" pitchFamily="34" charset="0"/>
            </a:endParaRPr>
          </a:p>
        </p:txBody>
      </p:sp>
      <p:sp>
        <p:nvSpPr>
          <p:cNvPr id="10" name="TextBox 9"/>
          <p:cNvSpPr txBox="1"/>
          <p:nvPr/>
        </p:nvSpPr>
        <p:spPr>
          <a:xfrm>
            <a:off x="718691" y="2215113"/>
            <a:ext cx="7817444"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The incremental world is about </a:t>
            </a:r>
            <a:r>
              <a:rPr lang="en-GB" i="1" dirty="0" smtClean="0">
                <a:latin typeface="Arial Rounded MT Bold" panose="020F0704030504030204" pitchFamily="34" charset="0"/>
              </a:rPr>
              <a:t>learning </a:t>
            </a:r>
            <a:r>
              <a:rPr lang="en-GB" dirty="0" smtClean="0">
                <a:latin typeface="Arial Rounded MT Bold" panose="020F0704030504030204" pitchFamily="34" charset="0"/>
              </a:rPr>
              <a:t>and </a:t>
            </a:r>
            <a:r>
              <a:rPr lang="en-GB" i="1" dirty="0" smtClean="0">
                <a:latin typeface="Arial Rounded MT Bold" panose="020F0704030504030204" pitchFamily="34" charset="0"/>
              </a:rPr>
              <a:t>growth</a:t>
            </a:r>
            <a:r>
              <a:rPr lang="en-GB" dirty="0" smtClean="0">
                <a:latin typeface="Arial Rounded MT Bold" panose="020F0704030504030204" pitchFamily="34" charset="0"/>
              </a:rPr>
              <a:t> and every challenge, effort and setback is seen as an </a:t>
            </a:r>
            <a:r>
              <a:rPr lang="en-GB" i="1" dirty="0" smtClean="0">
                <a:latin typeface="Arial Rounded MT Bold" panose="020F0704030504030204" pitchFamily="34" charset="0"/>
              </a:rPr>
              <a:t>opportunity</a:t>
            </a:r>
            <a:r>
              <a:rPr lang="en-GB" dirty="0" smtClean="0">
                <a:latin typeface="Arial Rounded MT Bold" panose="020F0704030504030204" pitchFamily="34" charset="0"/>
              </a:rPr>
              <a:t> for learning and growth </a:t>
            </a:r>
            <a:endParaRPr lang="en-GB" dirty="0">
              <a:latin typeface="Arial Rounded MT Bold" panose="020F0704030504030204" pitchFamily="34" charset="0"/>
            </a:endParaRPr>
          </a:p>
        </p:txBody>
      </p:sp>
      <p:sp>
        <p:nvSpPr>
          <p:cNvPr id="11" name="TextBox 10"/>
          <p:cNvSpPr txBox="1"/>
          <p:nvPr/>
        </p:nvSpPr>
        <p:spPr>
          <a:xfrm>
            <a:off x="718691" y="3331070"/>
            <a:ext cx="6786473"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The incremental world is one of opportunities to improve</a:t>
            </a:r>
            <a:endParaRPr lang="en-GB" dirty="0">
              <a:latin typeface="Arial Rounded MT Bold" panose="020F0704030504030204" pitchFamily="34" charset="0"/>
            </a:endParaRPr>
          </a:p>
        </p:txBody>
      </p:sp>
      <p:sp>
        <p:nvSpPr>
          <p:cNvPr id="14" name="TextBox 13"/>
          <p:cNvSpPr txBox="1"/>
          <p:nvPr/>
        </p:nvSpPr>
        <p:spPr>
          <a:xfrm>
            <a:off x="673966" y="4545995"/>
            <a:ext cx="6875921"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People with a growth mindset are less likely to feel shame</a:t>
            </a:r>
            <a:endParaRPr lang="en-GB" dirty="0">
              <a:latin typeface="Arial Rounded MT Bold" panose="020F0704030504030204" pitchFamily="34" charset="0"/>
            </a:endParaRPr>
          </a:p>
        </p:txBody>
      </p:sp>
      <p:sp>
        <p:nvSpPr>
          <p:cNvPr id="15" name="TextBox 14"/>
          <p:cNvSpPr txBox="1"/>
          <p:nvPr/>
        </p:nvSpPr>
        <p:spPr>
          <a:xfrm>
            <a:off x="629243" y="5171696"/>
            <a:ext cx="656320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People with a growth mindset are more likely to forgive</a:t>
            </a:r>
            <a:endParaRPr lang="en-GB" dirty="0">
              <a:latin typeface="Arial Rounded MT Bold" panose="020F0704030504030204" pitchFamily="34" charset="0"/>
            </a:endParaRPr>
          </a:p>
        </p:txBody>
      </p:sp>
    </p:spTree>
    <p:extLst>
      <p:ext uri="{BB962C8B-B14F-4D97-AF65-F5344CB8AC3E}">
        <p14:creationId xmlns:p14="http://schemas.microsoft.com/office/powerpoint/2010/main" val="2680335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64618" y="-155896"/>
            <a:ext cx="6920459" cy="6920459"/>
          </a:xfrm>
          <a:prstGeom prst="rect">
            <a:avLst/>
          </a:prstGeom>
        </p:spPr>
      </p:pic>
      <p:sp>
        <p:nvSpPr>
          <p:cNvPr id="4" name="Rectangle 3"/>
          <p:cNvSpPr/>
          <p:nvPr/>
        </p:nvSpPr>
        <p:spPr>
          <a:xfrm>
            <a:off x="4361266" y="2016273"/>
            <a:ext cx="4327161" cy="923330"/>
          </a:xfrm>
          <a:prstGeom prst="rect">
            <a:avLst/>
          </a:prstGeom>
        </p:spPr>
        <p:txBody>
          <a:bodyPr wrap="square">
            <a:spAutoFit/>
          </a:bodyPr>
          <a:lstStyle/>
          <a:p>
            <a:r>
              <a:rPr lang="en-GB" dirty="0" smtClean="0">
                <a:latin typeface="Arial Rounded MT Bold" panose="020F0704030504030204" pitchFamily="34" charset="0"/>
              </a:rPr>
              <a:t>Yay</a:t>
            </a:r>
            <a:r>
              <a:rPr lang="en-GB" dirty="0">
                <a:latin typeface="Arial Rounded MT Bold" panose="020F0704030504030204" pitchFamily="34" charset="0"/>
              </a:rPr>
              <a:t>! A challenge…an opportunity for my brain to grow smarter and stronger! </a:t>
            </a:r>
          </a:p>
        </p:txBody>
      </p:sp>
      <p:sp>
        <p:nvSpPr>
          <p:cNvPr id="5" name="Rectangle 4"/>
          <p:cNvSpPr/>
          <p:nvPr/>
        </p:nvSpPr>
        <p:spPr>
          <a:xfrm>
            <a:off x="4094495" y="3119668"/>
            <a:ext cx="6096000" cy="369332"/>
          </a:xfrm>
          <a:prstGeom prst="rect">
            <a:avLst/>
          </a:prstGeom>
        </p:spPr>
        <p:txBody>
          <a:bodyPr>
            <a:spAutoFit/>
          </a:bodyPr>
          <a:lstStyle/>
          <a:p>
            <a:r>
              <a:rPr lang="en-GB" dirty="0">
                <a:latin typeface="Arial Rounded MT Bold" panose="020F0704030504030204" pitchFamily="34" charset="0"/>
              </a:rPr>
              <a:t>T</a:t>
            </a:r>
            <a:r>
              <a:rPr lang="en-GB" dirty="0" smtClean="0">
                <a:latin typeface="Arial Rounded MT Bold" panose="020F0704030504030204" pitchFamily="34" charset="0"/>
              </a:rPr>
              <a:t>he </a:t>
            </a:r>
            <a:r>
              <a:rPr lang="en-GB" dirty="0">
                <a:latin typeface="Arial Rounded MT Bold" panose="020F0704030504030204" pitchFamily="34" charset="0"/>
              </a:rPr>
              <a:t>brain and its functioning is </a:t>
            </a:r>
            <a:r>
              <a:rPr lang="en-GB" i="1" dirty="0">
                <a:latin typeface="Arial Rounded MT Bold" panose="020F0704030504030204" pitchFamily="34" charset="0"/>
              </a:rPr>
              <a:t>malleable</a:t>
            </a:r>
            <a:endParaRPr lang="en-GB" dirty="0">
              <a:latin typeface="Arial Rounded MT Bold" panose="020F0704030504030204" pitchFamily="34" charset="0"/>
            </a:endParaRPr>
          </a:p>
        </p:txBody>
      </p:sp>
      <p:sp>
        <p:nvSpPr>
          <p:cNvPr id="6" name="Rectangle 5"/>
          <p:cNvSpPr/>
          <p:nvPr/>
        </p:nvSpPr>
        <p:spPr>
          <a:xfrm>
            <a:off x="4584638" y="4273419"/>
            <a:ext cx="2307555" cy="369332"/>
          </a:xfrm>
          <a:prstGeom prst="rect">
            <a:avLst/>
          </a:prstGeom>
        </p:spPr>
        <p:txBody>
          <a:bodyPr wrap="none">
            <a:spAutoFit/>
          </a:bodyPr>
          <a:lstStyle/>
          <a:p>
            <a:r>
              <a:rPr lang="en-GB" dirty="0">
                <a:latin typeface="Arial Rounded MT Bold" panose="020F0704030504030204" pitchFamily="34" charset="0"/>
              </a:rPr>
              <a:t>P</a:t>
            </a:r>
            <a:r>
              <a:rPr lang="en-GB" dirty="0" smtClean="0">
                <a:latin typeface="Arial Rounded MT Bold" panose="020F0704030504030204" pitchFamily="34" charset="0"/>
              </a:rPr>
              <a:t>eople </a:t>
            </a:r>
            <a:r>
              <a:rPr lang="en-GB" dirty="0">
                <a:latin typeface="Arial Rounded MT Bold" panose="020F0704030504030204" pitchFamily="34" charset="0"/>
              </a:rPr>
              <a:t>can change</a:t>
            </a:r>
          </a:p>
        </p:txBody>
      </p:sp>
      <p:sp>
        <p:nvSpPr>
          <p:cNvPr id="7" name="Rectangle 6"/>
          <p:cNvSpPr/>
          <p:nvPr/>
        </p:nvSpPr>
        <p:spPr>
          <a:xfrm>
            <a:off x="5153799" y="1466877"/>
            <a:ext cx="2973122" cy="369332"/>
          </a:xfrm>
          <a:prstGeom prst="rect">
            <a:avLst/>
          </a:prstGeom>
        </p:spPr>
        <p:txBody>
          <a:bodyPr wrap="none">
            <a:spAutoFit/>
          </a:bodyPr>
          <a:lstStyle/>
          <a:p>
            <a:r>
              <a:rPr lang="en-GB" dirty="0" smtClean="0">
                <a:latin typeface="Arial Rounded MT Bold" panose="020F0704030504030204" pitchFamily="34" charset="0"/>
              </a:rPr>
              <a:t>I’m learning through this </a:t>
            </a:r>
            <a:endParaRPr lang="en-GB" dirty="0"/>
          </a:p>
        </p:txBody>
      </p:sp>
      <p:sp>
        <p:nvSpPr>
          <p:cNvPr id="8" name="Rectangle 7"/>
          <p:cNvSpPr/>
          <p:nvPr/>
        </p:nvSpPr>
        <p:spPr>
          <a:xfrm>
            <a:off x="5738415" y="3658656"/>
            <a:ext cx="2579552" cy="369332"/>
          </a:xfrm>
          <a:prstGeom prst="rect">
            <a:avLst/>
          </a:prstGeom>
        </p:spPr>
        <p:txBody>
          <a:bodyPr wrap="none">
            <a:spAutoFit/>
          </a:bodyPr>
          <a:lstStyle/>
          <a:p>
            <a:r>
              <a:rPr lang="en-GB" dirty="0" smtClean="0">
                <a:latin typeface="Arial Rounded MT Bold" panose="020F0704030504030204" pitchFamily="34" charset="0"/>
              </a:rPr>
              <a:t>There is always hope </a:t>
            </a:r>
            <a:endParaRPr lang="en-GB" dirty="0"/>
          </a:p>
        </p:txBody>
      </p:sp>
    </p:spTree>
    <p:extLst>
      <p:ext uri="{BB962C8B-B14F-4D97-AF65-F5344CB8AC3E}">
        <p14:creationId xmlns:p14="http://schemas.microsoft.com/office/powerpoint/2010/main" val="107505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6548" y="916205"/>
            <a:ext cx="10087665"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Good News…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srgbClr val="3C9770"/>
              </a:solidFill>
              <a:effectLst/>
              <a:uLnTx/>
              <a:uFillTx/>
              <a:latin typeface="Arial Rounded MT Bold" panose="020F0704030504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positive qualities such as </a:t>
            </a:r>
            <a:r>
              <a:rPr kumimoji="0" lang="en-GB" sz="3200" b="1"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optimism</a:t>
            </a: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 can be </a:t>
            </a:r>
            <a:r>
              <a:rPr kumimoji="0" lang="en-GB" sz="3200" b="1"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learned</a:t>
            </a: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 and </a:t>
            </a:r>
            <a:r>
              <a:rPr kumimoji="0" lang="en-GB" sz="3200" b="1"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practiced</a:t>
            </a: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 and </a:t>
            </a:r>
            <a:r>
              <a:rPr kumimoji="0" lang="en-GB" sz="3200" b="1"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cultivated</a:t>
            </a:r>
            <a:r>
              <a:rPr kumimoji="0" lang="en-GB" sz="3200" b="0" i="0" u="none" strike="noStrike" kern="1200" cap="none" spc="0" normalizeH="0" baseline="0" noProof="0" dirty="0" smtClean="0">
                <a:ln>
                  <a:noFill/>
                </a:ln>
                <a:solidFill>
                  <a:srgbClr val="3C9770"/>
                </a:solidFill>
                <a:effectLst/>
                <a:uLnTx/>
                <a:uFillTx/>
                <a:latin typeface="Arial Rounded MT Bold" panose="020F0704030504030204" pitchFamily="34" charset="0"/>
                <a:ea typeface="+mn-ea"/>
                <a:cs typeface="+mn-cs"/>
              </a:rPr>
              <a:t> for health and wellbeing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3C9770">
                    <a:lumMod val="50000"/>
                  </a:srgbClr>
                </a:solidFill>
                <a:effectLst/>
                <a:uLnTx/>
                <a:uFillTx/>
                <a:latin typeface="Garamond" panose="02020404030301010803"/>
                <a:ea typeface="+mn-ea"/>
                <a:cs typeface="+mn-cs"/>
              </a:rPr>
              <a:t> </a:t>
            </a:r>
            <a:endParaRPr kumimoji="0" lang="en-GB" sz="3200" b="0" i="0" u="none" strike="noStrike" kern="1200" cap="none" spc="0" normalizeH="0" baseline="0" noProof="0" dirty="0">
              <a:ln>
                <a:noFill/>
              </a:ln>
              <a:solidFill>
                <a:srgbClr val="3C9770">
                  <a:lumMod val="50000"/>
                </a:srgbClr>
              </a:solidFill>
              <a:effectLst/>
              <a:uLnTx/>
              <a:uFillTx/>
              <a:latin typeface="Garamond" panose="02020404030301010803"/>
              <a:ea typeface="+mn-ea"/>
              <a:cs typeface="+mn-cs"/>
            </a:endParaRPr>
          </a:p>
        </p:txBody>
      </p:sp>
      <p:sp>
        <p:nvSpPr>
          <p:cNvPr id="8" name="TextBox 7"/>
          <p:cNvSpPr txBox="1"/>
          <p:nvPr/>
        </p:nvSpPr>
        <p:spPr>
          <a:xfrm>
            <a:off x="4427790" y="3786187"/>
            <a:ext cx="295619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smtClean="0">
                <a:ln>
                  <a:noFill/>
                </a:ln>
                <a:solidFill>
                  <a:srgbClr val="3C9770">
                    <a:lumMod val="75000"/>
                  </a:srgbClr>
                </a:solidFill>
                <a:effectLst/>
                <a:uLnTx/>
                <a:uFillTx/>
                <a:latin typeface="Arial Rounded MT Bold" panose="020F0704030504030204" pitchFamily="34" charset="0"/>
                <a:ea typeface="+mn-ea"/>
                <a:cs typeface="+mn-cs"/>
              </a:rPr>
              <a:t>Martin Seligman, 1991</a:t>
            </a:r>
            <a:endParaRPr kumimoji="0" lang="en-GB" sz="2000" b="0" i="0" u="none" strike="noStrike" kern="1200" cap="none" spc="0" normalizeH="0" baseline="0" noProof="0" dirty="0">
              <a:ln>
                <a:noFill/>
              </a:ln>
              <a:solidFill>
                <a:srgbClr val="3C9770">
                  <a:lumMod val="75000"/>
                </a:srgbClr>
              </a:solidFill>
              <a:effectLst/>
              <a:uLnTx/>
              <a:uFillTx/>
              <a:latin typeface="Arial Rounded MT Bold" panose="020F0704030504030204" pitchFamily="34" charset="0"/>
              <a:ea typeface="+mn-ea"/>
              <a:cs typeface="+mn-cs"/>
            </a:endParaRPr>
          </a:p>
        </p:txBody>
      </p:sp>
      <p:pic>
        <p:nvPicPr>
          <p:cNvPr id="10" name="Picture 9"/>
          <p:cNvPicPr>
            <a:picLocks noChangeAspect="1"/>
          </p:cNvPicPr>
          <p:nvPr/>
        </p:nvPicPr>
        <p:blipFill>
          <a:blip r:embed="rId3"/>
          <a:stretch>
            <a:fillRect/>
          </a:stretch>
        </p:blipFill>
        <p:spPr>
          <a:xfrm>
            <a:off x="1009649" y="3356313"/>
            <a:ext cx="2573000" cy="2573000"/>
          </a:xfrm>
          <a:prstGeom prst="rect">
            <a:avLst/>
          </a:prstGeom>
        </p:spPr>
      </p:pic>
    </p:spTree>
    <p:extLst>
      <p:ext uri="{BB962C8B-B14F-4D97-AF65-F5344CB8AC3E}">
        <p14:creationId xmlns:p14="http://schemas.microsoft.com/office/powerpoint/2010/main" val="386160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5D188E60-82EA-41C7-ABA1-5FEA8DAA2A99" descr="5D188E60-82EA-41C7-ABA1-5FEA8DAA2A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456" y="687925"/>
            <a:ext cx="4489893" cy="553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32341" y="687925"/>
            <a:ext cx="1765035" cy="584775"/>
          </a:xfrm>
          <a:prstGeom prst="rect">
            <a:avLst/>
          </a:prstGeom>
          <a:solidFill>
            <a:schemeClr val="accent2">
              <a:lumMod val="20000"/>
              <a:lumOff val="80000"/>
            </a:schemeClr>
          </a:solidFill>
          <a:ln>
            <a:solidFill>
              <a:schemeClr val="accent2">
                <a:lumMod val="50000"/>
              </a:schemeClr>
            </a:solidFill>
          </a:ln>
        </p:spPr>
        <p:txBody>
          <a:bodyPr wrap="none" rtlCol="0">
            <a:spAutoFit/>
          </a:bodyPr>
          <a:lstStyle/>
          <a:p>
            <a:r>
              <a:rPr lang="en-GB" sz="3200" b="1" dirty="0" smtClean="0">
                <a:ln w="22225">
                  <a:solidFill>
                    <a:schemeClr val="accent2"/>
                  </a:solidFill>
                  <a:prstDash val="solid"/>
                </a:ln>
                <a:solidFill>
                  <a:schemeClr val="accent2">
                    <a:lumMod val="40000"/>
                    <a:lumOff val="60000"/>
                  </a:schemeClr>
                </a:solidFill>
                <a:latin typeface="Arial Rounded MT Bold" panose="020F0704030504030204" pitchFamily="34" charset="0"/>
              </a:rPr>
              <a:t>Try This</a:t>
            </a:r>
            <a:endParaRPr lang="en-GB" sz="3200" b="1" dirty="0">
              <a:ln w="22225">
                <a:solidFill>
                  <a:schemeClr val="accent2"/>
                </a:solidFill>
                <a:prstDash val="solid"/>
              </a:ln>
              <a:solidFill>
                <a:schemeClr val="accent2">
                  <a:lumMod val="40000"/>
                  <a:lumOff val="60000"/>
                </a:schemeClr>
              </a:solidFill>
              <a:latin typeface="Arial Rounded MT Bold" panose="020F0704030504030204" pitchFamily="34" charset="0"/>
            </a:endParaRPr>
          </a:p>
        </p:txBody>
      </p:sp>
      <p:sp>
        <p:nvSpPr>
          <p:cNvPr id="3" name="Rectangle 2"/>
          <p:cNvSpPr/>
          <p:nvPr/>
        </p:nvSpPr>
        <p:spPr>
          <a:xfrm>
            <a:off x="1264950" y="2809663"/>
            <a:ext cx="5056493" cy="2308324"/>
          </a:xfrm>
          <a:prstGeom prst="rect">
            <a:avLst/>
          </a:prstGeom>
          <a:solidFill>
            <a:schemeClr val="accent2">
              <a:lumMod val="20000"/>
              <a:lumOff val="80000"/>
            </a:schemeClr>
          </a:solidFill>
        </p:spPr>
        <p:txBody>
          <a:bodyPr wrap="square">
            <a:spAutoFit/>
          </a:bodyPr>
          <a:lstStyle/>
          <a:p>
            <a:r>
              <a:rPr lang="en-GB" dirty="0">
                <a:latin typeface="Arial Rounded MT Bold" panose="020F0704030504030204" pitchFamily="34" charset="0"/>
              </a:rPr>
              <a:t>What do </a:t>
            </a:r>
            <a:r>
              <a:rPr lang="en-GB" dirty="0" err="1">
                <a:latin typeface="Arial Rounded MT Bold" panose="020F0704030504030204" pitchFamily="34" charset="0"/>
              </a:rPr>
              <a:t>Mindsets</a:t>
            </a:r>
            <a:r>
              <a:rPr lang="en-GB" dirty="0">
                <a:latin typeface="Arial Rounded MT Bold" panose="020F0704030504030204" pitchFamily="34" charset="0"/>
              </a:rPr>
              <a:t> look like to you?</a:t>
            </a:r>
          </a:p>
          <a:p>
            <a:endParaRPr lang="en-GB" dirty="0">
              <a:latin typeface="Arial Rounded MT Bold" panose="020F0704030504030204" pitchFamily="34" charset="0"/>
            </a:endParaRPr>
          </a:p>
          <a:p>
            <a:r>
              <a:rPr lang="en-GB" dirty="0">
                <a:latin typeface="Arial Rounded MT Bold" panose="020F0704030504030204" pitchFamily="34" charset="0"/>
              </a:rPr>
              <a:t>Draw in your Wellbeing Journal, or write words you associate with each </a:t>
            </a:r>
            <a:r>
              <a:rPr lang="en-GB" dirty="0" smtClean="0">
                <a:latin typeface="Arial Rounded MT Bold" panose="020F0704030504030204" pitchFamily="34" charset="0"/>
              </a:rPr>
              <a:t>Mindset</a:t>
            </a:r>
          </a:p>
          <a:p>
            <a:endParaRPr lang="en-GB" dirty="0">
              <a:latin typeface="Arial Rounded MT Bold" panose="020F0704030504030204" pitchFamily="34" charset="0"/>
            </a:endParaRPr>
          </a:p>
          <a:p>
            <a:r>
              <a:rPr lang="en-GB" dirty="0" smtClean="0">
                <a:latin typeface="Arial Rounded MT Bold" panose="020F0704030504030204" pitchFamily="34" charset="0"/>
              </a:rPr>
              <a:t>How would you explain this concept to someone else?</a:t>
            </a:r>
          </a:p>
          <a:p>
            <a:endParaRPr lang="en-GB" dirty="0">
              <a:latin typeface="Arial Rounded MT Bold" panose="020F0704030504030204" pitchFamily="34" charset="0"/>
            </a:endParaRPr>
          </a:p>
        </p:txBody>
      </p:sp>
      <p:sp>
        <p:nvSpPr>
          <p:cNvPr id="4" name="Rectangle 3"/>
          <p:cNvSpPr/>
          <p:nvPr/>
        </p:nvSpPr>
        <p:spPr>
          <a:xfrm>
            <a:off x="1275809" y="1822947"/>
            <a:ext cx="2244380" cy="646331"/>
          </a:xfrm>
          <a:prstGeom prst="rect">
            <a:avLst/>
          </a:prstGeom>
          <a:solidFill>
            <a:schemeClr val="accent2">
              <a:lumMod val="20000"/>
              <a:lumOff val="80000"/>
            </a:schemeClr>
          </a:solidFill>
          <a:ln>
            <a:noFill/>
          </a:ln>
        </p:spPr>
        <p:txBody>
          <a:bodyPr wrap="square">
            <a:spAutoFit/>
          </a:bodyPr>
          <a:lstStyle/>
          <a:p>
            <a:r>
              <a:rPr lang="en-GB" dirty="0">
                <a:latin typeface="Arial Rounded MT Bold" panose="020F0704030504030204" pitchFamily="34" charset="0"/>
              </a:rPr>
              <a:t>Example from my Wellbeing Journal</a:t>
            </a:r>
          </a:p>
        </p:txBody>
      </p:sp>
      <p:cxnSp>
        <p:nvCxnSpPr>
          <p:cNvPr id="6" name="Straight Arrow Connector 5"/>
          <p:cNvCxnSpPr/>
          <p:nvPr/>
        </p:nvCxnSpPr>
        <p:spPr>
          <a:xfrm>
            <a:off x="3822928" y="2146112"/>
            <a:ext cx="2125341" cy="6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46232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00286" y="2235200"/>
            <a:ext cx="8389814" cy="4000500"/>
          </a:xfrm>
          <a:prstGeom prst="rect">
            <a:avLst/>
          </a:prstGeom>
          <a:solidFill>
            <a:schemeClr val="accent2">
              <a:lumMod val="75000"/>
              <a:alpha val="94000"/>
            </a:schemeClr>
          </a:solidFill>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pPr algn="ctr"/>
            <a:r>
              <a:rPr lang="en-GB" dirty="0" smtClean="0">
                <a:latin typeface="Arial Rounded MT Bold" panose="020F0704030504030204" pitchFamily="34" charset="0"/>
              </a:rPr>
              <a:t>We Can Move From A Fixed To A Growth Mindset</a:t>
            </a:r>
            <a:endParaRPr lang="en-GB"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686" y="2882900"/>
            <a:ext cx="8202555" cy="3149600"/>
          </a:xfrm>
          <a:prstGeom prst="rect">
            <a:avLst/>
          </a:prstGeom>
          <a:effectLst>
            <a:softEdge rad="101600"/>
          </a:effectLst>
        </p:spPr>
      </p:pic>
    </p:spTree>
    <p:extLst>
      <p:ext uri="{BB962C8B-B14F-4D97-AF65-F5344CB8AC3E}">
        <p14:creationId xmlns:p14="http://schemas.microsoft.com/office/powerpoint/2010/main" val="106709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may contain: dog, possible text that says 'When dog groomers go into lockdown, and customers are left to their own devices'"/>
          <p:cNvPicPr>
            <a:picLocks noChangeAspect="1" noChangeArrowheads="1"/>
          </p:cNvPicPr>
          <p:nvPr/>
        </p:nvPicPr>
        <p:blipFill rotWithShape="1">
          <a:blip r:embed="rId2">
            <a:extLst>
              <a:ext uri="{28A0092B-C50C-407E-A947-70E740481C1C}">
                <a14:useLocalDpi xmlns:a14="http://schemas.microsoft.com/office/drawing/2010/main" val="0"/>
              </a:ext>
            </a:extLst>
          </a:blip>
          <a:srcRect l="15934" t="25365" r="11097" b="4080"/>
          <a:stretch/>
        </p:blipFill>
        <p:spPr bwMode="auto">
          <a:xfrm>
            <a:off x="6850506" y="659568"/>
            <a:ext cx="4517244" cy="55833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88585" y="1439057"/>
            <a:ext cx="6276517" cy="1754326"/>
          </a:xfrm>
          <a:prstGeom prst="rect">
            <a:avLst/>
          </a:prstGeom>
        </p:spPr>
        <p:txBody>
          <a:bodyPr wrap="square">
            <a:spAutoFit/>
          </a:bodyPr>
          <a:lstStyle/>
          <a:p>
            <a:r>
              <a:rPr lang="en-GB" sz="5400" dirty="0">
                <a:latin typeface="Arial Rounded MT Bold" panose="020F0704030504030204" pitchFamily="34" charset="0"/>
              </a:rPr>
              <a:t>If we can learn </a:t>
            </a:r>
            <a:r>
              <a:rPr lang="en-GB" sz="5400" b="1" dirty="0" smtClean="0">
                <a:latin typeface="Arial Rounded MT Bold" panose="020F0704030504030204" pitchFamily="34" charset="0"/>
              </a:rPr>
              <a:t>helplessness</a:t>
            </a:r>
            <a:r>
              <a:rPr lang="en-GB" sz="5400" dirty="0" smtClean="0">
                <a:latin typeface="Arial Rounded MT Bold" panose="020F0704030504030204" pitchFamily="34" charset="0"/>
              </a:rPr>
              <a:t>… </a:t>
            </a:r>
            <a:endParaRPr lang="en-GB" sz="5400" dirty="0">
              <a:latin typeface="Arial Rounded MT Bold" panose="020F0704030504030204" pitchFamily="34" charset="0"/>
            </a:endParaRPr>
          </a:p>
        </p:txBody>
      </p:sp>
    </p:spTree>
    <p:extLst>
      <p:ext uri="{BB962C8B-B14F-4D97-AF65-F5344CB8AC3E}">
        <p14:creationId xmlns:p14="http://schemas.microsoft.com/office/powerpoint/2010/main" val="357188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102" b="21474"/>
          <a:stretch/>
        </p:blipFill>
        <p:spPr>
          <a:xfrm>
            <a:off x="1517767" y="1366173"/>
            <a:ext cx="9160226" cy="4859868"/>
          </a:xfrm>
          <a:prstGeom prst="rect">
            <a:avLst/>
          </a:prstGeom>
          <a:effectLst>
            <a:softEdge rad="114300"/>
          </a:effectLst>
        </p:spPr>
      </p:pic>
      <p:sp>
        <p:nvSpPr>
          <p:cNvPr id="3" name="Rectangle 2"/>
          <p:cNvSpPr/>
          <p:nvPr/>
        </p:nvSpPr>
        <p:spPr>
          <a:xfrm>
            <a:off x="2169208" y="535176"/>
            <a:ext cx="7857344" cy="830997"/>
          </a:xfrm>
          <a:prstGeom prst="rect">
            <a:avLst/>
          </a:prstGeom>
        </p:spPr>
        <p:txBody>
          <a:bodyPr wrap="none">
            <a:spAutoFit/>
          </a:bodyPr>
          <a:lstStyle/>
          <a:p>
            <a:r>
              <a:rPr lang="en-GB" sz="4800" dirty="0" smtClean="0">
                <a:latin typeface="Arial Rounded MT Bold" panose="020F0704030504030204" pitchFamily="34" charset="0"/>
              </a:rPr>
              <a:t>We </a:t>
            </a:r>
            <a:r>
              <a:rPr lang="en-GB" sz="4800" dirty="0">
                <a:latin typeface="Arial Rounded MT Bold" panose="020F0704030504030204" pitchFamily="34" charset="0"/>
              </a:rPr>
              <a:t>can learn </a:t>
            </a:r>
            <a:r>
              <a:rPr lang="en-GB" sz="4800" b="1" dirty="0">
                <a:latin typeface="Arial Rounded MT Bold" panose="020F0704030504030204" pitchFamily="34" charset="0"/>
              </a:rPr>
              <a:t>hopefulness</a:t>
            </a:r>
            <a:endParaRPr lang="en-GB" sz="4800" dirty="0">
              <a:latin typeface="Arial Rounded MT Bold" panose="020F0704030504030204" pitchFamily="34" charset="0"/>
            </a:endParaRPr>
          </a:p>
        </p:txBody>
      </p:sp>
    </p:spTree>
    <p:extLst>
      <p:ext uri="{BB962C8B-B14F-4D97-AF65-F5344CB8AC3E}">
        <p14:creationId xmlns:p14="http://schemas.microsoft.com/office/powerpoint/2010/main" val="370768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608" y="716750"/>
            <a:ext cx="10641495" cy="5534893"/>
          </a:xfrm>
          <a:prstGeom prst="rect">
            <a:avLst/>
          </a:prstGeom>
        </p:spPr>
      </p:pic>
      <p:sp>
        <p:nvSpPr>
          <p:cNvPr id="2" name="TextBox 1"/>
          <p:cNvSpPr txBox="1"/>
          <p:nvPr/>
        </p:nvSpPr>
        <p:spPr>
          <a:xfrm>
            <a:off x="788608" y="1336101"/>
            <a:ext cx="10371516" cy="461665"/>
          </a:xfrm>
          <a:prstGeom prst="rect">
            <a:avLst/>
          </a:prstGeom>
          <a:noFill/>
        </p:spPr>
        <p:txBody>
          <a:bodyPr wrap="square" rtlCol="0">
            <a:spAutoFit/>
          </a:bodyPr>
          <a:lstStyle/>
          <a:p>
            <a:r>
              <a:rPr lang="en-GB" sz="2400" dirty="0" smtClean="0">
                <a:solidFill>
                  <a:schemeClr val="tx1">
                    <a:lumMod val="95000"/>
                    <a:lumOff val="5000"/>
                  </a:schemeClr>
                </a:solidFill>
                <a:latin typeface="Arial Rounded MT Bold" panose="020F0704030504030204" pitchFamily="34" charset="0"/>
              </a:rPr>
              <a:t>The What of </a:t>
            </a:r>
            <a:r>
              <a:rPr lang="en-GB" sz="2400" dirty="0" err="1" smtClean="0">
                <a:solidFill>
                  <a:schemeClr val="tx1">
                    <a:lumMod val="95000"/>
                    <a:lumOff val="5000"/>
                  </a:schemeClr>
                </a:solidFill>
                <a:latin typeface="Arial Rounded MT Bold" panose="020F0704030504030204" pitchFamily="34" charset="0"/>
              </a:rPr>
              <a:t>Mindsets</a:t>
            </a:r>
            <a:r>
              <a:rPr lang="en-GB" sz="2400" dirty="0" smtClean="0">
                <a:solidFill>
                  <a:schemeClr val="tx1">
                    <a:lumMod val="95000"/>
                    <a:lumOff val="5000"/>
                  </a:schemeClr>
                </a:solidFill>
                <a:latin typeface="Arial Rounded MT Bold" panose="020F0704030504030204" pitchFamily="34" charset="0"/>
              </a:rPr>
              <a:t>: Growth verses Fixed </a:t>
            </a:r>
          </a:p>
        </p:txBody>
      </p:sp>
      <p:sp>
        <p:nvSpPr>
          <p:cNvPr id="3" name="Rectangle 2"/>
          <p:cNvSpPr/>
          <p:nvPr/>
        </p:nvSpPr>
        <p:spPr>
          <a:xfrm>
            <a:off x="792908" y="778368"/>
            <a:ext cx="11491726" cy="461665"/>
          </a:xfrm>
          <a:prstGeom prst="rect">
            <a:avLst/>
          </a:prstGeom>
        </p:spPr>
        <p:txBody>
          <a:bodyPr wrap="square">
            <a:spAutoFit/>
          </a:bodyPr>
          <a:lstStyle/>
          <a:p>
            <a:r>
              <a:rPr lang="en-GB" sz="2400" dirty="0" smtClean="0">
                <a:solidFill>
                  <a:schemeClr val="tx1">
                    <a:lumMod val="95000"/>
                    <a:lumOff val="5000"/>
                  </a:schemeClr>
                </a:solidFill>
                <a:latin typeface="Arial Rounded MT Bold" panose="020F0704030504030204" pitchFamily="34" charset="0"/>
              </a:rPr>
              <a:t>Introduction to this Webinar: Common Questions</a:t>
            </a:r>
            <a:endParaRPr lang="en-GB" sz="2400" dirty="0">
              <a:solidFill>
                <a:schemeClr val="tx1">
                  <a:lumMod val="95000"/>
                  <a:lumOff val="5000"/>
                </a:schemeClr>
              </a:solidFill>
              <a:latin typeface="Arial Rounded MT Bold" panose="020F0704030504030204" pitchFamily="34" charset="0"/>
            </a:endParaRPr>
          </a:p>
        </p:txBody>
      </p:sp>
      <p:sp>
        <p:nvSpPr>
          <p:cNvPr id="6" name="Rectangle 5"/>
          <p:cNvSpPr/>
          <p:nvPr/>
        </p:nvSpPr>
        <p:spPr>
          <a:xfrm>
            <a:off x="792908" y="1969391"/>
            <a:ext cx="11422079" cy="461665"/>
          </a:xfrm>
          <a:prstGeom prst="rect">
            <a:avLst/>
          </a:prstGeom>
        </p:spPr>
        <p:txBody>
          <a:bodyPr wrap="square">
            <a:spAutoFit/>
          </a:bodyPr>
          <a:lstStyle/>
          <a:p>
            <a:r>
              <a:rPr lang="en-GB" sz="2400" dirty="0" smtClean="0">
                <a:solidFill>
                  <a:schemeClr val="tx1">
                    <a:lumMod val="95000"/>
                    <a:lumOff val="5000"/>
                  </a:schemeClr>
                </a:solidFill>
                <a:latin typeface="Arial Rounded MT Bold" panose="020F0704030504030204" pitchFamily="34" charset="0"/>
              </a:rPr>
              <a:t>The How of </a:t>
            </a:r>
            <a:r>
              <a:rPr lang="en-GB" sz="2400" dirty="0" err="1" smtClean="0">
                <a:solidFill>
                  <a:schemeClr val="tx1">
                    <a:lumMod val="95000"/>
                    <a:lumOff val="5000"/>
                  </a:schemeClr>
                </a:solidFill>
                <a:latin typeface="Arial Rounded MT Bold" panose="020F0704030504030204" pitchFamily="34" charset="0"/>
              </a:rPr>
              <a:t>Mindsets</a:t>
            </a:r>
            <a:r>
              <a:rPr lang="en-GB" sz="2400" dirty="0" smtClean="0">
                <a:solidFill>
                  <a:schemeClr val="tx1">
                    <a:lumMod val="95000"/>
                    <a:lumOff val="5000"/>
                  </a:schemeClr>
                </a:solidFill>
                <a:latin typeface="Arial Rounded MT Bold" panose="020F0704030504030204" pitchFamily="34" charset="0"/>
              </a:rPr>
              <a:t>: How </a:t>
            </a:r>
            <a:r>
              <a:rPr lang="en-GB" sz="2400" dirty="0" err="1" smtClean="0">
                <a:solidFill>
                  <a:schemeClr val="tx1">
                    <a:lumMod val="95000"/>
                    <a:lumOff val="5000"/>
                  </a:schemeClr>
                </a:solidFill>
                <a:latin typeface="Arial Rounded MT Bold" panose="020F0704030504030204" pitchFamily="34" charset="0"/>
              </a:rPr>
              <a:t>Mindsets</a:t>
            </a:r>
            <a:r>
              <a:rPr lang="en-GB" sz="2400" dirty="0" smtClean="0">
                <a:solidFill>
                  <a:schemeClr val="tx1">
                    <a:lumMod val="95000"/>
                    <a:lumOff val="5000"/>
                  </a:schemeClr>
                </a:solidFill>
                <a:latin typeface="Arial Rounded MT Bold" panose="020F0704030504030204" pitchFamily="34" charset="0"/>
              </a:rPr>
              <a:t> are Formed</a:t>
            </a:r>
            <a:endParaRPr lang="en-GB" sz="2400" dirty="0">
              <a:solidFill>
                <a:schemeClr val="tx1">
                  <a:lumMod val="95000"/>
                  <a:lumOff val="5000"/>
                </a:schemeClr>
              </a:solidFill>
            </a:endParaRPr>
          </a:p>
        </p:txBody>
      </p:sp>
      <p:sp>
        <p:nvSpPr>
          <p:cNvPr id="7" name="Rectangle 6"/>
          <p:cNvSpPr/>
          <p:nvPr/>
        </p:nvSpPr>
        <p:spPr>
          <a:xfrm>
            <a:off x="788608" y="2774305"/>
            <a:ext cx="15888988" cy="461665"/>
          </a:xfrm>
          <a:prstGeom prst="rect">
            <a:avLst/>
          </a:prstGeom>
        </p:spPr>
        <p:txBody>
          <a:bodyPr wrap="square">
            <a:spAutoFit/>
          </a:bodyPr>
          <a:lstStyle/>
          <a:p>
            <a:r>
              <a:rPr lang="en-GB" sz="2400" dirty="0" smtClean="0">
                <a:solidFill>
                  <a:schemeClr val="bg1"/>
                </a:solidFill>
                <a:latin typeface="Arial Rounded MT Bold" panose="020F0704030504030204" pitchFamily="34" charset="0"/>
              </a:rPr>
              <a:t>The Science Behind Learning and Memory: </a:t>
            </a:r>
            <a:r>
              <a:rPr lang="en-GB" sz="2400" dirty="0">
                <a:solidFill>
                  <a:schemeClr val="bg1"/>
                </a:solidFill>
                <a:latin typeface="Arial Rounded MT Bold" panose="020F0704030504030204" pitchFamily="34" charset="0"/>
              </a:rPr>
              <a:t>Can a Mindset Change? </a:t>
            </a:r>
            <a:endParaRPr lang="en-GB" sz="2400" dirty="0">
              <a:solidFill>
                <a:schemeClr val="bg1"/>
              </a:solidFill>
            </a:endParaRPr>
          </a:p>
        </p:txBody>
      </p:sp>
      <p:sp>
        <p:nvSpPr>
          <p:cNvPr id="8" name="Rectangle 7"/>
          <p:cNvSpPr/>
          <p:nvPr/>
        </p:nvSpPr>
        <p:spPr>
          <a:xfrm>
            <a:off x="832283" y="3290687"/>
            <a:ext cx="5826802" cy="461665"/>
          </a:xfrm>
          <a:prstGeom prst="rect">
            <a:avLst/>
          </a:prstGeom>
        </p:spPr>
        <p:txBody>
          <a:bodyPr wrap="square">
            <a:spAutoFit/>
          </a:bodyPr>
          <a:lstStyle/>
          <a:p>
            <a:r>
              <a:rPr lang="en-GB" sz="2400" dirty="0" smtClean="0">
                <a:solidFill>
                  <a:schemeClr val="bg1"/>
                </a:solidFill>
                <a:latin typeface="Arial Rounded MT Bold" panose="020F0704030504030204" pitchFamily="34" charset="0"/>
              </a:rPr>
              <a:t>The What of Resilience  </a:t>
            </a:r>
            <a:endParaRPr lang="en-GB" sz="2400" dirty="0">
              <a:solidFill>
                <a:schemeClr val="bg1"/>
              </a:solidFill>
            </a:endParaRPr>
          </a:p>
        </p:txBody>
      </p:sp>
      <p:sp>
        <p:nvSpPr>
          <p:cNvPr id="9" name="Rectangle 8"/>
          <p:cNvSpPr/>
          <p:nvPr/>
        </p:nvSpPr>
        <p:spPr>
          <a:xfrm>
            <a:off x="788608" y="3986019"/>
            <a:ext cx="5570106" cy="461665"/>
          </a:xfrm>
          <a:prstGeom prst="rect">
            <a:avLst/>
          </a:prstGeom>
        </p:spPr>
        <p:txBody>
          <a:bodyPr wrap="square">
            <a:spAutoFit/>
          </a:bodyPr>
          <a:lstStyle/>
          <a:p>
            <a:r>
              <a:rPr lang="en-GB" sz="2400" dirty="0">
                <a:solidFill>
                  <a:schemeClr val="bg1"/>
                </a:solidFill>
                <a:latin typeface="Arial Rounded MT Bold" panose="020F0704030504030204" pitchFamily="34" charset="0"/>
              </a:rPr>
              <a:t>The </a:t>
            </a:r>
            <a:r>
              <a:rPr lang="en-GB" sz="2400" dirty="0" smtClean="0">
                <a:solidFill>
                  <a:schemeClr val="bg1"/>
                </a:solidFill>
                <a:latin typeface="Arial Rounded MT Bold" panose="020F0704030504030204" pitchFamily="34" charset="0"/>
              </a:rPr>
              <a:t>How of Resilience </a:t>
            </a:r>
            <a:endParaRPr lang="en-GB" sz="2400" dirty="0">
              <a:solidFill>
                <a:schemeClr val="bg1"/>
              </a:solidFill>
            </a:endParaRPr>
          </a:p>
        </p:txBody>
      </p:sp>
    </p:spTree>
    <p:extLst>
      <p:ext uri="{BB962C8B-B14F-4D97-AF65-F5344CB8AC3E}">
        <p14:creationId xmlns:p14="http://schemas.microsoft.com/office/powerpoint/2010/main" val="27678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628" y="991616"/>
            <a:ext cx="9720072" cy="608584"/>
          </a:xfrm>
        </p:spPr>
        <p:txBody>
          <a:bodyPr>
            <a:noAutofit/>
          </a:bodyPr>
          <a:lstStyle/>
          <a:p>
            <a:r>
              <a:rPr lang="en-GB" sz="6000" dirty="0" smtClean="0">
                <a:latin typeface="Arial Rounded MT Bold" panose="020F0704030504030204" pitchFamily="34" charset="0"/>
              </a:rPr>
              <a:t>HOW?</a:t>
            </a:r>
            <a:endParaRPr lang="en-GB" sz="6000" dirty="0">
              <a:latin typeface="Arial Rounded MT Bold" panose="020F0704030504030204" pitchFamily="34" charset="0"/>
            </a:endParaRPr>
          </a:p>
        </p:txBody>
      </p:sp>
      <p:sp>
        <p:nvSpPr>
          <p:cNvPr id="3" name="TextBox 2"/>
          <p:cNvSpPr txBox="1"/>
          <p:nvPr/>
        </p:nvSpPr>
        <p:spPr>
          <a:xfrm>
            <a:off x="1072627" y="3272295"/>
            <a:ext cx="6276718" cy="707886"/>
          </a:xfrm>
          <a:prstGeom prst="rect">
            <a:avLst/>
          </a:prstGeom>
          <a:noFill/>
        </p:spPr>
        <p:txBody>
          <a:bodyPr wrap="none" rtlCol="0">
            <a:spAutoFit/>
          </a:bodyPr>
          <a:lstStyle/>
          <a:p>
            <a:r>
              <a:rPr lang="en-GB" sz="4000" dirty="0" smtClean="0">
                <a:solidFill>
                  <a:schemeClr val="accent5">
                    <a:lumMod val="50000"/>
                  </a:schemeClr>
                </a:solidFill>
                <a:latin typeface="Arial Rounded MT Bold" panose="020F0704030504030204" pitchFamily="34" charset="0"/>
              </a:rPr>
              <a:t>The Process of Learning</a:t>
            </a:r>
            <a:endParaRPr lang="en-GB" sz="4000" dirty="0">
              <a:solidFill>
                <a:schemeClr val="accent5">
                  <a:lumMod val="50000"/>
                </a:schemeClr>
              </a:solidFill>
              <a:latin typeface="Arial Rounded MT Bold" panose="020F0704030504030204" pitchFamily="34" charset="0"/>
            </a:endParaRPr>
          </a:p>
        </p:txBody>
      </p:sp>
      <p:sp>
        <p:nvSpPr>
          <p:cNvPr id="4" name="AutoShape 2" descr="The 10 Biggest Breakthroughs in the Science of Learning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rotWithShape="1">
          <a:blip r:embed="rId2"/>
          <a:srcRect l="3901" t="4846" r="2425" b="7026"/>
          <a:stretch/>
        </p:blipFill>
        <p:spPr>
          <a:xfrm>
            <a:off x="7349345" y="2469052"/>
            <a:ext cx="3777522" cy="3569696"/>
          </a:xfrm>
          <a:prstGeom prst="rect">
            <a:avLst/>
          </a:prstGeom>
        </p:spPr>
      </p:pic>
    </p:spTree>
    <p:extLst>
      <p:ext uri="{BB962C8B-B14F-4D97-AF65-F5344CB8AC3E}">
        <p14:creationId xmlns:p14="http://schemas.microsoft.com/office/powerpoint/2010/main" val="72194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4152" y="1124226"/>
            <a:ext cx="10692735" cy="646331"/>
          </a:xfrm>
          <a:prstGeom prst="rect">
            <a:avLst/>
          </a:prstGeom>
          <a:noFill/>
        </p:spPr>
        <p:txBody>
          <a:bodyPr wrap="none" rtlCol="0">
            <a:spAutoFit/>
          </a:bodyPr>
          <a:lstStyle/>
          <a:p>
            <a:r>
              <a:rPr lang="en-GB" sz="3600" dirty="0" smtClean="0">
                <a:solidFill>
                  <a:schemeClr val="accent4">
                    <a:lumMod val="50000"/>
                  </a:schemeClr>
                </a:solidFill>
                <a:latin typeface="Arial Rounded MT Bold" panose="020F0704030504030204" pitchFamily="34" charset="0"/>
              </a:rPr>
              <a:t>Memory is essential for the Learning Process…</a:t>
            </a:r>
            <a:endParaRPr lang="en-GB" sz="3600" dirty="0">
              <a:solidFill>
                <a:schemeClr val="accent4">
                  <a:lumMod val="50000"/>
                </a:schemeClr>
              </a:solidFill>
              <a:latin typeface="Arial Rounded MT Bold" panose="020F0704030504030204" pitchFamily="34" charset="0"/>
            </a:endParaRPr>
          </a:p>
        </p:txBody>
      </p:sp>
      <p:sp>
        <p:nvSpPr>
          <p:cNvPr id="4" name="AutoShape 2" descr="Inside the Science of Memory | Johns Hopkins Medic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1020418" y="2035600"/>
            <a:ext cx="10091386" cy="3874869"/>
          </a:xfrm>
          <a:prstGeom prst="rect">
            <a:avLst/>
          </a:prstGeom>
          <a:effectLst>
            <a:softEdge rad="88900"/>
          </a:effectLst>
        </p:spPr>
      </p:pic>
    </p:spTree>
    <p:extLst>
      <p:ext uri="{BB962C8B-B14F-4D97-AF65-F5344CB8AC3E}">
        <p14:creationId xmlns:p14="http://schemas.microsoft.com/office/powerpoint/2010/main" val="3955003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4485" y="1430444"/>
            <a:ext cx="5391774" cy="1200329"/>
          </a:xfrm>
          <a:prstGeom prst="rect">
            <a:avLst/>
          </a:prstGeom>
        </p:spPr>
        <p:txBody>
          <a:bodyPr wrap="square">
            <a:spAutoFit/>
          </a:bodyPr>
          <a:lstStyle/>
          <a:p>
            <a:r>
              <a:rPr lang="en-GB" sz="2400" dirty="0" smtClean="0">
                <a:solidFill>
                  <a:srgbClr val="31313B"/>
                </a:solidFill>
                <a:latin typeface="Arial Rounded MT Bold" panose="020F0704030504030204" pitchFamily="34" charset="0"/>
              </a:rPr>
              <a:t>Deep </a:t>
            </a:r>
            <a:r>
              <a:rPr lang="en-GB" sz="2400" dirty="0">
                <a:solidFill>
                  <a:srgbClr val="31313B"/>
                </a:solidFill>
                <a:latin typeface="Arial Rounded MT Bold" panose="020F0704030504030204" pitchFamily="34" charset="0"/>
              </a:rPr>
              <a:t>in the brain, the </a:t>
            </a:r>
            <a:r>
              <a:rPr lang="en-GB" sz="2400" b="1" dirty="0">
                <a:solidFill>
                  <a:srgbClr val="31313B"/>
                </a:solidFill>
                <a:latin typeface="Arial Rounded MT Bold" panose="020F0704030504030204" pitchFamily="34" charset="0"/>
              </a:rPr>
              <a:t>hippocampus</a:t>
            </a:r>
            <a:r>
              <a:rPr lang="en-GB" sz="2400" dirty="0">
                <a:solidFill>
                  <a:srgbClr val="31313B"/>
                </a:solidFill>
                <a:latin typeface="Arial Rounded MT Bold" panose="020F0704030504030204" pitchFamily="34" charset="0"/>
              </a:rPr>
              <a:t> helps store memories. </a:t>
            </a:r>
            <a:endParaRPr lang="en-GB" sz="2400" dirty="0">
              <a:latin typeface="Arial Rounded MT Bold" panose="020F0704030504030204" pitchFamily="34" charset="0"/>
            </a:endParaRPr>
          </a:p>
        </p:txBody>
      </p:sp>
      <p:pic>
        <p:nvPicPr>
          <p:cNvPr id="4" name="Picture 3"/>
          <p:cNvPicPr>
            <a:picLocks noChangeAspect="1"/>
          </p:cNvPicPr>
          <p:nvPr/>
        </p:nvPicPr>
        <p:blipFill>
          <a:blip r:embed="rId2"/>
          <a:stretch>
            <a:fillRect/>
          </a:stretch>
        </p:blipFill>
        <p:spPr>
          <a:xfrm>
            <a:off x="6176259" y="1229193"/>
            <a:ext cx="5293975" cy="4961744"/>
          </a:xfrm>
          <a:prstGeom prst="rect">
            <a:avLst/>
          </a:prstGeom>
        </p:spPr>
      </p:pic>
      <p:sp>
        <p:nvSpPr>
          <p:cNvPr id="8" name="Rectangle 7"/>
          <p:cNvSpPr/>
          <p:nvPr/>
        </p:nvSpPr>
        <p:spPr>
          <a:xfrm>
            <a:off x="784485" y="2925235"/>
            <a:ext cx="4911777" cy="1569660"/>
          </a:xfrm>
          <a:prstGeom prst="rect">
            <a:avLst/>
          </a:prstGeom>
        </p:spPr>
        <p:txBody>
          <a:bodyPr wrap="square">
            <a:spAutoFit/>
          </a:bodyPr>
          <a:lstStyle/>
          <a:p>
            <a:r>
              <a:rPr lang="en-GB" sz="2400" dirty="0">
                <a:solidFill>
                  <a:srgbClr val="313131"/>
                </a:solidFill>
                <a:latin typeface="Arial Rounded MT Bold" panose="020F0704030504030204" pitchFamily="34" charset="0"/>
              </a:rPr>
              <a:t>The human brain stores memories in the form of neural activity patterns. </a:t>
            </a:r>
            <a:endParaRPr lang="en-GB" sz="2400" dirty="0" smtClean="0">
              <a:solidFill>
                <a:srgbClr val="313131"/>
              </a:solidFill>
              <a:latin typeface="Arial Rounded MT Bold" panose="020F0704030504030204" pitchFamily="34" charset="0"/>
            </a:endParaRPr>
          </a:p>
          <a:p>
            <a:endParaRPr lang="en-GB" sz="2400" dirty="0">
              <a:solidFill>
                <a:srgbClr val="313131"/>
              </a:solidFill>
              <a:latin typeface="Arial Rounded MT Bold" panose="020F0704030504030204" pitchFamily="34" charset="0"/>
            </a:endParaRPr>
          </a:p>
        </p:txBody>
      </p:sp>
    </p:spTree>
    <p:extLst>
      <p:ext uri="{BB962C8B-B14F-4D97-AF65-F5344CB8AC3E}">
        <p14:creationId xmlns:p14="http://schemas.microsoft.com/office/powerpoint/2010/main" val="2164201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4170136"/>
            <a:ext cx="6161166" cy="1938992"/>
          </a:xfrm>
          <a:prstGeom prst="rect">
            <a:avLst/>
          </a:prstGeom>
        </p:spPr>
        <p:txBody>
          <a:bodyPr wrap="square">
            <a:spAutoFit/>
          </a:bodyPr>
          <a:lstStyle/>
          <a:p>
            <a:r>
              <a:rPr lang="en-GB" sz="2400" dirty="0">
                <a:solidFill>
                  <a:srgbClr val="000000"/>
                </a:solidFill>
                <a:latin typeface="Arial Rounded MT Bold" panose="020F0704030504030204" pitchFamily="34" charset="0"/>
              </a:rPr>
              <a:t>Learning and memory require </a:t>
            </a:r>
            <a:r>
              <a:rPr lang="en-GB" sz="2400" dirty="0" smtClean="0">
                <a:solidFill>
                  <a:srgbClr val="000000"/>
                </a:solidFill>
                <a:latin typeface="Arial Rounded MT Bold" panose="020F0704030504030204" pitchFamily="34" charset="0"/>
              </a:rPr>
              <a:t>new </a:t>
            </a:r>
            <a:r>
              <a:rPr lang="en-GB" sz="2400" dirty="0">
                <a:solidFill>
                  <a:srgbClr val="000000"/>
                </a:solidFill>
                <a:latin typeface="Arial Rounded MT Bold" panose="020F0704030504030204" pitchFamily="34" charset="0"/>
              </a:rPr>
              <a:t>neural networks </a:t>
            </a:r>
            <a:r>
              <a:rPr lang="en-GB" sz="2400" dirty="0" smtClean="0">
                <a:solidFill>
                  <a:srgbClr val="000000"/>
                </a:solidFill>
                <a:latin typeface="Arial Rounded MT Bold" panose="020F0704030504030204" pitchFamily="34" charset="0"/>
              </a:rPr>
              <a:t>to form in </a:t>
            </a:r>
            <a:r>
              <a:rPr lang="en-GB" sz="2400" dirty="0">
                <a:solidFill>
                  <a:srgbClr val="000000"/>
                </a:solidFill>
                <a:latin typeface="Arial Rounded MT Bold" panose="020F0704030504030204" pitchFamily="34" charset="0"/>
              </a:rPr>
              <a:t>the brain. </a:t>
            </a:r>
            <a:endParaRPr lang="en-GB" sz="2400" dirty="0" smtClean="0">
              <a:solidFill>
                <a:srgbClr val="000000"/>
              </a:solidFill>
              <a:latin typeface="Arial Rounded MT Bold" panose="020F0704030504030204" pitchFamily="34" charset="0"/>
            </a:endParaRPr>
          </a:p>
          <a:p>
            <a:endParaRPr lang="en-GB" sz="2400" dirty="0" smtClean="0">
              <a:solidFill>
                <a:srgbClr val="000000"/>
              </a:solidFill>
              <a:latin typeface="Arial Rounded MT Bold" panose="020F0704030504030204" pitchFamily="34" charset="0"/>
            </a:endParaRPr>
          </a:p>
          <a:p>
            <a:r>
              <a:rPr lang="en-GB" sz="2400" dirty="0" smtClean="0">
                <a:solidFill>
                  <a:srgbClr val="000000"/>
                </a:solidFill>
                <a:latin typeface="Arial Rounded MT Bold" panose="020F0704030504030204" pitchFamily="34" charset="0"/>
              </a:rPr>
              <a:t>Synaptic </a:t>
            </a:r>
            <a:r>
              <a:rPr lang="en-GB" sz="2400" b="1" dirty="0" smtClean="0">
                <a:solidFill>
                  <a:srgbClr val="000000"/>
                </a:solidFill>
                <a:latin typeface="Arial Rounded MT Bold" panose="020F0704030504030204" pitchFamily="34" charset="0"/>
              </a:rPr>
              <a:t>plasticity </a:t>
            </a:r>
            <a:r>
              <a:rPr lang="en-GB" sz="2400" dirty="0" smtClean="0">
                <a:solidFill>
                  <a:srgbClr val="000000"/>
                </a:solidFill>
                <a:latin typeface="Arial Rounded MT Bold" panose="020F0704030504030204" pitchFamily="34" charset="0"/>
              </a:rPr>
              <a:t>is a key mechanism underlying this process.</a:t>
            </a:r>
          </a:p>
        </p:txBody>
      </p:sp>
      <p:sp>
        <p:nvSpPr>
          <p:cNvPr id="3" name="Rectangle 2"/>
          <p:cNvSpPr/>
          <p:nvPr/>
        </p:nvSpPr>
        <p:spPr>
          <a:xfrm>
            <a:off x="749300" y="482239"/>
            <a:ext cx="4976943" cy="4062651"/>
          </a:xfrm>
          <a:prstGeom prst="rect">
            <a:avLst/>
          </a:prstGeom>
        </p:spPr>
        <p:txBody>
          <a:bodyPr wrap="square">
            <a:spAutoFit/>
          </a:bodyPr>
          <a:lstStyle/>
          <a:p>
            <a:endParaRPr lang="en-GB" dirty="0">
              <a:solidFill>
                <a:srgbClr val="000000"/>
              </a:solidFill>
              <a:latin typeface="Arial Rounded MT Bold" panose="020F0704030504030204" pitchFamily="34" charset="0"/>
            </a:endParaRPr>
          </a:p>
          <a:p>
            <a:r>
              <a:rPr lang="en-GB" sz="2400" dirty="0" smtClean="0">
                <a:solidFill>
                  <a:srgbClr val="000000"/>
                </a:solidFill>
                <a:latin typeface="Arial Rounded MT Bold" panose="020F0704030504030204" pitchFamily="34" charset="0"/>
              </a:rPr>
              <a:t>A </a:t>
            </a:r>
            <a:r>
              <a:rPr lang="en-GB" sz="2400" dirty="0">
                <a:solidFill>
                  <a:srgbClr val="000000"/>
                </a:solidFill>
                <a:latin typeface="Arial Rounded MT Bold" panose="020F0704030504030204" pitchFamily="34" charset="0"/>
              </a:rPr>
              <a:t>human brain contains, on average, 86 billion neurons </a:t>
            </a:r>
            <a:r>
              <a:rPr lang="en-GB" sz="2400" dirty="0" smtClean="0">
                <a:solidFill>
                  <a:srgbClr val="000000"/>
                </a:solidFill>
                <a:latin typeface="Arial Rounded MT Bold" panose="020F0704030504030204" pitchFamily="34" charset="0"/>
              </a:rPr>
              <a:t>that </a:t>
            </a:r>
            <a:r>
              <a:rPr lang="en-GB" sz="2400" dirty="0">
                <a:solidFill>
                  <a:srgbClr val="000000"/>
                </a:solidFill>
                <a:latin typeface="Arial Rounded MT Bold" panose="020F0704030504030204" pitchFamily="34" charset="0"/>
              </a:rPr>
              <a:t>in </a:t>
            </a:r>
            <a:r>
              <a:rPr lang="en-GB" sz="2400" dirty="0" smtClean="0">
                <a:solidFill>
                  <a:srgbClr val="000000"/>
                </a:solidFill>
                <a:latin typeface="Arial Rounded MT Bold" panose="020F0704030504030204" pitchFamily="34" charset="0"/>
              </a:rPr>
              <a:t>total </a:t>
            </a:r>
            <a:r>
              <a:rPr lang="en-GB" sz="2400" dirty="0">
                <a:solidFill>
                  <a:srgbClr val="000000"/>
                </a:solidFill>
                <a:latin typeface="Arial Rounded MT Bold" panose="020F0704030504030204" pitchFamily="34" charset="0"/>
              </a:rPr>
              <a:t>make trillions of synaptic connections. </a:t>
            </a:r>
          </a:p>
          <a:p>
            <a:endParaRPr lang="en-GB" sz="2400" dirty="0">
              <a:solidFill>
                <a:srgbClr val="000000"/>
              </a:solidFill>
              <a:latin typeface="Arial Rounded MT Bold" panose="020F0704030504030204" pitchFamily="34" charset="0"/>
            </a:endParaRPr>
          </a:p>
          <a:p>
            <a:r>
              <a:rPr lang="en-GB" sz="2400" dirty="0" smtClean="0">
                <a:solidFill>
                  <a:srgbClr val="000000"/>
                </a:solidFill>
                <a:latin typeface="Arial Rounded MT Bold" panose="020F0704030504030204" pitchFamily="34" charset="0"/>
              </a:rPr>
              <a:t>These </a:t>
            </a:r>
            <a:r>
              <a:rPr lang="en-GB" sz="2400" dirty="0">
                <a:solidFill>
                  <a:srgbClr val="000000"/>
                </a:solidFill>
                <a:latin typeface="Arial Rounded MT Bold" panose="020F0704030504030204" pitchFamily="34" charset="0"/>
              </a:rPr>
              <a:t>nerve cells have branches connecting them to other cells in a complicated network. </a:t>
            </a:r>
          </a:p>
          <a:p>
            <a:endParaRPr lang="en-GB" sz="2400" dirty="0">
              <a:latin typeface="Arial Rounded MT Bold" panose="020F0704030504030204" pitchFamily="34" charset="0"/>
            </a:endParaRPr>
          </a:p>
        </p:txBody>
      </p:sp>
      <p:pic>
        <p:nvPicPr>
          <p:cNvPr id="4" name="Picture 3" descr="Microscope image of two nerve cells that are connected with each 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466" y="1742529"/>
            <a:ext cx="4554720" cy="441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788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4373" y="1621811"/>
            <a:ext cx="5306518" cy="3816429"/>
          </a:xfrm>
          <a:prstGeom prst="rect">
            <a:avLst/>
          </a:prstGeom>
        </p:spPr>
        <p:txBody>
          <a:bodyPr wrap="square">
            <a:spAutoFit/>
          </a:bodyPr>
          <a:lstStyle/>
          <a:p>
            <a:r>
              <a:rPr lang="en-GB" sz="2200" b="1" dirty="0">
                <a:solidFill>
                  <a:schemeClr val="accent5">
                    <a:lumMod val="50000"/>
                  </a:schemeClr>
                </a:solidFill>
                <a:latin typeface="Arial Rounded MT Bold" panose="020F0704030504030204" pitchFamily="34" charset="0"/>
              </a:rPr>
              <a:t>Learning</a:t>
            </a:r>
            <a:r>
              <a:rPr lang="en-GB" sz="2200" dirty="0">
                <a:solidFill>
                  <a:srgbClr val="000000"/>
                </a:solidFill>
                <a:latin typeface="Arial Rounded MT Bold" panose="020F0704030504030204" pitchFamily="34" charset="0"/>
              </a:rPr>
              <a:t> changes the physical structure of the </a:t>
            </a:r>
            <a:r>
              <a:rPr lang="en-GB" sz="2200" dirty="0" smtClean="0">
                <a:solidFill>
                  <a:srgbClr val="000000"/>
                </a:solidFill>
                <a:latin typeface="Arial Rounded MT Bold" panose="020F0704030504030204" pitchFamily="34" charset="0"/>
              </a:rPr>
              <a:t>brain</a:t>
            </a:r>
          </a:p>
          <a:p>
            <a:pPr>
              <a:buFont typeface="+mj-lt"/>
              <a:buAutoNum type="arabicPeriod"/>
            </a:pPr>
            <a:endParaRPr lang="en-GB" sz="2200" dirty="0">
              <a:solidFill>
                <a:srgbClr val="000000"/>
              </a:solidFill>
              <a:latin typeface="Arial Rounded MT Bold" panose="020F0704030504030204" pitchFamily="34" charset="0"/>
            </a:endParaRPr>
          </a:p>
          <a:p>
            <a:endParaRPr lang="en-GB" sz="2200" dirty="0">
              <a:solidFill>
                <a:srgbClr val="000000"/>
              </a:solidFill>
              <a:latin typeface="Arial Rounded MT Bold" panose="020F0704030504030204" pitchFamily="34" charset="0"/>
            </a:endParaRPr>
          </a:p>
          <a:p>
            <a:r>
              <a:rPr lang="en-GB" sz="2200" dirty="0">
                <a:solidFill>
                  <a:srgbClr val="000000"/>
                </a:solidFill>
                <a:latin typeface="Arial Rounded MT Bold" panose="020F0704030504030204" pitchFamily="34" charset="0"/>
              </a:rPr>
              <a:t>These structural changes alter the functional organization of the </a:t>
            </a:r>
            <a:r>
              <a:rPr lang="en-GB" sz="2200" dirty="0" smtClean="0">
                <a:solidFill>
                  <a:srgbClr val="000000"/>
                </a:solidFill>
                <a:latin typeface="Arial Rounded MT Bold" panose="020F0704030504030204" pitchFamily="34" charset="0"/>
              </a:rPr>
              <a:t>brain</a:t>
            </a:r>
          </a:p>
          <a:p>
            <a:endParaRPr lang="en-GB" sz="2200" dirty="0" smtClean="0">
              <a:solidFill>
                <a:srgbClr val="000000"/>
              </a:solidFill>
              <a:latin typeface="Arial Rounded MT Bold" panose="020F0704030504030204" pitchFamily="34" charset="0"/>
            </a:endParaRPr>
          </a:p>
          <a:p>
            <a:endParaRPr lang="en-GB" sz="2200" dirty="0">
              <a:solidFill>
                <a:srgbClr val="000000"/>
              </a:solidFill>
              <a:latin typeface="Arial Rounded MT Bold" panose="020F0704030504030204" pitchFamily="34" charset="0"/>
            </a:endParaRPr>
          </a:p>
          <a:p>
            <a:endParaRPr lang="en-GB" sz="2200" dirty="0">
              <a:solidFill>
                <a:srgbClr val="000000"/>
              </a:solidFill>
              <a:latin typeface="Arial Rounded MT Bold" panose="020F0704030504030204" pitchFamily="34" charset="0"/>
            </a:endParaRPr>
          </a:p>
          <a:p>
            <a:r>
              <a:rPr lang="en-GB" sz="2200" dirty="0">
                <a:solidFill>
                  <a:srgbClr val="000000"/>
                </a:solidFill>
                <a:latin typeface="Arial Rounded MT Bold" panose="020F0704030504030204" pitchFamily="34" charset="0"/>
              </a:rPr>
              <a:t>I</a:t>
            </a:r>
            <a:r>
              <a:rPr lang="en-GB" sz="2200" dirty="0" smtClean="0">
                <a:solidFill>
                  <a:srgbClr val="000000"/>
                </a:solidFill>
                <a:latin typeface="Arial Rounded MT Bold" panose="020F0704030504030204" pitchFamily="34" charset="0"/>
              </a:rPr>
              <a:t>n </a:t>
            </a:r>
            <a:r>
              <a:rPr lang="en-GB" sz="2200" dirty="0">
                <a:solidFill>
                  <a:srgbClr val="000000"/>
                </a:solidFill>
                <a:latin typeface="Arial Rounded MT Bold" panose="020F0704030504030204" pitchFamily="34" charset="0"/>
              </a:rPr>
              <a:t>other words, learning organizes and reorganizes the </a:t>
            </a:r>
            <a:r>
              <a:rPr lang="en-GB" sz="2200" dirty="0" smtClean="0">
                <a:solidFill>
                  <a:srgbClr val="000000"/>
                </a:solidFill>
                <a:latin typeface="Arial Rounded MT Bold" panose="020F0704030504030204" pitchFamily="34" charset="0"/>
              </a:rPr>
              <a:t>brain</a:t>
            </a:r>
            <a:endParaRPr lang="en-GB" sz="2200" dirty="0">
              <a:solidFill>
                <a:srgbClr val="000000"/>
              </a:solidFill>
              <a:latin typeface="Arial Rounded MT Bold" panose="020F0704030504030204" pitchFamily="34" charset="0"/>
            </a:endParaRPr>
          </a:p>
        </p:txBody>
      </p:sp>
      <p:pic>
        <p:nvPicPr>
          <p:cNvPr id="5" name="Picture 4"/>
          <p:cNvPicPr>
            <a:picLocks noChangeAspect="1"/>
          </p:cNvPicPr>
          <p:nvPr/>
        </p:nvPicPr>
        <p:blipFill>
          <a:blip r:embed="rId2"/>
          <a:stretch>
            <a:fillRect/>
          </a:stretch>
        </p:blipFill>
        <p:spPr>
          <a:xfrm>
            <a:off x="6096000" y="957340"/>
            <a:ext cx="5065237" cy="5145373"/>
          </a:xfrm>
          <a:prstGeom prst="rect">
            <a:avLst/>
          </a:prstGeom>
        </p:spPr>
      </p:pic>
    </p:spTree>
    <p:extLst>
      <p:ext uri="{BB962C8B-B14F-4D97-AF65-F5344CB8AC3E}">
        <p14:creationId xmlns:p14="http://schemas.microsoft.com/office/powerpoint/2010/main" val="1464285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brain cell diagram | Neurons, Nerve cell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a:stretch>
            <a:fillRect/>
          </a:stretch>
        </p:blipFill>
        <p:spPr>
          <a:xfrm>
            <a:off x="877602" y="714974"/>
            <a:ext cx="5207000" cy="4339167"/>
          </a:xfrm>
          <a:prstGeom prst="rect">
            <a:avLst/>
          </a:prstGeom>
        </p:spPr>
      </p:pic>
      <p:pic>
        <p:nvPicPr>
          <p:cNvPr id="7" name="Picture 2" descr="The Neuron"/>
          <p:cNvPicPr>
            <a:picLocks noChangeAspect="1" noChangeArrowheads="1"/>
          </p:cNvPicPr>
          <p:nvPr/>
        </p:nvPicPr>
        <p:blipFill rotWithShape="1">
          <a:blip r:embed="rId3">
            <a:extLst>
              <a:ext uri="{28A0092B-C50C-407E-A947-70E740481C1C}">
                <a14:useLocalDpi xmlns:a14="http://schemas.microsoft.com/office/drawing/2010/main" val="0"/>
              </a:ext>
            </a:extLst>
          </a:blip>
          <a:srcRect r="9517" b="6202"/>
          <a:stretch/>
        </p:blipFill>
        <p:spPr bwMode="auto">
          <a:xfrm>
            <a:off x="6084602" y="714974"/>
            <a:ext cx="5289999" cy="433916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41260" y="5417859"/>
            <a:ext cx="6622268" cy="646331"/>
          </a:xfrm>
          <a:prstGeom prst="rect">
            <a:avLst/>
          </a:prstGeom>
        </p:spPr>
        <p:txBody>
          <a:bodyPr wrap="square">
            <a:spAutoFit/>
          </a:bodyPr>
          <a:lstStyle/>
          <a:p>
            <a:r>
              <a:rPr lang="en-GB" dirty="0">
                <a:latin typeface="Arial Rounded MT Bold" panose="020F0704030504030204" pitchFamily="34" charset="0"/>
              </a:rPr>
              <a:t>Try copying </a:t>
            </a:r>
            <a:r>
              <a:rPr lang="en-GB" dirty="0" smtClean="0">
                <a:latin typeface="Arial Rounded MT Bold" panose="020F0704030504030204" pitchFamily="34" charset="0"/>
              </a:rPr>
              <a:t>these diagrams </a:t>
            </a:r>
            <a:r>
              <a:rPr lang="en-GB" dirty="0">
                <a:latin typeface="Arial Rounded MT Bold" panose="020F0704030504030204" pitchFamily="34" charset="0"/>
              </a:rPr>
              <a:t>in your Wellbeing </a:t>
            </a:r>
            <a:r>
              <a:rPr lang="en-GB" dirty="0" smtClean="0">
                <a:latin typeface="Arial Rounded MT Bold" panose="020F0704030504030204" pitchFamily="34" charset="0"/>
              </a:rPr>
              <a:t>Journal, add the labels and try to </a:t>
            </a:r>
            <a:r>
              <a:rPr lang="en-GB" dirty="0">
                <a:latin typeface="Arial Rounded MT Bold" panose="020F0704030504030204" pitchFamily="34" charset="0"/>
              </a:rPr>
              <a:t>summarise </a:t>
            </a:r>
            <a:r>
              <a:rPr lang="en-GB" dirty="0" smtClean="0">
                <a:latin typeface="Arial Rounded MT Bold" panose="020F0704030504030204" pitchFamily="34" charset="0"/>
              </a:rPr>
              <a:t>the process</a:t>
            </a:r>
            <a:endParaRPr lang="en-GB" dirty="0">
              <a:latin typeface="Arial Rounded MT Bold" panose="020F0704030504030204" pitchFamily="34" charset="0"/>
            </a:endParaRPr>
          </a:p>
        </p:txBody>
      </p:sp>
    </p:spTree>
    <p:extLst>
      <p:ext uri="{BB962C8B-B14F-4D97-AF65-F5344CB8AC3E}">
        <p14:creationId xmlns:p14="http://schemas.microsoft.com/office/powerpoint/2010/main" val="443966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9162" y="592326"/>
            <a:ext cx="9718675" cy="620713"/>
          </a:xfrm>
        </p:spPr>
        <p:txBody>
          <a:bodyPr>
            <a:normAutofit/>
          </a:bodyPr>
          <a:lstStyle/>
          <a:p>
            <a:r>
              <a:rPr lang="en-GB" sz="2800" dirty="0" smtClean="0">
                <a:latin typeface="Arial Rounded MT Bold" panose="020F0704030504030204" pitchFamily="34" charset="0"/>
              </a:rPr>
              <a:t>The Brain Is </a:t>
            </a:r>
            <a:r>
              <a:rPr lang="en-GB" sz="2800" i="1" dirty="0" smtClean="0">
                <a:latin typeface="Arial Rounded MT Bold" panose="020F0704030504030204" pitchFamily="34" charset="0"/>
              </a:rPr>
              <a:t>Like</a:t>
            </a:r>
            <a:r>
              <a:rPr lang="en-GB" sz="2800" dirty="0" smtClean="0">
                <a:latin typeface="Arial Rounded MT Bold" panose="020F0704030504030204" pitchFamily="34" charset="0"/>
              </a:rPr>
              <a:t> A Muscle</a:t>
            </a:r>
            <a:endParaRPr lang="en-GB" sz="2800" dirty="0">
              <a:latin typeface="Arial Rounded MT Bold" panose="020F0704030504030204" pitchFamily="34" charset="0"/>
            </a:endParaRPr>
          </a:p>
        </p:txBody>
      </p:sp>
      <p:sp>
        <p:nvSpPr>
          <p:cNvPr id="4" name="Rectangle 3"/>
          <p:cNvSpPr/>
          <p:nvPr/>
        </p:nvSpPr>
        <p:spPr>
          <a:xfrm>
            <a:off x="814465" y="1319317"/>
            <a:ext cx="6096000" cy="3816429"/>
          </a:xfrm>
          <a:prstGeom prst="rect">
            <a:avLst/>
          </a:prstGeom>
        </p:spPr>
        <p:txBody>
          <a:bodyPr>
            <a:spAutoFit/>
          </a:bodyPr>
          <a:lstStyle/>
          <a:p>
            <a:endParaRPr lang="en-GB" sz="2200" dirty="0">
              <a:solidFill>
                <a:srgbClr val="000000"/>
              </a:solidFill>
              <a:latin typeface="Arial Rounded MT Bold" panose="020F0704030504030204" pitchFamily="34" charset="0"/>
            </a:endParaRPr>
          </a:p>
          <a:p>
            <a:r>
              <a:rPr lang="en-GB" sz="2200" dirty="0" smtClean="0">
                <a:solidFill>
                  <a:srgbClr val="000000"/>
                </a:solidFill>
                <a:latin typeface="Arial Rounded MT Bold" panose="020F0704030504030204" pitchFamily="34" charset="0"/>
              </a:rPr>
              <a:t>Communication </a:t>
            </a:r>
            <a:r>
              <a:rPr lang="en-GB" sz="2200" dirty="0">
                <a:solidFill>
                  <a:srgbClr val="000000"/>
                </a:solidFill>
                <a:latin typeface="Arial Rounded MT Bold" panose="020F0704030504030204" pitchFamily="34" charset="0"/>
              </a:rPr>
              <a:t>between these brain cells is what allows us to think and solve problems.</a:t>
            </a:r>
            <a:r>
              <a:rPr lang="en-GB" sz="2200" dirty="0">
                <a:latin typeface="Arial Rounded MT Bold" panose="020F0704030504030204" pitchFamily="34" charset="0"/>
              </a:rPr>
              <a:t/>
            </a:r>
            <a:br>
              <a:rPr lang="en-GB" sz="2200" dirty="0">
                <a:latin typeface="Arial Rounded MT Bold" panose="020F0704030504030204" pitchFamily="34" charset="0"/>
              </a:rPr>
            </a:br>
            <a:endParaRPr lang="en-GB" sz="2200" dirty="0" smtClean="0">
              <a:latin typeface="Arial Rounded MT Bold" panose="020F0704030504030204" pitchFamily="34" charset="0"/>
            </a:endParaRPr>
          </a:p>
          <a:p>
            <a:r>
              <a:rPr lang="en-GB" sz="2200" dirty="0">
                <a:latin typeface="Arial Rounded MT Bold" panose="020F0704030504030204" pitchFamily="34" charset="0"/>
              </a:rPr>
              <a:t/>
            </a:r>
            <a:br>
              <a:rPr lang="en-GB" sz="2200" dirty="0">
                <a:latin typeface="Arial Rounded MT Bold" panose="020F0704030504030204" pitchFamily="34" charset="0"/>
              </a:rPr>
            </a:br>
            <a:r>
              <a:rPr lang="en-GB" sz="2200" dirty="0">
                <a:solidFill>
                  <a:srgbClr val="000000"/>
                </a:solidFill>
                <a:latin typeface="Arial Rounded MT Bold" panose="020F0704030504030204" pitchFamily="34" charset="0"/>
              </a:rPr>
              <a:t>When you learn new things, these tiny connections in the brain actually multiply and get stronger. The more that you challenge your mind to learn, the more your brain cells grow. </a:t>
            </a:r>
            <a:endParaRPr lang="en-GB" sz="2200" dirty="0">
              <a:latin typeface="Arial Rounded MT Bold" panose="020F0704030504030204" pitchFamily="34" charset="0"/>
            </a:endParaRPr>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l="17312" t="24164" r="17525" b="22003"/>
          <a:stretch/>
        </p:blipFill>
        <p:spPr>
          <a:xfrm>
            <a:off x="6670622" y="2458387"/>
            <a:ext cx="4572000" cy="1985986"/>
          </a:xfrm>
          <a:prstGeom prst="rect">
            <a:avLst/>
          </a:prstGeom>
        </p:spPr>
      </p:pic>
    </p:spTree>
    <p:extLst>
      <p:ext uri="{BB962C8B-B14F-4D97-AF65-F5344CB8AC3E}">
        <p14:creationId xmlns:p14="http://schemas.microsoft.com/office/powerpoint/2010/main" val="55051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2115" y="2082519"/>
            <a:ext cx="5043774" cy="4093428"/>
          </a:xfrm>
          <a:prstGeom prst="rect">
            <a:avLst/>
          </a:prstGeom>
        </p:spPr>
        <p:txBody>
          <a:bodyPr wrap="square">
            <a:spAutoFit/>
          </a:bodyPr>
          <a:lstStyle/>
          <a:p>
            <a:endParaRPr lang="en-GB" sz="2200" dirty="0" smtClean="0">
              <a:latin typeface="Arial Rounded MT Bold" panose="020F0704030504030204" pitchFamily="34" charset="0"/>
            </a:endParaRPr>
          </a:p>
          <a:p>
            <a:r>
              <a:rPr lang="en-GB" sz="2200" dirty="0" smtClean="0">
                <a:latin typeface="Arial Rounded MT Bold" panose="020F0704030504030204" pitchFamily="34" charset="0"/>
              </a:rPr>
              <a:t>Researchers found that  when you can understand this theory and explain it to someone else, you are more likely to take the information on board and put it into practice in your own life. </a:t>
            </a:r>
          </a:p>
          <a:p>
            <a:endParaRPr lang="en-GB" sz="2000" dirty="0" smtClean="0">
              <a:latin typeface="Arial Rounded MT Bold" panose="020F0704030504030204" pitchFamily="34" charset="0"/>
            </a:endParaRPr>
          </a:p>
          <a:p>
            <a:r>
              <a:rPr lang="en-GB" sz="2200" b="1" dirty="0" smtClean="0">
                <a:latin typeface="Arial Rounded MT Bold" panose="020F0704030504030204" pitchFamily="34" charset="0"/>
              </a:rPr>
              <a:t>This has found to be even more effective then positive thinking alone</a:t>
            </a:r>
            <a:r>
              <a:rPr lang="en-GB" sz="2200" dirty="0" smtClean="0">
                <a:latin typeface="Arial Rounded MT Bold" panose="020F0704030504030204" pitchFamily="34" charset="0"/>
              </a:rPr>
              <a:t>.</a:t>
            </a:r>
            <a:endParaRPr lang="en-GB" sz="2000" dirty="0">
              <a:latin typeface="Arial Rounded MT Bold" panose="020F0704030504030204" pitchFamily="34" charset="0"/>
            </a:endParaRPr>
          </a:p>
          <a:p>
            <a:r>
              <a:rPr lang="en-GB" sz="2000" dirty="0" smtClean="0">
                <a:latin typeface="Arial Rounded MT Bold" panose="020F0704030504030204" pitchFamily="34" charset="0"/>
              </a:rPr>
              <a:t>(Yeager </a:t>
            </a:r>
            <a:r>
              <a:rPr lang="en-GB" sz="2000" i="1" dirty="0" smtClean="0">
                <a:latin typeface="Arial Rounded MT Bold" panose="020F0704030504030204" pitchFamily="34" charset="0"/>
              </a:rPr>
              <a:t>et al. </a:t>
            </a:r>
            <a:r>
              <a:rPr lang="en-GB" sz="2000" dirty="0" smtClean="0">
                <a:latin typeface="Arial Rounded MT Bold" panose="020F0704030504030204" pitchFamily="34" charset="0"/>
              </a:rPr>
              <a:t>2012)</a:t>
            </a:r>
            <a:endParaRPr lang="en-GB" sz="2000" dirty="0">
              <a:latin typeface="Arial Rounded MT Bold" panose="020F0704030504030204" pitchFamily="34" charset="0"/>
            </a:endParaRPr>
          </a:p>
        </p:txBody>
      </p:sp>
      <p:pic>
        <p:nvPicPr>
          <p:cNvPr id="2" name="Picture 1"/>
          <p:cNvPicPr>
            <a:picLocks noChangeAspect="1"/>
          </p:cNvPicPr>
          <p:nvPr/>
        </p:nvPicPr>
        <p:blipFill rotWithShape="1">
          <a:blip r:embed="rId2"/>
          <a:srcRect l="3604" t="7684" r="5049" b="10025"/>
          <a:stretch/>
        </p:blipFill>
        <p:spPr>
          <a:xfrm>
            <a:off x="6265889" y="2796871"/>
            <a:ext cx="5231566" cy="3379076"/>
          </a:xfrm>
          <a:prstGeom prst="rect">
            <a:avLst/>
          </a:prstGeom>
        </p:spPr>
      </p:pic>
      <p:sp>
        <p:nvSpPr>
          <p:cNvPr id="3" name="Rectangle 2"/>
          <p:cNvSpPr/>
          <p:nvPr/>
        </p:nvSpPr>
        <p:spPr>
          <a:xfrm>
            <a:off x="1222115" y="882190"/>
            <a:ext cx="6096000" cy="1200329"/>
          </a:xfrm>
          <a:prstGeom prst="rect">
            <a:avLst/>
          </a:prstGeom>
        </p:spPr>
        <p:txBody>
          <a:bodyPr>
            <a:spAutoFit/>
          </a:bodyPr>
          <a:lstStyle/>
          <a:p>
            <a:r>
              <a:rPr lang="en-GB" sz="2400" dirty="0" smtClean="0">
                <a:latin typeface="Arial Rounded MT Bold" panose="020F0704030504030204" pitchFamily="34" charset="0"/>
              </a:rPr>
              <a:t>Try to summarise the learning process in your wellbeing journal, how would you explain this to a friend?</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3753778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858" t="1856" r="11593" b="5223"/>
          <a:stretch/>
        </p:blipFill>
        <p:spPr>
          <a:xfrm>
            <a:off x="8072730" y="3857690"/>
            <a:ext cx="2833141" cy="2023672"/>
          </a:xfrm>
          <a:prstGeom prst="rect">
            <a:avLst/>
          </a:prstGeom>
          <a:effectLst>
            <a:softEdge rad="0"/>
          </a:effectLst>
        </p:spPr>
      </p:pic>
      <p:sp>
        <p:nvSpPr>
          <p:cNvPr id="2" name="Title 1"/>
          <p:cNvSpPr>
            <a:spLocks noGrp="1"/>
          </p:cNvSpPr>
          <p:nvPr>
            <p:ph type="title" idx="4294967295"/>
          </p:nvPr>
        </p:nvSpPr>
        <p:spPr>
          <a:xfrm>
            <a:off x="1235868" y="596156"/>
            <a:ext cx="9720263" cy="776287"/>
          </a:xfrm>
        </p:spPr>
        <p:txBody>
          <a:bodyPr>
            <a:normAutofit/>
          </a:bodyPr>
          <a:lstStyle/>
          <a:p>
            <a:r>
              <a:rPr lang="en-GB" sz="2400" dirty="0" smtClean="0">
                <a:latin typeface="Arial Rounded MT Bold" panose="020F0704030504030204" pitchFamily="34" charset="0"/>
              </a:rPr>
              <a:t>Exercise Your Body…Exercise Your Brain</a:t>
            </a:r>
            <a:endParaRPr lang="en-GB" sz="2400" dirty="0">
              <a:latin typeface="Arial Rounded MT Bold" panose="020F0704030504030204" pitchFamily="34" charset="0"/>
            </a:endParaRPr>
          </a:p>
        </p:txBody>
      </p:sp>
      <p:sp>
        <p:nvSpPr>
          <p:cNvPr id="3" name="Rectangle 2"/>
          <p:cNvSpPr/>
          <p:nvPr/>
        </p:nvSpPr>
        <p:spPr>
          <a:xfrm>
            <a:off x="668852" y="1175634"/>
            <a:ext cx="6416207" cy="3416320"/>
          </a:xfrm>
          <a:prstGeom prst="rect">
            <a:avLst/>
          </a:prstGeom>
        </p:spPr>
        <p:txBody>
          <a:bodyPr wrap="square">
            <a:spAutoFit/>
          </a:bodyPr>
          <a:lstStyle/>
          <a:p>
            <a:pPr fontAlgn="base"/>
            <a:endParaRPr lang="en-GB" sz="2000" dirty="0" smtClean="0">
              <a:solidFill>
                <a:srgbClr val="212121"/>
              </a:solidFill>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solidFill>
                  <a:srgbClr val="212121"/>
                </a:solidFill>
                <a:latin typeface="Arial Rounded MT Bold" panose="020F0704030504030204" pitchFamily="34" charset="0"/>
              </a:rPr>
              <a:t>Exercise is important for brain health, growth and development. </a:t>
            </a:r>
            <a:r>
              <a:rPr lang="en-GB" sz="2200" dirty="0">
                <a:solidFill>
                  <a:srgbClr val="212121"/>
                </a:solidFill>
                <a:latin typeface="Arial Rounded MT Bold" panose="020F0704030504030204" pitchFamily="34" charset="0"/>
              </a:rPr>
              <a:t>(Voss </a:t>
            </a:r>
            <a:r>
              <a:rPr lang="en-GB" sz="2200" i="1" dirty="0">
                <a:solidFill>
                  <a:srgbClr val="212121"/>
                </a:solidFill>
                <a:latin typeface="Arial Rounded MT Bold" panose="020F0704030504030204" pitchFamily="34" charset="0"/>
              </a:rPr>
              <a:t>et al. </a:t>
            </a:r>
            <a:r>
              <a:rPr lang="en-GB" sz="2200" dirty="0">
                <a:solidFill>
                  <a:srgbClr val="212121"/>
                </a:solidFill>
                <a:latin typeface="Arial Rounded MT Bold" panose="020F0704030504030204" pitchFamily="34" charset="0"/>
              </a:rPr>
              <a:t>2010)</a:t>
            </a:r>
          </a:p>
          <a:p>
            <a:pPr fontAlgn="base"/>
            <a:endParaRPr lang="en-GB" sz="2200" dirty="0" smtClean="0">
              <a:solidFill>
                <a:srgbClr val="212121"/>
              </a:solidFill>
              <a:latin typeface="Arial Rounded MT Bold" panose="020F0704030504030204" pitchFamily="34" charset="0"/>
            </a:endParaRPr>
          </a:p>
          <a:p>
            <a:pPr fontAlgn="base"/>
            <a:endParaRPr lang="en-GB" sz="2200" dirty="0" smtClean="0">
              <a:solidFill>
                <a:srgbClr val="212121"/>
              </a:solidFill>
              <a:latin typeface="Arial Rounded MT Bold" panose="020F0704030504030204" pitchFamily="34" charset="0"/>
            </a:endParaRPr>
          </a:p>
          <a:p>
            <a:pPr marL="285750" indent="-285750" fontAlgn="base">
              <a:buFont typeface="Arial" panose="020B0604020202020204" pitchFamily="34" charset="0"/>
              <a:buChar char="•"/>
            </a:pPr>
            <a:r>
              <a:rPr lang="en-GB" sz="2200" dirty="0" smtClean="0">
                <a:solidFill>
                  <a:srgbClr val="212121"/>
                </a:solidFill>
                <a:latin typeface="Arial Rounded MT Bold" panose="020F0704030504030204" pitchFamily="34" charset="0"/>
              </a:rPr>
              <a:t>Not </a:t>
            </a:r>
            <a:r>
              <a:rPr lang="en-GB" sz="2200" dirty="0">
                <a:solidFill>
                  <a:srgbClr val="212121"/>
                </a:solidFill>
                <a:latin typeface="Arial Rounded MT Bold" panose="020F0704030504030204" pitchFamily="34" charset="0"/>
              </a:rPr>
              <a:t>only does the function of the brain improve, the cells themselves are better able to store information for </a:t>
            </a:r>
            <a:r>
              <a:rPr lang="en-GB" sz="2200" dirty="0" smtClean="0">
                <a:solidFill>
                  <a:srgbClr val="212121"/>
                </a:solidFill>
                <a:latin typeface="Arial Rounded MT Bold" panose="020F0704030504030204" pitchFamily="34" charset="0"/>
              </a:rPr>
              <a:t>learning and memory. </a:t>
            </a:r>
          </a:p>
          <a:p>
            <a:pPr fontAlgn="base"/>
            <a:endParaRPr lang="en-GB" sz="2000" dirty="0">
              <a:latin typeface="Arial Rounded MT Bold" panose="020F0704030504030204" pitchFamily="34" charset="0"/>
            </a:endParaRPr>
          </a:p>
        </p:txBody>
      </p:sp>
      <p:sp>
        <p:nvSpPr>
          <p:cNvPr id="6" name="Rectangle 5"/>
          <p:cNvSpPr/>
          <p:nvPr/>
        </p:nvSpPr>
        <p:spPr>
          <a:xfrm>
            <a:off x="584200" y="4557923"/>
            <a:ext cx="7062150" cy="1446550"/>
          </a:xfrm>
          <a:prstGeom prst="rect">
            <a:avLst/>
          </a:prstGeom>
        </p:spPr>
        <p:txBody>
          <a:bodyPr wrap="square">
            <a:spAutoFit/>
          </a:bodyPr>
          <a:lstStyle/>
          <a:p>
            <a:pPr marL="285750" indent="-285750" fontAlgn="base">
              <a:buFont typeface="Arial" panose="020B0604020202020204" pitchFamily="34" charset="0"/>
              <a:buChar char="•"/>
            </a:pPr>
            <a:r>
              <a:rPr lang="en-GB" sz="2200" dirty="0" smtClean="0">
                <a:solidFill>
                  <a:srgbClr val="212121"/>
                </a:solidFill>
                <a:latin typeface="Arial Rounded MT Bold" panose="020F0704030504030204" pitchFamily="34" charset="0"/>
              </a:rPr>
              <a:t>The more </a:t>
            </a:r>
            <a:r>
              <a:rPr lang="en-GB" sz="2200" dirty="0">
                <a:solidFill>
                  <a:srgbClr val="212121"/>
                </a:solidFill>
                <a:latin typeface="Arial Rounded MT Bold" panose="020F0704030504030204" pitchFamily="34" charset="0"/>
              </a:rPr>
              <a:t>you exercise your brain, the more you will be able to maintain optimal brain </a:t>
            </a:r>
            <a:r>
              <a:rPr lang="en-GB" sz="2200" dirty="0" smtClean="0">
                <a:solidFill>
                  <a:srgbClr val="212121"/>
                </a:solidFill>
                <a:latin typeface="Arial Rounded MT Bold" panose="020F0704030504030204" pitchFamily="34" charset="0"/>
              </a:rPr>
              <a:t>function </a:t>
            </a:r>
            <a:r>
              <a:rPr lang="en-GB" sz="2200" dirty="0">
                <a:solidFill>
                  <a:srgbClr val="212121"/>
                </a:solidFill>
                <a:latin typeface="Arial Rounded MT Bold" panose="020F0704030504030204" pitchFamily="34" charset="0"/>
              </a:rPr>
              <a:t>(</a:t>
            </a:r>
            <a:r>
              <a:rPr lang="en-GB" sz="2200" dirty="0" err="1">
                <a:solidFill>
                  <a:srgbClr val="212121"/>
                </a:solidFill>
                <a:latin typeface="Arial Rounded MT Bold" panose="020F0704030504030204" pitchFamily="34" charset="0"/>
              </a:rPr>
              <a:t>Praag</a:t>
            </a:r>
            <a:r>
              <a:rPr lang="en-GB" sz="2200" dirty="0">
                <a:solidFill>
                  <a:srgbClr val="212121"/>
                </a:solidFill>
                <a:latin typeface="Arial Rounded MT Bold" panose="020F0704030504030204" pitchFamily="34" charset="0"/>
              </a:rPr>
              <a:t> </a:t>
            </a:r>
            <a:r>
              <a:rPr lang="en-GB" sz="2200" i="1" dirty="0">
                <a:solidFill>
                  <a:srgbClr val="212121"/>
                </a:solidFill>
                <a:latin typeface="Arial Rounded MT Bold" panose="020F0704030504030204" pitchFamily="34" charset="0"/>
              </a:rPr>
              <a:t>et al. </a:t>
            </a:r>
            <a:r>
              <a:rPr lang="en-GB" sz="2200" dirty="0">
                <a:solidFill>
                  <a:srgbClr val="212121"/>
                </a:solidFill>
                <a:latin typeface="Arial Rounded MT Bold" panose="020F0704030504030204" pitchFamily="34" charset="0"/>
              </a:rPr>
              <a:t>2000</a:t>
            </a:r>
            <a:r>
              <a:rPr lang="en-GB" sz="2200" dirty="0" smtClean="0">
                <a:solidFill>
                  <a:srgbClr val="212121"/>
                </a:solidFill>
                <a:latin typeface="Arial Rounded MT Bold" panose="020F0704030504030204" pitchFamily="34" charset="0"/>
              </a:rPr>
              <a:t>).</a:t>
            </a:r>
            <a:endParaRPr lang="en-GB" sz="2200" dirty="0">
              <a:solidFill>
                <a:srgbClr val="212121"/>
              </a:solidFill>
              <a:latin typeface="Arial Rounded MT Bold" panose="020F0704030504030204" pitchFamily="34" charset="0"/>
            </a:endParaRPr>
          </a:p>
          <a:p>
            <a:pPr marL="285750" indent="-285750" fontAlgn="base">
              <a:buFont typeface="Arial" panose="020B0604020202020204" pitchFamily="34" charset="0"/>
              <a:buChar char="•"/>
            </a:pPr>
            <a:endParaRPr lang="en-GB" sz="2200" dirty="0">
              <a:solidFill>
                <a:srgbClr val="212121"/>
              </a:solidFill>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7511439" y="1458097"/>
            <a:ext cx="3858210" cy="2009743"/>
          </a:xfrm>
          <a:prstGeom prst="rect">
            <a:avLst/>
          </a:prstGeom>
          <a:effectLst>
            <a:softEdge rad="63500"/>
          </a:effectLst>
        </p:spPr>
      </p:pic>
    </p:spTree>
    <p:extLst>
      <p:ext uri="{BB962C8B-B14F-4D97-AF65-F5344CB8AC3E}">
        <p14:creationId xmlns:p14="http://schemas.microsoft.com/office/powerpoint/2010/main" val="2975622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98033" y="666750"/>
            <a:ext cx="6194425" cy="623888"/>
          </a:xfrm>
        </p:spPr>
        <p:txBody>
          <a:bodyPr>
            <a:normAutofit/>
          </a:bodyPr>
          <a:lstStyle/>
          <a:p>
            <a:r>
              <a:rPr lang="en-GB" sz="3200" dirty="0" smtClean="0">
                <a:latin typeface="Arial Rounded MT Bold" panose="020F0704030504030204" pitchFamily="34" charset="0"/>
              </a:rPr>
              <a:t>Try this</a:t>
            </a:r>
            <a:endParaRPr lang="en-GB" sz="3200"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730" y="3492708"/>
            <a:ext cx="4172973" cy="2606401"/>
          </a:xfrm>
          <a:prstGeom prst="rect">
            <a:avLst/>
          </a:prstGeom>
          <a:effectLst>
            <a:softEdge rad="88900"/>
          </a:effectLst>
        </p:spPr>
      </p:pic>
      <p:sp>
        <p:nvSpPr>
          <p:cNvPr id="4" name="TextBox 3"/>
          <p:cNvSpPr txBox="1"/>
          <p:nvPr/>
        </p:nvSpPr>
        <p:spPr>
          <a:xfrm>
            <a:off x="753756" y="1173776"/>
            <a:ext cx="6517974" cy="5016758"/>
          </a:xfrm>
          <a:prstGeom prst="rect">
            <a:avLst/>
          </a:prstGeom>
          <a:noFill/>
        </p:spPr>
        <p:txBody>
          <a:bodyPr wrap="square" rtlCol="0">
            <a:spAutoFit/>
          </a:bodyPr>
          <a:lstStyle/>
          <a:p>
            <a:r>
              <a:rPr lang="en-GB" sz="2000" dirty="0" smtClean="0">
                <a:latin typeface="Arial Rounded MT Bold" panose="020F0704030504030204" pitchFamily="34" charset="0"/>
              </a:rPr>
              <a:t>Picture a Growth Mindset:</a:t>
            </a:r>
          </a:p>
          <a:p>
            <a:endParaRPr lang="en-GB" sz="2000" dirty="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When you are learning a new skill or taking in new information, picture your brain growing stronger and smarter as new connections are being formed between neurones.</a:t>
            </a:r>
          </a:p>
          <a:p>
            <a:endParaRPr lang="en-GB" sz="2000" dirty="0" smtClean="0">
              <a:latin typeface="Arial Rounded MT Bold" panose="020F0704030504030204" pitchFamily="34" charset="0"/>
            </a:endParaRPr>
          </a:p>
          <a:p>
            <a:pPr marL="342900" indent="-342900">
              <a:buFont typeface="Arial" panose="020B0604020202020204" pitchFamily="34" charset="0"/>
              <a:buChar char="•"/>
            </a:pPr>
            <a:r>
              <a:rPr lang="en-GB" sz="2000" dirty="0">
                <a:latin typeface="Arial Rounded MT Bold" panose="020F0704030504030204" pitchFamily="34" charset="0"/>
              </a:rPr>
              <a:t>P</a:t>
            </a:r>
            <a:r>
              <a:rPr lang="en-GB" sz="2000" dirty="0" smtClean="0">
                <a:latin typeface="Arial Rounded MT Bold" panose="020F0704030504030204" pitchFamily="34" charset="0"/>
              </a:rPr>
              <a:t>icture your brain growing denser neural networks as you grow and learn and face new challenges.</a:t>
            </a:r>
          </a:p>
          <a:p>
            <a:pPr marL="342900" indent="-342900">
              <a:buFont typeface="Arial" panose="020B0604020202020204" pitchFamily="34" charset="0"/>
              <a:buChar char="•"/>
            </a:pPr>
            <a:endParaRPr lang="en-GB" sz="2000" dirty="0">
              <a:latin typeface="Arial Rounded MT Bold" panose="020F0704030504030204" pitchFamily="34" charset="0"/>
            </a:endParaRPr>
          </a:p>
          <a:p>
            <a:pPr marL="342900" indent="-342900">
              <a:buFont typeface="Arial" panose="020B0604020202020204" pitchFamily="34" charset="0"/>
              <a:buChar char="•"/>
            </a:pPr>
            <a:r>
              <a:rPr lang="en-GB" sz="2000" dirty="0" smtClean="0">
                <a:latin typeface="Arial Rounded MT Bold" panose="020F0704030504030204" pitchFamily="34" charset="0"/>
              </a:rPr>
              <a:t>Now, write a letter to an imaginary person who is  struggling with feeling </a:t>
            </a:r>
            <a:r>
              <a:rPr lang="en-GB" sz="2000" i="1" dirty="0" smtClean="0">
                <a:latin typeface="Arial Rounded MT Bold" panose="020F0704030504030204" pitchFamily="34" charset="0"/>
              </a:rPr>
              <a:t>stupid </a:t>
            </a:r>
            <a:r>
              <a:rPr lang="en-GB" sz="2000" dirty="0" smtClean="0">
                <a:latin typeface="Arial Rounded MT Bold" panose="020F0704030504030204" pitchFamily="34" charset="0"/>
              </a:rPr>
              <a:t>or unable to overcome a challenge. Tell them about the brains ability to grow and develop and about the importance of the growth mindset.</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359500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blip>
          <a:srcRect l="7759" t="54315" r="47956" b="11638"/>
          <a:stretch/>
        </p:blipFill>
        <p:spPr>
          <a:xfrm>
            <a:off x="5315242" y="1913206"/>
            <a:ext cx="6217920" cy="4135902"/>
          </a:xfrm>
          <a:prstGeom prst="rect">
            <a:avLst/>
          </a:prstGeom>
        </p:spPr>
      </p:pic>
      <p:pic>
        <p:nvPicPr>
          <p:cNvPr id="3" name="Picture 2"/>
          <p:cNvPicPr>
            <a:picLocks noChangeAspect="1"/>
          </p:cNvPicPr>
          <p:nvPr/>
        </p:nvPicPr>
        <p:blipFill rotWithShape="1">
          <a:blip r:embed="rId2">
            <a:clrChange>
              <a:clrFrom>
                <a:srgbClr val="FFFFFF"/>
              </a:clrFrom>
              <a:clrTo>
                <a:srgbClr val="FFFFFF">
                  <a:alpha val="0"/>
                </a:srgbClr>
              </a:clrTo>
            </a:clrChange>
          </a:blip>
          <a:srcRect t="6256" r="47528" b="48369"/>
          <a:stretch/>
        </p:blipFill>
        <p:spPr>
          <a:xfrm>
            <a:off x="786763" y="1125415"/>
            <a:ext cx="4249471" cy="3179298"/>
          </a:xfrm>
          <a:prstGeom prst="rect">
            <a:avLst/>
          </a:prstGeom>
        </p:spPr>
      </p:pic>
      <p:sp>
        <p:nvSpPr>
          <p:cNvPr id="4" name="Rectangle 3"/>
          <p:cNvSpPr/>
          <p:nvPr/>
        </p:nvSpPr>
        <p:spPr>
          <a:xfrm>
            <a:off x="1947737" y="2080343"/>
            <a:ext cx="2206531" cy="830997"/>
          </a:xfrm>
          <a:prstGeom prst="rect">
            <a:avLst/>
          </a:prstGeom>
        </p:spPr>
        <p:txBody>
          <a:bodyPr wrap="square">
            <a:spAutoFit/>
          </a:bodyPr>
          <a:lstStyle/>
          <a:p>
            <a:pPr algn="ctr"/>
            <a:r>
              <a:rPr lang="en-GB" sz="2400" dirty="0">
                <a:latin typeface="Arial Rounded MT Bold" panose="020F0704030504030204" pitchFamily="34" charset="0"/>
              </a:rPr>
              <a:t>Q: What is a webinar?</a:t>
            </a:r>
          </a:p>
        </p:txBody>
      </p:sp>
      <p:sp>
        <p:nvSpPr>
          <p:cNvPr id="6" name="Rectangle 5"/>
          <p:cNvSpPr/>
          <p:nvPr/>
        </p:nvSpPr>
        <p:spPr>
          <a:xfrm>
            <a:off x="6880416" y="2552111"/>
            <a:ext cx="3501539" cy="1938992"/>
          </a:xfrm>
          <a:prstGeom prst="rect">
            <a:avLst/>
          </a:prstGeom>
        </p:spPr>
        <p:txBody>
          <a:bodyPr wrap="square">
            <a:spAutoFit/>
          </a:bodyPr>
          <a:lstStyle/>
          <a:p>
            <a:pPr algn="ctr"/>
            <a:r>
              <a:rPr lang="en-GB" sz="2000" dirty="0">
                <a:latin typeface="Arial Rounded MT Bold" panose="020F0704030504030204" pitchFamily="34" charset="0"/>
              </a:rPr>
              <a:t>A: A </a:t>
            </a:r>
            <a:r>
              <a:rPr lang="en-GB" sz="2000" b="1" dirty="0">
                <a:latin typeface="Arial Rounded MT Bold" panose="020F0704030504030204" pitchFamily="34" charset="0"/>
              </a:rPr>
              <a:t>webinar</a:t>
            </a:r>
            <a:r>
              <a:rPr lang="en-GB" sz="2000" dirty="0">
                <a:latin typeface="Arial Rounded MT Bold" panose="020F0704030504030204" pitchFamily="34" charset="0"/>
              </a:rPr>
              <a:t> is essentially an online event where a speaker, delivers a presentation to an audience. </a:t>
            </a:r>
            <a:r>
              <a:rPr lang="en-GB" sz="2000" dirty="0" smtClean="0">
                <a:latin typeface="Arial Rounded MT Bold" panose="020F0704030504030204" pitchFamily="34" charset="0"/>
              </a:rPr>
              <a:t>It </a:t>
            </a:r>
            <a:r>
              <a:rPr lang="en-GB" sz="2000" dirty="0">
                <a:latin typeface="Arial Rounded MT Bold" panose="020F0704030504030204" pitchFamily="34" charset="0"/>
              </a:rPr>
              <a:t>is like a virtual Recovery College </a:t>
            </a:r>
            <a:r>
              <a:rPr lang="en-GB" sz="2000" dirty="0" smtClean="0">
                <a:latin typeface="Arial Rounded MT Bold" panose="020F0704030504030204" pitchFamily="34" charset="0"/>
              </a:rPr>
              <a:t>course.</a:t>
            </a:r>
            <a:endParaRPr lang="en-GB" sz="2000" dirty="0"/>
          </a:p>
        </p:txBody>
      </p:sp>
    </p:spTree>
    <p:extLst>
      <p:ext uri="{BB962C8B-B14F-4D97-AF65-F5344CB8AC3E}">
        <p14:creationId xmlns:p14="http://schemas.microsoft.com/office/powerpoint/2010/main" val="3172136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Rounded MT Bold" panose="020F0704030504030204" pitchFamily="34" charset="0"/>
              </a:rPr>
              <a:t>Resilience</a:t>
            </a:r>
            <a:endParaRPr lang="en-GB" dirty="0">
              <a:latin typeface="Arial Rounded MT Bold" panose="020F0704030504030204" pitchFamily="34" charset="0"/>
            </a:endParaRPr>
          </a:p>
        </p:txBody>
      </p:sp>
      <p:sp>
        <p:nvSpPr>
          <p:cNvPr id="4" name="Rectangle 3"/>
          <p:cNvSpPr/>
          <p:nvPr/>
        </p:nvSpPr>
        <p:spPr>
          <a:xfrm>
            <a:off x="1193802" y="2764135"/>
            <a:ext cx="6096000" cy="2677656"/>
          </a:xfrm>
          <a:prstGeom prst="rect">
            <a:avLst/>
          </a:prstGeom>
        </p:spPr>
        <p:txBody>
          <a:bodyPr>
            <a:spAutoFit/>
          </a:bodyPr>
          <a:lstStyle/>
          <a:p>
            <a:r>
              <a:rPr lang="en-GB" sz="2800" dirty="0">
                <a:solidFill>
                  <a:srgbClr val="222222"/>
                </a:solidFill>
                <a:latin typeface="Arial Rounded MT Bold" panose="020F0704030504030204" pitchFamily="34" charset="0"/>
              </a:rPr>
              <a:t>Resilience comes from </a:t>
            </a:r>
            <a:r>
              <a:rPr lang="en-GB" sz="2800" dirty="0" smtClean="0">
                <a:solidFill>
                  <a:srgbClr val="222222"/>
                </a:solidFill>
                <a:latin typeface="Arial Rounded MT Bold" panose="020F0704030504030204" pitchFamily="34" charset="0"/>
              </a:rPr>
              <a:t>'</a:t>
            </a:r>
            <a:r>
              <a:rPr lang="en-GB" sz="2800" dirty="0" err="1" smtClean="0">
                <a:solidFill>
                  <a:srgbClr val="222222"/>
                </a:solidFill>
                <a:latin typeface="Arial Rounded MT Bold" panose="020F0704030504030204" pitchFamily="34" charset="0"/>
              </a:rPr>
              <a:t>resiliens</a:t>
            </a:r>
            <a:r>
              <a:rPr lang="en-GB" sz="2800" dirty="0" smtClean="0">
                <a:solidFill>
                  <a:srgbClr val="222222"/>
                </a:solidFill>
                <a:latin typeface="Arial Rounded MT Bold" panose="020F0704030504030204" pitchFamily="34" charset="0"/>
              </a:rPr>
              <a:t>', a Latin word meaning  </a:t>
            </a:r>
            <a:r>
              <a:rPr lang="en-GB" sz="2800" dirty="0">
                <a:solidFill>
                  <a:srgbClr val="222222"/>
                </a:solidFill>
                <a:latin typeface="Arial Rounded MT Bold" panose="020F0704030504030204" pitchFamily="34" charset="0"/>
              </a:rPr>
              <a:t>'to recoil or rebound'. </a:t>
            </a:r>
            <a:endParaRPr lang="en-GB" sz="2800" dirty="0" smtClean="0">
              <a:solidFill>
                <a:srgbClr val="222222"/>
              </a:solidFill>
              <a:latin typeface="Arial Rounded MT Bold" panose="020F0704030504030204" pitchFamily="34" charset="0"/>
            </a:endParaRPr>
          </a:p>
          <a:p>
            <a:endParaRPr lang="en-GB" sz="2800" dirty="0">
              <a:solidFill>
                <a:srgbClr val="222222"/>
              </a:solidFill>
              <a:latin typeface="Arial Rounded MT Bold" panose="020F0704030504030204" pitchFamily="34" charset="0"/>
            </a:endParaRPr>
          </a:p>
          <a:p>
            <a:r>
              <a:rPr lang="en-GB" sz="2800" dirty="0" smtClean="0">
                <a:solidFill>
                  <a:srgbClr val="222222"/>
                </a:solidFill>
                <a:latin typeface="Arial Rounded MT Bold" panose="020F0704030504030204" pitchFamily="34" charset="0"/>
              </a:rPr>
              <a:t>In </a:t>
            </a:r>
            <a:r>
              <a:rPr lang="en-GB" sz="2800" dirty="0">
                <a:solidFill>
                  <a:srgbClr val="222222"/>
                </a:solidFill>
                <a:latin typeface="Arial Rounded MT Bold" panose="020F0704030504030204" pitchFamily="34" charset="0"/>
              </a:rPr>
              <a:t>the 1640s, </a:t>
            </a:r>
            <a:r>
              <a:rPr lang="en-GB" sz="2800" b="1" dirty="0">
                <a:solidFill>
                  <a:srgbClr val="222222"/>
                </a:solidFill>
                <a:latin typeface="Arial Rounded MT Bold" panose="020F0704030504030204" pitchFamily="34" charset="0"/>
              </a:rPr>
              <a:t>resilient</a:t>
            </a:r>
            <a:r>
              <a:rPr lang="en-GB" sz="2800" dirty="0">
                <a:solidFill>
                  <a:srgbClr val="222222"/>
                </a:solidFill>
                <a:latin typeface="Arial Rounded MT Bold" panose="020F0704030504030204" pitchFamily="34" charset="0"/>
              </a:rPr>
              <a:t> was used to mean 'springing back'.</a:t>
            </a:r>
            <a:endParaRPr lang="en-GB" sz="2800" dirty="0">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7289802" y="3476473"/>
            <a:ext cx="3736170" cy="2486251"/>
          </a:xfrm>
          <a:prstGeom prst="rect">
            <a:avLst/>
          </a:prstGeom>
        </p:spPr>
      </p:pic>
    </p:spTree>
    <p:extLst>
      <p:ext uri="{BB962C8B-B14F-4D97-AF65-F5344CB8AC3E}">
        <p14:creationId xmlns:p14="http://schemas.microsoft.com/office/powerpoint/2010/main" val="3995210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270" y="751738"/>
            <a:ext cx="7677671" cy="5090630"/>
          </a:xfrm>
          <a:prstGeom prst="rect">
            <a:avLst/>
          </a:prstGeom>
        </p:spPr>
      </p:pic>
      <p:sp>
        <p:nvSpPr>
          <p:cNvPr id="2" name="Rectangle 1"/>
          <p:cNvSpPr/>
          <p:nvPr/>
        </p:nvSpPr>
        <p:spPr>
          <a:xfrm>
            <a:off x="4025966" y="2204722"/>
            <a:ext cx="5006975" cy="1569660"/>
          </a:xfrm>
          <a:prstGeom prst="rect">
            <a:avLst/>
          </a:prstGeom>
        </p:spPr>
        <p:txBody>
          <a:bodyPr wrap="square">
            <a:spAutoFit/>
          </a:bodyPr>
          <a:lstStyle/>
          <a:p>
            <a:r>
              <a:rPr lang="en-GB" sz="2400" dirty="0">
                <a:solidFill>
                  <a:srgbClr val="222222"/>
                </a:solidFill>
                <a:latin typeface="Arial Rounded MT Bold" panose="020F0704030504030204" pitchFamily="34" charset="0"/>
              </a:rPr>
              <a:t>A</a:t>
            </a:r>
            <a:r>
              <a:rPr lang="en-GB" sz="2400" dirty="0" smtClean="0">
                <a:solidFill>
                  <a:srgbClr val="222222"/>
                </a:solidFill>
                <a:latin typeface="Arial Rounded MT Bold" panose="020F0704030504030204" pitchFamily="34" charset="0"/>
              </a:rPr>
              <a:t>bility </a:t>
            </a:r>
            <a:r>
              <a:rPr lang="en-GB" sz="2400" dirty="0">
                <a:solidFill>
                  <a:srgbClr val="222222"/>
                </a:solidFill>
                <a:latin typeface="Arial Rounded MT Bold" panose="020F0704030504030204" pitchFamily="34" charset="0"/>
              </a:rPr>
              <a:t>to recoil or spring back into shape after bending, stretching, or being compressed.</a:t>
            </a:r>
            <a:endParaRPr lang="en-GB" sz="2400" dirty="0">
              <a:latin typeface="Arial Rounded MT Bold" panose="020F0704030504030204" pitchFamily="34" charset="0"/>
            </a:endParaRPr>
          </a:p>
        </p:txBody>
      </p:sp>
      <p:pic>
        <p:nvPicPr>
          <p:cNvPr id="4" name="Picture 3"/>
          <p:cNvPicPr>
            <a:picLocks noChangeAspect="1"/>
          </p:cNvPicPr>
          <p:nvPr/>
        </p:nvPicPr>
        <p:blipFill>
          <a:blip r:embed="rId3"/>
          <a:stretch>
            <a:fillRect/>
          </a:stretch>
        </p:blipFill>
        <p:spPr>
          <a:xfrm>
            <a:off x="1800679" y="2876139"/>
            <a:ext cx="1885950" cy="2428875"/>
          </a:xfrm>
          <a:prstGeom prst="rect">
            <a:avLst/>
          </a:prstGeom>
          <a:effectLst>
            <a:softEdge rad="50800"/>
          </a:effectLst>
        </p:spPr>
      </p:pic>
    </p:spTree>
    <p:extLst>
      <p:ext uri="{BB962C8B-B14F-4D97-AF65-F5344CB8AC3E}">
        <p14:creationId xmlns:p14="http://schemas.microsoft.com/office/powerpoint/2010/main" val="14618525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te Little Girl Sitting on the Ground after Falling off Her Bike a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783" y="4010681"/>
            <a:ext cx="2619375" cy="1743076"/>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clrChange>
              <a:clrFrom>
                <a:srgbClr val="F1F1F1"/>
              </a:clrFrom>
              <a:clrTo>
                <a:srgbClr val="F1F1F1">
                  <a:alpha val="0"/>
                </a:srgbClr>
              </a:clrTo>
            </a:clrChange>
            <a:extLst>
              <a:ext uri="{28A0092B-C50C-407E-A947-70E740481C1C}">
                <a14:useLocalDpi xmlns:a14="http://schemas.microsoft.com/office/drawing/2010/main" val="0"/>
              </a:ext>
            </a:extLst>
          </a:blip>
          <a:stretch>
            <a:fillRect/>
          </a:stretch>
        </p:blipFill>
        <p:spPr>
          <a:xfrm>
            <a:off x="1809018" y="931448"/>
            <a:ext cx="7677671" cy="5090630"/>
          </a:xfrm>
          <a:prstGeom prst="rect">
            <a:avLst/>
          </a:prstGeom>
          <a:effectLst>
            <a:softEdge rad="0"/>
          </a:effectLst>
        </p:spPr>
      </p:pic>
      <p:sp>
        <p:nvSpPr>
          <p:cNvPr id="3" name="TextBox 2"/>
          <p:cNvSpPr txBox="1"/>
          <p:nvPr/>
        </p:nvSpPr>
        <p:spPr>
          <a:xfrm>
            <a:off x="2842061" y="2761462"/>
            <a:ext cx="5611586" cy="830997"/>
          </a:xfrm>
          <a:prstGeom prst="rect">
            <a:avLst/>
          </a:prstGeom>
          <a:noFill/>
        </p:spPr>
        <p:txBody>
          <a:bodyPr wrap="square" rtlCol="0">
            <a:spAutoFit/>
          </a:bodyPr>
          <a:lstStyle/>
          <a:p>
            <a:pPr algn="ctr"/>
            <a:r>
              <a:rPr lang="en-GB" sz="2400" dirty="0" smtClean="0">
                <a:latin typeface="Arial Rounded MT Bold" panose="020F0704030504030204" pitchFamily="34" charset="0"/>
              </a:rPr>
              <a:t>Ability </a:t>
            </a:r>
            <a:r>
              <a:rPr lang="en-GB" sz="2400" dirty="0">
                <a:latin typeface="Arial Rounded MT Bold" panose="020F0704030504030204" pitchFamily="34" charset="0"/>
              </a:rPr>
              <a:t>to withstand or recover quickly from difficult </a:t>
            </a:r>
            <a:r>
              <a:rPr lang="en-GB" sz="2400" dirty="0" smtClean="0">
                <a:latin typeface="Arial Rounded MT Bold" panose="020F0704030504030204" pitchFamily="34" charset="0"/>
              </a:rPr>
              <a:t>conditions</a:t>
            </a:r>
          </a:p>
        </p:txBody>
      </p:sp>
    </p:spTree>
    <p:extLst>
      <p:ext uri="{BB962C8B-B14F-4D97-AF65-F5344CB8AC3E}">
        <p14:creationId xmlns:p14="http://schemas.microsoft.com/office/powerpoint/2010/main" val="143647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0102" b="21474"/>
          <a:stretch/>
        </p:blipFill>
        <p:spPr>
          <a:xfrm>
            <a:off x="1517767" y="1366173"/>
            <a:ext cx="9160226" cy="4859868"/>
          </a:xfrm>
          <a:prstGeom prst="rect">
            <a:avLst/>
          </a:prstGeom>
          <a:effectLst>
            <a:softEdge rad="114300"/>
          </a:effectLst>
        </p:spPr>
      </p:pic>
      <p:sp>
        <p:nvSpPr>
          <p:cNvPr id="3" name="Rectangle 2"/>
          <p:cNvSpPr/>
          <p:nvPr/>
        </p:nvSpPr>
        <p:spPr>
          <a:xfrm>
            <a:off x="2169208" y="535176"/>
            <a:ext cx="7857344" cy="830997"/>
          </a:xfrm>
          <a:prstGeom prst="rect">
            <a:avLst/>
          </a:prstGeom>
        </p:spPr>
        <p:txBody>
          <a:bodyPr wrap="none">
            <a:spAutoFit/>
          </a:bodyPr>
          <a:lstStyle/>
          <a:p>
            <a:r>
              <a:rPr lang="en-GB" sz="4800" dirty="0" smtClean="0">
                <a:latin typeface="Arial Rounded MT Bold" panose="020F0704030504030204" pitchFamily="34" charset="0"/>
              </a:rPr>
              <a:t>We </a:t>
            </a:r>
            <a:r>
              <a:rPr lang="en-GB" sz="4800" dirty="0">
                <a:latin typeface="Arial Rounded MT Bold" panose="020F0704030504030204" pitchFamily="34" charset="0"/>
              </a:rPr>
              <a:t>can learn </a:t>
            </a:r>
            <a:r>
              <a:rPr lang="en-GB" sz="4800" b="1" dirty="0">
                <a:latin typeface="Arial Rounded MT Bold" panose="020F0704030504030204" pitchFamily="34" charset="0"/>
              </a:rPr>
              <a:t>hopefulness</a:t>
            </a:r>
            <a:endParaRPr lang="en-GB" sz="4800" dirty="0">
              <a:latin typeface="Arial Rounded MT Bold" panose="020F0704030504030204" pitchFamily="34" charset="0"/>
            </a:endParaRPr>
          </a:p>
        </p:txBody>
      </p:sp>
    </p:spTree>
    <p:extLst>
      <p:ext uri="{BB962C8B-B14F-4D97-AF65-F5344CB8AC3E}">
        <p14:creationId xmlns:p14="http://schemas.microsoft.com/office/powerpoint/2010/main" val="535543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vercoming the Fear of Facing Adversity | Terry Lige | Inside Ou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223" y="1543987"/>
            <a:ext cx="10208823" cy="46273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8112" y="764498"/>
            <a:ext cx="6229847" cy="523220"/>
          </a:xfrm>
          <a:prstGeom prst="rect">
            <a:avLst/>
          </a:prstGeom>
          <a:noFill/>
        </p:spPr>
        <p:txBody>
          <a:bodyPr wrap="none" rtlCol="0">
            <a:spAutoFit/>
          </a:bodyPr>
          <a:lstStyle/>
          <a:p>
            <a:r>
              <a:rPr lang="en-GB" sz="2800" dirty="0" smtClean="0">
                <a:latin typeface="Arial Rounded MT Bold" panose="020F0704030504030204" pitchFamily="34" charset="0"/>
              </a:rPr>
              <a:t>How </a:t>
            </a:r>
            <a:r>
              <a:rPr lang="en-GB" sz="2800" dirty="0" err="1" smtClean="0">
                <a:latin typeface="Arial Rounded MT Bold" panose="020F0704030504030204" pitchFamily="34" charset="0"/>
              </a:rPr>
              <a:t>Mindsets</a:t>
            </a:r>
            <a:r>
              <a:rPr lang="en-GB" sz="2800" dirty="0" smtClean="0">
                <a:latin typeface="Arial Rounded MT Bold" panose="020F0704030504030204" pitchFamily="34" charset="0"/>
              </a:rPr>
              <a:t> Influence Resilience</a:t>
            </a:r>
            <a:endParaRPr lang="en-GB" sz="2800" dirty="0">
              <a:latin typeface="Arial Rounded MT Bold" panose="020F0704030504030204" pitchFamily="34" charset="0"/>
            </a:endParaRPr>
          </a:p>
        </p:txBody>
      </p:sp>
    </p:spTree>
    <p:extLst>
      <p:ext uri="{BB962C8B-B14F-4D97-AF65-F5344CB8AC3E}">
        <p14:creationId xmlns:p14="http://schemas.microsoft.com/office/powerpoint/2010/main" val="3157642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799" y="992670"/>
            <a:ext cx="7677671" cy="5090630"/>
          </a:xfrm>
          <a:prstGeom prst="rect">
            <a:avLst/>
          </a:prstGeom>
        </p:spPr>
      </p:pic>
      <p:sp>
        <p:nvSpPr>
          <p:cNvPr id="3" name="TextBox 2"/>
          <p:cNvSpPr txBox="1"/>
          <p:nvPr/>
        </p:nvSpPr>
        <p:spPr>
          <a:xfrm>
            <a:off x="2308485" y="2808730"/>
            <a:ext cx="5704990" cy="2554545"/>
          </a:xfrm>
          <a:prstGeom prst="rect">
            <a:avLst/>
          </a:prstGeom>
          <a:noFill/>
        </p:spPr>
        <p:txBody>
          <a:bodyPr wrap="square" rtlCol="0">
            <a:spAutoFit/>
          </a:bodyPr>
          <a:lstStyle/>
          <a:p>
            <a:pPr algn="ctr"/>
            <a:r>
              <a:rPr lang="en-GB" sz="2400" b="1" dirty="0" err="1" smtClean="0">
                <a:latin typeface="Arial Rounded MT Bold" panose="020F0704030504030204" pitchFamily="34" charset="0"/>
              </a:rPr>
              <a:t>Mindsets</a:t>
            </a:r>
            <a:r>
              <a:rPr lang="en-GB" sz="2400" dirty="0" smtClean="0">
                <a:latin typeface="Arial Rounded MT Bold" panose="020F0704030504030204" pitchFamily="34" charset="0"/>
              </a:rPr>
              <a:t> create </a:t>
            </a:r>
            <a:r>
              <a:rPr lang="en-GB" sz="2400" i="1" dirty="0" smtClean="0">
                <a:latin typeface="Arial Rounded MT Bold" panose="020F0704030504030204" pitchFamily="34" charset="0"/>
              </a:rPr>
              <a:t>lenses</a:t>
            </a:r>
            <a:r>
              <a:rPr lang="en-GB" sz="2400" dirty="0" smtClean="0">
                <a:latin typeface="Arial Rounded MT Bold" panose="020F0704030504030204" pitchFamily="34" charset="0"/>
              </a:rPr>
              <a:t> that filter our experience of adversity; in doing so lead to different patterns of </a:t>
            </a:r>
          </a:p>
          <a:p>
            <a:pPr algn="ctr"/>
            <a:r>
              <a:rPr lang="en-GB" sz="2400" dirty="0" smtClean="0">
                <a:latin typeface="Arial Rounded MT Bold" panose="020F0704030504030204" pitchFamily="34" charset="0"/>
              </a:rPr>
              <a:t>vulnerability or resilience.</a:t>
            </a:r>
          </a:p>
          <a:p>
            <a:pPr algn="ctr"/>
            <a:endParaRPr lang="en-GB" sz="2000" dirty="0" smtClean="0">
              <a:latin typeface="Arial Rounded MT Bold" panose="020F0704030504030204" pitchFamily="34" charset="0"/>
            </a:endParaRPr>
          </a:p>
          <a:p>
            <a:pPr algn="ctr"/>
            <a:r>
              <a:rPr lang="en-GB" sz="2000" dirty="0" smtClean="0">
                <a:latin typeface="Arial Rounded MT Bold" panose="020F0704030504030204" pitchFamily="34" charset="0"/>
              </a:rPr>
              <a:t>Carol </a:t>
            </a:r>
            <a:r>
              <a:rPr lang="en-GB" sz="2000" dirty="0" err="1" smtClean="0">
                <a:latin typeface="Arial Rounded MT Bold" panose="020F0704030504030204" pitchFamily="34" charset="0"/>
              </a:rPr>
              <a:t>Dweck</a:t>
            </a:r>
            <a:endParaRPr lang="en-GB" sz="2000" dirty="0" smtClean="0">
              <a:latin typeface="Arial Rounded MT Bold" panose="020F0704030504030204" pitchFamily="34" charset="0"/>
            </a:endParaRPr>
          </a:p>
          <a:p>
            <a:endParaRPr lang="en-GB" sz="2400" dirty="0"/>
          </a:p>
        </p:txBody>
      </p:sp>
    </p:spTree>
    <p:extLst>
      <p:ext uri="{BB962C8B-B14F-4D97-AF65-F5344CB8AC3E}">
        <p14:creationId xmlns:p14="http://schemas.microsoft.com/office/powerpoint/2010/main" val="34625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500" y="670588"/>
            <a:ext cx="8369926" cy="5549625"/>
          </a:xfrm>
          <a:prstGeom prst="rect">
            <a:avLst/>
          </a:prstGeom>
        </p:spPr>
      </p:pic>
      <p:sp>
        <p:nvSpPr>
          <p:cNvPr id="3" name="TextBox 2"/>
          <p:cNvSpPr txBox="1"/>
          <p:nvPr/>
        </p:nvSpPr>
        <p:spPr>
          <a:xfrm>
            <a:off x="1511374" y="2686868"/>
            <a:ext cx="7767538" cy="1938992"/>
          </a:xfrm>
          <a:prstGeom prst="rect">
            <a:avLst/>
          </a:prstGeom>
          <a:noFill/>
        </p:spPr>
        <p:txBody>
          <a:bodyPr wrap="square" rtlCol="0">
            <a:spAutoFit/>
          </a:bodyPr>
          <a:lstStyle/>
          <a:p>
            <a:pPr algn="ctr"/>
            <a:r>
              <a:rPr lang="en-GB" sz="2400" dirty="0" smtClean="0">
                <a:latin typeface="Arial Rounded MT Bold" panose="020F0704030504030204" pitchFamily="34" charset="0"/>
              </a:rPr>
              <a:t>It is not a quality in the person or the environment</a:t>
            </a:r>
          </a:p>
          <a:p>
            <a:pPr algn="ctr"/>
            <a:r>
              <a:rPr lang="en-GB" sz="2400" dirty="0" smtClean="0">
                <a:latin typeface="Arial Rounded MT Bold" panose="020F0704030504030204" pitchFamily="34" charset="0"/>
              </a:rPr>
              <a:t>but the </a:t>
            </a:r>
            <a:r>
              <a:rPr lang="en-GB" sz="2400" b="1" dirty="0" smtClean="0">
                <a:latin typeface="Arial Rounded MT Bold" panose="020F0704030504030204" pitchFamily="34" charset="0"/>
              </a:rPr>
              <a:t>interpretation</a:t>
            </a:r>
            <a:r>
              <a:rPr lang="en-GB" sz="2400" dirty="0" smtClean="0">
                <a:latin typeface="Arial Rounded MT Bold" panose="020F0704030504030204" pitchFamily="34" charset="0"/>
              </a:rPr>
              <a:t> of the adversity which determines resilience.</a:t>
            </a:r>
          </a:p>
          <a:p>
            <a:pPr algn="ctr"/>
            <a:endParaRPr lang="en-GB" sz="2400" dirty="0" smtClean="0">
              <a:latin typeface="Arial Rounded MT Bold" panose="020F0704030504030204" pitchFamily="34" charset="0"/>
            </a:endParaRPr>
          </a:p>
          <a:p>
            <a:pPr algn="ctr"/>
            <a:r>
              <a:rPr lang="en-GB" sz="2000" dirty="0" smtClean="0">
                <a:latin typeface="Arial Rounded MT Bold" panose="020F0704030504030204" pitchFamily="34" charset="0"/>
              </a:rPr>
              <a:t>Carol </a:t>
            </a:r>
            <a:r>
              <a:rPr lang="en-GB" sz="2000" dirty="0" err="1" smtClean="0">
                <a:latin typeface="Arial Rounded MT Bold" panose="020F0704030504030204" pitchFamily="34" charset="0"/>
              </a:rPr>
              <a:t>Dweck</a:t>
            </a:r>
            <a:r>
              <a:rPr lang="en-GB" sz="2400" dirty="0" smtClean="0">
                <a:latin typeface="Arial Rounded MT Bold" panose="020F0704030504030204" pitchFamily="34" charset="0"/>
              </a:rPr>
              <a:t> </a:t>
            </a:r>
          </a:p>
        </p:txBody>
      </p:sp>
    </p:spTree>
    <p:extLst>
      <p:ext uri="{BB962C8B-B14F-4D97-AF65-F5344CB8AC3E}">
        <p14:creationId xmlns:p14="http://schemas.microsoft.com/office/powerpoint/2010/main" val="665205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5190" y="1779105"/>
            <a:ext cx="4410915" cy="3046988"/>
          </a:xfrm>
          <a:prstGeom prst="rect">
            <a:avLst/>
          </a:prstGeom>
        </p:spPr>
        <p:txBody>
          <a:bodyPr wrap="square">
            <a:spAutoFit/>
          </a:bodyPr>
          <a:lstStyle/>
          <a:p>
            <a:r>
              <a:rPr lang="en-GB" sz="2800" dirty="0" smtClean="0">
                <a:latin typeface="Arial Rounded MT Bold" panose="020F0704030504030204" pitchFamily="34" charset="0"/>
              </a:rPr>
              <a:t>In other words…</a:t>
            </a:r>
          </a:p>
          <a:p>
            <a:endParaRPr lang="en-GB" sz="2800" dirty="0" smtClean="0">
              <a:latin typeface="Arial Rounded MT Bold" panose="020F0704030504030204" pitchFamily="34" charset="0"/>
            </a:endParaRPr>
          </a:p>
          <a:p>
            <a:r>
              <a:rPr lang="en-GB" sz="2800" dirty="0" smtClean="0">
                <a:latin typeface="Arial Rounded MT Bold" panose="020F0704030504030204" pitchFamily="34" charset="0"/>
              </a:rPr>
              <a:t>Your mindset can </a:t>
            </a:r>
            <a:r>
              <a:rPr lang="en-GB" sz="2800" dirty="0">
                <a:latin typeface="Arial Rounded MT Bold" panose="020F0704030504030204" pitchFamily="34" charset="0"/>
              </a:rPr>
              <a:t>determine whether or not </a:t>
            </a:r>
            <a:r>
              <a:rPr lang="en-GB" sz="2800" dirty="0" smtClean="0">
                <a:latin typeface="Arial Rounded MT Bold" panose="020F0704030504030204" pitchFamily="34" charset="0"/>
              </a:rPr>
              <a:t>the </a:t>
            </a:r>
            <a:r>
              <a:rPr lang="en-GB" sz="2800" dirty="0">
                <a:latin typeface="Arial Rounded MT Bold" panose="020F0704030504030204" pitchFamily="34" charset="0"/>
              </a:rPr>
              <a:t>adversity will effect </a:t>
            </a:r>
            <a:r>
              <a:rPr lang="en-GB" sz="2800" dirty="0" smtClean="0">
                <a:latin typeface="Arial Rounded MT Bold" panose="020F0704030504030204" pitchFamily="34" charset="0"/>
              </a:rPr>
              <a:t>your outcomes</a:t>
            </a:r>
          </a:p>
          <a:p>
            <a:endParaRPr lang="en-GB" sz="2400" dirty="0">
              <a:latin typeface="Arial Rounded MT Bold" panose="020F07040305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774" y="1779105"/>
            <a:ext cx="4949494" cy="2797540"/>
          </a:xfrm>
          <a:prstGeom prst="rect">
            <a:avLst/>
          </a:prstGeom>
          <a:effectLst>
            <a:softEdge rad="101600"/>
          </a:effectLst>
        </p:spPr>
      </p:pic>
    </p:spTree>
    <p:extLst>
      <p:ext uri="{BB962C8B-B14F-4D97-AF65-F5344CB8AC3E}">
        <p14:creationId xmlns:p14="http://schemas.microsoft.com/office/powerpoint/2010/main" val="2153164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2456" y="2448135"/>
            <a:ext cx="4775201" cy="1815882"/>
          </a:xfrm>
          <a:prstGeom prst="rect">
            <a:avLst/>
          </a:prstGeom>
          <a:noFill/>
        </p:spPr>
        <p:txBody>
          <a:bodyPr wrap="square" rtlCol="0">
            <a:spAutoFit/>
          </a:bodyPr>
          <a:lstStyle/>
          <a:p>
            <a:pPr algn="ctr"/>
            <a:r>
              <a:rPr lang="en-GB" sz="2800" dirty="0" smtClean="0">
                <a:latin typeface="Arial Rounded MT Bold" panose="020F0704030504030204" pitchFamily="34" charset="0"/>
              </a:rPr>
              <a:t>Those with a growth mindset are more resilient when confronting a challenging situation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57" y="1794993"/>
            <a:ext cx="5733143" cy="4294323"/>
          </a:xfrm>
          <a:prstGeom prst="rect">
            <a:avLst/>
          </a:prstGeom>
          <a:effectLst>
            <a:softEdge rad="419100"/>
          </a:effectLst>
        </p:spPr>
      </p:pic>
    </p:spTree>
    <p:extLst>
      <p:ext uri="{BB962C8B-B14F-4D97-AF65-F5344CB8AC3E}">
        <p14:creationId xmlns:p14="http://schemas.microsoft.com/office/powerpoint/2010/main" val="4229627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89631" y="2218544"/>
            <a:ext cx="6028208" cy="4020943"/>
          </a:xfrm>
          <a:prstGeom prst="rect">
            <a:avLst/>
          </a:prstGeom>
          <a:effectLst>
            <a:softEdge rad="165100"/>
          </a:effectLst>
        </p:spPr>
      </p:pic>
      <p:pic>
        <p:nvPicPr>
          <p:cNvPr id="2" name="Picture 1"/>
          <p:cNvPicPr>
            <a:picLocks noChangeAspect="1"/>
          </p:cNvPicPr>
          <p:nvPr/>
        </p:nvPicPr>
        <p:blipFill rotWithShape="1">
          <a:blip r:embed="rId3">
            <a:clrChange>
              <a:clrFrom>
                <a:srgbClr val="FFFEFA"/>
              </a:clrFrom>
              <a:clrTo>
                <a:srgbClr val="FFFEFA">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t="49351" r="71808" b="43939"/>
          <a:stretch/>
        </p:blipFill>
        <p:spPr>
          <a:xfrm>
            <a:off x="1314610" y="4860857"/>
            <a:ext cx="2477901" cy="449943"/>
          </a:xfrm>
          <a:prstGeom prst="rect">
            <a:avLst/>
          </a:prstGeom>
        </p:spPr>
      </p:pic>
      <p:sp>
        <p:nvSpPr>
          <p:cNvPr id="7" name="Rectangle 6"/>
          <p:cNvSpPr/>
          <p:nvPr/>
        </p:nvSpPr>
        <p:spPr>
          <a:xfrm>
            <a:off x="803347" y="934991"/>
            <a:ext cx="5048937" cy="3416320"/>
          </a:xfrm>
          <a:prstGeom prst="rect">
            <a:avLst/>
          </a:prstGeom>
        </p:spPr>
        <p:txBody>
          <a:bodyPr wrap="square">
            <a:spAutoFit/>
          </a:bodyPr>
          <a:lstStyle/>
          <a:p>
            <a:r>
              <a:rPr lang="en-GB" sz="2400" dirty="0">
                <a:latin typeface="Arial Rounded MT Bold" panose="020F0704030504030204" pitchFamily="34" charset="0"/>
              </a:rPr>
              <a:t>Our minds are constantly trying to make sense of our world, forming judgements and opinions about every situation, event, and interaction. </a:t>
            </a:r>
            <a:endParaRPr lang="en-GB" sz="2400" dirty="0" smtClean="0">
              <a:latin typeface="Arial Rounded MT Bold" panose="020F0704030504030204" pitchFamily="34" charset="0"/>
            </a:endParaRPr>
          </a:p>
          <a:p>
            <a:endParaRPr lang="en-GB" sz="2400" dirty="0" smtClean="0">
              <a:solidFill>
                <a:srgbClr val="2A2A2A"/>
              </a:solidFill>
              <a:latin typeface="Arial Rounded MT Bold" panose="020F0704030504030204" pitchFamily="34" charset="0"/>
            </a:endParaRPr>
          </a:p>
          <a:p>
            <a:r>
              <a:rPr lang="en-GB" sz="2400" dirty="0" smtClean="0">
                <a:solidFill>
                  <a:srgbClr val="2A2A2A"/>
                </a:solidFill>
                <a:latin typeface="Arial Rounded MT Bold" panose="020F0704030504030204" pitchFamily="34" charset="0"/>
              </a:rPr>
              <a:t>In </a:t>
            </a:r>
            <a:r>
              <a:rPr lang="en-GB" sz="2400" dirty="0">
                <a:solidFill>
                  <a:srgbClr val="2A2A2A"/>
                </a:solidFill>
                <a:latin typeface="Arial Rounded MT Bold" panose="020F0704030504030204" pitchFamily="34" charset="0"/>
              </a:rPr>
              <a:t>CBT this process is known as </a:t>
            </a:r>
            <a:r>
              <a:rPr lang="en-GB" sz="2400" i="1" dirty="0">
                <a:solidFill>
                  <a:srgbClr val="2A2A2A"/>
                </a:solidFill>
                <a:latin typeface="Arial Rounded MT Bold" panose="020F0704030504030204" pitchFamily="34" charset="0"/>
              </a:rPr>
              <a:t>Framing</a:t>
            </a:r>
            <a:endParaRPr lang="en-GB" sz="2400" i="1" dirty="0">
              <a:latin typeface="Arial Rounded MT Bold" panose="020F0704030504030204" pitchFamily="34" charset="0"/>
            </a:endParaRPr>
          </a:p>
          <a:p>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95229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5812" t="4195" r="3405" b="58245"/>
          <a:stretch/>
        </p:blipFill>
        <p:spPr>
          <a:xfrm>
            <a:off x="6077243" y="825910"/>
            <a:ext cx="5013545" cy="4980776"/>
          </a:xfrm>
          <a:prstGeom prst="rect">
            <a:avLst/>
          </a:prstGeom>
        </p:spPr>
      </p:pic>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613" t="50497" r="2863" b="11403"/>
          <a:stretch/>
        </p:blipFill>
        <p:spPr>
          <a:xfrm>
            <a:off x="1061883" y="825910"/>
            <a:ext cx="5015360" cy="5350434"/>
          </a:xfrm>
          <a:prstGeom prst="rect">
            <a:avLst/>
          </a:prstGeom>
        </p:spPr>
      </p:pic>
      <p:sp>
        <p:nvSpPr>
          <p:cNvPr id="8" name="TextBox 7"/>
          <p:cNvSpPr txBox="1"/>
          <p:nvPr/>
        </p:nvSpPr>
        <p:spPr>
          <a:xfrm>
            <a:off x="2359741" y="1681316"/>
            <a:ext cx="2347489" cy="1200329"/>
          </a:xfrm>
          <a:prstGeom prst="rect">
            <a:avLst/>
          </a:prstGeom>
          <a:noFill/>
        </p:spPr>
        <p:txBody>
          <a:bodyPr wrap="square" rtlCol="0">
            <a:spAutoFit/>
          </a:bodyPr>
          <a:lstStyle/>
          <a:p>
            <a:r>
              <a:rPr lang="en-GB" sz="2400" dirty="0" smtClean="0">
                <a:latin typeface="Arial Rounded MT Bold" panose="020F0704030504030204" pitchFamily="34" charset="0"/>
              </a:rPr>
              <a:t>Q: What if I need to pause the Webinar</a:t>
            </a:r>
            <a:endParaRPr lang="en-GB" sz="2400" dirty="0">
              <a:latin typeface="Arial Rounded MT Bold" panose="020F0704030504030204" pitchFamily="34" charset="0"/>
            </a:endParaRPr>
          </a:p>
        </p:txBody>
      </p:sp>
      <p:sp>
        <p:nvSpPr>
          <p:cNvPr id="9" name="TextBox 8"/>
          <p:cNvSpPr txBox="1"/>
          <p:nvPr/>
        </p:nvSpPr>
        <p:spPr>
          <a:xfrm>
            <a:off x="7626504" y="1484189"/>
            <a:ext cx="2094271" cy="3785652"/>
          </a:xfrm>
          <a:prstGeom prst="rect">
            <a:avLst/>
          </a:prstGeom>
          <a:noFill/>
        </p:spPr>
        <p:txBody>
          <a:bodyPr wrap="square" rtlCol="0">
            <a:spAutoFit/>
          </a:bodyPr>
          <a:lstStyle/>
          <a:p>
            <a:pPr algn="ctr"/>
            <a:r>
              <a:rPr lang="en-GB" sz="2000" dirty="0" smtClean="0">
                <a:latin typeface="Arial Rounded MT Bold" panose="020F0704030504030204" pitchFamily="34" charset="0"/>
              </a:rPr>
              <a:t>A: Although you can’t pause the</a:t>
            </a:r>
          </a:p>
          <a:p>
            <a:pPr algn="ctr"/>
            <a:r>
              <a:rPr lang="en-GB" sz="2000" dirty="0" smtClean="0">
                <a:latin typeface="Arial Rounded MT Bold" panose="020F0704030504030204" pitchFamily="34" charset="0"/>
              </a:rPr>
              <a:t>Webinar, it is being recorded, so you can do what you’ve got to do and then watch the recording later.</a:t>
            </a:r>
          </a:p>
          <a:p>
            <a:pPr marL="342900" indent="-342900" algn="ctr">
              <a:buAutoNum type="alphaUcPeriod"/>
            </a:pP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1756538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8425" y="970109"/>
            <a:ext cx="9833312" cy="1692771"/>
          </a:xfrm>
          <a:prstGeom prst="rect">
            <a:avLst/>
          </a:prstGeom>
          <a:solidFill>
            <a:schemeClr val="accent2">
              <a:lumMod val="20000"/>
              <a:lumOff val="80000"/>
            </a:schemeClr>
          </a:solidFill>
        </p:spPr>
        <p:txBody>
          <a:bodyPr wrap="square">
            <a:spAutoFit/>
          </a:bodyPr>
          <a:lstStyle/>
          <a:p>
            <a:pPr algn="ctr"/>
            <a:r>
              <a:rPr lang="en-GB" sz="2600" dirty="0" smtClean="0">
                <a:solidFill>
                  <a:srgbClr val="2A2A2A"/>
                </a:solidFill>
                <a:latin typeface="Arial Rounded MT Bold" panose="020F0704030504030204" pitchFamily="34" charset="0"/>
              </a:rPr>
              <a:t>Without the judgments we form, </a:t>
            </a:r>
            <a:r>
              <a:rPr lang="en-GB" sz="2600" dirty="0">
                <a:solidFill>
                  <a:srgbClr val="2A2A2A"/>
                </a:solidFill>
                <a:latin typeface="Arial Rounded MT Bold" panose="020F0704030504030204" pitchFamily="34" charset="0"/>
              </a:rPr>
              <a:t>we would have to approach every problem as a brand new one, with no pre-existing experiences, problem-solving techniques, or lessons learned to draw from</a:t>
            </a:r>
            <a:r>
              <a:rPr lang="en-GB" sz="2600" dirty="0" smtClean="0">
                <a:solidFill>
                  <a:srgbClr val="2A2A2A"/>
                </a:solidFill>
                <a:latin typeface="Arial Rounded MT Bold" panose="020F0704030504030204" pitchFamily="34" charset="0"/>
              </a:rPr>
              <a:t>.</a:t>
            </a:r>
          </a:p>
        </p:txBody>
      </p:sp>
      <p:pic>
        <p:nvPicPr>
          <p:cNvPr id="4" name="Picture 3"/>
          <p:cNvPicPr>
            <a:picLocks noChangeAspect="1"/>
          </p:cNvPicPr>
          <p:nvPr/>
        </p:nvPicPr>
        <p:blipFill rotWithShape="1">
          <a:blip r:embed="rId2">
            <a:clrChange>
              <a:clrFrom>
                <a:srgbClr val="FFFEFA"/>
              </a:clrFrom>
              <a:clrTo>
                <a:srgbClr val="FFFE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t="87121" r="71808"/>
          <a:stretch/>
        </p:blipFill>
        <p:spPr>
          <a:xfrm>
            <a:off x="1318425" y="3119363"/>
            <a:ext cx="2835729" cy="863599"/>
          </a:xfrm>
          <a:prstGeom prst="rect">
            <a:avLst/>
          </a:prstGeom>
        </p:spPr>
      </p:pic>
      <p:sp>
        <p:nvSpPr>
          <p:cNvPr id="6" name="Rectangle 5"/>
          <p:cNvSpPr/>
          <p:nvPr/>
        </p:nvSpPr>
        <p:spPr>
          <a:xfrm>
            <a:off x="4988167" y="3289553"/>
            <a:ext cx="1967268" cy="523220"/>
          </a:xfrm>
          <a:prstGeom prst="rect">
            <a:avLst/>
          </a:prstGeom>
          <a:solidFill>
            <a:schemeClr val="accent3">
              <a:lumMod val="20000"/>
              <a:lumOff val="80000"/>
            </a:schemeClr>
          </a:solidFill>
        </p:spPr>
        <p:txBody>
          <a:bodyPr wrap="square">
            <a:spAutoFit/>
          </a:bodyPr>
          <a:lstStyle/>
          <a:p>
            <a:pPr algn="ctr"/>
            <a:r>
              <a:rPr lang="en-GB" sz="2800" dirty="0" smtClean="0">
                <a:latin typeface="Arial Rounded MT Bold" panose="020F0704030504030204" pitchFamily="34" charset="0"/>
              </a:rPr>
              <a:t>However</a:t>
            </a:r>
            <a:endParaRPr lang="en-GB" sz="2800" dirty="0">
              <a:latin typeface="Arial Rounded MT Bold" panose="020F0704030504030204" pitchFamily="34" charset="0"/>
            </a:endParaRPr>
          </a:p>
        </p:txBody>
      </p:sp>
      <p:sp>
        <p:nvSpPr>
          <p:cNvPr id="7" name="Rectangle 6"/>
          <p:cNvSpPr/>
          <p:nvPr/>
        </p:nvSpPr>
        <p:spPr>
          <a:xfrm>
            <a:off x="911788" y="4629036"/>
            <a:ext cx="10120027" cy="954107"/>
          </a:xfrm>
          <a:prstGeom prst="rect">
            <a:avLst/>
          </a:prstGeom>
          <a:solidFill>
            <a:schemeClr val="tx2">
              <a:lumMod val="10000"/>
              <a:lumOff val="90000"/>
            </a:schemeClr>
          </a:solidFill>
        </p:spPr>
        <p:txBody>
          <a:bodyPr wrap="square">
            <a:spAutoFit/>
          </a:bodyPr>
          <a:lstStyle/>
          <a:p>
            <a:pPr algn="ctr"/>
            <a:r>
              <a:rPr lang="en-GB" sz="2800" dirty="0">
                <a:solidFill>
                  <a:srgbClr val="2A2A2A"/>
                </a:solidFill>
                <a:latin typeface="Arial Rounded MT Bold" panose="020F0704030504030204" pitchFamily="34" charset="0"/>
              </a:rPr>
              <a:t>The issue with framing situations is that they are not always accurate. </a:t>
            </a:r>
            <a:endParaRPr lang="en-GB" sz="2800" dirty="0"/>
          </a:p>
        </p:txBody>
      </p:sp>
    </p:spTree>
    <p:extLst>
      <p:ext uri="{BB962C8B-B14F-4D97-AF65-F5344CB8AC3E}">
        <p14:creationId xmlns:p14="http://schemas.microsoft.com/office/powerpoint/2010/main" val="3583069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7792416" y="765976"/>
            <a:ext cx="3835173" cy="2552133"/>
          </a:xfrm>
          <a:prstGeom prst="rect">
            <a:avLst/>
          </a:prstGeom>
          <a:effectLst>
            <a:softEdge rad="127000"/>
          </a:effectLst>
        </p:spPr>
      </p:pic>
      <p:sp>
        <p:nvSpPr>
          <p:cNvPr id="2" name="TextBox 1"/>
          <p:cNvSpPr txBox="1"/>
          <p:nvPr/>
        </p:nvSpPr>
        <p:spPr>
          <a:xfrm>
            <a:off x="2139101" y="1425450"/>
            <a:ext cx="1550937" cy="492443"/>
          </a:xfrm>
          <a:prstGeom prst="rect">
            <a:avLst/>
          </a:prstGeom>
          <a:noFill/>
        </p:spPr>
        <p:txBody>
          <a:bodyPr wrap="none" rtlCol="0">
            <a:spAutoFit/>
          </a:bodyPr>
          <a:lstStyle/>
          <a:p>
            <a:r>
              <a:rPr lang="en-GB" sz="2600" dirty="0" smtClean="0">
                <a:solidFill>
                  <a:schemeClr val="accent2">
                    <a:lumMod val="50000"/>
                  </a:schemeClr>
                </a:solidFill>
                <a:latin typeface="Arial Rounded MT Bold" panose="020F0704030504030204" pitchFamily="34" charset="0"/>
              </a:rPr>
              <a:t>Try This </a:t>
            </a:r>
            <a:endParaRPr lang="en-GB" sz="2600" dirty="0">
              <a:solidFill>
                <a:schemeClr val="accent2">
                  <a:lumMod val="50000"/>
                </a:schemeClr>
              </a:solidFill>
              <a:latin typeface="Arial Rounded MT Bold" panose="020F0704030504030204" pitchFamily="34" charset="0"/>
            </a:endParaRPr>
          </a:p>
        </p:txBody>
      </p:sp>
      <p:sp>
        <p:nvSpPr>
          <p:cNvPr id="3" name="TextBox 2"/>
          <p:cNvSpPr txBox="1"/>
          <p:nvPr/>
        </p:nvSpPr>
        <p:spPr>
          <a:xfrm>
            <a:off x="4513416" y="694597"/>
            <a:ext cx="4484497" cy="523220"/>
          </a:xfrm>
          <a:prstGeom prst="rect">
            <a:avLst/>
          </a:prstGeom>
          <a:solidFill>
            <a:schemeClr val="accent2"/>
          </a:solidFill>
          <a:effectLst>
            <a:softEdge rad="50800"/>
          </a:effectLst>
        </p:spPr>
        <p:txBody>
          <a:bodyPr wrap="none" rtlCol="0">
            <a:spAutoFit/>
          </a:bodyPr>
          <a:lstStyle/>
          <a:p>
            <a:r>
              <a:rPr lang="en-GB" sz="2800" dirty="0" smtClean="0">
                <a:solidFill>
                  <a:schemeClr val="bg1"/>
                </a:solidFill>
                <a:latin typeface="Arial Rounded MT Bold" panose="020F0704030504030204" pitchFamily="34" charset="0"/>
              </a:rPr>
              <a:t>Reframing your Situation</a:t>
            </a:r>
            <a:endParaRPr lang="en-GB" sz="2800" dirty="0">
              <a:solidFill>
                <a:schemeClr val="bg1"/>
              </a:solidFill>
              <a:latin typeface="Arial Rounded MT Bold" panose="020F0704030504030204" pitchFamily="34" charset="0"/>
            </a:endParaRPr>
          </a:p>
        </p:txBody>
      </p:sp>
      <p:pic>
        <p:nvPicPr>
          <p:cNvPr id="5" name="Picture 4"/>
          <p:cNvPicPr>
            <a:picLocks noChangeAspect="1"/>
          </p:cNvPicPr>
          <p:nvPr/>
        </p:nvPicPr>
        <p:blipFill rotWithShape="1">
          <a:blip r:embed="rId3">
            <a:clrChange>
              <a:clrFrom>
                <a:srgbClr val="FEFDF9"/>
              </a:clrFrom>
              <a:clrTo>
                <a:srgbClr val="FEFDF9">
                  <a:alpha val="0"/>
                </a:srgbClr>
              </a:clrTo>
            </a:clrChange>
            <a:extLst>
              <a:ext uri="{28A0092B-C50C-407E-A947-70E740481C1C}">
                <a14:useLocalDpi xmlns:a14="http://schemas.microsoft.com/office/drawing/2010/main" val="0"/>
              </a:ext>
            </a:extLst>
          </a:blip>
          <a:srcRect l="53229" r="31187" b="70238"/>
          <a:stretch/>
        </p:blipFill>
        <p:spPr>
          <a:xfrm>
            <a:off x="553011" y="665846"/>
            <a:ext cx="1640679" cy="2088827"/>
          </a:xfrm>
          <a:prstGeom prst="rect">
            <a:avLst/>
          </a:prstGeom>
        </p:spPr>
      </p:pic>
      <p:sp>
        <p:nvSpPr>
          <p:cNvPr id="8" name="TextBox 7"/>
          <p:cNvSpPr txBox="1"/>
          <p:nvPr/>
        </p:nvSpPr>
        <p:spPr>
          <a:xfrm>
            <a:off x="6628475" y="3735902"/>
            <a:ext cx="4738875" cy="1631216"/>
          </a:xfrm>
          <a:prstGeom prst="rect">
            <a:avLst/>
          </a:prstGeom>
          <a:solidFill>
            <a:schemeClr val="accent2">
              <a:lumMod val="75000"/>
            </a:schemeClr>
          </a:solidFill>
          <a:effectLst>
            <a:softEdge rad="76200"/>
          </a:effectLst>
        </p:spPr>
        <p:txBody>
          <a:bodyPr wrap="square" rtlCol="0">
            <a:spAutoFit/>
          </a:bodyPr>
          <a:lstStyle/>
          <a:p>
            <a:pPr algn="ctr"/>
            <a:r>
              <a:rPr lang="en-GB" sz="2000" dirty="0" smtClean="0">
                <a:solidFill>
                  <a:schemeClr val="bg1"/>
                </a:solidFill>
                <a:latin typeface="Arial Rounded MT Bold" panose="020F0704030504030204" pitchFamily="34" charset="0"/>
              </a:rPr>
              <a:t>The Cognitive Behaviour Therapy technique of</a:t>
            </a:r>
            <a:r>
              <a:rPr lang="en-GB" sz="2000" i="1" dirty="0" smtClean="0">
                <a:solidFill>
                  <a:schemeClr val="bg1"/>
                </a:solidFill>
                <a:latin typeface="Arial Rounded MT Bold" panose="020F0704030504030204" pitchFamily="34" charset="0"/>
              </a:rPr>
              <a:t> Reframing </a:t>
            </a:r>
            <a:r>
              <a:rPr lang="en-GB" sz="2000" dirty="0" smtClean="0">
                <a:solidFill>
                  <a:schemeClr val="bg1"/>
                </a:solidFill>
                <a:latin typeface="Arial Rounded MT Bold" panose="020F0704030504030204" pitchFamily="34" charset="0"/>
              </a:rPr>
              <a:t>is based upon an assumption that we frame our experiences in a certain way – like a Mindset.</a:t>
            </a:r>
            <a:endParaRPr lang="en-GB" sz="2000" i="1" dirty="0">
              <a:solidFill>
                <a:schemeClr val="bg1"/>
              </a:solidFill>
              <a:latin typeface="Arial Rounded MT Bold" panose="020F0704030504030204" pitchFamily="34" charset="0"/>
            </a:endParaRPr>
          </a:p>
        </p:txBody>
      </p:sp>
      <p:sp>
        <p:nvSpPr>
          <p:cNvPr id="9" name="TextBox 8"/>
          <p:cNvSpPr txBox="1"/>
          <p:nvPr/>
        </p:nvSpPr>
        <p:spPr>
          <a:xfrm>
            <a:off x="2139325" y="2216119"/>
            <a:ext cx="4788318" cy="1692771"/>
          </a:xfrm>
          <a:prstGeom prst="rect">
            <a:avLst/>
          </a:prstGeom>
          <a:noFill/>
        </p:spPr>
        <p:txBody>
          <a:bodyPr wrap="square" rtlCol="0">
            <a:spAutoFit/>
          </a:bodyPr>
          <a:lstStyle/>
          <a:p>
            <a:r>
              <a:rPr lang="en-GB" sz="2600" dirty="0" smtClean="0">
                <a:latin typeface="Arial Rounded MT Bold" panose="020F0704030504030204" pitchFamily="34" charset="0"/>
              </a:rPr>
              <a:t>Reframing, is a process whereby situations and thoughts are challenged and changed.</a:t>
            </a:r>
          </a:p>
        </p:txBody>
      </p:sp>
      <p:sp>
        <p:nvSpPr>
          <p:cNvPr id="11" name="Rectangle 10"/>
          <p:cNvSpPr/>
          <p:nvPr/>
        </p:nvSpPr>
        <p:spPr>
          <a:xfrm>
            <a:off x="829895" y="5272758"/>
            <a:ext cx="9264451" cy="707886"/>
          </a:xfrm>
          <a:prstGeom prst="rect">
            <a:avLst/>
          </a:prstGeom>
        </p:spPr>
        <p:txBody>
          <a:bodyPr wrap="square">
            <a:spAutoFit/>
          </a:bodyPr>
          <a:lstStyle/>
          <a:p>
            <a:r>
              <a:rPr lang="en-GB" sz="2000" dirty="0" smtClean="0">
                <a:latin typeface="Arial Rounded MT Bold" panose="020F0704030504030204" pitchFamily="34" charset="0"/>
              </a:rPr>
              <a:t>https</a:t>
            </a:r>
            <a:r>
              <a:rPr lang="en-GB" sz="2000" dirty="0">
                <a:latin typeface="Arial Rounded MT Bold" panose="020F0704030504030204" pitchFamily="34" charset="0"/>
              </a:rPr>
              <a:t>://positivepsychology.com/cbt-cognitive-restructuring-cognitive-distortions</a:t>
            </a:r>
            <a:r>
              <a:rPr lang="en-GB" dirty="0">
                <a:latin typeface="Arial Rounded MT Bold" panose="020F0704030504030204" pitchFamily="34" charset="0"/>
              </a:rPr>
              <a:t>/</a:t>
            </a:r>
          </a:p>
        </p:txBody>
      </p:sp>
      <p:sp>
        <p:nvSpPr>
          <p:cNvPr id="13" name="Rectangle 12"/>
          <p:cNvSpPr/>
          <p:nvPr/>
        </p:nvSpPr>
        <p:spPr>
          <a:xfrm>
            <a:off x="829895" y="4550161"/>
            <a:ext cx="4169347" cy="400110"/>
          </a:xfrm>
          <a:prstGeom prst="rect">
            <a:avLst/>
          </a:prstGeom>
        </p:spPr>
        <p:txBody>
          <a:bodyPr wrap="none">
            <a:spAutoFit/>
          </a:bodyPr>
          <a:lstStyle/>
          <a:p>
            <a:r>
              <a:rPr lang="en-GB" sz="2000" dirty="0">
                <a:latin typeface="Arial Rounded MT Bold" panose="020F0704030504030204" pitchFamily="34" charset="0"/>
              </a:rPr>
              <a:t>For a good resource on this see:</a:t>
            </a:r>
          </a:p>
        </p:txBody>
      </p:sp>
    </p:spTree>
    <p:extLst>
      <p:ext uri="{BB962C8B-B14F-4D97-AF65-F5344CB8AC3E}">
        <p14:creationId xmlns:p14="http://schemas.microsoft.com/office/powerpoint/2010/main" val="2252998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992" y="851569"/>
            <a:ext cx="4236356" cy="4524315"/>
          </a:xfrm>
          <a:prstGeom prst="rect">
            <a:avLst/>
          </a:prstGeom>
        </p:spPr>
        <p:txBody>
          <a:bodyPr wrap="square">
            <a:spAutoFit/>
          </a:bodyPr>
          <a:lstStyle/>
          <a:p>
            <a:pPr algn="ctr"/>
            <a:r>
              <a:rPr lang="en-GB" sz="2400" dirty="0">
                <a:solidFill>
                  <a:srgbClr val="2C2823"/>
                </a:solidFill>
                <a:latin typeface="Arial Rounded MT Bold" panose="020F0704030504030204" pitchFamily="34" charset="0"/>
              </a:rPr>
              <a:t>Reframing </a:t>
            </a:r>
            <a:r>
              <a:rPr lang="en-GB" sz="2400" dirty="0" smtClean="0">
                <a:solidFill>
                  <a:srgbClr val="2C2823"/>
                </a:solidFill>
                <a:latin typeface="Arial Rounded MT Bold" panose="020F0704030504030204" pitchFamily="34" charset="0"/>
              </a:rPr>
              <a:t>means accepting the reality of a situation</a:t>
            </a:r>
          </a:p>
          <a:p>
            <a:pPr algn="ctr"/>
            <a:r>
              <a:rPr lang="en-GB" sz="2400" dirty="0" smtClean="0">
                <a:solidFill>
                  <a:srgbClr val="2C2823"/>
                </a:solidFill>
                <a:latin typeface="Arial Rounded MT Bold" panose="020F0704030504030204" pitchFamily="34" charset="0"/>
              </a:rPr>
              <a:t> </a:t>
            </a:r>
          </a:p>
          <a:p>
            <a:pPr algn="ctr"/>
            <a:r>
              <a:rPr lang="en-GB" sz="2400" dirty="0" smtClean="0">
                <a:solidFill>
                  <a:srgbClr val="2C2823"/>
                </a:solidFill>
                <a:latin typeface="Arial Rounded MT Bold" panose="020F0704030504030204" pitchFamily="34" charset="0"/>
              </a:rPr>
              <a:t>BUT </a:t>
            </a:r>
          </a:p>
          <a:p>
            <a:pPr algn="ctr"/>
            <a:endParaRPr lang="en-GB" sz="2400" dirty="0">
              <a:solidFill>
                <a:srgbClr val="2C2823"/>
              </a:solidFill>
              <a:latin typeface="Arial Rounded MT Bold" panose="020F0704030504030204" pitchFamily="34" charset="0"/>
            </a:endParaRPr>
          </a:p>
          <a:p>
            <a:pPr algn="ctr"/>
            <a:r>
              <a:rPr lang="en-GB" sz="2400" dirty="0" smtClean="0">
                <a:solidFill>
                  <a:srgbClr val="2C2823"/>
                </a:solidFill>
                <a:latin typeface="Arial Rounded MT Bold" panose="020F0704030504030204" pitchFamily="34" charset="0"/>
              </a:rPr>
              <a:t>acknowledging that the </a:t>
            </a:r>
            <a:r>
              <a:rPr lang="en-GB" sz="2400" dirty="0">
                <a:solidFill>
                  <a:srgbClr val="2C2823"/>
                </a:solidFill>
                <a:latin typeface="Arial Rounded MT Bold" panose="020F0704030504030204" pitchFamily="34" charset="0"/>
              </a:rPr>
              <a:t>meaning of those things is open to interpretation, and this interpretation changes how you experience them, which changes your reality.</a:t>
            </a:r>
            <a:endParaRPr lang="en-GB" sz="2400" dirty="0">
              <a:latin typeface="Arial Rounded MT Bold" panose="020F0704030504030204" pitchFamily="34" charset="0"/>
            </a:endParaRPr>
          </a:p>
        </p:txBody>
      </p:sp>
      <p:pic>
        <p:nvPicPr>
          <p:cNvPr id="3" name="Picture 2"/>
          <p:cNvPicPr>
            <a:picLocks noChangeAspect="1"/>
          </p:cNvPicPr>
          <p:nvPr/>
        </p:nvPicPr>
        <p:blipFill>
          <a:blip r:embed="rId2"/>
          <a:stretch>
            <a:fillRect/>
          </a:stretch>
        </p:blipFill>
        <p:spPr>
          <a:xfrm>
            <a:off x="5689600" y="734490"/>
            <a:ext cx="5282293" cy="3944113"/>
          </a:xfrm>
          <a:prstGeom prst="rect">
            <a:avLst/>
          </a:prstGeom>
        </p:spPr>
      </p:pic>
      <p:sp>
        <p:nvSpPr>
          <p:cNvPr id="4" name="Rectangle 3"/>
          <p:cNvSpPr/>
          <p:nvPr/>
        </p:nvSpPr>
        <p:spPr>
          <a:xfrm>
            <a:off x="5435145" y="4678603"/>
            <a:ext cx="6096000" cy="1631216"/>
          </a:xfrm>
          <a:prstGeom prst="rect">
            <a:avLst/>
          </a:prstGeom>
        </p:spPr>
        <p:txBody>
          <a:bodyPr>
            <a:spAutoFit/>
          </a:bodyPr>
          <a:lstStyle/>
          <a:p>
            <a:r>
              <a:rPr lang="en-GB" sz="2000" dirty="0" smtClean="0">
                <a:latin typeface="Arial Rounded MT Bold" panose="020F0704030504030204" pitchFamily="34" charset="0"/>
              </a:rPr>
              <a:t>A helpful </a:t>
            </a:r>
            <a:r>
              <a:rPr lang="en-GB" sz="2000" dirty="0">
                <a:latin typeface="Arial Rounded MT Bold" panose="020F0704030504030204" pitchFamily="34" charset="0"/>
              </a:rPr>
              <a:t>way to </a:t>
            </a:r>
            <a:r>
              <a:rPr lang="en-GB" sz="2000" dirty="0" smtClean="0">
                <a:latin typeface="Arial Rounded MT Bold" panose="020F0704030504030204" pitchFamily="34" charset="0"/>
              </a:rPr>
              <a:t>interpret a </a:t>
            </a:r>
            <a:r>
              <a:rPr lang="en-GB" sz="2000" dirty="0">
                <a:latin typeface="Arial Rounded MT Bold" panose="020F0704030504030204" pitchFamily="34" charset="0"/>
              </a:rPr>
              <a:t>setbacks is to see </a:t>
            </a:r>
            <a:r>
              <a:rPr lang="en-GB" sz="2000" dirty="0" smtClean="0">
                <a:latin typeface="Arial Rounded MT Bold" panose="020F0704030504030204" pitchFamily="34" charset="0"/>
              </a:rPr>
              <a:t>it like </a:t>
            </a:r>
            <a:r>
              <a:rPr lang="en-GB" sz="2000" dirty="0">
                <a:latin typeface="Arial Rounded MT Bold" panose="020F0704030504030204" pitchFamily="34" charset="0"/>
              </a:rPr>
              <a:t>cutting </a:t>
            </a:r>
            <a:r>
              <a:rPr lang="en-GB" sz="2000" dirty="0" smtClean="0">
                <a:latin typeface="Arial Rounded MT Bold" panose="020F0704030504030204" pitchFamily="34" charset="0"/>
              </a:rPr>
              <a:t>a piece of </a:t>
            </a:r>
            <a:r>
              <a:rPr lang="en-GB" sz="2000" dirty="0">
                <a:latin typeface="Arial Rounded MT Bold" panose="020F0704030504030204" pitchFamily="34" charset="0"/>
              </a:rPr>
              <a:t>string that reaches between where you are now and your </a:t>
            </a:r>
            <a:r>
              <a:rPr lang="en-GB" sz="2000" dirty="0" smtClean="0">
                <a:latin typeface="Arial Rounded MT Bold" panose="020F0704030504030204" pitchFamily="34" charset="0"/>
              </a:rPr>
              <a:t>goal: </a:t>
            </a:r>
            <a:r>
              <a:rPr lang="en-GB" sz="2000" dirty="0">
                <a:latin typeface="Arial Rounded MT Bold" panose="020F0704030504030204" pitchFamily="34" charset="0"/>
              </a:rPr>
              <a:t>if you </a:t>
            </a:r>
            <a:r>
              <a:rPr lang="en-GB" sz="2000" dirty="0" smtClean="0">
                <a:latin typeface="Arial Rounded MT Bold" panose="020F0704030504030204" pitchFamily="34" charset="0"/>
              </a:rPr>
              <a:t>retie </a:t>
            </a:r>
            <a:r>
              <a:rPr lang="en-GB" sz="2000" dirty="0">
                <a:latin typeface="Arial Rounded MT Bold" panose="020F0704030504030204" pitchFamily="34" charset="0"/>
              </a:rPr>
              <a:t>the string, the distance between your position and your goal shrinks.</a:t>
            </a:r>
          </a:p>
        </p:txBody>
      </p:sp>
      <p:sp>
        <p:nvSpPr>
          <p:cNvPr id="5" name="Rectangle 4"/>
          <p:cNvSpPr/>
          <p:nvPr/>
        </p:nvSpPr>
        <p:spPr>
          <a:xfrm>
            <a:off x="3012170" y="5494211"/>
            <a:ext cx="6096000" cy="461665"/>
          </a:xfrm>
          <a:prstGeom prst="rect">
            <a:avLst/>
          </a:prstGeom>
        </p:spPr>
        <p:txBody>
          <a:bodyPr>
            <a:spAutoFit/>
          </a:bodyPr>
          <a:lstStyle/>
          <a:p>
            <a:r>
              <a:rPr lang="en-GB" sz="2400" dirty="0" smtClean="0">
                <a:latin typeface="Arial Rounded MT Bold" panose="020F0704030504030204" pitchFamily="34" charset="0"/>
              </a:rPr>
              <a:t>For example:</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3248727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449" y="1216296"/>
            <a:ext cx="10314184" cy="4431983"/>
          </a:xfrm>
          <a:prstGeom prst="rect">
            <a:avLst/>
          </a:prstGeom>
          <a:solidFill>
            <a:schemeClr val="accent2">
              <a:lumMod val="60000"/>
              <a:lumOff val="40000"/>
            </a:schemeClr>
          </a:solidFill>
        </p:spPr>
        <p:txBody>
          <a:bodyPr wrap="square" rtlCol="0">
            <a:spAutoFit/>
          </a:bodyPr>
          <a:lstStyle/>
          <a:p>
            <a:r>
              <a:rPr lang="en-GB" sz="2400" dirty="0" smtClean="0">
                <a:solidFill>
                  <a:schemeClr val="accent2">
                    <a:lumMod val="75000"/>
                  </a:schemeClr>
                </a:solidFill>
                <a:latin typeface="Arial Rounded MT Bold" panose="020F0704030504030204" pitchFamily="34" charset="0"/>
              </a:rPr>
              <a:t>Try This</a:t>
            </a:r>
          </a:p>
          <a:p>
            <a:endParaRPr lang="en-GB" sz="2400" dirty="0" smtClean="0">
              <a:latin typeface="Arial Rounded MT Bold" panose="020F0704030504030204" pitchFamily="34" charset="0"/>
            </a:endParaRPr>
          </a:p>
          <a:p>
            <a:r>
              <a:rPr lang="en-GB" sz="2400" dirty="0" smtClean="0">
                <a:solidFill>
                  <a:schemeClr val="bg1"/>
                </a:solidFill>
                <a:latin typeface="Arial Rounded MT Bold" panose="020F0704030504030204" pitchFamily="34" charset="0"/>
              </a:rPr>
              <a:t>Next time you are faced with a difficult situation, think about what mindset you are using to approach this challenge.</a:t>
            </a:r>
          </a:p>
          <a:p>
            <a:endParaRPr lang="en-GB" sz="2400" dirty="0" smtClean="0">
              <a:latin typeface="Arial Rounded MT Bold" panose="020F0704030504030204" pitchFamily="34" charset="0"/>
            </a:endParaRPr>
          </a:p>
          <a:p>
            <a:r>
              <a:rPr lang="en-GB" sz="2400" dirty="0" smtClean="0">
                <a:latin typeface="Arial Rounded MT Bold" panose="020F0704030504030204" pitchFamily="34" charset="0"/>
              </a:rPr>
              <a:t>Effort is important, as are resources, skills and support…but if your mindset is Fixed… you will be prevented from fully making use of these assets.  </a:t>
            </a:r>
          </a:p>
          <a:p>
            <a:endParaRPr lang="en-GB" sz="2400" dirty="0">
              <a:latin typeface="Arial Rounded MT Bold" panose="020F0704030504030204" pitchFamily="34" charset="0"/>
            </a:endParaRPr>
          </a:p>
          <a:p>
            <a:r>
              <a:rPr lang="en-GB" sz="2400" dirty="0" smtClean="0">
                <a:latin typeface="Arial Rounded MT Bold" panose="020F0704030504030204" pitchFamily="34" charset="0"/>
              </a:rPr>
              <a:t>Having a Growth  mindset leads to long term effectiveness  by maximising your potential. </a:t>
            </a:r>
          </a:p>
          <a:p>
            <a:endParaRPr lang="en-GB" dirty="0" smtClean="0"/>
          </a:p>
        </p:txBody>
      </p:sp>
    </p:spTree>
    <p:extLst>
      <p:ext uri="{BB962C8B-B14F-4D97-AF65-F5344CB8AC3E}">
        <p14:creationId xmlns:p14="http://schemas.microsoft.com/office/powerpoint/2010/main" val="1096329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2535" y="2113967"/>
            <a:ext cx="7072449"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https://www.getselfhelp.co.uk/docs/AutomaticThoughts.pdf</a:t>
            </a:r>
          </a:p>
        </p:txBody>
      </p:sp>
      <p:sp>
        <p:nvSpPr>
          <p:cNvPr id="4" name="Rectangle 3"/>
          <p:cNvSpPr/>
          <p:nvPr/>
        </p:nvSpPr>
        <p:spPr>
          <a:xfrm>
            <a:off x="1102535" y="2517914"/>
            <a:ext cx="5656420"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https://www.getselfhelp.co.uk/docs/APPLE.pdf</a:t>
            </a:r>
          </a:p>
        </p:txBody>
      </p:sp>
      <p:sp>
        <p:nvSpPr>
          <p:cNvPr id="5" name="Rectangle 4"/>
          <p:cNvSpPr/>
          <p:nvPr/>
        </p:nvSpPr>
        <p:spPr>
          <a:xfrm>
            <a:off x="1102535" y="3368068"/>
            <a:ext cx="6102248"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https://www.getselfhelp.co.uk/docs/Continuum.pdf</a:t>
            </a:r>
          </a:p>
        </p:txBody>
      </p:sp>
      <p:sp>
        <p:nvSpPr>
          <p:cNvPr id="6" name="Rectangle 5"/>
          <p:cNvSpPr/>
          <p:nvPr/>
        </p:nvSpPr>
        <p:spPr>
          <a:xfrm>
            <a:off x="1102535" y="3779660"/>
            <a:ext cx="7315144"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https://www.getselfhelp.co.uk/docs/DifferentPerspectives.pdf</a:t>
            </a:r>
          </a:p>
        </p:txBody>
      </p:sp>
      <p:sp>
        <p:nvSpPr>
          <p:cNvPr id="7" name="Rectangle 6"/>
          <p:cNvSpPr/>
          <p:nvPr/>
        </p:nvSpPr>
        <p:spPr>
          <a:xfrm>
            <a:off x="1102535" y="4191252"/>
            <a:ext cx="6720622"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https://www.getselfhelp.co.uk/docs/FACTorOPINION.pdf</a:t>
            </a:r>
          </a:p>
        </p:txBody>
      </p:sp>
      <p:sp>
        <p:nvSpPr>
          <p:cNvPr id="8" name="Rectangle 7"/>
          <p:cNvSpPr/>
          <p:nvPr/>
        </p:nvSpPr>
        <p:spPr>
          <a:xfrm>
            <a:off x="1102535" y="4565790"/>
            <a:ext cx="6039538"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https://www.getselfhelp.co.uk/docs/Helicopter.pdf</a:t>
            </a:r>
          </a:p>
        </p:txBody>
      </p:sp>
      <p:sp>
        <p:nvSpPr>
          <p:cNvPr id="9" name="Rectangle 8"/>
          <p:cNvSpPr/>
          <p:nvPr/>
        </p:nvSpPr>
        <p:spPr>
          <a:xfrm>
            <a:off x="1054925" y="5004352"/>
            <a:ext cx="5751639"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a:t>
            </a:r>
            <a:r>
              <a:rPr lang="en-GB" dirty="0"/>
              <a:t>://</a:t>
            </a:r>
            <a:r>
              <a:rPr lang="en-GB" dirty="0">
                <a:latin typeface="Arial Rounded MT Bold" panose="020F0704030504030204" pitchFamily="34" charset="0"/>
              </a:rPr>
              <a:t>www.getselfhelp.co.uk/docs/SHARP.pdf</a:t>
            </a:r>
          </a:p>
        </p:txBody>
      </p:sp>
      <p:sp>
        <p:nvSpPr>
          <p:cNvPr id="10" name="Rectangle 9"/>
          <p:cNvSpPr/>
          <p:nvPr/>
        </p:nvSpPr>
        <p:spPr>
          <a:xfrm>
            <a:off x="1054925" y="5415944"/>
            <a:ext cx="5812104"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https://www.getselfhelp.co.uk/docs/STOPP5.pdf</a:t>
            </a:r>
          </a:p>
        </p:txBody>
      </p:sp>
      <p:sp>
        <p:nvSpPr>
          <p:cNvPr id="11" name="Rectangle 10"/>
          <p:cNvSpPr/>
          <p:nvPr/>
        </p:nvSpPr>
        <p:spPr>
          <a:xfrm>
            <a:off x="1102535" y="2956476"/>
            <a:ext cx="5499711" cy="369332"/>
          </a:xfrm>
          <a:prstGeom prst="rect">
            <a:avLst/>
          </a:prstGeom>
        </p:spPr>
        <p:txBody>
          <a:bodyPr wrap="none">
            <a:spAutoFit/>
          </a:bodyPr>
          <a:lstStyle/>
          <a:p>
            <a:pPr marL="285750" indent="-285750">
              <a:buFont typeface="Arial" panose="020B0604020202020204" pitchFamily="34" charset="0"/>
              <a:buChar char="•"/>
            </a:pPr>
            <a:r>
              <a:rPr lang="en-GB" dirty="0">
                <a:latin typeface="Arial Rounded MT Bold" panose="020F0704030504030204" pitchFamily="34" charset="0"/>
              </a:rPr>
              <a:t>https://www.getselfhelp.co.uk/docs/judge.pdf</a:t>
            </a:r>
          </a:p>
        </p:txBody>
      </p:sp>
      <p:sp>
        <p:nvSpPr>
          <p:cNvPr id="12" name="TextBox 11"/>
          <p:cNvSpPr txBox="1"/>
          <p:nvPr/>
        </p:nvSpPr>
        <p:spPr>
          <a:xfrm>
            <a:off x="725714" y="1028528"/>
            <a:ext cx="9581277" cy="738664"/>
          </a:xfrm>
          <a:prstGeom prst="rect">
            <a:avLst/>
          </a:prstGeom>
          <a:noFill/>
        </p:spPr>
        <p:txBody>
          <a:bodyPr wrap="none" rtlCol="0">
            <a:spAutoFit/>
          </a:bodyPr>
          <a:lstStyle/>
          <a:p>
            <a:r>
              <a:rPr lang="en-GB" sz="2400" dirty="0" smtClean="0">
                <a:solidFill>
                  <a:schemeClr val="accent2">
                    <a:lumMod val="75000"/>
                  </a:schemeClr>
                </a:solidFill>
                <a:latin typeface="Arial Rounded MT Bold" panose="020F0704030504030204" pitchFamily="34" charset="0"/>
              </a:rPr>
              <a:t>Check out these great resources to help Reframe your thinking:</a:t>
            </a:r>
          </a:p>
          <a:p>
            <a:r>
              <a:rPr lang="en-GB" dirty="0" smtClean="0">
                <a:solidFill>
                  <a:schemeClr val="accent2">
                    <a:lumMod val="75000"/>
                  </a:schemeClr>
                </a:solidFill>
                <a:latin typeface="Arial Rounded MT Bold" panose="020F0704030504030204" pitchFamily="34" charset="0"/>
              </a:rPr>
              <a:t>(Copy and paste these links into an internet search engine)</a:t>
            </a:r>
            <a:endParaRPr lang="en-GB" dirty="0">
              <a:solidFill>
                <a:schemeClr val="accent2">
                  <a:lumMod val="75000"/>
                </a:schemeClr>
              </a:solidFill>
              <a:latin typeface="Arial Rounded MT Bold" panose="020F0704030504030204" pitchFamily="34" charset="0"/>
            </a:endParaRPr>
          </a:p>
        </p:txBody>
      </p:sp>
      <p:pic>
        <p:nvPicPr>
          <p:cNvPr id="13" name="Picture 12"/>
          <p:cNvPicPr>
            <a:picLocks noChangeAspect="1"/>
          </p:cNvPicPr>
          <p:nvPr/>
        </p:nvPicPr>
        <p:blipFill rotWithShape="1">
          <a:blip r:embed="rId2">
            <a:clrChange>
              <a:clrFrom>
                <a:srgbClr val="FFFEFA"/>
              </a:clrFrom>
              <a:clrTo>
                <a:srgbClr val="FFFE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67587" r="17983" b="70238"/>
          <a:stretch/>
        </p:blipFill>
        <p:spPr>
          <a:xfrm>
            <a:off x="9216571" y="3689690"/>
            <a:ext cx="1816134" cy="2497185"/>
          </a:xfrm>
          <a:prstGeom prst="rect">
            <a:avLst/>
          </a:prstGeom>
        </p:spPr>
      </p:pic>
    </p:spTree>
    <p:extLst>
      <p:ext uri="{BB962C8B-B14F-4D97-AF65-F5344CB8AC3E}">
        <p14:creationId xmlns:p14="http://schemas.microsoft.com/office/powerpoint/2010/main" val="56323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2596" y="882220"/>
            <a:ext cx="6131185" cy="5078313"/>
          </a:xfrm>
          <a:prstGeom prst="rect">
            <a:avLst/>
          </a:prstGeom>
          <a:solidFill>
            <a:schemeClr val="accent2">
              <a:lumMod val="20000"/>
              <a:lumOff val="80000"/>
            </a:schemeClr>
          </a:solidFill>
        </p:spPr>
        <p:txBody>
          <a:bodyPr wrap="square" rtlCol="0">
            <a:spAutoFit/>
          </a:bodyPr>
          <a:lstStyle/>
          <a:p>
            <a:endParaRPr lang="en-GB" sz="2400" dirty="0" smtClean="0">
              <a:latin typeface="Arial Rounded MT Bold" panose="020F0704030504030204" pitchFamily="34" charset="0"/>
            </a:endParaRPr>
          </a:p>
          <a:p>
            <a:r>
              <a:rPr lang="en-GB" sz="2400" dirty="0" smtClean="0">
                <a:latin typeface="Arial Rounded MT Bold" panose="020F0704030504030204" pitchFamily="34" charset="0"/>
              </a:rPr>
              <a:t>What we need most is not self-esteem boosting, or trait labelling; but </a:t>
            </a:r>
            <a:r>
              <a:rPr lang="en-GB" sz="2400" dirty="0" err="1">
                <a:latin typeface="Arial Rounded MT Bold" panose="020F0704030504030204" pitchFamily="34" charset="0"/>
              </a:rPr>
              <a:t>M</a:t>
            </a:r>
            <a:r>
              <a:rPr lang="en-GB" sz="2400" dirty="0" err="1" smtClean="0">
                <a:latin typeface="Arial Rounded MT Bold" panose="020F0704030504030204" pitchFamily="34" charset="0"/>
              </a:rPr>
              <a:t>indsets</a:t>
            </a:r>
            <a:r>
              <a:rPr lang="en-GB" sz="2400" dirty="0" smtClean="0">
                <a:latin typeface="Arial Rounded MT Bold" panose="020F0704030504030204" pitchFamily="34" charset="0"/>
              </a:rPr>
              <a:t> which represent challenges as things which can be taken on and overcome.</a:t>
            </a:r>
          </a:p>
          <a:p>
            <a:endParaRPr lang="en-GB" sz="2400" dirty="0">
              <a:latin typeface="Arial Rounded MT Bold" panose="020F0704030504030204" pitchFamily="34" charset="0"/>
            </a:endParaRPr>
          </a:p>
          <a:p>
            <a:endParaRPr lang="en-GB" sz="2400" dirty="0">
              <a:latin typeface="Arial Rounded MT Bold" panose="020F0704030504030204" pitchFamily="34" charset="0"/>
            </a:endParaRPr>
          </a:p>
          <a:p>
            <a:r>
              <a:rPr lang="en-GB" sz="2400" dirty="0" smtClean="0">
                <a:latin typeface="Arial Rounded MT Bold" panose="020F0704030504030204" pitchFamily="34" charset="0"/>
              </a:rPr>
              <a:t>When we emphasize our potential for change we are more prepared to face life’s challenges resiliently. </a:t>
            </a:r>
          </a:p>
          <a:p>
            <a:endParaRPr lang="en-GB" sz="2400" dirty="0">
              <a:latin typeface="Arial Rounded MT Bold" panose="020F0704030504030204" pitchFamily="34" charset="0"/>
            </a:endParaRPr>
          </a:p>
          <a:p>
            <a:r>
              <a:rPr lang="en-GB" sz="2000" dirty="0" smtClean="0">
                <a:latin typeface="Arial Rounded MT Bold" panose="020F0704030504030204" pitchFamily="34" charset="0"/>
              </a:rPr>
              <a:t>Carol </a:t>
            </a:r>
            <a:r>
              <a:rPr lang="en-GB" sz="2000" dirty="0" err="1" smtClean="0">
                <a:latin typeface="Arial Rounded MT Bold" panose="020F0704030504030204" pitchFamily="34" charset="0"/>
              </a:rPr>
              <a:t>Dweck</a:t>
            </a:r>
            <a:endParaRPr lang="en-GB" sz="2000" dirty="0" smtClean="0">
              <a:latin typeface="Arial Rounded MT Bold" panose="020F0704030504030204" pitchFamily="34" charset="0"/>
            </a:endParaRPr>
          </a:p>
          <a:p>
            <a:endParaRPr lang="en-GB" sz="2000" dirty="0">
              <a:latin typeface="Arial Rounded MT Bold" panose="020F0704030504030204" pitchFamily="34" charset="0"/>
            </a:endParaRPr>
          </a:p>
          <a:p>
            <a:endParaRPr lang="en-GB" sz="2000" dirty="0" smtClean="0">
              <a:latin typeface="Arial Rounded MT Bold" panose="020F0704030504030204" pitchFamily="34" charset="0"/>
            </a:endParaRPr>
          </a:p>
        </p:txBody>
      </p:sp>
      <p:pic>
        <p:nvPicPr>
          <p:cNvPr id="3074" name="Picture 2" descr="How To Overcome Any Weakness In Your Life - Wanderlust Wor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166" y="2957963"/>
            <a:ext cx="4759248" cy="316706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144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56907" y="691867"/>
            <a:ext cx="5089071" cy="701506"/>
          </a:xfrm>
        </p:spPr>
        <p:txBody>
          <a:bodyPr>
            <a:normAutofit/>
          </a:bodyPr>
          <a:lstStyle/>
          <a:p>
            <a:r>
              <a:rPr lang="en-GB" sz="2400" dirty="0" smtClean="0">
                <a:latin typeface="Arial Rounded MT Bold" panose="020F0704030504030204" pitchFamily="34" charset="0"/>
              </a:rPr>
              <a:t>References and Further Reading</a:t>
            </a:r>
            <a:endParaRPr lang="en-GB" sz="2400" dirty="0">
              <a:latin typeface="Arial Rounded MT Bold" panose="020F0704030504030204" pitchFamily="34" charset="0"/>
            </a:endParaRPr>
          </a:p>
        </p:txBody>
      </p:sp>
      <p:sp>
        <p:nvSpPr>
          <p:cNvPr id="3" name="Rectangle 2"/>
          <p:cNvSpPr/>
          <p:nvPr/>
        </p:nvSpPr>
        <p:spPr>
          <a:xfrm>
            <a:off x="709386" y="1438166"/>
            <a:ext cx="10756900" cy="3139321"/>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Aronson, F., and Fried, C., and Good, C. (2002) Reducing the effects of stereotype threat in African American college students by shaping theories of intelligence. </a:t>
            </a:r>
            <a:r>
              <a:rPr lang="en-GB" i="1" dirty="0" smtClean="0">
                <a:latin typeface="Arial Rounded MT Bold" panose="020F0704030504030204" pitchFamily="34" charset="0"/>
              </a:rPr>
              <a:t>Journal of Experimental Social Psychology</a:t>
            </a:r>
            <a:r>
              <a:rPr lang="en-GB" dirty="0" smtClean="0">
                <a:latin typeface="Arial Rounded MT Bold" panose="020F0704030504030204" pitchFamily="34" charset="0"/>
              </a:rPr>
              <a:t>. 38. pp.113-125.</a:t>
            </a: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Black, J.E., </a:t>
            </a:r>
            <a:r>
              <a:rPr lang="en-GB" dirty="0" err="1">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A.M.Sirevaag</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and </a:t>
            </a:r>
            <a:r>
              <a:rPr lang="en-GB" dirty="0" err="1">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W.T.Greenough</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1987 Complex experience promotes capillary formation in young rat visual cortex. </a:t>
            </a:r>
            <a:r>
              <a:rPr lang="en-GB" i="1" dirty="0">
                <a:latin typeface="Arial Rounded MT Bold" panose="020F0704030504030204" pitchFamily="34" charset="0"/>
                <a:ea typeface="Calibri" panose="020F0502020204030204" pitchFamily="34" charset="0"/>
                <a:cs typeface="Times New Roman" panose="02020603050405020304" pitchFamily="18" charset="0"/>
              </a:rPr>
              <a:t>Neuroscience Letters</a:t>
            </a:r>
            <a:r>
              <a:rPr lang="en-GB" dirty="0">
                <a:latin typeface="Arial Rounded MT Bold" panose="020F0704030504030204" pitchFamily="34" charset="0"/>
                <a:ea typeface="Calibri" panose="020F0502020204030204" pitchFamily="34" charset="0"/>
                <a:cs typeface="Times New Roman" panose="02020603050405020304" pitchFamily="18" charset="0"/>
              </a:rPr>
              <a:t> 83:351–355</a:t>
            </a:r>
            <a:r>
              <a:rPr lang="en-GB" dirty="0" smtClean="0">
                <a:latin typeface="Arial Rounded MT Bold" panose="020F0704030504030204" pitchFamily="34" charset="0"/>
                <a:ea typeface="Calibri" panose="020F0502020204030204" pitchFamily="34" charset="0"/>
                <a:cs typeface="Times New Roman" panose="02020603050405020304" pitchFamily="18" charset="0"/>
              </a:rPr>
              <a:t>.</a:t>
            </a:r>
            <a:endParaRPr lang="en-GB" dirty="0" smtClean="0">
              <a:latin typeface="Arial Rounded MT Bold" panose="020F0704030504030204" pitchFamily="34" charset="0"/>
            </a:endParaRPr>
          </a:p>
          <a:p>
            <a:endParaRPr lang="en-GB" dirty="0" smtClean="0">
              <a:latin typeface="Arial Rounded MT Bold" panose="020F0704030504030204" pitchFamily="34" charset="0"/>
            </a:endParaRPr>
          </a:p>
          <a:p>
            <a:pPr marL="285750" indent="-285750">
              <a:buFont typeface="Arial" panose="020B0604020202020204" pitchFamily="34" charset="0"/>
              <a:buChar char="•"/>
            </a:pPr>
            <a:r>
              <a:rPr lang="en-GB" dirty="0" smtClean="0">
                <a:latin typeface="Arial Rounded MT Bold" panose="020F0704030504030204" pitchFamily="34" charset="0"/>
              </a:rPr>
              <a:t>Blackwell, L, S., </a:t>
            </a:r>
            <a:r>
              <a:rPr lang="en-GB" dirty="0" err="1" smtClean="0">
                <a:latin typeface="Arial Rounded MT Bold" panose="020F0704030504030204" pitchFamily="34" charset="0"/>
              </a:rPr>
              <a:t>Trzesniewski</a:t>
            </a:r>
            <a:r>
              <a:rPr lang="en-GB" dirty="0" smtClean="0">
                <a:latin typeface="Arial Rounded MT Bold" panose="020F0704030504030204" pitchFamily="34" charset="0"/>
              </a:rPr>
              <a:t> K, H,. and </a:t>
            </a:r>
            <a:r>
              <a:rPr lang="en-GB" dirty="0" err="1" smtClean="0">
                <a:latin typeface="Arial Rounded MT Bold" panose="020F0704030504030204" pitchFamily="34" charset="0"/>
              </a:rPr>
              <a:t>Dweck</a:t>
            </a:r>
            <a:r>
              <a:rPr lang="en-GB" dirty="0" smtClean="0">
                <a:latin typeface="Arial Rounded MT Bold" panose="020F0704030504030204" pitchFamily="34" charset="0"/>
              </a:rPr>
              <a:t>, C. (2007) Implicit </a:t>
            </a:r>
            <a:r>
              <a:rPr lang="en-GB" dirty="0">
                <a:latin typeface="Arial Rounded MT Bold" panose="020F0704030504030204" pitchFamily="34" charset="0"/>
              </a:rPr>
              <a:t>Theories of Intelligence Predict Achievement Across an Adolescent Transition: A Longitudinal Study and an Intervention. </a:t>
            </a:r>
            <a:r>
              <a:rPr lang="en-GB" i="1" dirty="0" smtClean="0">
                <a:latin typeface="Arial Rounded MT Bold" panose="020F0704030504030204" pitchFamily="34" charset="0"/>
              </a:rPr>
              <a:t>Child Development</a:t>
            </a:r>
            <a:r>
              <a:rPr lang="en-GB" dirty="0" smtClean="0">
                <a:latin typeface="Arial Rounded MT Bold" panose="020F0704030504030204" pitchFamily="34" charset="0"/>
              </a:rPr>
              <a:t>.</a:t>
            </a:r>
            <a:r>
              <a:rPr lang="en-GB" b="1" dirty="0" smtClean="0">
                <a:latin typeface="Arial Rounded MT Bold" panose="020F0704030504030204" pitchFamily="34" charset="0"/>
              </a:rPr>
              <a:t> </a:t>
            </a:r>
            <a:r>
              <a:rPr lang="en-GB" dirty="0" smtClean="0">
                <a:latin typeface="Arial Rounded MT Bold" panose="020F0704030504030204" pitchFamily="34" charset="0"/>
              </a:rPr>
              <a:t>78 (1) pp. 246-263.</a:t>
            </a:r>
            <a:endParaRPr lang="en-GB" dirty="0">
              <a:latin typeface="Arial Rounded MT Bold" panose="020F0704030504030204" pitchFamily="34" charset="0"/>
            </a:endParaRPr>
          </a:p>
          <a:p>
            <a:endParaRPr lang="en-GB" dirty="0" smtClean="0">
              <a:solidFill>
                <a:srgbClr val="000000"/>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850900" y="2084832"/>
            <a:ext cx="184731" cy="369332"/>
          </a:xfrm>
          <a:prstGeom prst="rect">
            <a:avLst/>
          </a:prstGeom>
          <a:noFill/>
        </p:spPr>
        <p:txBody>
          <a:bodyPr wrap="none" rtlCol="0">
            <a:spAutoFit/>
          </a:bodyPr>
          <a:lstStyle/>
          <a:p>
            <a:endParaRPr lang="en-GB" dirty="0" smtClean="0"/>
          </a:p>
        </p:txBody>
      </p:sp>
      <p:sp>
        <p:nvSpPr>
          <p:cNvPr id="5" name="Rectangle 4"/>
          <p:cNvSpPr/>
          <p:nvPr/>
        </p:nvSpPr>
        <p:spPr>
          <a:xfrm>
            <a:off x="845457" y="4448109"/>
            <a:ext cx="10484757" cy="646331"/>
          </a:xfrm>
          <a:prstGeom prst="rect">
            <a:avLst/>
          </a:prstGeom>
        </p:spPr>
        <p:txBody>
          <a:bodyPr wrap="square">
            <a:spAutoFit/>
          </a:bodyPr>
          <a:lstStyle/>
          <a:p>
            <a:pPr marL="285750" indent="-285750">
              <a:buFont typeface="Arial" panose="020B0604020202020204" pitchFamily="34" charset="0"/>
              <a:buChar char="•"/>
            </a:pPr>
            <a:r>
              <a:rPr lang="en-GB" dirty="0">
                <a:latin typeface="Arial Rounded MT Bold" panose="020F0704030504030204" pitchFamily="34" charset="0"/>
              </a:rPr>
              <a:t>Ernst A, </a:t>
            </a:r>
            <a:r>
              <a:rPr lang="en-GB" dirty="0" err="1">
                <a:latin typeface="Arial Rounded MT Bold" panose="020F0704030504030204" pitchFamily="34" charset="0"/>
              </a:rPr>
              <a:t>Frisén</a:t>
            </a:r>
            <a:r>
              <a:rPr lang="en-GB" dirty="0">
                <a:latin typeface="Arial Rounded MT Bold" panose="020F0704030504030204" pitchFamily="34" charset="0"/>
              </a:rPr>
              <a:t> J. (2015) Adult neurogenesis in humans- common and unique traits in mammals. </a:t>
            </a:r>
            <a:r>
              <a:rPr lang="en-GB" i="1" dirty="0" err="1">
                <a:latin typeface="Arial Rounded MT Bold" panose="020F0704030504030204" pitchFamily="34" charset="0"/>
              </a:rPr>
              <a:t>PLoS</a:t>
            </a:r>
            <a:r>
              <a:rPr lang="en-GB" i="1" dirty="0">
                <a:latin typeface="Arial Rounded MT Bold" panose="020F0704030504030204" pitchFamily="34" charset="0"/>
              </a:rPr>
              <a:t> Biol</a:t>
            </a:r>
            <a:r>
              <a:rPr lang="en-GB" dirty="0">
                <a:latin typeface="Arial Rounded MT Bold" panose="020F0704030504030204" pitchFamily="34" charset="0"/>
              </a:rPr>
              <a:t>. 13(1).</a:t>
            </a:r>
          </a:p>
        </p:txBody>
      </p:sp>
      <p:sp>
        <p:nvSpPr>
          <p:cNvPr id="6" name="Rectangle 5"/>
          <p:cNvSpPr/>
          <p:nvPr/>
        </p:nvSpPr>
        <p:spPr>
          <a:xfrm>
            <a:off x="845456" y="5224153"/>
            <a:ext cx="10484757" cy="646331"/>
          </a:xfrm>
          <a:prstGeom prst="rect">
            <a:avLst/>
          </a:prstGeom>
        </p:spPr>
        <p:txBody>
          <a:bodyPr wrap="square">
            <a:spAutoFit/>
          </a:bodyPr>
          <a:lstStyle/>
          <a:p>
            <a:pPr marL="285750" indent="-285750">
              <a:buFont typeface="Arial" panose="020B0604020202020204" pitchFamily="34" charset="0"/>
              <a:buChar char="•"/>
            </a:pPr>
            <a:r>
              <a:rPr lang="en-GB" dirty="0">
                <a:latin typeface="Arial Rounded MT Bold" panose="020F0704030504030204" pitchFamily="34" charset="0"/>
              </a:rPr>
              <a:t>Erickson KI, Voss MW, Prakash RS, et al. (</a:t>
            </a:r>
            <a:r>
              <a:rPr lang="en-GB" dirty="0">
                <a:solidFill>
                  <a:srgbClr val="212121"/>
                </a:solidFill>
                <a:latin typeface="Arial Rounded MT Bold" panose="020F0704030504030204" pitchFamily="34" charset="0"/>
              </a:rPr>
              <a:t>2015)</a:t>
            </a:r>
            <a:r>
              <a:rPr lang="en-GB" dirty="0">
                <a:latin typeface="Arial Rounded MT Bold" panose="020F0704030504030204" pitchFamily="34" charset="0"/>
              </a:rPr>
              <a:t> Exercise training increases size of hippocampus and improves memory. </a:t>
            </a:r>
            <a:r>
              <a:rPr lang="en-GB" i="1" dirty="0" err="1">
                <a:latin typeface="Arial Rounded MT Bold" panose="020F0704030504030204" pitchFamily="34" charset="0"/>
              </a:rPr>
              <a:t>Proc</a:t>
            </a:r>
            <a:r>
              <a:rPr lang="en-GB" i="1" dirty="0">
                <a:latin typeface="Arial Rounded MT Bold" panose="020F0704030504030204" pitchFamily="34" charset="0"/>
              </a:rPr>
              <a:t> Natl </a:t>
            </a:r>
            <a:r>
              <a:rPr lang="en-GB" i="1" dirty="0" err="1">
                <a:latin typeface="Arial Rounded MT Bold" panose="020F0704030504030204" pitchFamily="34" charset="0"/>
              </a:rPr>
              <a:t>Acad</a:t>
            </a:r>
            <a:r>
              <a:rPr lang="en-GB" i="1" dirty="0">
                <a:latin typeface="Arial Rounded MT Bold" panose="020F0704030504030204" pitchFamily="34" charset="0"/>
              </a:rPr>
              <a:t> </a:t>
            </a:r>
            <a:r>
              <a:rPr lang="en-GB" i="1" dirty="0" err="1">
                <a:latin typeface="Arial Rounded MT Bold" panose="020F0704030504030204" pitchFamily="34" charset="0"/>
              </a:rPr>
              <a:t>Sci</a:t>
            </a:r>
            <a:r>
              <a:rPr lang="en-GB" i="1" dirty="0">
                <a:latin typeface="Arial Rounded MT Bold" panose="020F0704030504030204" pitchFamily="34" charset="0"/>
              </a:rPr>
              <a:t> USA</a:t>
            </a:r>
            <a:r>
              <a:rPr lang="en-GB" dirty="0">
                <a:latin typeface="Arial Rounded MT Bold" panose="020F0704030504030204" pitchFamily="34" charset="0"/>
              </a:rPr>
              <a:t>. 108(7) pp.3017-22.</a:t>
            </a:r>
            <a:endParaRPr lang="en-GB" dirty="0"/>
          </a:p>
        </p:txBody>
      </p:sp>
    </p:spTree>
    <p:extLst>
      <p:ext uri="{BB962C8B-B14F-4D97-AF65-F5344CB8AC3E}">
        <p14:creationId xmlns:p14="http://schemas.microsoft.com/office/powerpoint/2010/main" val="33035001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1200" y="822089"/>
            <a:ext cx="10726057" cy="8203464"/>
          </a:xfrm>
          <a:prstGeom prst="rect">
            <a:avLst/>
          </a:prstGeom>
        </p:spPr>
        <p:txBody>
          <a:bodyPr wrap="square">
            <a:spAutoFit/>
          </a:bodyPr>
          <a:lstStyle/>
          <a:p>
            <a:pPr algn="ctr">
              <a:lnSpc>
                <a:spcPct val="107000"/>
              </a:lnSpc>
              <a:spcAft>
                <a:spcPts val="800"/>
              </a:spcAft>
            </a:pPr>
            <a:r>
              <a:rPr lang="en-GB" sz="2400" dirty="0" smtClean="0">
                <a:latin typeface="Arial Rounded MT Bold" panose="020F0704030504030204" pitchFamily="34" charset="0"/>
              </a:rPr>
              <a:t>References </a:t>
            </a:r>
            <a:r>
              <a:rPr lang="en-GB" sz="2400" dirty="0">
                <a:latin typeface="Arial Rounded MT Bold" panose="020F0704030504030204" pitchFamily="34" charset="0"/>
              </a:rPr>
              <a:t>and Further Reading</a:t>
            </a:r>
          </a:p>
          <a:p>
            <a:endParaRPr lang="en-GB" sz="2400"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Grenville-Cleave, B., (2016) </a:t>
            </a:r>
            <a:r>
              <a:rPr lang="en-GB" i="1" dirty="0">
                <a:latin typeface="Arial Rounded MT Bold" panose="020F0704030504030204" pitchFamily="34" charset="0"/>
              </a:rPr>
              <a:t>Positive Psychology: A Toolkit for Happiness, Purpose and Well-being. </a:t>
            </a:r>
            <a:r>
              <a:rPr lang="en-GB" dirty="0">
                <a:latin typeface="Arial Rounded MT Bold" panose="020F0704030504030204" pitchFamily="34" charset="0"/>
              </a:rPr>
              <a:t>London: Icon Books.</a:t>
            </a:r>
          </a:p>
          <a:p>
            <a:pPr>
              <a:lnSpc>
                <a:spcPct val="107000"/>
              </a:lnSpc>
              <a:spcAft>
                <a:spcPts val="800"/>
              </a:spcAft>
            </a:pPr>
            <a:endParaRPr lang="en-GB" dirty="0">
              <a:latin typeface="Arial Rounded MT Bold" panose="020F07040305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err="1">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Huttenlocher</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P.R., and </a:t>
            </a:r>
            <a:r>
              <a:rPr lang="en-GB" dirty="0" err="1">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A.S.Dabholkar</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1997 Regional differences in synaptogenesis in human cerebral cortex. </a:t>
            </a:r>
            <a:r>
              <a:rPr lang="en-GB" i="1" dirty="0">
                <a:latin typeface="Arial Rounded MT Bold" panose="020F0704030504030204" pitchFamily="34" charset="0"/>
                <a:ea typeface="Calibri" panose="020F0502020204030204" pitchFamily="34" charset="0"/>
                <a:cs typeface="Times New Roman" panose="02020603050405020304" pitchFamily="18" charset="0"/>
              </a:rPr>
              <a:t>Journal of Comparative Neurology</a:t>
            </a:r>
            <a:r>
              <a:rPr lang="en-GB" dirty="0">
                <a:latin typeface="Arial Rounded MT Bold" panose="020F0704030504030204" pitchFamily="34" charset="0"/>
                <a:ea typeface="Calibri" panose="020F0502020204030204" pitchFamily="34" charset="0"/>
                <a:cs typeface="Times New Roman" panose="02020603050405020304" pitchFamily="18" charset="0"/>
              </a:rPr>
              <a:t> 387:167–178.</a:t>
            </a: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err="1" smtClean="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Juraska</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J.M. 1982 The development of pyramidal neurons after eye opening in the </a:t>
            </a:r>
            <a:r>
              <a:rPr lang="en-GB" dirty="0" err="1">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visitual</a:t>
            </a:r>
            <a:r>
              <a:rPr lang="en-GB" dirty="0">
                <a:solidFill>
                  <a:srgbClr val="000000"/>
                </a:solidFill>
                <a:latin typeface="Arial Rounded MT Bold" panose="020F0704030504030204" pitchFamily="34" charset="0"/>
                <a:ea typeface="Calibri" panose="020F0502020204030204" pitchFamily="34" charset="0"/>
                <a:cs typeface="Times New Roman" panose="02020603050405020304" pitchFamily="18" charset="0"/>
              </a:rPr>
              <a:t> cortex of hooded rats: A quantitative study. </a:t>
            </a:r>
            <a:r>
              <a:rPr lang="en-GB" i="1" dirty="0">
                <a:latin typeface="Arial Rounded MT Bold" panose="020F0704030504030204" pitchFamily="34" charset="0"/>
                <a:ea typeface="Calibri" panose="020F0502020204030204" pitchFamily="34" charset="0"/>
                <a:cs typeface="Times New Roman" panose="02020603050405020304" pitchFamily="18" charset="0"/>
              </a:rPr>
              <a:t>Journal of Comparative Neurology</a:t>
            </a:r>
            <a:r>
              <a:rPr lang="en-GB" dirty="0">
                <a:latin typeface="Arial Rounded MT Bold" panose="020F0704030504030204" pitchFamily="34" charset="0"/>
                <a:ea typeface="Calibri" panose="020F0502020204030204" pitchFamily="34" charset="0"/>
                <a:cs typeface="Times New Roman" panose="02020603050405020304" pitchFamily="18" charset="0"/>
              </a:rPr>
              <a:t> 212:208–213.</a:t>
            </a:r>
          </a:p>
          <a:p>
            <a:endParaRPr lang="en-GB" i="1"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Kennedy, M B., (</a:t>
            </a:r>
            <a:r>
              <a:rPr lang="en-GB" dirty="0" smtClean="0">
                <a:latin typeface="Arial Rounded MT Bold" panose="020F0704030504030204" pitchFamily="34" charset="0"/>
              </a:rPr>
              <a:t>2016) Synaptic </a:t>
            </a:r>
            <a:r>
              <a:rPr lang="en-GB" dirty="0">
                <a:latin typeface="Arial Rounded MT Bold" panose="020F0704030504030204" pitchFamily="34" charset="0"/>
              </a:rPr>
              <a:t>Signalling in Learning and Memory. </a:t>
            </a:r>
            <a:r>
              <a:rPr lang="en-GB" i="1" dirty="0">
                <a:latin typeface="Arial Rounded MT Bold" panose="020F0704030504030204" pitchFamily="34" charset="0"/>
              </a:rPr>
              <a:t>Cold Spring </a:t>
            </a:r>
            <a:r>
              <a:rPr lang="en-GB" i="1" dirty="0" err="1">
                <a:latin typeface="Arial Rounded MT Bold" panose="020F0704030504030204" pitchFamily="34" charset="0"/>
              </a:rPr>
              <a:t>Harb</a:t>
            </a:r>
            <a:r>
              <a:rPr lang="en-GB" i="1" dirty="0">
                <a:latin typeface="Arial Rounded MT Bold" panose="020F0704030504030204" pitchFamily="34" charset="0"/>
              </a:rPr>
              <a:t> </a:t>
            </a:r>
            <a:r>
              <a:rPr lang="en-GB" i="1" dirty="0" err="1" smtClean="0">
                <a:latin typeface="Arial Rounded MT Bold" panose="020F0704030504030204" pitchFamily="34" charset="0"/>
              </a:rPr>
              <a:t>Perspect</a:t>
            </a:r>
            <a:r>
              <a:rPr lang="en-GB" i="1" dirty="0" smtClean="0">
                <a:latin typeface="Arial Rounded MT Bold" panose="020F0704030504030204" pitchFamily="34" charset="0"/>
              </a:rPr>
              <a:t>. </a:t>
            </a:r>
            <a:r>
              <a:rPr lang="en-GB" i="1" dirty="0">
                <a:latin typeface="Arial Rounded MT Bold" panose="020F0704030504030204" pitchFamily="34" charset="0"/>
              </a:rPr>
              <a:t>Biol. </a:t>
            </a:r>
            <a:r>
              <a:rPr lang="en-GB" dirty="0">
                <a:latin typeface="Arial Rounded MT Bold" panose="020F0704030504030204" pitchFamily="34" charset="0"/>
              </a:rPr>
              <a:t>8(2</a:t>
            </a:r>
            <a:r>
              <a:rPr lang="en-GB" dirty="0" smtClean="0">
                <a:latin typeface="Arial Rounded MT Bold" panose="020F0704030504030204" pitchFamily="34" charset="0"/>
              </a:rPr>
              <a:t>).</a:t>
            </a:r>
            <a:endParaRPr lang="en-GB" dirty="0">
              <a:latin typeface="Arial Rounded MT Bold" panose="020F0704030504030204" pitchFamily="34" charset="0"/>
            </a:endParaRPr>
          </a:p>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err="1">
                <a:solidFill>
                  <a:srgbClr val="111111"/>
                </a:solidFill>
                <a:latin typeface="Arial Rounded MT Bold" panose="020F0704030504030204" pitchFamily="34" charset="0"/>
              </a:rPr>
              <a:t>Masten</a:t>
            </a:r>
            <a:r>
              <a:rPr lang="en-GB" dirty="0">
                <a:solidFill>
                  <a:srgbClr val="111111"/>
                </a:solidFill>
                <a:latin typeface="Arial Rounded MT Bold" panose="020F0704030504030204" pitchFamily="34" charset="0"/>
              </a:rPr>
              <a:t> AS. Ordinary magic. Resilience processes in development. </a:t>
            </a:r>
            <a:r>
              <a:rPr lang="en-GB" i="1" dirty="0">
                <a:solidFill>
                  <a:srgbClr val="111111"/>
                </a:solidFill>
                <a:latin typeface="Arial Rounded MT Bold" panose="020F0704030504030204" pitchFamily="34" charset="0"/>
              </a:rPr>
              <a:t>Am Psychol</a:t>
            </a:r>
            <a:r>
              <a:rPr lang="en-GB" dirty="0">
                <a:solidFill>
                  <a:srgbClr val="111111"/>
                </a:solidFill>
                <a:latin typeface="Arial Rounded MT Bold" panose="020F0704030504030204" pitchFamily="34" charset="0"/>
              </a:rPr>
              <a:t>.56(3):</a:t>
            </a:r>
            <a:r>
              <a:rPr lang="en-GB" dirty="0" smtClean="0">
                <a:solidFill>
                  <a:srgbClr val="111111"/>
                </a:solidFill>
                <a:latin typeface="Arial Rounded MT Bold" panose="020F0704030504030204" pitchFamily="34" charset="0"/>
              </a:rPr>
              <a:t>227-238.</a:t>
            </a:r>
            <a:endParaRPr lang="en-GB" dirty="0">
              <a:solidFill>
                <a:srgbClr val="111111"/>
              </a:solidFill>
              <a:latin typeface="Arial Rounded MT Bold" panose="020F0704030504030204" pitchFamily="34" charset="0"/>
            </a:endParaRPr>
          </a:p>
          <a:p>
            <a:endParaRPr lang="en-GB" dirty="0">
              <a:latin typeface="Arial Rounded MT Bold" panose="020F0704030504030204" pitchFamily="34" charset="0"/>
            </a:endParaRPr>
          </a:p>
          <a:p>
            <a:pPr>
              <a:lnSpc>
                <a:spcPct val="107000"/>
              </a:lnSpc>
              <a:spcAft>
                <a:spcPts val="800"/>
              </a:spcAft>
            </a:pPr>
            <a:endParaRPr lang="en-GB" dirty="0" smtClean="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smtClean="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smtClean="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Arial Rounded MT Bold" panose="020F07040305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smtClean="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539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05079" y="835547"/>
            <a:ext cx="5037661" cy="461665"/>
          </a:xfrm>
          <a:prstGeom prst="rect">
            <a:avLst/>
          </a:prstGeom>
          <a:noFill/>
        </p:spPr>
        <p:txBody>
          <a:bodyPr wrap="none" rtlCol="0">
            <a:spAutoFit/>
          </a:bodyPr>
          <a:lstStyle/>
          <a:p>
            <a:r>
              <a:rPr lang="en-GB" sz="2400" dirty="0" smtClean="0">
                <a:latin typeface="Arial Rounded MT Bold" panose="020F0704030504030204" pitchFamily="34" charset="0"/>
              </a:rPr>
              <a:t>References and Further Reading</a:t>
            </a:r>
            <a:endParaRPr lang="en-GB" sz="2400" dirty="0">
              <a:latin typeface="Arial Rounded MT Bold" panose="020F0704030504030204" pitchFamily="34" charset="0"/>
            </a:endParaRPr>
          </a:p>
        </p:txBody>
      </p:sp>
      <p:sp>
        <p:nvSpPr>
          <p:cNvPr id="11" name="Rectangle 10"/>
          <p:cNvSpPr/>
          <p:nvPr/>
        </p:nvSpPr>
        <p:spPr>
          <a:xfrm>
            <a:off x="799021" y="4332269"/>
            <a:ext cx="10710808" cy="1200329"/>
          </a:xfrm>
          <a:prstGeom prst="rect">
            <a:avLst/>
          </a:prstGeom>
        </p:spPr>
        <p:txBody>
          <a:bodyPr wrap="square">
            <a:spAutoFit/>
          </a:bodyPr>
          <a:lstStyle/>
          <a:p>
            <a:pPr marL="285750" lvl="0" indent="-285750">
              <a:buFont typeface="Arial" panose="020B0604020202020204" pitchFamily="34" charset="0"/>
              <a:buChar char="•"/>
            </a:pPr>
            <a:r>
              <a:rPr lang="en-GB" dirty="0" smtClean="0">
                <a:solidFill>
                  <a:prstClr val="black"/>
                </a:solidFill>
                <a:latin typeface="Arial Rounded MT Bold" panose="020F0704030504030204" pitchFamily="34" charset="0"/>
              </a:rPr>
              <a:t>Pearce </a:t>
            </a:r>
            <a:r>
              <a:rPr lang="en-GB" dirty="0">
                <a:solidFill>
                  <a:prstClr val="black"/>
                </a:solidFill>
                <a:latin typeface="Arial Rounded MT Bold" panose="020F0704030504030204" pitchFamily="34" charset="0"/>
              </a:rPr>
              <a:t>Stevens, A., (2014) </a:t>
            </a:r>
            <a:r>
              <a:rPr lang="en-GB" i="1" dirty="0">
                <a:solidFill>
                  <a:prstClr val="black"/>
                </a:solidFill>
                <a:latin typeface="Arial Rounded MT Bold" panose="020F0704030504030204" pitchFamily="34" charset="0"/>
              </a:rPr>
              <a:t>Learning rewires the brain. </a:t>
            </a:r>
            <a:r>
              <a:rPr lang="en-GB" dirty="0">
                <a:solidFill>
                  <a:prstClr val="black"/>
                </a:solidFill>
                <a:latin typeface="Arial Rounded MT Bold" panose="020F0704030504030204" pitchFamily="34" charset="0"/>
              </a:rPr>
              <a:t>Science News for Students. Available from: https://www.sciencenewsforstudents.org/article/learning-rewires-brain. [Accessed on 23 April 2020].</a:t>
            </a:r>
          </a:p>
          <a:p>
            <a:pPr lvl="0"/>
            <a:endParaRPr lang="en-GB" i="1" dirty="0">
              <a:solidFill>
                <a:prstClr val="black"/>
              </a:solidFill>
              <a:latin typeface="Arial Rounded MT Bold" panose="020F0704030504030204" pitchFamily="34" charset="0"/>
            </a:endParaRPr>
          </a:p>
        </p:txBody>
      </p:sp>
      <p:sp>
        <p:nvSpPr>
          <p:cNvPr id="13" name="Rectangle 12"/>
          <p:cNvSpPr/>
          <p:nvPr/>
        </p:nvSpPr>
        <p:spPr>
          <a:xfrm>
            <a:off x="799021" y="3256929"/>
            <a:ext cx="9839949" cy="646331"/>
          </a:xfrm>
          <a:prstGeom prst="rect">
            <a:avLst/>
          </a:prstGeom>
        </p:spPr>
        <p:txBody>
          <a:bodyPr wrap="square">
            <a:spAutoFit/>
          </a:bodyPr>
          <a:lstStyle/>
          <a:p>
            <a:endParaRPr lang="en-GB" i="1" dirty="0">
              <a:latin typeface="Arial Rounded MT Bold" panose="020F0704030504030204" pitchFamily="34" charset="0"/>
            </a:endParaRPr>
          </a:p>
          <a:p>
            <a:endParaRPr lang="en-GB" dirty="0">
              <a:latin typeface="Arial Rounded MT Bold" panose="020F0704030504030204" pitchFamily="34" charset="0"/>
            </a:endParaRPr>
          </a:p>
        </p:txBody>
      </p:sp>
      <p:sp>
        <p:nvSpPr>
          <p:cNvPr id="14" name="Rectangle 13"/>
          <p:cNvSpPr/>
          <p:nvPr/>
        </p:nvSpPr>
        <p:spPr>
          <a:xfrm>
            <a:off x="799021" y="2827920"/>
            <a:ext cx="10609208" cy="1200329"/>
          </a:xfrm>
          <a:prstGeom prst="rect">
            <a:avLst/>
          </a:prstGeom>
        </p:spPr>
        <p:txBody>
          <a:bodyPr wrap="square">
            <a:spAutoFit/>
          </a:bodyPr>
          <a:lstStyle/>
          <a:p>
            <a:pPr marL="285750" indent="-285750">
              <a:buFont typeface="Arial" panose="020B0604020202020204" pitchFamily="34" charset="0"/>
              <a:buChar char="•"/>
            </a:pPr>
            <a:r>
              <a:rPr lang="en-GB" dirty="0" err="1">
                <a:latin typeface="Arial Rounded MT Bold" panose="020F0704030504030204" pitchFamily="34" charset="0"/>
              </a:rPr>
              <a:t>Paunesku</a:t>
            </a:r>
            <a:r>
              <a:rPr lang="en-GB" dirty="0">
                <a:latin typeface="Arial Rounded MT Bold" panose="020F0704030504030204" pitchFamily="34" charset="0"/>
              </a:rPr>
              <a:t>, D., Yeager, D. S., Romero, C., and Walton, G. (2012) A brief growth mindset intervention improves academic outcomes of community college students enrolled in developmental mathematics courses. </a:t>
            </a:r>
            <a:r>
              <a:rPr lang="en-GB" i="1" dirty="0">
                <a:latin typeface="Arial Rounded MT Bold" panose="020F0704030504030204" pitchFamily="34" charset="0"/>
              </a:rPr>
              <a:t>Unpublished Manuscript, </a:t>
            </a:r>
            <a:r>
              <a:rPr lang="en-GB" dirty="0">
                <a:latin typeface="Arial Rounded MT Bold" panose="020F0704030504030204" pitchFamily="34" charset="0"/>
              </a:rPr>
              <a:t>Stanford California:</a:t>
            </a:r>
            <a:r>
              <a:rPr lang="en-GB" i="1" dirty="0">
                <a:latin typeface="Arial Rounded MT Bold" panose="020F0704030504030204" pitchFamily="34" charset="0"/>
              </a:rPr>
              <a:t> </a:t>
            </a:r>
            <a:r>
              <a:rPr lang="en-GB" dirty="0">
                <a:latin typeface="Arial Rounded MT Bold" panose="020F0704030504030204" pitchFamily="34" charset="0"/>
              </a:rPr>
              <a:t>Stanford University.</a:t>
            </a:r>
          </a:p>
        </p:txBody>
      </p:sp>
      <p:sp>
        <p:nvSpPr>
          <p:cNvPr id="16" name="Rectangle 15"/>
          <p:cNvSpPr/>
          <p:nvPr/>
        </p:nvSpPr>
        <p:spPr>
          <a:xfrm>
            <a:off x="799021" y="1370400"/>
            <a:ext cx="10507608" cy="1200329"/>
          </a:xfrm>
          <a:prstGeom prst="rect">
            <a:avLst/>
          </a:prstGeom>
        </p:spPr>
        <p:txBody>
          <a:bodyPr wrap="square">
            <a:spAutoFit/>
          </a:bodyPr>
          <a:lstStyle/>
          <a:p>
            <a:endParaRPr lang="en-GB" dirty="0">
              <a:latin typeface="Arial Rounded MT Bold" panose="020F0704030504030204" pitchFamily="34" charset="0"/>
            </a:endParaRPr>
          </a:p>
          <a:p>
            <a:pPr marL="285750" indent="-285750">
              <a:buFont typeface="Arial" panose="020B0604020202020204" pitchFamily="34" charset="0"/>
              <a:buChar char="•"/>
            </a:pPr>
            <a:r>
              <a:rPr lang="en-GB" dirty="0">
                <a:latin typeface="Arial Rounded MT Bold" panose="020F0704030504030204" pitchFamily="34" charset="0"/>
              </a:rPr>
              <a:t>McKay, B. and McKay, K. (2018) </a:t>
            </a:r>
            <a:r>
              <a:rPr lang="en-GB" i="1" dirty="0">
                <a:latin typeface="Arial Rounded MT Bold" panose="020F0704030504030204" pitchFamily="34" charset="0"/>
              </a:rPr>
              <a:t>How Reframing Builds Resilience. </a:t>
            </a:r>
            <a:r>
              <a:rPr lang="en-GB" dirty="0">
                <a:latin typeface="Arial Rounded MT Bold" panose="020F0704030504030204" pitchFamily="34" charset="0"/>
              </a:rPr>
              <a:t>The Art of Manliness. Available from: https://www.artofmanliness.com/articles/reframing-for-resilience/. [Accessed on April 23 2020]. </a:t>
            </a:r>
          </a:p>
        </p:txBody>
      </p:sp>
    </p:spTree>
    <p:extLst>
      <p:ext uri="{BB962C8B-B14F-4D97-AF65-F5344CB8AC3E}">
        <p14:creationId xmlns:p14="http://schemas.microsoft.com/office/powerpoint/2010/main" val="19382951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3589" y="3739554"/>
            <a:ext cx="10926867" cy="1754326"/>
          </a:xfrm>
          <a:prstGeom prst="rect">
            <a:avLst/>
          </a:prstGeom>
        </p:spPr>
        <p:txBody>
          <a:bodyPr wrap="square">
            <a:spAutoFit/>
          </a:bodyPr>
          <a:lstStyle/>
          <a:p>
            <a:pPr marL="285750" indent="-285750">
              <a:buFont typeface="Arial" panose="020B0604020202020204" pitchFamily="34" charset="0"/>
              <a:buChar char="•"/>
            </a:pPr>
            <a:r>
              <a:rPr lang="en-GB" dirty="0" smtClean="0">
                <a:latin typeface="Arial Rounded MT Bold" panose="020F0704030504030204" pitchFamily="34" charset="0"/>
              </a:rPr>
              <a:t>Voss, MW., Prakash</a:t>
            </a:r>
            <a:r>
              <a:rPr lang="en-GB" dirty="0">
                <a:latin typeface="Arial Rounded MT Bold" panose="020F0704030504030204" pitchFamily="34" charset="0"/>
              </a:rPr>
              <a:t>, </a:t>
            </a:r>
            <a:r>
              <a:rPr lang="en-GB" dirty="0" smtClean="0">
                <a:latin typeface="Arial Rounded MT Bold" panose="020F0704030504030204" pitchFamily="34" charset="0"/>
              </a:rPr>
              <a:t>RS., Erickson, KI., </a:t>
            </a:r>
            <a:r>
              <a:rPr lang="en-GB" dirty="0" err="1" smtClean="0">
                <a:latin typeface="Arial Rounded MT Bold" panose="020F0704030504030204" pitchFamily="34" charset="0"/>
              </a:rPr>
              <a:t>Basak,C</a:t>
            </a:r>
            <a:r>
              <a:rPr lang="en-GB" dirty="0" smtClean="0">
                <a:latin typeface="Arial Rounded MT Bold" panose="020F0704030504030204" pitchFamily="34" charset="0"/>
              </a:rPr>
              <a:t>., </a:t>
            </a:r>
            <a:r>
              <a:rPr lang="en-GB" dirty="0" err="1" smtClean="0">
                <a:latin typeface="Arial Rounded MT Bold" panose="020F0704030504030204" pitchFamily="34" charset="0"/>
              </a:rPr>
              <a:t>Chaddock</a:t>
            </a:r>
            <a:r>
              <a:rPr lang="en-GB" dirty="0" smtClean="0">
                <a:latin typeface="Arial Rounded MT Bold" panose="020F0704030504030204" pitchFamily="34" charset="0"/>
              </a:rPr>
              <a:t>, L., JS</a:t>
            </a:r>
            <a:r>
              <a:rPr lang="en-GB" dirty="0">
                <a:latin typeface="Arial Rounded MT Bold" panose="020F0704030504030204" pitchFamily="34" charset="0"/>
              </a:rPr>
              <a:t>. </a:t>
            </a:r>
            <a:r>
              <a:rPr lang="en-GB" dirty="0" smtClean="0">
                <a:latin typeface="Arial Rounded MT Bold" panose="020F0704030504030204" pitchFamily="34" charset="0"/>
              </a:rPr>
              <a:t>Kim., Alves, H., </a:t>
            </a:r>
            <a:r>
              <a:rPr lang="en-GB" dirty="0" err="1" smtClean="0">
                <a:latin typeface="Arial Rounded MT Bold" panose="020F0704030504030204" pitchFamily="34" charset="0"/>
              </a:rPr>
              <a:t>Heo</a:t>
            </a:r>
            <a:r>
              <a:rPr lang="en-GB" dirty="0" smtClean="0">
                <a:latin typeface="Arial Rounded MT Bold" panose="020F0704030504030204" pitchFamily="34" charset="0"/>
              </a:rPr>
              <a:t>, S., Szabo, A,N., White, SM.,</a:t>
            </a:r>
            <a:r>
              <a:rPr lang="en-GB" dirty="0">
                <a:latin typeface="Arial Rounded MT Bold" panose="020F0704030504030204" pitchFamily="34" charset="0"/>
              </a:rPr>
              <a:t> </a:t>
            </a:r>
            <a:r>
              <a:rPr lang="en-GB" dirty="0" err="1" smtClean="0">
                <a:latin typeface="Arial Rounded MT Bold" panose="020F0704030504030204" pitchFamily="34" charset="0"/>
              </a:rPr>
              <a:t>Wójcicki</a:t>
            </a:r>
            <a:r>
              <a:rPr lang="en-GB" dirty="0" smtClean="0">
                <a:latin typeface="Arial Rounded MT Bold" panose="020F0704030504030204" pitchFamily="34" charset="0"/>
              </a:rPr>
              <a:t>, TM</a:t>
            </a:r>
            <a:r>
              <a:rPr lang="en-GB" dirty="0">
                <a:latin typeface="Arial Rounded MT Bold" panose="020F0704030504030204" pitchFamily="34" charset="0"/>
              </a:rPr>
              <a:t>,. </a:t>
            </a:r>
            <a:r>
              <a:rPr lang="en-GB" dirty="0" err="1">
                <a:latin typeface="Arial Rounded MT Bold" panose="020F0704030504030204" pitchFamily="34" charset="0"/>
              </a:rPr>
              <a:t>Mailey</a:t>
            </a:r>
            <a:r>
              <a:rPr lang="en-GB" dirty="0">
                <a:latin typeface="Arial Rounded MT Bold" panose="020F0704030504030204" pitchFamily="34" charset="0"/>
              </a:rPr>
              <a:t> E L</a:t>
            </a:r>
            <a:r>
              <a:rPr lang="en-GB" dirty="0" smtClean="0">
                <a:latin typeface="Arial Rounded MT Bold" panose="020F0704030504030204" pitchFamily="34" charset="0"/>
              </a:rPr>
              <a:t>., </a:t>
            </a:r>
            <a:r>
              <a:rPr lang="en-GB" dirty="0" err="1" smtClean="0">
                <a:latin typeface="Arial Rounded MT Bold" panose="020F0704030504030204" pitchFamily="34" charset="0"/>
              </a:rPr>
              <a:t>Gothe</a:t>
            </a:r>
            <a:r>
              <a:rPr lang="en-GB" dirty="0">
                <a:latin typeface="Arial Rounded MT Bold" panose="020F0704030504030204" pitchFamily="34" charset="0"/>
              </a:rPr>
              <a:t>, </a:t>
            </a:r>
            <a:r>
              <a:rPr lang="en-GB" dirty="0" smtClean="0">
                <a:latin typeface="Arial Rounded MT Bold" panose="020F0704030504030204" pitchFamily="34" charset="0"/>
              </a:rPr>
              <a:t>N., </a:t>
            </a:r>
            <a:r>
              <a:rPr lang="en-GB" dirty="0">
                <a:latin typeface="Arial Rounded MT Bold" panose="020F0704030504030204" pitchFamily="34" charset="0"/>
              </a:rPr>
              <a:t>Olson, E </a:t>
            </a:r>
            <a:r>
              <a:rPr lang="en-GB" dirty="0" smtClean="0">
                <a:latin typeface="Arial Rounded MT Bold" panose="020F0704030504030204" pitchFamily="34" charset="0"/>
              </a:rPr>
              <a:t>A., </a:t>
            </a:r>
            <a:r>
              <a:rPr lang="en-GB" dirty="0" err="1" smtClean="0">
                <a:latin typeface="Arial Rounded MT Bold" panose="020F0704030504030204" pitchFamily="34" charset="0"/>
              </a:rPr>
              <a:t>McAuley</a:t>
            </a:r>
            <a:r>
              <a:rPr lang="en-GB" dirty="0">
                <a:latin typeface="Arial Rounded MT Bold" panose="020F0704030504030204" pitchFamily="34" charset="0"/>
              </a:rPr>
              <a:t>, </a:t>
            </a:r>
            <a:r>
              <a:rPr lang="en-GB" dirty="0" smtClean="0">
                <a:latin typeface="Arial Rounded MT Bold" panose="020F0704030504030204" pitchFamily="34" charset="0"/>
              </a:rPr>
              <a:t>E. and </a:t>
            </a:r>
            <a:r>
              <a:rPr lang="en-GB" dirty="0">
                <a:latin typeface="Arial Rounded MT Bold" panose="020F0704030504030204" pitchFamily="34" charset="0"/>
              </a:rPr>
              <a:t>Kramer, AF. </a:t>
            </a:r>
            <a:r>
              <a:rPr lang="en-GB" dirty="0" smtClean="0">
                <a:latin typeface="Arial Rounded MT Bold" panose="020F0704030504030204" pitchFamily="34" charset="0"/>
              </a:rPr>
              <a:t>(2010) </a:t>
            </a:r>
            <a:r>
              <a:rPr lang="en-GB" b="1" dirty="0">
                <a:solidFill>
                  <a:srgbClr val="020202"/>
                </a:solidFill>
                <a:latin typeface="MuseoSans"/>
              </a:rPr>
              <a:t>Plasticity of brain networks in a randomized intervention trial of exercise training in older </a:t>
            </a:r>
            <a:r>
              <a:rPr lang="en-GB" b="1" dirty="0" smtClean="0">
                <a:solidFill>
                  <a:srgbClr val="020202"/>
                </a:solidFill>
                <a:latin typeface="MuseoSans"/>
              </a:rPr>
              <a:t>adults. </a:t>
            </a:r>
            <a:r>
              <a:rPr lang="en-GB" i="1" dirty="0">
                <a:solidFill>
                  <a:srgbClr val="020202"/>
                </a:solidFill>
                <a:latin typeface="Arial Rounded MT Bold" panose="020F0704030504030204" pitchFamily="34" charset="0"/>
              </a:rPr>
              <a:t>Frontiers in Aging Neuroscience </a:t>
            </a:r>
            <a:r>
              <a:rPr lang="en-GB" dirty="0">
                <a:solidFill>
                  <a:srgbClr val="020202"/>
                </a:solidFill>
                <a:latin typeface="Arial Rounded MT Bold" panose="020F0704030504030204" pitchFamily="34" charset="0"/>
              </a:rPr>
              <a:t>2 pp.1-17</a:t>
            </a:r>
            <a:endParaRPr lang="en-GB" dirty="0">
              <a:latin typeface="Arial Rounded MT Bold" panose="020F0704030504030204" pitchFamily="34" charset="0"/>
            </a:endParaRPr>
          </a:p>
          <a:p>
            <a:pPr marL="285750" indent="-285750">
              <a:buFont typeface="Arial" panose="020B0604020202020204" pitchFamily="34" charset="0"/>
              <a:buChar char="•"/>
            </a:pPr>
            <a:endParaRPr lang="en-GB" b="1" dirty="0">
              <a:solidFill>
                <a:srgbClr val="020202"/>
              </a:solidFill>
              <a:latin typeface="MuseoSans"/>
            </a:endParaRPr>
          </a:p>
          <a:p>
            <a:pPr marL="285750" indent="-285750">
              <a:buFont typeface="Arial" panose="020B0604020202020204" pitchFamily="34" charset="0"/>
              <a:buChar char="•"/>
            </a:pPr>
            <a:endParaRPr lang="en-GB" dirty="0">
              <a:latin typeface="Arial Rounded MT Bold" panose="020F0704030504030204" pitchFamily="34" charset="0"/>
            </a:endParaRPr>
          </a:p>
        </p:txBody>
      </p:sp>
      <p:sp>
        <p:nvSpPr>
          <p:cNvPr id="6" name="Rectangle 5"/>
          <p:cNvSpPr/>
          <p:nvPr/>
        </p:nvSpPr>
        <p:spPr>
          <a:xfrm>
            <a:off x="713589" y="2888405"/>
            <a:ext cx="10520468" cy="646331"/>
          </a:xfrm>
          <a:prstGeom prst="rect">
            <a:avLst/>
          </a:prstGeom>
        </p:spPr>
        <p:txBody>
          <a:bodyPr wrap="square">
            <a:spAutoFit/>
          </a:bodyPr>
          <a:lstStyle/>
          <a:p>
            <a:pPr marL="285750" indent="-285750">
              <a:buFont typeface="Arial" panose="020B0604020202020204" pitchFamily="34" charset="0"/>
              <a:buChar char="•"/>
            </a:pPr>
            <a:r>
              <a:rPr lang="en-GB" dirty="0" smtClean="0">
                <a:solidFill>
                  <a:srgbClr val="222222"/>
                </a:solidFill>
                <a:latin typeface="Arial Rounded MT Bold" panose="020F0704030504030204" pitchFamily="34" charset="0"/>
              </a:rPr>
              <a:t>van </a:t>
            </a:r>
            <a:r>
              <a:rPr lang="en-GB" dirty="0" err="1" smtClean="0">
                <a:solidFill>
                  <a:srgbClr val="222222"/>
                </a:solidFill>
                <a:latin typeface="Arial Rounded MT Bold" panose="020F0704030504030204" pitchFamily="34" charset="0"/>
              </a:rPr>
              <a:t>Praag</a:t>
            </a:r>
            <a:r>
              <a:rPr lang="en-GB" dirty="0" smtClean="0">
                <a:solidFill>
                  <a:srgbClr val="222222"/>
                </a:solidFill>
                <a:latin typeface="Arial Rounded MT Bold" panose="020F0704030504030204" pitchFamily="34" charset="0"/>
              </a:rPr>
              <a:t>, H., </a:t>
            </a:r>
            <a:r>
              <a:rPr lang="en-GB" dirty="0" err="1" smtClean="0">
                <a:solidFill>
                  <a:srgbClr val="222222"/>
                </a:solidFill>
                <a:latin typeface="Arial Rounded MT Bold" panose="020F0704030504030204" pitchFamily="34" charset="0"/>
              </a:rPr>
              <a:t>Kempermann</a:t>
            </a:r>
            <a:r>
              <a:rPr lang="en-GB" dirty="0" smtClean="0">
                <a:solidFill>
                  <a:srgbClr val="222222"/>
                </a:solidFill>
                <a:latin typeface="Arial Rounded MT Bold" panose="020F0704030504030204" pitchFamily="34" charset="0"/>
              </a:rPr>
              <a:t>, G. &amp; Gage, </a:t>
            </a:r>
            <a:r>
              <a:rPr lang="en-GB" dirty="0">
                <a:solidFill>
                  <a:srgbClr val="222222"/>
                </a:solidFill>
                <a:latin typeface="Arial Rounded MT Bold" panose="020F0704030504030204" pitchFamily="34" charset="0"/>
              </a:rPr>
              <a:t>F. (2000</a:t>
            </a:r>
            <a:r>
              <a:rPr lang="en-GB" dirty="0" smtClean="0">
                <a:solidFill>
                  <a:srgbClr val="222222"/>
                </a:solidFill>
                <a:latin typeface="Arial Rounded MT Bold" panose="020F0704030504030204" pitchFamily="34" charset="0"/>
              </a:rPr>
              <a:t>) Neural consequences of environmental enrichment. </a:t>
            </a:r>
            <a:r>
              <a:rPr lang="en-GB" i="1" dirty="0" smtClean="0">
                <a:solidFill>
                  <a:srgbClr val="222222"/>
                </a:solidFill>
                <a:latin typeface="Arial Rounded MT Bold" panose="020F0704030504030204" pitchFamily="34" charset="0"/>
              </a:rPr>
              <a:t>Nat Rev </a:t>
            </a:r>
            <a:r>
              <a:rPr lang="en-GB" i="1" dirty="0" err="1" smtClean="0">
                <a:solidFill>
                  <a:srgbClr val="222222"/>
                </a:solidFill>
                <a:latin typeface="Arial Rounded MT Bold" panose="020F0704030504030204" pitchFamily="34" charset="0"/>
              </a:rPr>
              <a:t>Neurosci</a:t>
            </a:r>
            <a:r>
              <a:rPr lang="en-GB" dirty="0" smtClean="0">
                <a:solidFill>
                  <a:srgbClr val="222222"/>
                </a:solidFill>
                <a:latin typeface="Arial Rounded MT Bold" panose="020F0704030504030204" pitchFamily="34" charset="0"/>
              </a:rPr>
              <a:t> </a:t>
            </a:r>
            <a:r>
              <a:rPr lang="en-GB" b="1" dirty="0" smtClean="0">
                <a:solidFill>
                  <a:srgbClr val="222222"/>
                </a:solidFill>
                <a:latin typeface="Arial Rounded MT Bold" panose="020F0704030504030204" pitchFamily="34" charset="0"/>
              </a:rPr>
              <a:t>1, </a:t>
            </a:r>
            <a:r>
              <a:rPr lang="en-GB" dirty="0" smtClean="0">
                <a:solidFill>
                  <a:srgbClr val="222222"/>
                </a:solidFill>
                <a:latin typeface="Arial Rounded MT Bold" panose="020F0704030504030204" pitchFamily="34" charset="0"/>
              </a:rPr>
              <a:t>191–198.</a:t>
            </a:r>
            <a:endParaRPr lang="en-GB" dirty="0">
              <a:latin typeface="Arial Rounded MT Bold" panose="020F0704030504030204" pitchFamily="34" charset="0"/>
            </a:endParaRPr>
          </a:p>
        </p:txBody>
      </p:sp>
      <p:sp>
        <p:nvSpPr>
          <p:cNvPr id="7" name="Rectangle 6"/>
          <p:cNvSpPr/>
          <p:nvPr/>
        </p:nvSpPr>
        <p:spPr>
          <a:xfrm>
            <a:off x="713589" y="1621089"/>
            <a:ext cx="10520468" cy="981423"/>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GB" dirty="0">
                <a:latin typeface="Arial Rounded MT Bold" panose="020F0704030504030204" pitchFamily="34" charset="0"/>
                <a:ea typeface="Calibri" panose="020F0502020204030204" pitchFamily="34" charset="0"/>
                <a:cs typeface="Times New Roman" panose="02020603050405020304" pitchFamily="18" charset="0"/>
              </a:rPr>
              <a:t>The National Academies Press (2000) Chapter: 5 Mind and Brain</a:t>
            </a:r>
            <a:r>
              <a:rPr lang="en-GB" i="1" dirty="0">
                <a:latin typeface="Arial Rounded MT Bold" panose="020F0704030504030204" pitchFamily="34" charset="0"/>
                <a:ea typeface="Calibri" panose="020F0502020204030204" pitchFamily="34" charset="0"/>
                <a:cs typeface="Times New Roman" panose="02020603050405020304" pitchFamily="18" charset="0"/>
              </a:rPr>
              <a:t> </a:t>
            </a:r>
            <a:r>
              <a:rPr lang="en-GB" dirty="0">
                <a:latin typeface="Arial Rounded MT Bold" panose="020F0704030504030204" pitchFamily="34" charset="0"/>
                <a:ea typeface="Calibri" panose="020F0502020204030204" pitchFamily="34" charset="0"/>
                <a:cs typeface="Times New Roman" panose="02020603050405020304" pitchFamily="18" charset="0"/>
              </a:rPr>
              <a:t>in </a:t>
            </a:r>
            <a:r>
              <a:rPr lang="en-GB" i="1" dirty="0">
                <a:latin typeface="Arial Rounded MT Bold" panose="020F0704030504030204" pitchFamily="34" charset="0"/>
                <a:ea typeface="Calibri" panose="020F0502020204030204" pitchFamily="34" charset="0"/>
                <a:cs typeface="Times New Roman" panose="02020603050405020304" pitchFamily="18" charset="0"/>
              </a:rPr>
              <a:t>How People Learn: Brain, Mind, Experience, and School: Expanded Edition. </a:t>
            </a:r>
            <a:r>
              <a:rPr lang="en-GB" dirty="0">
                <a:latin typeface="Arial Rounded MT Bold" panose="020F0704030504030204" pitchFamily="34" charset="0"/>
                <a:ea typeface="Calibri" panose="020F0502020204030204" pitchFamily="34" charset="0"/>
                <a:cs typeface="Times New Roman" panose="02020603050405020304" pitchFamily="18" charset="0"/>
              </a:rPr>
              <a:t>Danvers, MA: The National Academies Press.</a:t>
            </a:r>
          </a:p>
        </p:txBody>
      </p:sp>
      <p:sp>
        <p:nvSpPr>
          <p:cNvPr id="8" name="Rectangle 7"/>
          <p:cNvSpPr/>
          <p:nvPr/>
        </p:nvSpPr>
        <p:spPr>
          <a:xfrm>
            <a:off x="713589" y="5032215"/>
            <a:ext cx="10520468" cy="923330"/>
          </a:xfrm>
          <a:prstGeom prst="rect">
            <a:avLst/>
          </a:prstGeom>
        </p:spPr>
        <p:txBody>
          <a:bodyPr wrap="square">
            <a:spAutoFit/>
          </a:bodyPr>
          <a:lstStyle/>
          <a:p>
            <a:pPr marL="285750" indent="-285750">
              <a:buFont typeface="Arial" panose="020B0604020202020204" pitchFamily="34" charset="0"/>
              <a:buChar char="•"/>
            </a:pPr>
            <a:r>
              <a:rPr lang="en-GB" dirty="0">
                <a:latin typeface="Arial Rounded MT Bold" panose="020F0704030504030204" pitchFamily="34" charset="0"/>
              </a:rPr>
              <a:t>Yeager DS and </a:t>
            </a:r>
            <a:r>
              <a:rPr lang="en-GB" dirty="0" err="1">
                <a:latin typeface="Arial Rounded MT Bold" panose="020F0704030504030204" pitchFamily="34" charset="0"/>
              </a:rPr>
              <a:t>Dweck</a:t>
            </a:r>
            <a:r>
              <a:rPr lang="en-GB" dirty="0">
                <a:latin typeface="Arial Rounded MT Bold" panose="020F0704030504030204" pitchFamily="34" charset="0"/>
              </a:rPr>
              <a:t>, CS. (2012)  </a:t>
            </a:r>
            <a:r>
              <a:rPr lang="en-GB" dirty="0" err="1">
                <a:latin typeface="Arial Rounded MT Bold" panose="020F0704030504030204" pitchFamily="34" charset="0"/>
              </a:rPr>
              <a:t>Mindsets</a:t>
            </a:r>
            <a:r>
              <a:rPr lang="en-GB" dirty="0">
                <a:latin typeface="Arial Rounded MT Bold" panose="020F0704030504030204" pitchFamily="34" charset="0"/>
              </a:rPr>
              <a:t> That Promote Resilience: When Students Believe That Personal Characteristics Can Be Developed. </a:t>
            </a:r>
            <a:r>
              <a:rPr lang="en-GB" i="1" dirty="0">
                <a:latin typeface="Arial Rounded MT Bold" panose="020F0704030504030204" pitchFamily="34" charset="0"/>
              </a:rPr>
              <a:t>Educational Psychologist</a:t>
            </a:r>
            <a:r>
              <a:rPr lang="en-GB" dirty="0">
                <a:latin typeface="Arial Rounded MT Bold" panose="020F0704030504030204" pitchFamily="34" charset="0"/>
              </a:rPr>
              <a:t> 47 (4) PP. 302-314.</a:t>
            </a:r>
          </a:p>
        </p:txBody>
      </p:sp>
      <p:sp>
        <p:nvSpPr>
          <p:cNvPr id="9" name="TextBox 8"/>
          <p:cNvSpPr txBox="1"/>
          <p:nvPr/>
        </p:nvSpPr>
        <p:spPr>
          <a:xfrm>
            <a:off x="3802744" y="873531"/>
            <a:ext cx="5037661" cy="461665"/>
          </a:xfrm>
          <a:prstGeom prst="rect">
            <a:avLst/>
          </a:prstGeom>
          <a:noFill/>
        </p:spPr>
        <p:txBody>
          <a:bodyPr wrap="none" rtlCol="0">
            <a:spAutoFit/>
          </a:bodyPr>
          <a:lstStyle/>
          <a:p>
            <a:r>
              <a:rPr lang="en-GB" sz="2400" dirty="0" smtClean="0">
                <a:latin typeface="Arial Rounded MT Bold" panose="020F0704030504030204" pitchFamily="34" charset="0"/>
              </a:rPr>
              <a:t>References and Further Reading</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697075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39972" b="49208"/>
          <a:stretch/>
        </p:blipFill>
        <p:spPr>
          <a:xfrm>
            <a:off x="516382" y="496040"/>
            <a:ext cx="5209170" cy="4754578"/>
          </a:xfrm>
          <a:prstGeom prst="rect">
            <a:avLst/>
          </a:prstGeom>
        </p:spPr>
      </p:pic>
      <p:sp>
        <p:nvSpPr>
          <p:cNvPr id="5" name="Rectangle 4"/>
          <p:cNvSpPr/>
          <p:nvPr/>
        </p:nvSpPr>
        <p:spPr>
          <a:xfrm>
            <a:off x="516381" y="2268000"/>
            <a:ext cx="431683" cy="461665"/>
          </a:xfrm>
          <a:prstGeom prst="rect">
            <a:avLst/>
          </a:prstGeom>
        </p:spPr>
        <p:txBody>
          <a:bodyPr wrap="square">
            <a:spAutoFit/>
          </a:bodyPr>
          <a:lstStyle/>
          <a:p>
            <a:r>
              <a:rPr lang="en-GB" sz="2400" dirty="0">
                <a:latin typeface="Arial Rounded MT Bold" panose="020F0704030504030204" pitchFamily="34" charset="0"/>
              </a:rPr>
              <a:t> </a:t>
            </a:r>
            <a:r>
              <a:rPr lang="en-GB" sz="2400" dirty="0" smtClean="0">
                <a:latin typeface="Arial Rounded MT Bold" panose="020F0704030504030204" pitchFamily="34" charset="0"/>
              </a:rPr>
              <a:t> </a:t>
            </a:r>
            <a:endParaRPr lang="en-GB" sz="2400" dirty="0"/>
          </a:p>
        </p:txBody>
      </p:sp>
      <p:sp>
        <p:nvSpPr>
          <p:cNvPr id="11" name="Rectangle 10"/>
          <p:cNvSpPr/>
          <p:nvPr/>
        </p:nvSpPr>
        <p:spPr>
          <a:xfrm>
            <a:off x="1653940" y="2339226"/>
            <a:ext cx="2301969" cy="1200329"/>
          </a:xfrm>
          <a:prstGeom prst="rect">
            <a:avLst/>
          </a:prstGeom>
        </p:spPr>
        <p:txBody>
          <a:bodyPr wrap="square">
            <a:spAutoFit/>
          </a:bodyPr>
          <a:lstStyle/>
          <a:p>
            <a:pPr algn="ctr"/>
            <a:r>
              <a:rPr lang="en-GB" sz="2400" dirty="0" smtClean="0">
                <a:latin typeface="Arial Rounded MT Bold" panose="020F0704030504030204" pitchFamily="34" charset="0"/>
              </a:rPr>
              <a:t>Q: Do I have to turn my webcam on?</a:t>
            </a:r>
            <a:endParaRPr lang="en-GB" sz="2400" dirty="0">
              <a:latin typeface="Arial Rounded MT Bold" panose="020F0704030504030204" pitchFamily="34" charset="0"/>
            </a:endParaRPr>
          </a:p>
        </p:txBody>
      </p:sp>
      <p:pic>
        <p:nvPicPr>
          <p:cNvPr id="13" name="Picture 1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52055" r="43277" b="9279"/>
          <a:stretch/>
        </p:blipFill>
        <p:spPr>
          <a:xfrm>
            <a:off x="5617699" y="1288207"/>
            <a:ext cx="6123545" cy="4502697"/>
          </a:xfrm>
          <a:prstGeom prst="rect">
            <a:avLst/>
          </a:prstGeom>
        </p:spPr>
      </p:pic>
      <p:sp>
        <p:nvSpPr>
          <p:cNvPr id="19" name="Rectangle 18"/>
          <p:cNvSpPr/>
          <p:nvPr/>
        </p:nvSpPr>
        <p:spPr>
          <a:xfrm>
            <a:off x="7251526" y="2729665"/>
            <a:ext cx="3611400" cy="1200329"/>
          </a:xfrm>
          <a:prstGeom prst="rect">
            <a:avLst/>
          </a:prstGeom>
        </p:spPr>
        <p:txBody>
          <a:bodyPr wrap="square">
            <a:spAutoFit/>
          </a:bodyPr>
          <a:lstStyle/>
          <a:p>
            <a:r>
              <a:rPr lang="en-GB" sz="2400" dirty="0" smtClean="0">
                <a:latin typeface="Arial Rounded MT Bold" panose="020F0704030504030204" pitchFamily="34" charset="0"/>
              </a:rPr>
              <a:t>A: No. You can see me, but I can’t see you, and no one else can either.</a:t>
            </a:r>
            <a:endParaRPr lang="en-GB" sz="2400" dirty="0"/>
          </a:p>
        </p:txBody>
      </p:sp>
    </p:spTree>
    <p:extLst>
      <p:ext uri="{BB962C8B-B14F-4D97-AF65-F5344CB8AC3E}">
        <p14:creationId xmlns:p14="http://schemas.microsoft.com/office/powerpoint/2010/main" val="24406042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627165"/>
            <a:ext cx="7200900" cy="3706835"/>
          </a:xfrm>
          <a:prstGeom prst="rect">
            <a:avLst/>
          </a:prstGeom>
        </p:spPr>
      </p:pic>
      <p:sp>
        <p:nvSpPr>
          <p:cNvPr id="5" name="TextBox 4"/>
          <p:cNvSpPr txBox="1"/>
          <p:nvPr/>
        </p:nvSpPr>
        <p:spPr>
          <a:xfrm>
            <a:off x="4239323" y="90465"/>
            <a:ext cx="3228256" cy="1015663"/>
          </a:xfrm>
          <a:prstGeom prst="rect">
            <a:avLst/>
          </a:prstGeom>
          <a:noFill/>
        </p:spPr>
        <p:txBody>
          <a:bodyPr wrap="none" rtlCol="0">
            <a:spAutoFit/>
          </a:bodyPr>
          <a:lstStyle/>
          <a:p>
            <a:r>
              <a:rPr lang="en-GB" sz="6000" dirty="0" smtClean="0">
                <a:latin typeface="Arial Rounded MT Bold" panose="020F0704030504030204" pitchFamily="34" charset="0"/>
              </a:rPr>
              <a:t>The End</a:t>
            </a:r>
          </a:p>
        </p:txBody>
      </p:sp>
      <p:sp>
        <p:nvSpPr>
          <p:cNvPr id="6" name="TextBox 5"/>
          <p:cNvSpPr txBox="1"/>
          <p:nvPr/>
        </p:nvSpPr>
        <p:spPr>
          <a:xfrm>
            <a:off x="3430192" y="5753100"/>
            <a:ext cx="4037387" cy="1015663"/>
          </a:xfrm>
          <a:prstGeom prst="rect">
            <a:avLst/>
          </a:prstGeom>
          <a:noFill/>
        </p:spPr>
        <p:txBody>
          <a:bodyPr wrap="none" rtlCol="0">
            <a:spAutoFit/>
          </a:bodyPr>
          <a:lstStyle/>
          <a:p>
            <a:r>
              <a:rPr lang="en-GB" sz="6000" dirty="0" smtClean="0">
                <a:latin typeface="Arial Rounded MT Bold" panose="020F0704030504030204" pitchFamily="34" charset="0"/>
              </a:rPr>
              <a:t>Thank You</a:t>
            </a:r>
            <a:endParaRPr lang="en-GB" sz="6000" dirty="0">
              <a:latin typeface="Arial Rounded MT Bold" panose="020F0704030504030204" pitchFamily="34" charset="0"/>
            </a:endParaRPr>
          </a:p>
        </p:txBody>
      </p:sp>
    </p:spTree>
    <p:extLst>
      <p:ext uri="{BB962C8B-B14F-4D97-AF65-F5344CB8AC3E}">
        <p14:creationId xmlns:p14="http://schemas.microsoft.com/office/powerpoint/2010/main" val="3918690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t="7500" b="10725"/>
          <a:stretch/>
        </p:blipFill>
        <p:spPr>
          <a:xfrm>
            <a:off x="948773" y="1059807"/>
            <a:ext cx="4525595" cy="4243606"/>
          </a:xfrm>
          <a:prstGeom prst="rect">
            <a:avLst/>
          </a:prstGeom>
        </p:spPr>
      </p:pic>
      <p:pic>
        <p:nvPicPr>
          <p:cNvPr id="6" name="Picture 5"/>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838" t="49373" r="4217" b="9425"/>
          <a:stretch/>
        </p:blipFill>
        <p:spPr>
          <a:xfrm>
            <a:off x="6017342" y="602526"/>
            <a:ext cx="4744828" cy="5280086"/>
          </a:xfrm>
          <a:prstGeom prst="rect">
            <a:avLst/>
          </a:prstGeom>
        </p:spPr>
      </p:pic>
      <p:sp>
        <p:nvSpPr>
          <p:cNvPr id="7" name="TextBox 6"/>
          <p:cNvSpPr txBox="1"/>
          <p:nvPr/>
        </p:nvSpPr>
        <p:spPr>
          <a:xfrm>
            <a:off x="2524413" y="2390599"/>
            <a:ext cx="1917289" cy="1323439"/>
          </a:xfrm>
          <a:prstGeom prst="rect">
            <a:avLst/>
          </a:prstGeom>
          <a:noFill/>
        </p:spPr>
        <p:txBody>
          <a:bodyPr wrap="square" rtlCol="0">
            <a:spAutoFit/>
          </a:bodyPr>
          <a:lstStyle/>
          <a:p>
            <a:r>
              <a:rPr lang="en-GB" sz="2000" dirty="0" smtClean="0">
                <a:latin typeface="Arial Rounded MT Bold" panose="020F0704030504030204" pitchFamily="34" charset="0"/>
              </a:rPr>
              <a:t>Q: Will there be a break during the webinar? </a:t>
            </a:r>
            <a:endParaRPr lang="en-GB" sz="2000" dirty="0">
              <a:latin typeface="Arial Rounded MT Bold" panose="020F0704030504030204" pitchFamily="34" charset="0"/>
            </a:endParaRPr>
          </a:p>
        </p:txBody>
      </p:sp>
      <p:sp>
        <p:nvSpPr>
          <p:cNvPr id="8" name="TextBox 7"/>
          <p:cNvSpPr txBox="1"/>
          <p:nvPr/>
        </p:nvSpPr>
        <p:spPr>
          <a:xfrm>
            <a:off x="6914045" y="1303577"/>
            <a:ext cx="3411642" cy="1938992"/>
          </a:xfrm>
          <a:prstGeom prst="rect">
            <a:avLst/>
          </a:prstGeom>
          <a:noFill/>
        </p:spPr>
        <p:txBody>
          <a:bodyPr wrap="square" rtlCol="0">
            <a:spAutoFit/>
          </a:bodyPr>
          <a:lstStyle/>
          <a:p>
            <a:pPr algn="ctr"/>
            <a:r>
              <a:rPr lang="en-GB" sz="2000" dirty="0" smtClean="0">
                <a:latin typeface="Arial Rounded MT Bold" panose="020F0704030504030204" pitchFamily="34" charset="0"/>
              </a:rPr>
              <a:t>A: There won’t be any scheduled breaks, however, when we stop to do the activities, you can take a break if you need to.</a:t>
            </a:r>
          </a:p>
        </p:txBody>
      </p:sp>
    </p:spTree>
    <p:extLst>
      <p:ext uri="{BB962C8B-B14F-4D97-AF65-F5344CB8AC3E}">
        <p14:creationId xmlns:p14="http://schemas.microsoft.com/office/powerpoint/2010/main" val="2695354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977" t="50158" b="9274"/>
          <a:stretch/>
        </p:blipFill>
        <p:spPr>
          <a:xfrm>
            <a:off x="5809957" y="337625"/>
            <a:ext cx="6112283" cy="6365052"/>
          </a:xfrm>
          <a:prstGeom prst="rect">
            <a:avLst/>
          </a:prstGeom>
        </p:spPr>
      </p:pic>
      <p:pic>
        <p:nvPicPr>
          <p:cNvPr id="3" name="Picture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494" t="54166" r="48062" b="9518"/>
          <a:stretch/>
        </p:blipFill>
        <p:spPr>
          <a:xfrm>
            <a:off x="661181" y="1125415"/>
            <a:ext cx="4943958" cy="4487594"/>
          </a:xfrm>
          <a:prstGeom prst="rect">
            <a:avLst/>
          </a:prstGeom>
        </p:spPr>
      </p:pic>
      <p:sp>
        <p:nvSpPr>
          <p:cNvPr id="4" name="TextBox 3"/>
          <p:cNvSpPr txBox="1"/>
          <p:nvPr/>
        </p:nvSpPr>
        <p:spPr>
          <a:xfrm>
            <a:off x="1607966" y="2138289"/>
            <a:ext cx="3090643" cy="1200329"/>
          </a:xfrm>
          <a:prstGeom prst="rect">
            <a:avLst/>
          </a:prstGeom>
          <a:noFill/>
        </p:spPr>
        <p:txBody>
          <a:bodyPr wrap="square" rtlCol="0">
            <a:spAutoFit/>
          </a:bodyPr>
          <a:lstStyle/>
          <a:p>
            <a:pPr algn="ctr"/>
            <a:r>
              <a:rPr lang="en-GB" sz="2400" dirty="0" smtClean="0">
                <a:latin typeface="Arial Rounded MT Bold" panose="020F0704030504030204" pitchFamily="34" charset="0"/>
              </a:rPr>
              <a:t>Q: Can I leave the webinar whenever I want to?</a:t>
            </a:r>
            <a:endParaRPr lang="en-GB" sz="2400" dirty="0">
              <a:latin typeface="Arial Rounded MT Bold" panose="020F0704030504030204" pitchFamily="34" charset="0"/>
            </a:endParaRPr>
          </a:p>
        </p:txBody>
      </p:sp>
      <p:sp>
        <p:nvSpPr>
          <p:cNvPr id="5" name="Rectangle 4"/>
          <p:cNvSpPr/>
          <p:nvPr/>
        </p:nvSpPr>
        <p:spPr>
          <a:xfrm>
            <a:off x="7230793" y="1125415"/>
            <a:ext cx="3080825" cy="2031325"/>
          </a:xfrm>
          <a:prstGeom prst="rect">
            <a:avLst/>
          </a:prstGeom>
        </p:spPr>
        <p:txBody>
          <a:bodyPr wrap="square">
            <a:spAutoFit/>
          </a:bodyPr>
          <a:lstStyle/>
          <a:p>
            <a:pPr algn="ctr"/>
            <a:r>
              <a:rPr lang="en-GB" dirty="0" smtClean="0">
                <a:latin typeface="Arial Rounded MT Bold" panose="020F0704030504030204" pitchFamily="34" charset="0"/>
              </a:rPr>
              <a:t>A: Yes, you do not have to stay for the entire </a:t>
            </a:r>
          </a:p>
          <a:p>
            <a:pPr algn="ctr"/>
            <a:r>
              <a:rPr lang="en-GB" dirty="0">
                <a:latin typeface="Arial Rounded MT Bold" panose="020F0704030504030204" pitchFamily="34" charset="0"/>
              </a:rPr>
              <a:t>s</a:t>
            </a:r>
            <a:r>
              <a:rPr lang="en-GB" dirty="0" smtClean="0">
                <a:latin typeface="Arial Rounded MT Bold" panose="020F0704030504030204" pitchFamily="34" charset="0"/>
              </a:rPr>
              <a:t>ession if you don’t want to – you can watch this</a:t>
            </a:r>
          </a:p>
          <a:p>
            <a:pPr algn="ctr"/>
            <a:r>
              <a:rPr lang="en-GB" dirty="0">
                <a:latin typeface="Arial Rounded MT Bold" panose="020F0704030504030204" pitchFamily="34" charset="0"/>
              </a:rPr>
              <a:t>a</a:t>
            </a:r>
            <a:r>
              <a:rPr lang="en-GB" dirty="0" smtClean="0">
                <a:latin typeface="Arial Rounded MT Bold" panose="020F0704030504030204" pitchFamily="34" charset="0"/>
              </a:rPr>
              <a:t>s a recording later and do the activities in your own time.</a:t>
            </a:r>
            <a:endParaRPr lang="en-GB" dirty="0">
              <a:latin typeface="Arial Rounded MT Bold" panose="020F0704030504030204" pitchFamily="34" charset="0"/>
            </a:endParaRPr>
          </a:p>
        </p:txBody>
      </p:sp>
    </p:spTree>
    <p:extLst>
      <p:ext uri="{BB962C8B-B14F-4D97-AF65-F5344CB8AC3E}">
        <p14:creationId xmlns:p14="http://schemas.microsoft.com/office/powerpoint/2010/main" val="67652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240767" y="2260188"/>
            <a:ext cx="2950720" cy="3968840"/>
          </a:xfrm>
          <a:prstGeom prst="rect">
            <a:avLst/>
          </a:prstGeom>
        </p:spPr>
      </p:pic>
      <p:pic>
        <p:nvPicPr>
          <p:cNvPr id="2" name="Picture 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 t="7234" r="47439" b="51638"/>
          <a:stretch/>
        </p:blipFill>
        <p:spPr>
          <a:xfrm>
            <a:off x="267184" y="299982"/>
            <a:ext cx="4416669" cy="3727939"/>
          </a:xfrm>
          <a:prstGeom prst="rect">
            <a:avLst/>
          </a:prstGeom>
        </p:spPr>
      </p:pic>
      <p:pic>
        <p:nvPicPr>
          <p:cNvPr id="3" name="Picture 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035" t="54789" r="47397" b="12083"/>
          <a:stretch/>
        </p:blipFill>
        <p:spPr>
          <a:xfrm>
            <a:off x="6572750" y="537213"/>
            <a:ext cx="4684542" cy="3756074"/>
          </a:xfrm>
          <a:prstGeom prst="rect">
            <a:avLst/>
          </a:prstGeom>
        </p:spPr>
      </p:pic>
      <p:sp>
        <p:nvSpPr>
          <p:cNvPr id="4" name="TextBox 3"/>
          <p:cNvSpPr txBox="1"/>
          <p:nvPr/>
        </p:nvSpPr>
        <p:spPr>
          <a:xfrm>
            <a:off x="951598" y="1444580"/>
            <a:ext cx="3289169" cy="1200329"/>
          </a:xfrm>
          <a:prstGeom prst="rect">
            <a:avLst/>
          </a:prstGeom>
          <a:noFill/>
        </p:spPr>
        <p:txBody>
          <a:bodyPr wrap="none" rtlCol="0">
            <a:spAutoFit/>
          </a:bodyPr>
          <a:lstStyle/>
          <a:p>
            <a:pPr algn="ctr"/>
            <a:r>
              <a:rPr lang="en-GB" sz="2400" dirty="0" smtClean="0">
                <a:latin typeface="Arial Rounded MT Bold" panose="020F0704030504030204" pitchFamily="34" charset="0"/>
              </a:rPr>
              <a:t>Q: Can I ask a </a:t>
            </a:r>
          </a:p>
          <a:p>
            <a:pPr algn="ctr"/>
            <a:r>
              <a:rPr lang="en-GB" sz="2400" dirty="0">
                <a:latin typeface="Arial Rounded MT Bold" panose="020F0704030504030204" pitchFamily="34" charset="0"/>
              </a:rPr>
              <a:t>q</a:t>
            </a:r>
            <a:r>
              <a:rPr lang="en-GB" sz="2400" dirty="0" smtClean="0">
                <a:latin typeface="Arial Rounded MT Bold" panose="020F0704030504030204" pitchFamily="34" charset="0"/>
              </a:rPr>
              <a:t>uestion, </a:t>
            </a:r>
          </a:p>
          <a:p>
            <a:pPr algn="ctr"/>
            <a:r>
              <a:rPr lang="en-GB" sz="2400" dirty="0" smtClean="0">
                <a:latin typeface="Arial Rounded MT Bold" panose="020F0704030504030204" pitchFamily="34" charset="0"/>
              </a:rPr>
              <a:t>or make a comment?</a:t>
            </a:r>
            <a:endParaRPr lang="en-GB" sz="2400" dirty="0">
              <a:latin typeface="Arial Rounded MT Bold" panose="020F0704030504030204" pitchFamily="34" charset="0"/>
            </a:endParaRPr>
          </a:p>
        </p:txBody>
      </p:sp>
      <p:sp>
        <p:nvSpPr>
          <p:cNvPr id="5" name="TextBox 4"/>
          <p:cNvSpPr txBox="1"/>
          <p:nvPr/>
        </p:nvSpPr>
        <p:spPr>
          <a:xfrm>
            <a:off x="6572750" y="1444580"/>
            <a:ext cx="4554081" cy="1631216"/>
          </a:xfrm>
          <a:prstGeom prst="rect">
            <a:avLst/>
          </a:prstGeom>
          <a:noFill/>
        </p:spPr>
        <p:txBody>
          <a:bodyPr wrap="square" rtlCol="0">
            <a:spAutoFit/>
          </a:bodyPr>
          <a:lstStyle/>
          <a:p>
            <a:pPr algn="ctr"/>
            <a:r>
              <a:rPr lang="en-GB" sz="2000" dirty="0" smtClean="0">
                <a:latin typeface="Arial Rounded MT Bold" panose="020F0704030504030204" pitchFamily="34" charset="0"/>
              </a:rPr>
              <a:t>A: You can ask a question or comment at any time, but only the speaker will be able to see the question/comment</a:t>
            </a:r>
          </a:p>
          <a:p>
            <a:pPr algn="ctr"/>
            <a:r>
              <a:rPr lang="en-GB" sz="2000" dirty="0" smtClean="0">
                <a:latin typeface="Arial Rounded MT Bold" panose="020F0704030504030204" pitchFamily="34" charset="0"/>
              </a:rPr>
              <a:t> and respond.</a:t>
            </a:r>
            <a:endParaRPr lang="en-GB" sz="2000" dirty="0">
              <a:latin typeface="Arial Rounded MT Bold" panose="020F0704030504030204" pitchFamily="34" charset="0"/>
            </a:endParaRPr>
          </a:p>
        </p:txBody>
      </p:sp>
      <p:cxnSp>
        <p:nvCxnSpPr>
          <p:cNvPr id="8" name="Straight Arrow Connector 7"/>
          <p:cNvCxnSpPr/>
          <p:nvPr/>
        </p:nvCxnSpPr>
        <p:spPr>
          <a:xfrm flipH="1">
            <a:off x="5964702" y="3075796"/>
            <a:ext cx="3882683" cy="1454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8009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dirty="0" smtClean="0">
                <a:latin typeface="Arial Rounded MT Bold" panose="020F0704030504030204" pitchFamily="34" charset="0"/>
              </a:rPr>
              <a:t>Growth Mindset vs Fixed </a:t>
            </a:r>
            <a:r>
              <a:rPr lang="en-GB" dirty="0">
                <a:latin typeface="Arial Rounded MT Bold" panose="020F0704030504030204" pitchFamily="34" charset="0"/>
              </a:rPr>
              <a:t>M</a:t>
            </a:r>
            <a:r>
              <a:rPr lang="en-GB" dirty="0" smtClean="0">
                <a:latin typeface="Arial Rounded MT Bold" panose="020F0704030504030204" pitchFamily="34" charset="0"/>
              </a:rPr>
              <a:t>indset</a:t>
            </a:r>
            <a:endParaRPr lang="en-GB" dirty="0">
              <a:latin typeface="Arial Rounded MT Bold" panose="020F0704030504030204" pitchFamily="34" charset="0"/>
            </a:endParaRPr>
          </a:p>
        </p:txBody>
      </p:sp>
      <p:sp>
        <p:nvSpPr>
          <p:cNvPr id="19" name="Rectangle 18"/>
          <p:cNvSpPr/>
          <p:nvPr/>
        </p:nvSpPr>
        <p:spPr>
          <a:xfrm>
            <a:off x="2893102" y="2518348"/>
            <a:ext cx="6352498" cy="3552252"/>
          </a:xfrm>
          <a:prstGeom prst="rect">
            <a:avLst/>
          </a:prstGeom>
          <a:solidFill>
            <a:schemeClr val="accent2">
              <a:lumMod val="75000"/>
            </a:schemeClr>
          </a:solidFill>
          <a:ln>
            <a:solidFill>
              <a:schemeClr val="accent3"/>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Author Post: Adopting a Mindset Change: From Fixed to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575" y="2961990"/>
            <a:ext cx="4183551" cy="2664968"/>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100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TotalTime>
  <Words>2239</Words>
  <Application>Microsoft Office PowerPoint</Application>
  <PresentationFormat>Widescreen</PresentationFormat>
  <Paragraphs>223</Paragraphs>
  <Slides>50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Arial Rounded MT Bold</vt:lpstr>
      <vt:lpstr>Calibri</vt:lpstr>
      <vt:lpstr>Garamond</vt:lpstr>
      <vt:lpstr>MuseoSans</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Mindset vs Fixed Mindset</vt:lpstr>
      <vt:lpstr>Implicit Theories </vt:lpstr>
      <vt:lpstr>Fixed Mindset</vt:lpstr>
      <vt:lpstr>PowerPoint Presentation</vt:lpstr>
      <vt:lpstr>Growth Mindset</vt:lpstr>
      <vt:lpstr>PowerPoint Presentation</vt:lpstr>
      <vt:lpstr>PowerPoint Presentation</vt:lpstr>
      <vt:lpstr>PowerPoint Presentation</vt:lpstr>
      <vt:lpstr>We Can Move From A Fixed To A Growth Mindset</vt:lpstr>
      <vt:lpstr>PowerPoint Presentation</vt:lpstr>
      <vt:lpstr>PowerPoint Presentation</vt:lpstr>
      <vt:lpstr>HOW?</vt:lpstr>
      <vt:lpstr>PowerPoint Presentation</vt:lpstr>
      <vt:lpstr>PowerPoint Presentation</vt:lpstr>
      <vt:lpstr>PowerPoint Presentation</vt:lpstr>
      <vt:lpstr>PowerPoint Presentation</vt:lpstr>
      <vt:lpstr>PowerPoint Presentation</vt:lpstr>
      <vt:lpstr>The Brain Is Like A Muscle</vt:lpstr>
      <vt:lpstr>PowerPoint Presentation</vt:lpstr>
      <vt:lpstr>Exercise Your Body…Exercise Your Brain</vt:lpstr>
      <vt:lpstr>Try this</vt:lpstr>
      <vt:lpstr>Resilience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 and Further Reading</vt:lpstr>
      <vt:lpstr>PowerPoint Presentation</vt:lpstr>
      <vt:lpstr>PowerPoint Presentation</vt:lpstr>
      <vt:lpstr>PowerPoint Presentation</vt:lpstr>
      <vt:lpstr>PowerPoint Presentation</vt:lpstr>
    </vt:vector>
  </TitlesOfParts>
  <Company>Somerset Partnership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Mindsets</dc:title>
  <dc:creator>Strange Emily (Somerset Partnership)</dc:creator>
  <cp:lastModifiedBy>Strange Emily (Somerset Partnership)</cp:lastModifiedBy>
  <cp:revision>111</cp:revision>
  <dcterms:created xsi:type="dcterms:W3CDTF">2020-04-15T18:41:15Z</dcterms:created>
  <dcterms:modified xsi:type="dcterms:W3CDTF">2020-04-28T08:57:09Z</dcterms:modified>
</cp:coreProperties>
</file>