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342" r:id="rId3"/>
    <p:sldId id="371" r:id="rId4"/>
    <p:sldId id="480" r:id="rId5"/>
    <p:sldId id="258" r:id="rId6"/>
    <p:sldId id="259" r:id="rId7"/>
    <p:sldId id="487" r:id="rId8"/>
    <p:sldId id="484" r:id="rId9"/>
    <p:sldId id="485" r:id="rId10"/>
    <p:sldId id="486" r:id="rId11"/>
    <p:sldId id="481" r:id="rId12"/>
    <p:sldId id="376" r:id="rId13"/>
    <p:sldId id="483" r:id="rId14"/>
    <p:sldId id="482" r:id="rId15"/>
    <p:sldId id="488" r:id="rId16"/>
    <p:sldId id="379" r:id="rId17"/>
    <p:sldId id="308" r:id="rId18"/>
    <p:sldId id="380" r:id="rId19"/>
    <p:sldId id="377" r:id="rId20"/>
  </p:sldIdLst>
  <p:sldSz cx="9144000" cy="6858000" type="screen4x3"/>
  <p:notesSz cx="6888163" cy="100203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07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77" autoAdjust="0"/>
  </p:normalViewPr>
  <p:slideViewPr>
    <p:cSldViewPr>
      <p:cViewPr varScale="1">
        <p:scale>
          <a:sx n="81" d="100"/>
          <a:sy n="81" d="100"/>
        </p:scale>
        <p:origin x="1017" y="45"/>
      </p:cViewPr>
      <p:guideLst>
        <p:guide orient="horz" pos="1071"/>
        <p:guide pos="2880"/>
      </p:guideLst>
    </p:cSldViewPr>
  </p:slideViewPr>
  <p:notesTextViewPr>
    <p:cViewPr>
      <p:scale>
        <a:sx n="100" d="100"/>
        <a:sy n="100" d="100"/>
      </p:scale>
      <p:origin x="0" y="-363"/>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a:defRPr sz="1300"/>
            </a:lvl1pPr>
          </a:lstStyle>
          <a:p>
            <a:pPr>
              <a:defRPr/>
            </a:pPr>
            <a:endParaRPr lang="en-GB"/>
          </a:p>
        </p:txBody>
      </p:sp>
      <p:sp>
        <p:nvSpPr>
          <p:cNvPr id="3" name="Date Placeholder 2"/>
          <p:cNvSpPr>
            <a:spLocks noGrp="1"/>
          </p:cNvSpPr>
          <p:nvPr>
            <p:ph type="dt" sz="quarter" idx="1"/>
          </p:nvPr>
        </p:nvSpPr>
        <p:spPr>
          <a:xfrm>
            <a:off x="3902075" y="0"/>
            <a:ext cx="2984500" cy="501650"/>
          </a:xfrm>
          <a:prstGeom prst="rect">
            <a:avLst/>
          </a:prstGeom>
        </p:spPr>
        <p:txBody>
          <a:bodyPr vert="horz" lIns="96616" tIns="48308" rIns="96616" bIns="48308" rtlCol="0"/>
          <a:lstStyle>
            <a:lvl1pPr algn="r">
              <a:defRPr sz="1300" smtClean="0"/>
            </a:lvl1pPr>
          </a:lstStyle>
          <a:p>
            <a:pPr>
              <a:defRPr/>
            </a:pPr>
            <a:fld id="{B34FC769-9877-4B7A-A7A1-BDD67F94A5AB}" type="datetimeFigureOut">
              <a:rPr lang="en-US"/>
              <a:pPr>
                <a:defRPr/>
              </a:pPr>
              <a:t>4/20/2021</a:t>
            </a:fld>
            <a:endParaRPr lang="en-GB"/>
          </a:p>
        </p:txBody>
      </p:sp>
      <p:sp>
        <p:nvSpPr>
          <p:cNvPr id="4" name="Footer Placeholder 3"/>
          <p:cNvSpPr>
            <a:spLocks noGrp="1"/>
          </p:cNvSpPr>
          <p:nvPr>
            <p:ph type="ftr" sz="quarter" idx="2"/>
          </p:nvPr>
        </p:nvSpPr>
        <p:spPr>
          <a:xfrm>
            <a:off x="0" y="9517063"/>
            <a:ext cx="2984500" cy="501650"/>
          </a:xfrm>
          <a:prstGeom prst="rect">
            <a:avLst/>
          </a:prstGeom>
        </p:spPr>
        <p:txBody>
          <a:bodyPr vert="horz" lIns="96616" tIns="48308" rIns="96616" bIns="48308" rtlCol="0" anchor="b"/>
          <a:lstStyle>
            <a:lvl1pPr algn="l">
              <a:defRPr sz="1300"/>
            </a:lvl1pPr>
          </a:lstStyle>
          <a:p>
            <a:pPr>
              <a:defRPr/>
            </a:pPr>
            <a:endParaRPr lang="en-GB"/>
          </a:p>
        </p:txBody>
      </p:sp>
      <p:sp>
        <p:nvSpPr>
          <p:cNvPr id="5" name="Slide Number Placeholder 4"/>
          <p:cNvSpPr>
            <a:spLocks noGrp="1"/>
          </p:cNvSpPr>
          <p:nvPr>
            <p:ph type="sldNum" sz="quarter" idx="3"/>
          </p:nvPr>
        </p:nvSpPr>
        <p:spPr>
          <a:xfrm>
            <a:off x="3902075" y="9517063"/>
            <a:ext cx="2984500" cy="501650"/>
          </a:xfrm>
          <a:prstGeom prst="rect">
            <a:avLst/>
          </a:prstGeom>
        </p:spPr>
        <p:txBody>
          <a:bodyPr vert="horz" lIns="96616" tIns="48308" rIns="96616" bIns="48308" rtlCol="0" anchor="b"/>
          <a:lstStyle>
            <a:lvl1pPr algn="r">
              <a:defRPr sz="1300" smtClean="0"/>
            </a:lvl1pPr>
          </a:lstStyle>
          <a:p>
            <a:pPr>
              <a:defRPr/>
            </a:pPr>
            <a:fld id="{200A56D9-0423-4FF7-8AA3-958A7A36BA3F}" type="slidenum">
              <a:rPr lang="en-GB"/>
              <a:pPr>
                <a:defRPr/>
              </a:pPr>
              <a:t>‹#›</a:t>
            </a:fld>
            <a:endParaRPr lang="en-GB"/>
          </a:p>
        </p:txBody>
      </p:sp>
    </p:spTree>
    <p:extLst>
      <p:ext uri="{BB962C8B-B14F-4D97-AF65-F5344CB8AC3E}">
        <p14:creationId xmlns:p14="http://schemas.microsoft.com/office/powerpoint/2010/main" val="1532924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6616" tIns="48308" rIns="96616" bIns="48308" rtlCol="0"/>
          <a:lstStyle>
            <a:lvl1pPr algn="l" fontAlgn="auto">
              <a:spcBef>
                <a:spcPts val="0"/>
              </a:spcBef>
              <a:spcAft>
                <a:spcPts val="0"/>
              </a:spcAft>
              <a:defRPr sz="1300">
                <a:latin typeface="+mn-lt"/>
                <a:cs typeface="+mn-cs"/>
              </a:defRPr>
            </a:lvl1pPr>
          </a:lstStyle>
          <a:p>
            <a:pPr>
              <a:defRPr/>
            </a:pPr>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6616" tIns="48308" rIns="96616" bIns="48308" rtlCol="0"/>
          <a:lstStyle>
            <a:lvl1pPr algn="r" fontAlgn="auto">
              <a:spcBef>
                <a:spcPts val="0"/>
              </a:spcBef>
              <a:spcAft>
                <a:spcPts val="0"/>
              </a:spcAft>
              <a:defRPr sz="1300">
                <a:latin typeface="+mn-lt"/>
                <a:cs typeface="+mn-cs"/>
              </a:defRPr>
            </a:lvl1pPr>
          </a:lstStyle>
          <a:p>
            <a:pPr>
              <a:defRPr/>
            </a:pPr>
            <a:fld id="{C15C3BE8-C476-441C-9643-49F8D217B681}" type="datetimeFigureOut">
              <a:rPr lang="en-US"/>
              <a:pPr>
                <a:defRPr/>
              </a:pPr>
              <a:t>4/20/2021</a:t>
            </a:fld>
            <a:endParaRPr lang="en-GB"/>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pPr lvl="0"/>
            <a:endParaRPr lang="en-GB" noProof="0"/>
          </a:p>
        </p:txBody>
      </p:sp>
      <p:sp>
        <p:nvSpPr>
          <p:cNvPr id="5" name="Notes Placeholder 4"/>
          <p:cNvSpPr>
            <a:spLocks noGrp="1"/>
          </p:cNvSpPr>
          <p:nvPr>
            <p:ph type="body" sz="quarter" idx="3"/>
          </p:nvPr>
        </p:nvSpPr>
        <p:spPr>
          <a:xfrm>
            <a:off x="688975" y="4759325"/>
            <a:ext cx="5510213" cy="4510088"/>
          </a:xfrm>
          <a:prstGeom prst="rect">
            <a:avLst/>
          </a:prstGeom>
        </p:spPr>
        <p:txBody>
          <a:bodyPr vert="horz" lIns="96616" tIns="48308" rIns="96616"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fontAlgn="auto">
              <a:spcBef>
                <a:spcPts val="0"/>
              </a:spcBef>
              <a:spcAft>
                <a:spcPts val="0"/>
              </a:spcAft>
              <a:defRPr sz="13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6616" tIns="48308" rIns="96616" bIns="48308" rtlCol="0" anchor="b"/>
          <a:lstStyle>
            <a:lvl1pPr algn="r" fontAlgn="auto">
              <a:spcBef>
                <a:spcPts val="0"/>
              </a:spcBef>
              <a:spcAft>
                <a:spcPts val="0"/>
              </a:spcAft>
              <a:defRPr sz="1300">
                <a:latin typeface="+mn-lt"/>
                <a:cs typeface="+mn-cs"/>
              </a:defRPr>
            </a:lvl1pPr>
          </a:lstStyle>
          <a:p>
            <a:pPr>
              <a:defRPr/>
            </a:pPr>
            <a:fld id="{9AA6B6CB-155C-4A66-82EC-9CA2EABE57B9}" type="slidenum">
              <a:rPr lang="en-GB"/>
              <a:pPr>
                <a:defRPr/>
              </a:pPr>
              <a:t>‹#›</a:t>
            </a:fld>
            <a:endParaRPr lang="en-GB"/>
          </a:p>
        </p:txBody>
      </p:sp>
    </p:spTree>
    <p:extLst>
      <p:ext uri="{BB962C8B-B14F-4D97-AF65-F5344CB8AC3E}">
        <p14:creationId xmlns:p14="http://schemas.microsoft.com/office/powerpoint/2010/main" val="2582728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On these masterclasses as we all learn in different ways there will be spoken words from me, written words on the ppt, pictures, quotes and for those that are very visual </a:t>
            </a:r>
            <a:r>
              <a:rPr lang="en-US" dirty="0" err="1"/>
              <a:t>youtube</a:t>
            </a:r>
            <a:r>
              <a:rPr lang="en-US" dirty="0"/>
              <a:t> clips to watch afterward. </a:t>
            </a:r>
            <a:r>
              <a:rPr lang="en-US"/>
              <a:t>The key to learning however is doing and teaching – 54321 DD</a:t>
            </a:r>
          </a:p>
          <a:p>
            <a:pPr eaLnBrk="1" hangingPunct="1">
              <a:spcBef>
                <a:spcPct val="0"/>
              </a:spcBef>
            </a:pPr>
            <a:endParaRPr lang="en-GB" dirty="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4DBB11-9E37-4B3E-A83E-F34AAE29040F}" type="slidenum">
              <a:rPr lang="en-GB">
                <a:cs typeface="Arial" charset="0"/>
              </a:rPr>
              <a:pPr fontAlgn="base">
                <a:spcBef>
                  <a:spcPct val="0"/>
                </a:spcBef>
                <a:spcAft>
                  <a:spcPct val="0"/>
                </a:spcAft>
                <a:defRPr/>
              </a:pPr>
              <a:t>1</a:t>
            </a:fld>
            <a:endParaRPr lang="en-GB" dirty="0">
              <a:cs typeface="Arial" charset="0"/>
            </a:endParaRPr>
          </a:p>
        </p:txBody>
      </p:sp>
    </p:spTree>
    <p:extLst>
      <p:ext uri="{BB962C8B-B14F-4D97-AF65-F5344CB8AC3E}">
        <p14:creationId xmlns:p14="http://schemas.microsoft.com/office/powerpoint/2010/main" val="243281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Suggest delegates google this tonight </a:t>
            </a:r>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10</a:t>
            </a:fld>
            <a:endParaRPr lang="en-GB"/>
          </a:p>
        </p:txBody>
      </p:sp>
    </p:spTree>
    <p:extLst>
      <p:ext uri="{BB962C8B-B14F-4D97-AF65-F5344CB8AC3E}">
        <p14:creationId xmlns:p14="http://schemas.microsoft.com/office/powerpoint/2010/main" val="322916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Challenge everyone to create their own vision board over the next 30-days, maybe even take themselves off to somewhere peaceful to doit, such as the woods. </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11</a:t>
            </a:fld>
            <a:endParaRPr lang="en-GB"/>
          </a:p>
        </p:txBody>
      </p:sp>
    </p:spTree>
    <p:extLst>
      <p:ext uri="{BB962C8B-B14F-4D97-AF65-F5344CB8AC3E}">
        <p14:creationId xmlns:p14="http://schemas.microsoft.com/office/powerpoint/2010/main" val="3049135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12</a:t>
            </a:fld>
            <a:endParaRPr lang="en-GB"/>
          </a:p>
        </p:txBody>
      </p:sp>
    </p:spTree>
    <p:extLst>
      <p:ext uri="{BB962C8B-B14F-4D97-AF65-F5344CB8AC3E}">
        <p14:creationId xmlns:p14="http://schemas.microsoft.com/office/powerpoint/2010/main" val="84569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13</a:t>
            </a:fld>
            <a:endParaRPr lang="en-GB"/>
          </a:p>
        </p:txBody>
      </p:sp>
    </p:spTree>
    <p:extLst>
      <p:ext uri="{BB962C8B-B14F-4D97-AF65-F5344CB8AC3E}">
        <p14:creationId xmlns:p14="http://schemas.microsoft.com/office/powerpoint/2010/main" val="1682050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You are just a thought/feeling away from changing your life. </a:t>
            </a:r>
          </a:p>
          <a:p>
            <a:r>
              <a:rPr lang="en-GB" dirty="0"/>
              <a:t>You’ll know you’ve cracked it when you are the </a:t>
            </a:r>
            <a:r>
              <a:rPr lang="en-GB" dirty="0" err="1"/>
              <a:t>weathiest</a:t>
            </a:r>
            <a:r>
              <a:rPr lang="en-GB" dirty="0"/>
              <a:t> person you know regardless of how much money you have, you can communicate joyfully without technology, when walking across the street with someone (to help them) or to see someone is more important than travelling hundreds of miles to go on holiday and when the quality of your life is more important than the quantity </a:t>
            </a:r>
            <a:r>
              <a:rPr lang="en-GB"/>
              <a:t>of stuff. </a:t>
            </a:r>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14</a:t>
            </a:fld>
            <a:endParaRPr lang="en-GB"/>
          </a:p>
        </p:txBody>
      </p:sp>
    </p:spTree>
    <p:extLst>
      <p:ext uri="{BB962C8B-B14F-4D97-AF65-F5344CB8AC3E}">
        <p14:creationId xmlns:p14="http://schemas.microsoft.com/office/powerpoint/2010/main" val="419198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mins 46 how to create a vision for your life </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15</a:t>
            </a:fld>
            <a:endParaRPr lang="en-GB"/>
          </a:p>
        </p:txBody>
      </p:sp>
    </p:spTree>
    <p:extLst>
      <p:ext uri="{BB962C8B-B14F-4D97-AF65-F5344CB8AC3E}">
        <p14:creationId xmlns:p14="http://schemas.microsoft.com/office/powerpoint/2010/main" val="3893117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GB"/>
              <a:t>54321 decide/do</a:t>
            </a:r>
            <a:endParaRPr lang="en-GB" dirty="0"/>
          </a:p>
        </p:txBody>
      </p:sp>
      <p:sp>
        <p:nvSpPr>
          <p:cNvPr id="4" name="Slide Number Placeholder 3"/>
          <p:cNvSpPr>
            <a:spLocks noGrp="1"/>
          </p:cNvSpPr>
          <p:nvPr>
            <p:ph type="sldNum" sz="quarter" idx="5"/>
          </p:nvPr>
        </p:nvSpPr>
        <p:spPr/>
        <p:txBody>
          <a:bodyPr/>
          <a:lstStyle/>
          <a:p>
            <a:pPr>
              <a:defRPr/>
            </a:pPr>
            <a:fld id="{F7654BE5-7825-4627-BD35-366FD279151A}" type="slidenum">
              <a:rPr lang="en-GB" smtClean="0"/>
              <a:pPr>
                <a:defRPr/>
              </a:pPr>
              <a:t>17</a:t>
            </a:fld>
            <a:endParaRPr lang="en-GB"/>
          </a:p>
        </p:txBody>
      </p:sp>
    </p:spTree>
    <p:extLst>
      <p:ext uri="{BB962C8B-B14F-4D97-AF65-F5344CB8AC3E}">
        <p14:creationId xmlns:p14="http://schemas.microsoft.com/office/powerpoint/2010/main" val="1332830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19</a:t>
            </a:fld>
            <a:endParaRPr lang="en-GB"/>
          </a:p>
        </p:txBody>
      </p:sp>
    </p:spTree>
    <p:extLst>
      <p:ext uri="{BB962C8B-B14F-4D97-AF65-F5344CB8AC3E}">
        <p14:creationId xmlns:p14="http://schemas.microsoft.com/office/powerpoint/2010/main" val="331322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2</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We all need a compelling vision that is vast and so much bigger than us, so here we will explore thinking beyond our current environment/reality, so it becomes real to us – when you can see a future as if its here you will walk right into your compelling vision. To achieve a compelling vision you need to do things differently and leave some old </a:t>
            </a:r>
            <a:r>
              <a:rPr lang="en-US" dirty="0" err="1"/>
              <a:t>behaviours</a:t>
            </a:r>
            <a:r>
              <a:rPr lang="en-US" dirty="0"/>
              <a:t>/actions behind you – we will look at this in further modules in this series but at a first guess what old </a:t>
            </a:r>
            <a:r>
              <a:rPr lang="en-US" dirty="0" err="1"/>
              <a:t>behaviours</a:t>
            </a:r>
            <a:r>
              <a:rPr lang="en-US" dirty="0"/>
              <a:t> will you leave behind? Latest neuroscience research tells us people would prefer the safety of guilt, insecurity, blame etc. as its familiar, even if destructive. Thoughts/information actioned on repeatedly = transformation/evolution</a:t>
            </a:r>
          </a:p>
        </p:txBody>
      </p:sp>
    </p:spTree>
    <p:extLst>
      <p:ext uri="{BB962C8B-B14F-4D97-AF65-F5344CB8AC3E}">
        <p14:creationId xmlns:p14="http://schemas.microsoft.com/office/powerpoint/2010/main" val="344028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5E981-0FBB-45BE-908C-12A4D2F574E4}" type="slidenum">
              <a:rPr lang="en-GB">
                <a:cs typeface="Arial" charset="0"/>
              </a:rPr>
              <a:pPr fontAlgn="base">
                <a:spcBef>
                  <a:spcPct val="0"/>
                </a:spcBef>
                <a:spcAft>
                  <a:spcPct val="0"/>
                </a:spcAft>
                <a:defRPr/>
              </a:pPr>
              <a:t>3</a:t>
            </a:fld>
            <a:endParaRPr lang="en-GB">
              <a:cs typeface="Arial" charset="0"/>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0" dirty="0"/>
              <a:t>Do the ribbon exercise. </a:t>
            </a:r>
          </a:p>
          <a:p>
            <a:pPr eaLnBrk="1" hangingPunct="1">
              <a:spcBef>
                <a:spcPct val="0"/>
              </a:spcBef>
            </a:pPr>
            <a:r>
              <a:rPr lang="en-US" b="0" dirty="0"/>
              <a:t>Salisbury cathedral</a:t>
            </a:r>
          </a:p>
          <a:p>
            <a:pPr eaLnBrk="1" hangingPunct="1">
              <a:spcBef>
                <a:spcPct val="0"/>
              </a:spcBef>
            </a:pPr>
            <a:r>
              <a:rPr lang="en-US" b="0" dirty="0"/>
              <a:t>Forest story</a:t>
            </a:r>
          </a:p>
          <a:p>
            <a:pPr eaLnBrk="1" hangingPunct="1">
              <a:spcBef>
                <a:spcPct val="0"/>
              </a:spcBef>
            </a:pPr>
            <a:r>
              <a:rPr lang="en-US" b="0" dirty="0"/>
              <a:t>Ladder story </a:t>
            </a:r>
          </a:p>
          <a:p>
            <a:pPr eaLnBrk="1" hangingPunct="1">
              <a:spcBef>
                <a:spcPct val="0"/>
              </a:spcBef>
            </a:pPr>
            <a:r>
              <a:rPr lang="en-US" b="0" dirty="0"/>
              <a:t>BCD = Birth, Choices, death – the choices we make in the middle determine the level of satisfaction at D </a:t>
            </a:r>
          </a:p>
        </p:txBody>
      </p:sp>
    </p:spTree>
    <p:extLst>
      <p:ext uri="{BB962C8B-B14F-4D97-AF65-F5344CB8AC3E}">
        <p14:creationId xmlns:p14="http://schemas.microsoft.com/office/powerpoint/2010/main" val="339842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will discuss a 100</a:t>
            </a:r>
            <a:r>
              <a:rPr lang="en-GB" baseline="30000" dirty="0"/>
              <a:t>th</a:t>
            </a:r>
            <a:r>
              <a:rPr lang="en-GB" dirty="0"/>
              <a:t> birthday visualisation and we’ve all heard of visualisation, but for visualisation to really work we need to start with the macro i.e. the perfect world, then country, then community, then social circle then self. Most people do it the other way around. </a:t>
            </a:r>
          </a:p>
          <a:p>
            <a:r>
              <a:rPr lang="en-GB" dirty="0"/>
              <a:t>When developing your compelling vision for your future remember that we all walk in shoes that are too small for us, we think in a limited way, act routinely, just get by but think in terms of a magnetic purpose. Think big but lead an egoless life. Don’t live in the basement, ground floor, second floor of your castle go to the penthouse and think about what would really lead you to your purpose physically, psychologically, emotionally, spiritually and socially. In a few minutes I’ll share a story of an old lady with a daily ritual and this is something worth considering – what daily/weekly ritual could you embrace to find your true purpose in life. </a:t>
            </a:r>
          </a:p>
          <a:p>
            <a:r>
              <a:rPr lang="en-GB" dirty="0"/>
              <a:t>A shortcut to your purpose is to surrender to serve.</a:t>
            </a:r>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4</a:t>
            </a:fld>
            <a:endParaRPr lang="en-GB"/>
          </a:p>
        </p:txBody>
      </p:sp>
    </p:spTree>
    <p:extLst>
      <p:ext uri="{BB962C8B-B14F-4D97-AF65-F5344CB8AC3E}">
        <p14:creationId xmlns:p14="http://schemas.microsoft.com/office/powerpoint/2010/main" val="3982188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Some very exciting research recently on energy and energy flow revealed that when you have a completing vision for your future and you can attach empowering emotions to it such as inspiration, gratitude, compassion, care etc. a kind of energy exchange happens and you attract aspects of this vision to your life – spooky but very interesting. If this is true its worth asking what emotions do we emit into the world every day – negative ones such as anger, frustration, envy </a:t>
            </a:r>
            <a:r>
              <a:rPr lang="en-US" dirty="0" err="1"/>
              <a:t>etc</a:t>
            </a:r>
            <a:r>
              <a:rPr lang="en-US" dirty="0"/>
              <a:t> or positive ones such as I just mentioned. Can we choose to attach ourself to these more empowering emotions? Can we live a vision of our future rather than memories of our past? The research suggests when we do this our heart energy goes into coherence and this emits healing chemicals into our body – by 50% in 4 days! It also said when we focus on these positive emotions focusing on living our vision our body follows our mind towards it – its like focusing on a meal and then going to the kitchen to cook it. What would happen if we visualized our compelling vision every day along with the positive emotions associated with it? Would we be drawn to it like our kitchen? Have an inquisitive mind about your future and your compelling vision and the emotions associated with that then give it real intention with focus and see what happens – what do we have to lose? Over time can we make that hardware the new software of the person we want to be. Regular (daily) reflection and visualization of our ideal future is a powerful de-stressing thing to do and it will give you trust and confidence about your future. </a:t>
            </a:r>
          </a:p>
          <a:p>
            <a:r>
              <a:rPr lang="en-US" dirty="0"/>
              <a:t>Teach your body what it will feel like in the future when you are on course of your vision before it happens. Our energy is where our attention is. Can you create a stronger will/commitment than your current programming. </a:t>
            </a:r>
          </a:p>
          <a:p>
            <a:r>
              <a:rPr lang="en-US" dirty="0"/>
              <a:t>When we visualize uplifted performance and attach the empowering emotion to get the body involved research suggests you can experience an uplift in performance of 13.5%. </a:t>
            </a:r>
            <a:endParaRPr lang="en-GB" dirty="0"/>
          </a:p>
        </p:txBody>
      </p:sp>
      <p:sp>
        <p:nvSpPr>
          <p:cNvPr id="4" name="Slide Number Placeholder 3"/>
          <p:cNvSpPr>
            <a:spLocks noGrp="1"/>
          </p:cNvSpPr>
          <p:nvPr>
            <p:ph type="sldNum" sz="quarter" idx="10"/>
          </p:nvPr>
        </p:nvSpPr>
        <p:spPr/>
        <p:txBody>
          <a:bodyPr/>
          <a:lstStyle/>
          <a:p>
            <a:fld id="{42060768-713A-4001-914D-3E58A717AEC1}" type="slidenum">
              <a:rPr lang="en-GB" smtClean="0"/>
              <a:t>5</a:t>
            </a:fld>
            <a:endParaRPr lang="en-GB"/>
          </a:p>
        </p:txBody>
      </p:sp>
    </p:spTree>
    <p:extLst>
      <p:ext uri="{BB962C8B-B14F-4D97-AF65-F5344CB8AC3E}">
        <p14:creationId xmlns:p14="http://schemas.microsoft.com/office/powerpoint/2010/main" val="3386155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 year old lady on radio 4 who spoke like a motivated and passionate 20 year old when interviewed about her ‘secret’ to longevity and youthfulness and she said daily purpose. Her daily ritual starts at 5.30 every evening when she puts a piece of lemon in a glass, tow ice cubes, a large gin and then tonic, then lights a candle that glows for 35 minutes and during those 35 minutes reflects on he life’s achievements and then what she is grateful for and can appreciate in her life, offer compassion to the world and all people, forgiveness to herself and anyone she might have offended in her life and renew her commitment to care about what is truly important in life. It maybe by chance but gratitude, appreciation, forgiveness, compassion and caring are 5 of the most powerful healing emotions we can introduce into our life as just mentioned – neuroscience research suggest when we can connect heart and brain by putting our hand on our heart focusing on our heart taking a deep breath and focusing on those emotions releases those healing chemicals into the body. </a:t>
            </a:r>
            <a:endParaRPr lang="en-GB" dirty="0"/>
          </a:p>
        </p:txBody>
      </p:sp>
      <p:sp>
        <p:nvSpPr>
          <p:cNvPr id="4" name="Slide Number Placeholder 3"/>
          <p:cNvSpPr>
            <a:spLocks noGrp="1"/>
          </p:cNvSpPr>
          <p:nvPr>
            <p:ph type="sldNum" sz="quarter" idx="5"/>
          </p:nvPr>
        </p:nvSpPr>
        <p:spPr/>
        <p:txBody>
          <a:bodyPr/>
          <a:lstStyle/>
          <a:p>
            <a:pPr>
              <a:defRPr/>
            </a:pPr>
            <a:fld id="{9AA6B6CB-155C-4A66-82EC-9CA2EABE57B9}" type="slidenum">
              <a:rPr lang="en-GB" smtClean="0"/>
              <a:pPr>
                <a:defRPr/>
              </a:pPr>
              <a:t>6</a:t>
            </a:fld>
            <a:endParaRPr lang="en-GB"/>
          </a:p>
        </p:txBody>
      </p:sp>
    </p:spTree>
    <p:extLst>
      <p:ext uri="{BB962C8B-B14F-4D97-AF65-F5344CB8AC3E}">
        <p14:creationId xmlns:p14="http://schemas.microsoft.com/office/powerpoint/2010/main" val="323583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1 Which is most intelligent? We think it’s the brain but – go to 2 </a:t>
            </a:r>
          </a:p>
          <a:p>
            <a:r>
              <a:rPr lang="en-GB" dirty="0"/>
              <a:t>You heart started beating before the brain was formed. Your brain is rational and logical and we all need that from time to time but society has conditioned us all to believe that is the be all, but is it? Your brain wants to keep you safe and that is good but if that is all we have it can lead to despondency and depression, but our heart focuses on where we want to go. There is a saying ‘when you are in your head you are dead to the wonder of untapped potential, magic and living your full authentic self as its only the heart that knows this. Its kind of a choice between rational brain short term acceptance v heart long-term fulfilment. </a:t>
            </a:r>
          </a:p>
        </p:txBody>
      </p:sp>
      <p:sp>
        <p:nvSpPr>
          <p:cNvPr id="4" name="Slide Number Placeholder 3"/>
          <p:cNvSpPr>
            <a:spLocks noGrp="1"/>
          </p:cNvSpPr>
          <p:nvPr>
            <p:ph type="sldNum" sz="quarter" idx="10"/>
          </p:nvPr>
        </p:nvSpPr>
        <p:spPr/>
        <p:txBody>
          <a:bodyPr/>
          <a:lstStyle/>
          <a:p>
            <a:fld id="{42060768-713A-4001-914D-3E58A717AEC1}" type="slidenum">
              <a:rPr lang="en-GB" smtClean="0"/>
              <a:t>7</a:t>
            </a:fld>
            <a:endParaRPr lang="en-GB"/>
          </a:p>
        </p:txBody>
      </p:sp>
    </p:spTree>
    <p:extLst>
      <p:ext uri="{BB962C8B-B14F-4D97-AF65-F5344CB8AC3E}">
        <p14:creationId xmlns:p14="http://schemas.microsoft.com/office/powerpoint/2010/main" val="18024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Do the demo with hands – or say to delegates hold your hands out in front of you about 12 inches apart then imagine on one hand your fingers and thumb represent your 5 most important values – what are they. Now imagine the other hand is what you do. Then ask delegates to hold their hands together and explain that when what you do is in accordance with your chosen values that is INTEGRITY </a:t>
            </a:r>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8</a:t>
            </a:fld>
            <a:endParaRPr lang="en-GB"/>
          </a:p>
        </p:txBody>
      </p:sp>
    </p:spTree>
    <p:extLst>
      <p:ext uri="{BB962C8B-B14F-4D97-AF65-F5344CB8AC3E}">
        <p14:creationId xmlns:p14="http://schemas.microsoft.com/office/powerpoint/2010/main" val="4264844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Happiness and pleasure are different – please is a bar of chocolate or a beer, happiness is living in accordance with your values. By doing that and daily focusing on the value </a:t>
            </a:r>
            <a:r>
              <a:rPr lang="en-US"/>
              <a:t>of gratitude happiness </a:t>
            </a:r>
            <a:r>
              <a:rPr lang="en-US" dirty="0"/>
              <a:t>becomes a habit.</a:t>
            </a:r>
            <a:endParaRPr lang="en-GB" dirty="0"/>
          </a:p>
        </p:txBody>
      </p:sp>
      <p:sp>
        <p:nvSpPr>
          <p:cNvPr id="4" name="Slide Number Placeholder 3"/>
          <p:cNvSpPr>
            <a:spLocks noGrp="1"/>
          </p:cNvSpPr>
          <p:nvPr>
            <p:ph type="sldNum" sz="quarter" idx="10"/>
          </p:nvPr>
        </p:nvSpPr>
        <p:spPr/>
        <p:txBody>
          <a:bodyPr/>
          <a:lstStyle/>
          <a:p>
            <a:pPr>
              <a:defRPr/>
            </a:pPr>
            <a:fld id="{9AA6B6CB-155C-4A66-82EC-9CA2EABE57B9}" type="slidenum">
              <a:rPr lang="en-GB" smtClean="0"/>
              <a:pPr>
                <a:defRPr/>
              </a:pPr>
              <a:t>9</a:t>
            </a:fld>
            <a:endParaRPr lang="en-GB"/>
          </a:p>
        </p:txBody>
      </p:sp>
    </p:spTree>
    <p:extLst>
      <p:ext uri="{BB962C8B-B14F-4D97-AF65-F5344CB8AC3E}">
        <p14:creationId xmlns:p14="http://schemas.microsoft.com/office/powerpoint/2010/main" val="417462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1272563-A52E-41EA-9EA4-EF544A31FDDC}" type="datetimeFigureOut">
              <a:rPr lang="en-US"/>
              <a:pPr>
                <a:defRPr/>
              </a:pPr>
              <a:t>4/20/2021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658F201-3084-4394-8416-198D03FDA5D3}" type="slidenum">
              <a:rPr lang="en-GB"/>
              <a:pPr>
                <a:defRPr/>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61BE41-5520-4511-9022-2EE6E3024C64}" type="datetimeFigureOut">
              <a:rPr lang="en-US"/>
              <a:pPr>
                <a:defRPr/>
              </a:pPr>
              <a:t>4/20/2021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B139CF-1197-4FDA-BA90-B56F28FD1C7F}" type="slidenum">
              <a:rPr lang="en-GB"/>
              <a:pPr>
                <a:defRPr/>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B73B5F1-3F3F-4DDF-874B-D46756F88A25}" type="datetimeFigureOut">
              <a:rPr lang="en-US"/>
              <a:pPr>
                <a:defRPr/>
              </a:pPr>
              <a:t>4/20/2021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B4BCA93-BF32-444F-AE37-9D897A3CD813}" type="slidenum">
              <a:rPr lang="en-GB"/>
              <a:pPr>
                <a:defRPr/>
              </a:pPr>
              <a:t>‹#›</a:t>
            </a:fld>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3"/>
          <p:cNvSpPr>
            <a:spLocks noGrp="1"/>
          </p:cNvSpPr>
          <p:nvPr>
            <p:ph type="dt" sz="half" idx="10"/>
          </p:nvPr>
        </p:nvSpPr>
        <p:spPr/>
        <p:txBody>
          <a:bodyPr/>
          <a:lstStyle>
            <a:lvl1pPr>
              <a:defRPr/>
            </a:lvl1pPr>
          </a:lstStyle>
          <a:p>
            <a:pPr>
              <a:defRPr/>
            </a:pPr>
            <a:fld id="{D0EDFFD2-DC0C-405B-B1D0-B51BAA768481}" type="datetimeFigureOut">
              <a:rPr lang="en-GB">
                <a:solidFill>
                  <a:prstClr val="black">
                    <a:tint val="75000"/>
                  </a:prstClr>
                </a:solidFill>
              </a:rPr>
              <a:pPr>
                <a:defRPr/>
              </a:pPr>
              <a:t>20/04/2021</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11F4DA1-4AA7-4435-BF7A-29CB8267CF46}" type="slidenum">
              <a:rPr lang="en-GB" altLang="en-US"/>
              <a:pPr>
                <a:defRPr/>
              </a:pPr>
              <a:t>‹#›</a:t>
            </a:fld>
            <a:endParaRPr lang="en-GB" altLang="en-US"/>
          </a:p>
        </p:txBody>
      </p:sp>
    </p:spTree>
    <p:extLst>
      <p:ext uri="{BB962C8B-B14F-4D97-AF65-F5344CB8AC3E}">
        <p14:creationId xmlns:p14="http://schemas.microsoft.com/office/powerpoint/2010/main" val="8933250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4531362-5ED1-4476-BA6E-B23CBE5B6428}" type="datetimeFigureOut">
              <a:rPr lang="en-US"/>
              <a:pPr>
                <a:defRPr/>
              </a:pPr>
              <a:t>4/20/2021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B181AC8-3AAD-4DCE-8CA2-1B35A2862C69}" type="slidenum">
              <a:rPr lang="en-GB"/>
              <a:pPr>
                <a:defRPr/>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9B7BEC3-0875-4594-AB3A-5F9698243E53}" type="datetimeFigureOut">
              <a:rPr lang="en-US"/>
              <a:pPr>
                <a:defRPr/>
              </a:pPr>
              <a:t>4/20/2021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BD6378F-F400-4F58-BC28-7D918B150E68}" type="slidenum">
              <a:rPr lang="en-GB"/>
              <a:pPr>
                <a:defRPr/>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3F6D0BC-696A-47CF-9DAB-96AC15BB5FFC}" type="datetimeFigureOut">
              <a:rPr lang="en-US"/>
              <a:pPr>
                <a:defRPr/>
              </a:pPr>
              <a:t>4/20/2021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1E32085-EC40-498C-A16C-374C3305C3A8}" type="slidenum">
              <a:rPr lang="en-GB"/>
              <a:pPr>
                <a:defRPr/>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94A7549-61DF-492C-8F26-19F2B1991DC0}" type="datetimeFigureOut">
              <a:rPr lang="en-US"/>
              <a:pPr>
                <a:defRPr/>
              </a:pPr>
              <a:t>4/20/2021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1C199C74-7E6C-4EC2-AECF-5EBB9668506B}" type="slidenum">
              <a:rPr lang="en-GB"/>
              <a:pPr>
                <a:defRPr/>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2740808-C20D-47F4-AF8D-5358BE675D4F}" type="datetimeFigureOut">
              <a:rPr lang="en-US"/>
              <a:pPr>
                <a:defRPr/>
              </a:pPr>
              <a:t>4/20/2021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5A08882-56A1-4805-9B4B-B1B69FE4582C}" type="slidenum">
              <a:rPr lang="en-GB"/>
              <a:pPr>
                <a:defRPr/>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138183-6ADE-48F1-9224-6302457899FD}" type="datetimeFigureOut">
              <a:rPr lang="en-US"/>
              <a:pPr>
                <a:defRPr/>
              </a:pPr>
              <a:t>4/20/2021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2FF2841-E415-4681-8CDE-981F9976707A}" type="slidenum">
              <a:rPr lang="en-GB"/>
              <a:pPr>
                <a:defRPr/>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8593EA-A3F5-4CD8-BF7A-9DBFFFEC5666}" type="datetimeFigureOut">
              <a:rPr lang="en-US"/>
              <a:pPr>
                <a:defRPr/>
              </a:pPr>
              <a:t>4/20/2021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2DDFF112-77AA-47BA-B420-3427790D9E5B}" type="slidenum">
              <a:rPr lang="en-GB"/>
              <a:pPr>
                <a:defRPr/>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5D68BF-FAB1-408C-B4E7-67368D62464E}" type="datetimeFigureOut">
              <a:rPr lang="en-US"/>
              <a:pPr>
                <a:defRPr/>
              </a:pPr>
              <a:t>4/20/2021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D4AE2F9C-3A58-4ABA-A34E-A01101C4C0A0}" type="slidenum">
              <a:rPr lang="en-GB"/>
              <a:pPr>
                <a:defRPr/>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6E253FD-428C-4DD8-A243-1333149B89CB}" type="datetimeFigureOut">
              <a:rPr lang="en-US"/>
              <a:pPr>
                <a:defRPr/>
              </a:pPr>
              <a:t>4/20/2021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1D7F32E-1DDF-47F9-BC65-D51BD56F089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ur02.safelinks.protection.outlook.com/?url=https%3A%2F%2Fignitepd.thinkific.com%2Fcourses%2Frock-solid-resilience%3Ffbclid%3DIwAR1dt6Mw_cw8EqDPPJA3bpynSEVhFxwfMWBZpPKO1IZq04ZvxHHc0ty8KRc&amp;data=02%7C01%7C%7C9f2bb0b5f70d4f12c69708d86c2c7235%7C84df9e7fe9f640afb435aaaaaaaaaaaa%7C1%7C0%7C637378285429425970&amp;sdata=A5NC7TNwC3nnmfJg5v2ew7rRhAbLm2qTyUx5L8r%2B6jE%3D&amp;reserved=0" TargetMode="External"/><Relationship Id="rId2" Type="http://schemas.openxmlformats.org/officeDocument/2006/relationships/hyperlink" Target="https://eur02.safelinks.protection.outlook.com/?url=https%3A%2F%2Fwww.facebook.com%2Fgroups%2F216645969611627%2F%3Fref%3Dshare&amp;data=02%7C01%7C%7C9f2bb0b5f70d4f12c69708d86c2c7235%7C84df9e7fe9f640afb435aaaaaaaaaaaa%7C1%7C0%7C637378285429415973&amp;sdata=OUd%2FJQAaEfvMVmMAIgvJ65qfx1iv3HIYyTwusNHbhig%3D&amp;reserved=0" TargetMode="External"/><Relationship Id="rId1" Type="http://schemas.openxmlformats.org/officeDocument/2006/relationships/slideLayout" Target="../slideLayouts/slideLayout2.xml"/><Relationship Id="rId4" Type="http://schemas.openxmlformats.org/officeDocument/2006/relationships/hyperlink" Target="mailto:bernard.genge@gmail.co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4vl6wCiUZYc"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p:nvPr/>
        </p:nvSpPr>
        <p:spPr>
          <a:xfrm>
            <a:off x="-17463" y="0"/>
            <a:ext cx="9178926" cy="685800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r>
              <a:rPr lang="en-US" sz="4400" b="1" dirty="0">
                <a:solidFill>
                  <a:srgbClr val="FFFFFF"/>
                </a:solidFill>
                <a:cs typeface="Arial" charset="0"/>
              </a:rPr>
              <a:t>The importance of a </a:t>
            </a:r>
            <a:r>
              <a:rPr lang="en-US" sz="4400" b="1" i="1" dirty="0">
                <a:solidFill>
                  <a:srgbClr val="FFFFFF"/>
                </a:solidFill>
                <a:cs typeface="Arial" charset="0"/>
              </a:rPr>
              <a:t>compelling</a:t>
            </a:r>
            <a:r>
              <a:rPr lang="en-US" sz="4400" b="1" dirty="0">
                <a:solidFill>
                  <a:srgbClr val="FFFFFF"/>
                </a:solidFill>
                <a:cs typeface="Arial" charset="0"/>
              </a:rPr>
              <a:t> personal vision and mission  </a:t>
            </a:r>
          </a:p>
          <a:p>
            <a:pPr algn="ctr"/>
            <a:r>
              <a:rPr lang="en-US" sz="3200" b="1" dirty="0">
                <a:solidFill>
                  <a:srgbClr val="FFFFFF"/>
                </a:solidFill>
                <a:cs typeface="Arial" charset="0"/>
              </a:rPr>
              <a:t>With</a:t>
            </a:r>
          </a:p>
          <a:p>
            <a:pPr algn="ctr"/>
            <a:r>
              <a:rPr lang="en-US" sz="3200" b="1" dirty="0">
                <a:solidFill>
                  <a:srgbClr val="FFFFFF"/>
                </a:solidFill>
                <a:cs typeface="Arial" charset="0"/>
              </a:rPr>
              <a:t>Bernard Genge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3" name="TextBox 2">
            <a:extLst>
              <a:ext uri="{FF2B5EF4-FFF2-40B4-BE49-F238E27FC236}">
                <a16:creationId xmlns:a16="http://schemas.microsoft.com/office/drawing/2014/main" id="{CA443991-601A-47C7-A905-9DDCD7B19E30}"/>
              </a:ext>
            </a:extLst>
          </p:cNvPr>
          <p:cNvSpPr txBox="1"/>
          <p:nvPr/>
        </p:nvSpPr>
        <p:spPr>
          <a:xfrm>
            <a:off x="107504" y="783580"/>
            <a:ext cx="9036496" cy="923330"/>
          </a:xfrm>
          <a:prstGeom prst="rect">
            <a:avLst/>
          </a:prstGeom>
          <a:noFill/>
        </p:spPr>
        <p:txBody>
          <a:bodyPr wrap="square" rtlCol="0">
            <a:spAutoFit/>
          </a:bodyPr>
          <a:lstStyle/>
          <a:p>
            <a:pPr algn="l"/>
            <a:endParaRPr lang="en-US" b="0" i="0" dirty="0">
              <a:solidFill>
                <a:srgbClr val="29335C"/>
              </a:solidFill>
              <a:effectLst/>
              <a:latin typeface="Roboto-Regular"/>
            </a:endParaRPr>
          </a:p>
          <a:p>
            <a:br>
              <a:rPr lang="en-US" dirty="0"/>
            </a:br>
            <a:endParaRPr lang="en-GB" dirty="0"/>
          </a:p>
        </p:txBody>
      </p:sp>
      <p:pic>
        <p:nvPicPr>
          <p:cNvPr id="3074" name="Picture 2" descr="The Ultimate List of Core Values And How To Find Yours | Personal core  values, Core values, Personal values list">
            <a:extLst>
              <a:ext uri="{FF2B5EF4-FFF2-40B4-BE49-F238E27FC236}">
                <a16:creationId xmlns:a16="http://schemas.microsoft.com/office/drawing/2014/main" id="{29BE0492-11AA-46E2-8260-61AA765AF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9512"/>
            <a:ext cx="9144000" cy="803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617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eamboard Template | The Inner Path - A Personal Vision Statement | Vision  board images, Vision board examples, Vision board sample">
            <a:extLst>
              <a:ext uri="{FF2B5EF4-FFF2-40B4-BE49-F238E27FC236}">
                <a16:creationId xmlns:a16="http://schemas.microsoft.com/office/drawing/2014/main" id="{250EAE3D-245A-42AD-B97B-F9B17927F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eating Your Personal Vision Board">
            <a:extLst>
              <a:ext uri="{FF2B5EF4-FFF2-40B4-BE49-F238E27FC236}">
                <a16:creationId xmlns:a16="http://schemas.microsoft.com/office/drawing/2014/main" id="{F56BEF49-D084-4379-BEC5-FE83C463C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896448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Make A Personal Vision Board">
            <a:extLst>
              <a:ext uri="{FF2B5EF4-FFF2-40B4-BE49-F238E27FC236}">
                <a16:creationId xmlns:a16="http://schemas.microsoft.com/office/drawing/2014/main" id="{BBED5FD1-FA20-4410-A1E2-0A8E9626D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8964488"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459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Your mission statement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3" name="TextBox 2">
            <a:extLst>
              <a:ext uri="{FF2B5EF4-FFF2-40B4-BE49-F238E27FC236}">
                <a16:creationId xmlns:a16="http://schemas.microsoft.com/office/drawing/2014/main" id="{CA443991-601A-47C7-A905-9DDCD7B19E30}"/>
              </a:ext>
            </a:extLst>
          </p:cNvPr>
          <p:cNvSpPr txBox="1"/>
          <p:nvPr/>
        </p:nvSpPr>
        <p:spPr>
          <a:xfrm>
            <a:off x="107504" y="783580"/>
            <a:ext cx="9036496" cy="923330"/>
          </a:xfrm>
          <a:prstGeom prst="rect">
            <a:avLst/>
          </a:prstGeom>
          <a:noFill/>
        </p:spPr>
        <p:txBody>
          <a:bodyPr wrap="square" rtlCol="0">
            <a:spAutoFit/>
          </a:bodyPr>
          <a:lstStyle/>
          <a:p>
            <a:pPr algn="l"/>
            <a:endParaRPr lang="en-US" b="0" i="0" dirty="0">
              <a:solidFill>
                <a:srgbClr val="29335C"/>
              </a:solidFill>
              <a:effectLst/>
              <a:latin typeface="Roboto-Regular"/>
            </a:endParaRPr>
          </a:p>
          <a:p>
            <a:br>
              <a:rPr lang="en-US" dirty="0"/>
            </a:br>
            <a:endParaRPr lang="en-GB" dirty="0"/>
          </a:p>
        </p:txBody>
      </p:sp>
      <p:sp>
        <p:nvSpPr>
          <p:cNvPr id="5" name="TextBox 4">
            <a:extLst>
              <a:ext uri="{FF2B5EF4-FFF2-40B4-BE49-F238E27FC236}">
                <a16:creationId xmlns:a16="http://schemas.microsoft.com/office/drawing/2014/main" id="{A8935C85-9FB7-467E-ADBD-2B032C8CD701}"/>
              </a:ext>
            </a:extLst>
          </p:cNvPr>
          <p:cNvSpPr txBox="1"/>
          <p:nvPr/>
        </p:nvSpPr>
        <p:spPr>
          <a:xfrm>
            <a:off x="-9553" y="692696"/>
            <a:ext cx="9144000" cy="6924973"/>
          </a:xfrm>
          <a:prstGeom prst="rect">
            <a:avLst/>
          </a:prstGeom>
          <a:noFill/>
        </p:spPr>
        <p:txBody>
          <a:bodyPr wrap="square" rtlCol="0">
            <a:spAutoFit/>
          </a:bodyPr>
          <a:lstStyle/>
          <a:p>
            <a:r>
              <a:rPr lang="en-US" sz="2400" b="0" i="0" dirty="0">
                <a:solidFill>
                  <a:srgbClr val="222222"/>
                </a:solidFill>
                <a:effectLst/>
                <a:latin typeface="arial" panose="020B0604020202020204" pitchFamily="34" charset="0"/>
              </a:rPr>
              <a:t>Your mission statement defines who you are as a person and identifies your purpose, whether that’s </a:t>
            </a:r>
            <a:r>
              <a:rPr lang="en-US" sz="2400" dirty="0">
                <a:solidFill>
                  <a:srgbClr val="222222"/>
                </a:solidFill>
                <a:latin typeface="arial" panose="020B0604020202020204" pitchFamily="34" charset="0"/>
              </a:rPr>
              <a:t>through your work</a:t>
            </a:r>
            <a:r>
              <a:rPr lang="en-US" sz="2400" b="0" i="0" dirty="0">
                <a:solidFill>
                  <a:srgbClr val="222222"/>
                </a:solidFill>
                <a:effectLst/>
                <a:latin typeface="arial" panose="020B0604020202020204" pitchFamily="34" charset="0"/>
              </a:rPr>
              <a:t> or simply in life, or indeed both. It explains how you aim to pursue that purpose, and why it matters so much to you.</a:t>
            </a:r>
          </a:p>
          <a:p>
            <a:endParaRPr lang="en-US" sz="2400" dirty="0">
              <a:solidFill>
                <a:srgbClr val="222222"/>
              </a:solidFill>
              <a:latin typeface="arial" panose="020B0604020202020204" pitchFamily="34" charset="0"/>
            </a:endParaRPr>
          </a:p>
          <a:p>
            <a:r>
              <a:rPr lang="en-US" sz="2400" b="0" i="0" dirty="0">
                <a:solidFill>
                  <a:srgbClr val="222222"/>
                </a:solidFill>
                <a:effectLst/>
                <a:latin typeface="arial" panose="020B0604020202020204" pitchFamily="34" charset="0"/>
              </a:rPr>
              <a:t>Keep in short and to the point, it should define what success, greatness and excellence means to you, but be true to yourself and let it reflect your true long-term purpose and greatest passion. Don’t forget other people.</a:t>
            </a:r>
          </a:p>
          <a:p>
            <a:endParaRPr lang="en-US" sz="2400" dirty="0">
              <a:solidFill>
                <a:srgbClr val="222222"/>
              </a:solidFill>
              <a:latin typeface="arial" panose="020B0604020202020204" pitchFamily="34" charset="0"/>
            </a:endParaRPr>
          </a:p>
          <a:p>
            <a:r>
              <a:rPr lang="en-US" sz="2400" b="0" i="0" dirty="0">
                <a:solidFill>
                  <a:srgbClr val="222222"/>
                </a:solidFill>
                <a:effectLst/>
                <a:latin typeface="arial" panose="020B0604020202020204" pitchFamily="34" charset="0"/>
              </a:rPr>
              <a:t>Use powerful words (maybe your values) that inspire you to take action and be the significant person you are really capable of being. </a:t>
            </a:r>
          </a:p>
          <a:p>
            <a:endParaRPr lang="en-US" sz="2400" dirty="0">
              <a:solidFill>
                <a:srgbClr val="222222"/>
              </a:solidFill>
              <a:latin typeface="arial" panose="020B0604020202020204" pitchFamily="34" charset="0"/>
            </a:endParaRPr>
          </a:p>
          <a:p>
            <a:r>
              <a:rPr lang="en-US" sz="2400" b="0" i="0" dirty="0">
                <a:solidFill>
                  <a:srgbClr val="222222"/>
                </a:solidFill>
                <a:effectLst/>
                <a:latin typeface="arial" panose="020B0604020202020204" pitchFamily="34" charset="0"/>
              </a:rPr>
              <a:t>In short it should identify the big picture — the life you want to lead, the character traits you want to embody, the impact you want to have on those around you.</a:t>
            </a:r>
          </a:p>
          <a:p>
            <a:endParaRPr lang="en-US" dirty="0">
              <a:solidFill>
                <a:srgbClr val="222222"/>
              </a:solidFill>
              <a:latin typeface="arial" panose="020B0604020202020204" pitchFamily="34" charset="0"/>
            </a:endParaRPr>
          </a:p>
          <a:p>
            <a:endParaRPr lang="en-GB" dirty="0"/>
          </a:p>
        </p:txBody>
      </p:sp>
    </p:spTree>
    <p:extLst>
      <p:ext uri="{BB962C8B-B14F-4D97-AF65-F5344CB8AC3E}">
        <p14:creationId xmlns:p14="http://schemas.microsoft.com/office/powerpoint/2010/main" val="1367425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Examples of mission statement’s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6" name="TextBox 5">
            <a:extLst>
              <a:ext uri="{FF2B5EF4-FFF2-40B4-BE49-F238E27FC236}">
                <a16:creationId xmlns:a16="http://schemas.microsoft.com/office/drawing/2014/main" id="{511A86F3-F7C2-41EB-80DF-68A1AAF4C1D3}"/>
              </a:ext>
            </a:extLst>
          </p:cNvPr>
          <p:cNvSpPr txBox="1"/>
          <p:nvPr/>
        </p:nvSpPr>
        <p:spPr>
          <a:xfrm>
            <a:off x="395536" y="923469"/>
            <a:ext cx="8496944" cy="4985980"/>
          </a:xfrm>
          <a:prstGeom prst="rect">
            <a:avLst/>
          </a:prstGeom>
          <a:noFill/>
        </p:spPr>
        <p:txBody>
          <a:bodyPr wrap="square" rtlCol="0">
            <a:spAutoFit/>
          </a:bodyPr>
          <a:lstStyle/>
          <a:p>
            <a:r>
              <a:rPr lang="en-US" sz="2000" b="0" i="0" dirty="0">
                <a:solidFill>
                  <a:srgbClr val="222222"/>
                </a:solidFill>
                <a:effectLst/>
                <a:latin typeface="arial" panose="020B0604020202020204" pitchFamily="34" charset="0"/>
              </a:rPr>
              <a:t>“</a:t>
            </a:r>
            <a:r>
              <a:rPr lang="en-US" sz="2000" b="0" i="0" dirty="0">
                <a:effectLst/>
                <a:latin typeface="arial" panose="020B0604020202020204" pitchFamily="34" charset="0"/>
              </a:rPr>
              <a:t>To inspire positive change through teaching and coaching.”</a:t>
            </a:r>
          </a:p>
          <a:p>
            <a:endParaRPr lang="en-US" sz="2000" dirty="0">
              <a:latin typeface="arial" panose="020B0604020202020204" pitchFamily="34" charset="0"/>
            </a:endParaRPr>
          </a:p>
          <a:p>
            <a:r>
              <a:rPr lang="en-US" sz="2000" b="0" i="0" dirty="0">
                <a:effectLst/>
                <a:latin typeface="arial" panose="020B0604020202020204" pitchFamily="34" charset="0"/>
              </a:rPr>
              <a:t> “To create opportunities for today's youth.” </a:t>
            </a:r>
          </a:p>
          <a:p>
            <a:endParaRPr lang="en-US" sz="2000" dirty="0">
              <a:latin typeface="arial" panose="020B0604020202020204" pitchFamily="34" charset="0"/>
            </a:endParaRPr>
          </a:p>
          <a:p>
            <a:r>
              <a:rPr lang="en-US" sz="2000" b="0" i="0" dirty="0">
                <a:effectLst/>
                <a:latin typeface="arial" panose="020B0604020202020204" pitchFamily="34" charset="0"/>
              </a:rPr>
              <a:t>“To encourage, engage, and equip others to believe in the possibilities.”</a:t>
            </a:r>
          </a:p>
          <a:p>
            <a:endParaRPr lang="en-US" sz="2000" dirty="0">
              <a:latin typeface="arial" panose="020B0604020202020204" pitchFamily="34" charset="0"/>
            </a:endParaRPr>
          </a:p>
          <a:p>
            <a:r>
              <a:rPr lang="en-US" sz="2000" dirty="0">
                <a:latin typeface="arial" panose="020B0604020202020204" pitchFamily="34" charset="0"/>
              </a:rPr>
              <a:t> </a:t>
            </a:r>
            <a:r>
              <a:rPr lang="en-US" sz="2000" b="0" i="0" dirty="0">
                <a:effectLst/>
                <a:latin typeface="arial" panose="020B0604020202020204" pitchFamily="34" charset="0"/>
              </a:rPr>
              <a:t>“To positively impact the life of every person I meet.”</a:t>
            </a:r>
          </a:p>
          <a:p>
            <a:endParaRPr lang="en-US" sz="2000" dirty="0">
              <a:latin typeface="arial" panose="020B0604020202020204" pitchFamily="34" charset="0"/>
            </a:endParaRPr>
          </a:p>
          <a:p>
            <a:r>
              <a:rPr lang="en-US" sz="2000" b="0" dirty="0">
                <a:effectLst/>
                <a:latin typeface="Arial" panose="020B0604020202020204" pitchFamily="34" charset="0"/>
                <a:cs typeface="Arial" panose="020B0604020202020204" pitchFamily="34" charset="0"/>
              </a:rPr>
              <a:t> “To help others live the lives they would if they only knew how.”</a:t>
            </a:r>
          </a:p>
          <a:p>
            <a:r>
              <a:rPr lang="en-US" sz="2000" dirty="0">
                <a:solidFill>
                  <a:srgbClr val="222222"/>
                </a:solidFill>
                <a:latin typeface="arial" panose="020B0604020202020204" pitchFamily="34" charset="0"/>
              </a:rPr>
              <a:t> </a:t>
            </a:r>
            <a:endParaRPr lang="en-US" sz="2000" b="0" i="0" dirty="0">
              <a:solidFill>
                <a:srgbClr val="222222"/>
              </a:solidFill>
              <a:effectLst/>
              <a:latin typeface="arial" panose="020B0604020202020204" pitchFamily="34" charset="0"/>
            </a:endParaRPr>
          </a:p>
          <a:p>
            <a:endParaRPr lang="en-US" sz="2000" dirty="0">
              <a:solidFill>
                <a:srgbClr val="222222"/>
              </a:solidFill>
              <a:latin typeface="arial" panose="020B0604020202020204" pitchFamily="34" charset="0"/>
            </a:endParaRPr>
          </a:p>
          <a:p>
            <a:pPr algn="l">
              <a:buFont typeface="Arial" panose="020B0604020202020204" pitchFamily="34" charset="0"/>
              <a:buChar char="•"/>
            </a:pPr>
            <a:r>
              <a:rPr lang="en-US" sz="2000" b="0" i="0" dirty="0">
                <a:solidFill>
                  <a:srgbClr val="222222"/>
                </a:solidFill>
                <a:effectLst/>
                <a:latin typeface="arial" panose="020B0604020202020204" pitchFamily="34" charset="0"/>
              </a:rPr>
              <a:t>Tesla. “</a:t>
            </a:r>
            <a:r>
              <a:rPr lang="en-US" sz="2000" b="0" i="1" dirty="0">
                <a:solidFill>
                  <a:srgbClr val="222222"/>
                </a:solidFill>
                <a:effectLst/>
                <a:latin typeface="arial" panose="020B0604020202020204" pitchFamily="34" charset="0"/>
              </a:rPr>
              <a:t>To accelerate the world's transition to sustainable energy.” </a:t>
            </a:r>
          </a:p>
          <a:p>
            <a:pPr algn="l">
              <a:buFont typeface="Arial" panose="020B0604020202020204" pitchFamily="34" charset="0"/>
              <a:buChar char="•"/>
            </a:pPr>
            <a:r>
              <a:rPr lang="en-US" sz="2000" b="0" i="0" dirty="0">
                <a:solidFill>
                  <a:srgbClr val="222222"/>
                </a:solidFill>
                <a:effectLst/>
                <a:latin typeface="arial" panose="020B0604020202020204" pitchFamily="34" charset="0"/>
              </a:rPr>
              <a:t>TED</a:t>
            </a:r>
            <a:r>
              <a:rPr lang="en-US" sz="2000" b="0" i="1" dirty="0">
                <a:solidFill>
                  <a:srgbClr val="222222"/>
                </a:solidFill>
                <a:effectLst/>
                <a:latin typeface="arial" panose="020B0604020202020204" pitchFamily="34" charset="0"/>
              </a:rPr>
              <a:t>. “Spread ideas.” </a:t>
            </a:r>
            <a:endParaRPr lang="en-US" sz="2000" b="0" i="0" dirty="0">
              <a:solidFill>
                <a:srgbClr val="222222"/>
              </a:solidFill>
              <a:effectLst/>
              <a:latin typeface="arial" panose="020B0604020202020204" pitchFamily="34" charset="0"/>
            </a:endParaRPr>
          </a:p>
          <a:p>
            <a:pPr algn="l">
              <a:buFont typeface="Arial" panose="020B0604020202020204" pitchFamily="34" charset="0"/>
              <a:buChar char="•"/>
            </a:pPr>
            <a:r>
              <a:rPr lang="en-US" sz="2000" b="0" i="0" dirty="0">
                <a:solidFill>
                  <a:srgbClr val="222222"/>
                </a:solidFill>
                <a:effectLst/>
                <a:latin typeface="arial" panose="020B0604020202020204" pitchFamily="34" charset="0"/>
              </a:rPr>
              <a:t>LinkedIn. </a:t>
            </a:r>
            <a:r>
              <a:rPr lang="en-US" sz="2000" b="0" i="1" dirty="0">
                <a:solidFill>
                  <a:srgbClr val="222222"/>
                </a:solidFill>
                <a:effectLst/>
                <a:latin typeface="arial" panose="020B0604020202020204" pitchFamily="34" charset="0"/>
              </a:rPr>
              <a:t>“To connect the world's professionals to make them more productive and successful.”</a:t>
            </a:r>
          </a:p>
          <a:p>
            <a:endParaRPr lang="en-GB" dirty="0"/>
          </a:p>
        </p:txBody>
      </p:sp>
    </p:spTree>
    <p:extLst>
      <p:ext uri="{BB962C8B-B14F-4D97-AF65-F5344CB8AC3E}">
        <p14:creationId xmlns:p14="http://schemas.microsoft.com/office/powerpoint/2010/main" val="791520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Summary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3" name="TextBox 2">
            <a:extLst>
              <a:ext uri="{FF2B5EF4-FFF2-40B4-BE49-F238E27FC236}">
                <a16:creationId xmlns:a16="http://schemas.microsoft.com/office/drawing/2014/main" id="{CA443991-601A-47C7-A905-9DDCD7B19E30}"/>
              </a:ext>
            </a:extLst>
          </p:cNvPr>
          <p:cNvSpPr txBox="1"/>
          <p:nvPr/>
        </p:nvSpPr>
        <p:spPr>
          <a:xfrm>
            <a:off x="107504" y="783580"/>
            <a:ext cx="9036496" cy="923330"/>
          </a:xfrm>
          <a:prstGeom prst="rect">
            <a:avLst/>
          </a:prstGeom>
          <a:noFill/>
        </p:spPr>
        <p:txBody>
          <a:bodyPr wrap="square" rtlCol="0">
            <a:spAutoFit/>
          </a:bodyPr>
          <a:lstStyle/>
          <a:p>
            <a:pPr algn="l"/>
            <a:endParaRPr lang="en-US" b="0" i="0" dirty="0">
              <a:solidFill>
                <a:srgbClr val="29335C"/>
              </a:solidFill>
              <a:effectLst/>
              <a:latin typeface="Roboto-Regular"/>
            </a:endParaRPr>
          </a:p>
          <a:p>
            <a:br>
              <a:rPr lang="en-US" dirty="0"/>
            </a:br>
            <a:endParaRPr lang="en-GB" dirty="0"/>
          </a:p>
        </p:txBody>
      </p:sp>
      <p:sp>
        <p:nvSpPr>
          <p:cNvPr id="5" name="TextBox 4">
            <a:extLst>
              <a:ext uri="{FF2B5EF4-FFF2-40B4-BE49-F238E27FC236}">
                <a16:creationId xmlns:a16="http://schemas.microsoft.com/office/drawing/2014/main" id="{17A33FD1-729B-4B17-BF53-18476482CD51}"/>
              </a:ext>
            </a:extLst>
          </p:cNvPr>
          <p:cNvSpPr txBox="1"/>
          <p:nvPr/>
        </p:nvSpPr>
        <p:spPr>
          <a:xfrm>
            <a:off x="251520" y="801985"/>
            <a:ext cx="8280920" cy="3970318"/>
          </a:xfrm>
          <a:prstGeom prst="rect">
            <a:avLst/>
          </a:prstGeom>
          <a:noFill/>
        </p:spPr>
        <p:txBody>
          <a:bodyPr wrap="square" rtlCol="0">
            <a:spAutoFit/>
          </a:bodyPr>
          <a:lstStyle/>
          <a:p>
            <a:r>
              <a:rPr lang="en-US" dirty="0"/>
              <a:t>Review your vision and mission statement regularly and keep it alive, fresh and inspiring. </a:t>
            </a:r>
          </a:p>
          <a:p>
            <a:endParaRPr lang="en-US" dirty="0"/>
          </a:p>
          <a:p>
            <a:r>
              <a:rPr lang="en-US" dirty="0"/>
              <a:t>Once you live and breathe your vision and mission statements why not consider a family version and at work if you lead a team or department do this with your team, if you don’t lead a team maybe put it forward as a suggestion as it can drive a team towards something meaningful and gel the team together. </a:t>
            </a:r>
          </a:p>
          <a:p>
            <a:endParaRPr lang="en-US" dirty="0"/>
          </a:p>
          <a:p>
            <a:r>
              <a:rPr lang="en-US" dirty="0"/>
              <a:t>Whenever you need inspiration in your life your vision and mission should be the source of that. </a:t>
            </a:r>
          </a:p>
          <a:p>
            <a:endParaRPr lang="en-US" dirty="0"/>
          </a:p>
          <a:p>
            <a:r>
              <a:rPr lang="en-US" dirty="0"/>
              <a:t>When you have an important decision to make, are at a crossroads in your life of have a challenge to face be guided by your vision, mission and in particular your self-chosen personal values.  </a:t>
            </a:r>
            <a:endParaRPr lang="en-GB" dirty="0"/>
          </a:p>
        </p:txBody>
      </p:sp>
      <p:pic>
        <p:nvPicPr>
          <p:cNvPr id="4098" name="Picture 2" descr="Vision, Mission, and Values | Snowball">
            <a:extLst>
              <a:ext uri="{FF2B5EF4-FFF2-40B4-BE49-F238E27FC236}">
                <a16:creationId xmlns:a16="http://schemas.microsoft.com/office/drawing/2014/main" id="{11252BE9-907A-4572-BA5E-2D9FA591C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653136"/>
            <a:ext cx="4680520"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021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Create a Vision for Your Life">
            <a:hlinkClick r:id="" action="ppaction://media"/>
            <a:extLst>
              <a:ext uri="{FF2B5EF4-FFF2-40B4-BE49-F238E27FC236}">
                <a16:creationId xmlns:a16="http://schemas.microsoft.com/office/drawing/2014/main" id="{06DFA7CE-FC6E-4EEC-BB17-67A3E4537D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96" y="0"/>
            <a:ext cx="9108504" cy="6453336"/>
          </a:xfrm>
          <a:prstGeom prst="rect">
            <a:avLst/>
          </a:prstGeom>
        </p:spPr>
      </p:pic>
    </p:spTree>
    <p:extLst>
      <p:ext uri="{BB962C8B-B14F-4D97-AF65-F5344CB8AC3E}">
        <p14:creationId xmlns:p14="http://schemas.microsoft.com/office/powerpoint/2010/main" val="465958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01D048-75BF-4D6D-8E93-3C666F37DBB9}"/>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30-day challenge </a:t>
            </a:r>
            <a:endParaRPr lang="en-US" sz="3600" dirty="0">
              <a:solidFill>
                <a:schemeClr val="bg1"/>
              </a:solidFill>
              <a:cs typeface="Arial" charset="0"/>
            </a:endParaRPr>
          </a:p>
        </p:txBody>
      </p:sp>
      <p:pic>
        <p:nvPicPr>
          <p:cNvPr id="4" name="Picture 2" descr="S.T.O.P.: Stop, Think, Observe, Plan">
            <a:extLst>
              <a:ext uri="{FF2B5EF4-FFF2-40B4-BE49-F238E27FC236}">
                <a16:creationId xmlns:a16="http://schemas.microsoft.com/office/drawing/2014/main" id="{99AA2B2E-68D8-4BF8-8092-807F3789D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52736"/>
            <a:ext cx="3456384"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C6F67D-A0E1-4315-AF11-97EA76BD9B29}"/>
              </a:ext>
            </a:extLst>
          </p:cNvPr>
          <p:cNvSpPr txBox="1"/>
          <p:nvPr/>
        </p:nvSpPr>
        <p:spPr>
          <a:xfrm>
            <a:off x="4283968" y="1124744"/>
            <a:ext cx="4464496" cy="1569660"/>
          </a:xfrm>
          <a:prstGeom prst="rect">
            <a:avLst/>
          </a:prstGeom>
          <a:noFill/>
        </p:spPr>
        <p:txBody>
          <a:bodyPr wrap="square" rtlCol="0">
            <a:spAutoFit/>
          </a:bodyPr>
          <a:lstStyle/>
          <a:p>
            <a:r>
              <a:rPr lang="en-US" sz="3200" dirty="0"/>
              <a:t>Within the next 30 days allocate some quality time to create inspiring: </a:t>
            </a:r>
            <a:endParaRPr lang="en-GB" sz="3200" dirty="0"/>
          </a:p>
        </p:txBody>
      </p:sp>
      <p:pic>
        <p:nvPicPr>
          <p:cNvPr id="5122" name="Picture 2" descr="Creating a Personal Mission and Vision Statement - LiquidPlanner">
            <a:extLst>
              <a:ext uri="{FF2B5EF4-FFF2-40B4-BE49-F238E27FC236}">
                <a16:creationId xmlns:a16="http://schemas.microsoft.com/office/drawing/2014/main" id="{76FDBEE0-194E-4F3E-A47C-7B4E6D610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924944"/>
            <a:ext cx="4248472" cy="33843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C6CB66-AC2F-4C1E-9C81-430CF38F2DD4}"/>
              </a:ext>
            </a:extLst>
          </p:cNvPr>
          <p:cNvSpPr txBox="1"/>
          <p:nvPr/>
        </p:nvSpPr>
        <p:spPr>
          <a:xfrm>
            <a:off x="389076" y="4220617"/>
            <a:ext cx="3744416" cy="2554545"/>
          </a:xfrm>
          <a:prstGeom prst="rect">
            <a:avLst/>
          </a:prstGeom>
          <a:noFill/>
        </p:spPr>
        <p:txBody>
          <a:bodyPr wrap="square" rtlCol="0">
            <a:spAutoFit/>
          </a:bodyPr>
          <a:lstStyle/>
          <a:p>
            <a:r>
              <a:rPr lang="en-US" sz="3200" dirty="0"/>
              <a:t>Then live and breathe it, be guided by it daily and then review it regularly. </a:t>
            </a:r>
            <a:endParaRPr lang="en-GB" sz="3200" dirty="0"/>
          </a:p>
        </p:txBody>
      </p:sp>
    </p:spTree>
    <p:extLst>
      <p:ext uri="{BB962C8B-B14F-4D97-AF65-F5344CB8AC3E}">
        <p14:creationId xmlns:p14="http://schemas.microsoft.com/office/powerpoint/2010/main" val="1391796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Action plan</a:t>
            </a:r>
            <a:endParaRPr lang="en-US" sz="3600" dirty="0">
              <a:solidFill>
                <a:schemeClr val="bg1"/>
              </a:solidFill>
              <a:cs typeface="Arial" charset="0"/>
            </a:endParaRPr>
          </a:p>
        </p:txBody>
      </p:sp>
      <p:sp>
        <p:nvSpPr>
          <p:cNvPr id="75781" name="Rectangle 5"/>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75782" name="Rectangle 6"/>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sp>
        <p:nvSpPr>
          <p:cNvPr id="2" name="TextBox 1"/>
          <p:cNvSpPr txBox="1"/>
          <p:nvPr/>
        </p:nvSpPr>
        <p:spPr>
          <a:xfrm>
            <a:off x="179512" y="1484784"/>
            <a:ext cx="8964488" cy="4524315"/>
          </a:xfrm>
          <a:prstGeom prst="rect">
            <a:avLst/>
          </a:prstGeom>
          <a:noFill/>
        </p:spPr>
        <p:txBody>
          <a:bodyPr wrap="square" rtlCol="0">
            <a:spAutoFit/>
          </a:bodyPr>
          <a:lstStyle/>
          <a:p>
            <a:r>
              <a:rPr lang="en-GB" sz="3600" dirty="0"/>
              <a:t>As a result of todays masterclass what will you:</a:t>
            </a:r>
          </a:p>
          <a:p>
            <a:endParaRPr lang="en-GB" sz="3600" dirty="0"/>
          </a:p>
          <a:p>
            <a:r>
              <a:rPr lang="en-GB" sz="3600" dirty="0"/>
              <a:t>START DOING</a:t>
            </a:r>
          </a:p>
          <a:p>
            <a:endParaRPr lang="en-GB" sz="3600" dirty="0"/>
          </a:p>
          <a:p>
            <a:r>
              <a:rPr lang="en-GB" sz="3600" dirty="0"/>
              <a:t>STOP DOING</a:t>
            </a:r>
          </a:p>
          <a:p>
            <a:endParaRPr lang="en-GB" sz="3600" dirty="0"/>
          </a:p>
          <a:p>
            <a:r>
              <a:rPr lang="en-GB" sz="3600" dirty="0"/>
              <a:t>CONTINUE DOING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BB7BB-730F-4D06-8C62-1672EAB762DD}"/>
              </a:ext>
            </a:extLst>
          </p:cNvPr>
          <p:cNvSpPr>
            <a:spLocks noGrp="1"/>
          </p:cNvSpPr>
          <p:nvPr>
            <p:ph type="title"/>
          </p:nvPr>
        </p:nvSpPr>
        <p:spPr/>
        <p:txBody>
          <a:bodyPr/>
          <a:lstStyle/>
          <a:p>
            <a:r>
              <a:rPr lang="en-GB" dirty="0"/>
              <a:t>Further opportunities </a:t>
            </a:r>
          </a:p>
        </p:txBody>
      </p:sp>
      <p:sp>
        <p:nvSpPr>
          <p:cNvPr id="3" name="Content Placeholder 2">
            <a:extLst>
              <a:ext uri="{FF2B5EF4-FFF2-40B4-BE49-F238E27FC236}">
                <a16:creationId xmlns:a16="http://schemas.microsoft.com/office/drawing/2014/main" id="{CE8CCB76-727B-43DD-A2E5-153C40C2D8B7}"/>
              </a:ext>
            </a:extLst>
          </p:cNvPr>
          <p:cNvSpPr>
            <a:spLocks noGrp="1"/>
          </p:cNvSpPr>
          <p:nvPr>
            <p:ph idx="1"/>
          </p:nvPr>
        </p:nvSpPr>
        <p:spPr>
          <a:xfrm>
            <a:off x="457200" y="1166018"/>
            <a:ext cx="8229600" cy="4525963"/>
          </a:xfrm>
        </p:spPr>
        <p:txBody>
          <a:bodyPr/>
          <a:lstStyle/>
          <a:p>
            <a:pPr marL="0" indent="0">
              <a:buNone/>
            </a:pPr>
            <a:r>
              <a:rPr lang="en-GB" sz="2400" b="1" i="0" dirty="0">
                <a:solidFill>
                  <a:srgbClr val="050505"/>
                </a:solidFill>
                <a:effectLst/>
                <a:latin typeface="Segoe UI Historic" panose="020B0502040204020203" pitchFamily="34" charset="0"/>
              </a:rPr>
              <a:t>Personal Resilience </a:t>
            </a:r>
            <a:r>
              <a:rPr lang="en-GB" sz="2400" b="1" i="0" dirty="0" err="1">
                <a:solidFill>
                  <a:srgbClr val="050505"/>
                </a:solidFill>
                <a:effectLst/>
                <a:latin typeface="Segoe UI Historic" panose="020B0502040204020203" pitchFamily="34" charset="0"/>
              </a:rPr>
              <a:t>facebook</a:t>
            </a:r>
            <a:r>
              <a:rPr lang="en-GB" sz="2400" b="1" i="0" dirty="0">
                <a:solidFill>
                  <a:srgbClr val="050505"/>
                </a:solidFill>
                <a:effectLst/>
                <a:latin typeface="Segoe UI Historic" panose="020B0502040204020203" pitchFamily="34" charset="0"/>
              </a:rPr>
              <a:t> group.</a:t>
            </a:r>
          </a:p>
          <a:p>
            <a:pPr marL="0" indent="0">
              <a:buNone/>
            </a:pPr>
            <a:r>
              <a:rPr lang="en-GB" sz="2400" b="1" i="0" dirty="0">
                <a:solidFill>
                  <a:srgbClr val="050505"/>
                </a:solidFill>
                <a:effectLst/>
                <a:latin typeface="Segoe UI Historic" panose="020B0502040204020203" pitchFamily="34" charset="0"/>
              </a:rPr>
              <a:t>Ignite: Find Your Passion, Live Your Purpose &amp; Re-Write Your Future</a:t>
            </a:r>
          </a:p>
          <a:p>
            <a:pPr marL="0" indent="0">
              <a:buNone/>
            </a:pPr>
            <a:r>
              <a:rPr lang="en-GB" sz="1800" u="sng" dirty="0">
                <a:solidFill>
                  <a:srgbClr val="0000FF"/>
                </a:solidFill>
                <a:latin typeface="Calibri" panose="020F0502020204030204" pitchFamily="34" charset="0"/>
                <a:ea typeface="Times New Roman" panose="02020603050405020304" pitchFamily="18" charset="0"/>
                <a:hlinkClick r:id="rId2"/>
              </a:rPr>
              <a:t>https://www.facebook.com/groups/216645969611627/?ref=share</a:t>
            </a:r>
            <a:endParaRPr lang="en-GB" sz="1800" dirty="0">
              <a:effectLst/>
              <a:latin typeface="Calibri" panose="020F0502020204030204" pitchFamily="34" charset="0"/>
              <a:ea typeface="Calibri" panose="020F0502020204030204" pitchFamily="34" charset="0"/>
            </a:endParaRPr>
          </a:p>
          <a:p>
            <a:pPr marL="0" indent="0">
              <a:buNone/>
            </a:pPr>
            <a:endParaRPr lang="en-GB" sz="2400" b="1" dirty="0">
              <a:solidFill>
                <a:srgbClr val="050505"/>
              </a:solidFill>
              <a:latin typeface="Segoe UI Historic" panose="020B0502040204020203" pitchFamily="34" charset="0"/>
            </a:endParaRPr>
          </a:p>
          <a:p>
            <a:pPr marL="0" indent="0">
              <a:buNone/>
            </a:pPr>
            <a:r>
              <a:rPr lang="en-GB" sz="2400" b="1" dirty="0">
                <a:solidFill>
                  <a:srgbClr val="050505"/>
                </a:solidFill>
                <a:latin typeface="Segoe UI Historic" panose="020B0502040204020203" pitchFamily="34" charset="0"/>
              </a:rPr>
              <a:t>Personal resilience online programme; </a:t>
            </a:r>
          </a:p>
          <a:p>
            <a:pPr marL="0" indent="0">
              <a:buNone/>
            </a:pPr>
            <a:r>
              <a:rPr lang="en-GB" sz="1800" u="sng" dirty="0">
                <a:solidFill>
                  <a:srgbClr val="0000FF"/>
                </a:solidFill>
                <a:effectLst/>
                <a:latin typeface="Calibri" panose="020F0502020204030204" pitchFamily="34" charset="0"/>
                <a:ea typeface="Times New Roman" panose="02020603050405020304" pitchFamily="18" charset="0"/>
                <a:hlinkClick r:id="rId3"/>
              </a:rPr>
              <a:t>https://ignitepd.thinkific.com/courses/rock-solid-resilience?fbclid=IwAR1dt6Mw_cw8EqDPPJA3bpynSEVhFxwfMWBZpPKO1IZq04ZvxHHc0ty8KRc</a:t>
            </a:r>
            <a:endParaRPr lang="en-GB" b="1" dirty="0">
              <a:solidFill>
                <a:srgbClr val="050505"/>
              </a:solidFill>
              <a:latin typeface="Segoe UI Historic" panose="020B0502040204020203" pitchFamily="34" charset="0"/>
            </a:endParaRPr>
          </a:p>
          <a:p>
            <a:pPr marL="0" indent="0" algn="ctr">
              <a:buNone/>
            </a:pPr>
            <a:r>
              <a:rPr lang="en-GB" b="1" dirty="0">
                <a:solidFill>
                  <a:srgbClr val="050505"/>
                </a:solidFill>
                <a:latin typeface="Segoe UI Historic" panose="020B0502040204020203" pitchFamily="34" charset="0"/>
                <a:hlinkClick r:id="rId4"/>
              </a:rPr>
              <a:t>bernard.genge@gmail.com</a:t>
            </a:r>
            <a:r>
              <a:rPr lang="en-GB" b="1" dirty="0">
                <a:solidFill>
                  <a:srgbClr val="050505"/>
                </a:solidFill>
                <a:latin typeface="Segoe UI Historic" panose="020B0502040204020203" pitchFamily="34" charset="0"/>
              </a:rPr>
              <a:t> </a:t>
            </a:r>
            <a:endParaRPr lang="en-GB" dirty="0"/>
          </a:p>
        </p:txBody>
      </p:sp>
    </p:spTree>
    <p:extLst>
      <p:ext uri="{BB962C8B-B14F-4D97-AF65-F5344CB8AC3E}">
        <p14:creationId xmlns:p14="http://schemas.microsoft.com/office/powerpoint/2010/main" val="228365706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B90588-D03B-45EB-A0B9-D45CF8AB054A}"/>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r>
              <a:rPr lang="en-GB" sz="3600" dirty="0">
                <a:solidFill>
                  <a:schemeClr val="bg1"/>
                </a:solidFill>
                <a:latin typeface="Arial" charset="0"/>
                <a:cs typeface="Arial" charset="0"/>
              </a:rPr>
              <a:t> Further information/watching</a:t>
            </a:r>
            <a:endParaRPr lang="en-US" sz="3600" dirty="0">
              <a:solidFill>
                <a:schemeClr val="bg1"/>
              </a:solidFill>
              <a:cs typeface="Arial" charset="0"/>
            </a:endParaRPr>
          </a:p>
        </p:txBody>
      </p:sp>
      <p:sp>
        <p:nvSpPr>
          <p:cNvPr id="2" name="Content Placeholder 1">
            <a:extLst>
              <a:ext uri="{FF2B5EF4-FFF2-40B4-BE49-F238E27FC236}">
                <a16:creationId xmlns:a16="http://schemas.microsoft.com/office/drawing/2014/main" id="{CD50B1A3-D612-4836-B61A-B1FA9FBEB1D4}"/>
              </a:ext>
            </a:extLst>
          </p:cNvPr>
          <p:cNvSpPr>
            <a:spLocks noGrp="1"/>
          </p:cNvSpPr>
          <p:nvPr>
            <p:ph idx="1"/>
          </p:nvPr>
        </p:nvSpPr>
        <p:spPr>
          <a:xfrm>
            <a:off x="179512" y="908720"/>
            <a:ext cx="8784976" cy="5217443"/>
          </a:xfrm>
        </p:spPr>
        <p:txBody>
          <a:bodyPr/>
          <a:lstStyle/>
          <a:p>
            <a:pPr marL="0" indent="0">
              <a:lnSpc>
                <a:spcPct val="115000"/>
              </a:lnSpc>
              <a:buNone/>
            </a:pPr>
            <a:r>
              <a:rPr lang="en-GB"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https://www.youtube.com/watch?v=4vl6wCiUZYc</a:t>
            </a:r>
            <a:r>
              <a:rPr lang="en-GB" sz="2800" dirty="0">
                <a:effectLst/>
                <a:latin typeface="Calibri" panose="020F0502020204030204" pitchFamily="34" charset="0"/>
                <a:ea typeface="Calibri" panose="020F0502020204030204" pitchFamily="34" charset="0"/>
                <a:cs typeface="Times New Roman" panose="02020603050405020304" pitchFamily="18" charset="0"/>
              </a:rPr>
              <a:t> 10 minutes</a:t>
            </a:r>
          </a:p>
          <a:p>
            <a:pPr marL="0" indent="0">
              <a:lnSpc>
                <a:spcPct val="115000"/>
              </a:lnSpc>
              <a:buNone/>
            </a:pPr>
            <a:r>
              <a:rPr lang="en-GB" sz="2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15000"/>
              </a:lnSpc>
              <a:spcBef>
                <a:spcPts val="1200"/>
              </a:spcBef>
              <a:buNone/>
            </a:pPr>
            <a:r>
              <a:rPr lang="en-GB" sz="2800" kern="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Best Ted Talks 2015 - Draw your future - Take control of your life</a:t>
            </a:r>
            <a:endParaRPr lang="en-GB" sz="2800"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indent="0">
              <a:buNone/>
            </a:pPr>
            <a:endParaRPr lang="en-GB" dirty="0"/>
          </a:p>
        </p:txBody>
      </p:sp>
    </p:spTree>
    <p:extLst>
      <p:ext uri="{BB962C8B-B14F-4D97-AF65-F5344CB8AC3E}">
        <p14:creationId xmlns:p14="http://schemas.microsoft.com/office/powerpoint/2010/main" val="2329069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Aims &amp; desired outcomes</a:t>
            </a:r>
          </a:p>
        </p:txBody>
      </p:sp>
      <p:sp>
        <p:nvSpPr>
          <p:cNvPr id="2" name="TextBox 1"/>
          <p:cNvSpPr txBox="1"/>
          <p:nvPr/>
        </p:nvSpPr>
        <p:spPr>
          <a:xfrm>
            <a:off x="79173" y="955738"/>
            <a:ext cx="9036496" cy="6278642"/>
          </a:xfrm>
          <a:prstGeom prst="rect">
            <a:avLst/>
          </a:prstGeom>
          <a:noFill/>
        </p:spPr>
        <p:txBody>
          <a:bodyPr wrap="square" rtlCol="0">
            <a:spAutoFit/>
          </a:bodyPr>
          <a:lstStyle/>
          <a:p>
            <a:pPr algn="ctr"/>
            <a:r>
              <a:rPr lang="en-GB" altLang="en-US" sz="3200" dirty="0">
                <a:latin typeface="Arial" panose="020B0604020202020204" pitchFamily="34" charset="0"/>
              </a:rPr>
              <a:t>Aims – To create a compelling vision for your future supported by a mission statement of creative intent that energises you to make significant positive change in your life. </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Outcomes – To have a compelling vision board and mission statement that acts as a rudder on your ship towards a self-chosen destination in your life that gives you unstoppable life fulfilment. </a:t>
            </a:r>
          </a:p>
          <a:p>
            <a:pPr algn="ctr"/>
            <a:endParaRPr lang="en-GB" altLang="en-US" sz="3200" dirty="0">
              <a:latin typeface="Arial" panose="020B0604020202020204" pitchFamily="34" charset="0"/>
            </a:endParaRPr>
          </a:p>
          <a:p>
            <a:pPr algn="ctr"/>
            <a:r>
              <a:rPr lang="en-GB" altLang="en-US" sz="3200" dirty="0">
                <a:latin typeface="Arial" panose="020B0604020202020204" pitchFamily="34" charset="0"/>
              </a:rPr>
              <a:t>As we go through this masterclass decide what you will START, STOP &amp; CONTINUE doing </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Set scene</a:t>
            </a:r>
          </a:p>
        </p:txBody>
      </p:sp>
      <p:sp>
        <p:nvSpPr>
          <p:cNvPr id="10" name="Rectangle 5">
            <a:extLst>
              <a:ext uri="{FF2B5EF4-FFF2-40B4-BE49-F238E27FC236}">
                <a16:creationId xmlns:a16="http://schemas.microsoft.com/office/drawing/2014/main" id="{315A67B0-97B6-49DB-8709-3C5CF1652BBA}"/>
              </a:ext>
            </a:extLst>
          </p:cNvPr>
          <p:cNvSpPr>
            <a:spLocks noChangeArrowheads="1"/>
          </p:cNvSpPr>
          <p:nvPr/>
        </p:nvSpPr>
        <p:spPr bwMode="auto">
          <a:xfrm>
            <a:off x="0" y="234888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222222"/>
                </a:solidFill>
                <a:effectLst/>
                <a:latin typeface="Rubik"/>
              </a:rPr>
              <a:t>﻿</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3AAD72E-DF63-4969-A3B0-199E2833B598}"/>
              </a:ext>
            </a:extLst>
          </p:cNvPr>
          <p:cNvSpPr txBox="1"/>
          <p:nvPr/>
        </p:nvSpPr>
        <p:spPr>
          <a:xfrm>
            <a:off x="503548" y="908720"/>
            <a:ext cx="8136904" cy="6186309"/>
          </a:xfrm>
          <a:prstGeom prst="rect">
            <a:avLst/>
          </a:prstGeom>
          <a:noFill/>
        </p:spPr>
        <p:txBody>
          <a:bodyPr wrap="square" rtlCol="0">
            <a:spAutoFit/>
          </a:bodyPr>
          <a:lstStyle/>
          <a:p>
            <a:pPr algn="l"/>
            <a:r>
              <a:rPr lang="en-US" sz="2000" i="0" dirty="0">
                <a:effectLst/>
                <a:latin typeface="arial" panose="020B0604020202020204" pitchFamily="34" charset="0"/>
              </a:rPr>
              <a:t>A vision board is a collage of words and pictures that represent your goals and dreams. By placing visual representations of your goals into one space, you can easily </a:t>
            </a:r>
            <a:r>
              <a:rPr lang="en-US" sz="2000" i="0" dirty="0" err="1">
                <a:effectLst/>
                <a:latin typeface="arial" panose="020B0604020202020204" pitchFamily="34" charset="0"/>
              </a:rPr>
              <a:t>visualise</a:t>
            </a:r>
            <a:r>
              <a:rPr lang="en-US" sz="2000" i="0" dirty="0">
                <a:effectLst/>
                <a:latin typeface="arial" panose="020B0604020202020204" pitchFamily="34" charset="0"/>
              </a:rPr>
              <a:t> </a:t>
            </a:r>
            <a:r>
              <a:rPr lang="en-US" sz="2000" dirty="0">
                <a:latin typeface="arial" panose="020B0604020202020204" pitchFamily="34" charset="0"/>
              </a:rPr>
              <a:t>it</a:t>
            </a:r>
            <a:r>
              <a:rPr lang="en-US" sz="2000" i="0" dirty="0">
                <a:effectLst/>
                <a:latin typeface="arial" panose="020B0604020202020204" pitchFamily="34" charset="0"/>
              </a:rPr>
              <a:t> frequently and bring </a:t>
            </a:r>
            <a:r>
              <a:rPr lang="en-US" sz="2000" dirty="0">
                <a:latin typeface="arial" panose="020B0604020202020204" pitchFamily="34" charset="0"/>
              </a:rPr>
              <a:t>it</a:t>
            </a:r>
            <a:r>
              <a:rPr lang="en-US" sz="2000" i="0" dirty="0">
                <a:effectLst/>
                <a:latin typeface="arial" panose="020B0604020202020204" pitchFamily="34" charset="0"/>
              </a:rPr>
              <a:t> to life.</a:t>
            </a:r>
          </a:p>
          <a:p>
            <a:pPr algn="l"/>
            <a:endParaRPr lang="en-US" sz="2000" dirty="0">
              <a:latin typeface="arial" panose="020B0604020202020204" pitchFamily="34" charset="0"/>
            </a:endParaRPr>
          </a:p>
          <a:p>
            <a:pPr algn="l"/>
            <a:r>
              <a:rPr lang="en-US" sz="2000" dirty="0">
                <a:solidFill>
                  <a:srgbClr val="222222"/>
                </a:solidFill>
                <a:latin typeface="arial" panose="020B0604020202020204" pitchFamily="34" charset="0"/>
              </a:rPr>
              <a:t>You include </a:t>
            </a:r>
            <a:r>
              <a:rPr lang="en-US" sz="2000" i="0" dirty="0">
                <a:solidFill>
                  <a:srgbClr val="222222"/>
                </a:solidFill>
                <a:effectLst/>
                <a:latin typeface="arial" panose="020B0604020202020204" pitchFamily="34" charset="0"/>
              </a:rPr>
              <a:t>the stuff you want to look at every day such as photos, quotes, sayings, images of places you want to go to, reminders of events, places, or people, postcards from friends and just about anything that will inspire you. Give yourself some stress-free time to put your board together.</a:t>
            </a:r>
          </a:p>
          <a:p>
            <a:pPr algn="l"/>
            <a:endParaRPr lang="en-US" sz="2000" dirty="0">
              <a:solidFill>
                <a:srgbClr val="222222"/>
              </a:solidFill>
              <a:latin typeface="arial" panose="020B0604020202020204" pitchFamily="34" charset="0"/>
            </a:endParaRPr>
          </a:p>
          <a:p>
            <a:pPr algn="l"/>
            <a:r>
              <a:rPr lang="en-US" sz="2000" i="0" dirty="0">
                <a:effectLst/>
                <a:latin typeface="arial" panose="020B0604020202020204" pitchFamily="34" charset="0"/>
              </a:rPr>
              <a:t>They work because they take the thoughts and dreams in your head and turn them into something real and tangible. But, and it is a big </a:t>
            </a:r>
            <a:r>
              <a:rPr lang="en-US" sz="2000" dirty="0">
                <a:latin typeface="arial" panose="020B0604020202020204" pitchFamily="34" charset="0"/>
              </a:rPr>
              <a:t>BUT</a:t>
            </a:r>
            <a:r>
              <a:rPr lang="en-US" sz="2000" i="0" dirty="0">
                <a:effectLst/>
                <a:latin typeface="arial" panose="020B0604020202020204" pitchFamily="34" charset="0"/>
              </a:rPr>
              <a:t>, they only work for you if you are prepared to </a:t>
            </a:r>
            <a:r>
              <a:rPr lang="en-US" sz="2000" dirty="0">
                <a:latin typeface="arial" panose="020B0604020202020204" pitchFamily="34" charset="0"/>
              </a:rPr>
              <a:t>wor</a:t>
            </a:r>
            <a:r>
              <a:rPr lang="en-US" sz="2000" i="0" dirty="0">
                <a:effectLst/>
                <a:latin typeface="arial" panose="020B0604020202020204" pitchFamily="34" charset="0"/>
              </a:rPr>
              <a:t>k with them. If you believe in the law of attraction, a vision board will help you to manifest your deepest dreams and desires. </a:t>
            </a:r>
          </a:p>
          <a:p>
            <a:pPr algn="l"/>
            <a:endParaRPr lang="en-US" sz="2000" dirty="0">
              <a:latin typeface="arial" panose="020B0604020202020204" pitchFamily="34" charset="0"/>
            </a:endParaRPr>
          </a:p>
          <a:p>
            <a:pPr algn="l"/>
            <a:r>
              <a:rPr lang="en-US" sz="2000" i="0" dirty="0">
                <a:effectLst/>
                <a:latin typeface="arial" panose="020B0604020202020204" pitchFamily="34" charset="0"/>
              </a:rPr>
              <a:t>If its important enough you’ll find the time, if not you will find an excuse. </a:t>
            </a:r>
          </a:p>
          <a:p>
            <a:br>
              <a:rPr lang="en-US" b="0" i="0" dirty="0">
                <a:solidFill>
                  <a:srgbClr val="222222"/>
                </a:solidFill>
                <a:effectLst/>
                <a:latin typeface="arial" panose="020B0604020202020204" pitchFamily="34" charset="0"/>
              </a:rPr>
            </a:br>
            <a:endParaRPr lang="en-GB" dirty="0"/>
          </a:p>
        </p:txBody>
      </p:sp>
    </p:spTree>
    <p:extLst>
      <p:ext uri="{BB962C8B-B14F-4D97-AF65-F5344CB8AC3E}">
        <p14:creationId xmlns:p14="http://schemas.microsoft.com/office/powerpoint/2010/main" val="355751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4422" y="4046139"/>
            <a:ext cx="6172200" cy="549266"/>
          </a:xfrm>
        </p:spPr>
        <p:txBody>
          <a:bodyPr>
            <a:normAutofit/>
          </a:bodyPr>
          <a:lstStyle/>
          <a:p>
            <a:pPr marL="0" indent="0">
              <a:buNone/>
            </a:pPr>
            <a:endParaRPr lang="en-GB" sz="1350" dirty="0">
              <a:latin typeface="Arial"/>
              <a:cs typeface="Arial"/>
            </a:endParaRPr>
          </a:p>
          <a:p>
            <a:pPr marL="0" indent="0">
              <a:buNone/>
            </a:pPr>
            <a:r>
              <a:rPr lang="en-US" sz="1350" dirty="0">
                <a:latin typeface="Arial"/>
                <a:cs typeface="Arial"/>
              </a:rPr>
              <a:t> </a:t>
            </a:r>
            <a:r>
              <a:rPr lang="en-GB" sz="1350" dirty="0">
                <a:latin typeface="Arial"/>
                <a:cs typeface="Arial"/>
              </a:rPr>
              <a:t> </a:t>
            </a:r>
          </a:p>
          <a:p>
            <a:pPr marL="0" indent="0">
              <a:buNone/>
            </a:pPr>
            <a:endParaRPr lang="en-GB" sz="1350" dirty="0">
              <a:latin typeface="Arial"/>
              <a:cs typeface="Arial"/>
            </a:endParaRPr>
          </a:p>
          <a:p>
            <a:pPr marL="0" indent="0">
              <a:buNone/>
            </a:pPr>
            <a:endParaRPr lang="en-GB" sz="1350" dirty="0">
              <a:latin typeface="Arial"/>
              <a:cs typeface="Arial"/>
            </a:endParaRPr>
          </a:p>
          <a:p>
            <a:endParaRPr lang="en-US" dirty="0"/>
          </a:p>
        </p:txBody>
      </p:sp>
      <p:sp>
        <p:nvSpPr>
          <p:cNvPr id="10" name="Rectangle 9"/>
          <p:cNvSpPr/>
          <p:nvPr/>
        </p:nvSpPr>
        <p:spPr>
          <a:xfrm>
            <a:off x="984422" y="1412776"/>
            <a:ext cx="7525752" cy="323165"/>
          </a:xfrm>
          <a:prstGeom prst="rect">
            <a:avLst/>
          </a:prstGeom>
        </p:spPr>
        <p:txBody>
          <a:bodyPr wrap="square">
            <a:spAutoFit/>
          </a:bodyPr>
          <a:lstStyle/>
          <a:p>
            <a:pPr lvl="0"/>
            <a:endParaRPr lang="en-GB" sz="1500" dirty="0">
              <a:latin typeface="Arial"/>
              <a:cs typeface="Arial"/>
            </a:endParaRPr>
          </a:p>
        </p:txBody>
      </p:sp>
      <p:sp>
        <p:nvSpPr>
          <p:cNvPr id="2" name="Rectangle 1">
            <a:extLst>
              <a:ext uri="{FF2B5EF4-FFF2-40B4-BE49-F238E27FC236}">
                <a16:creationId xmlns:a16="http://schemas.microsoft.com/office/drawing/2014/main" id="{E1BFA676-7E16-45D0-A926-44EBF8283239}"/>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Important questions to ask</a:t>
            </a:r>
          </a:p>
        </p:txBody>
      </p:sp>
      <p:sp>
        <p:nvSpPr>
          <p:cNvPr id="4" name="TextBox 3">
            <a:extLst>
              <a:ext uri="{FF2B5EF4-FFF2-40B4-BE49-F238E27FC236}">
                <a16:creationId xmlns:a16="http://schemas.microsoft.com/office/drawing/2014/main" id="{35CA1ABB-6191-48B5-A3C7-FDF5D6E10813}"/>
              </a:ext>
            </a:extLst>
          </p:cNvPr>
          <p:cNvSpPr txBox="1"/>
          <p:nvPr/>
        </p:nvSpPr>
        <p:spPr>
          <a:xfrm>
            <a:off x="179512" y="765175"/>
            <a:ext cx="8784976" cy="6555641"/>
          </a:xfrm>
          <a:prstGeom prst="rect">
            <a:avLst/>
          </a:prstGeom>
          <a:noFill/>
        </p:spPr>
        <p:txBody>
          <a:bodyPr wrap="square" rtlCol="0">
            <a:spAutoFit/>
          </a:bodyPr>
          <a:lstStyle/>
          <a:p>
            <a:pPr algn="l"/>
            <a:r>
              <a:rPr lang="en-US" dirty="0">
                <a:effectLst/>
                <a:latin typeface="Arial" panose="020B0604020202020204" pitchFamily="34" charset="0"/>
                <a:cs typeface="Arial" panose="020B0604020202020204" pitchFamily="34" charset="0"/>
              </a:rPr>
              <a:t>You want to create something that is:</a:t>
            </a:r>
          </a:p>
          <a:p>
            <a:pPr marL="285750" indent="-285750" algn="l">
              <a:buFont typeface="Arial" panose="020B0604020202020204" pitchFamily="34" charset="0"/>
              <a:buChar char="•"/>
            </a:pPr>
            <a:r>
              <a:rPr lang="en-US" dirty="0">
                <a:effectLst/>
                <a:latin typeface="Arial" panose="020B0604020202020204" pitchFamily="34" charset="0"/>
                <a:cs typeface="Arial" panose="020B0604020202020204" pitchFamily="34" charset="0"/>
              </a:rPr>
              <a:t>Aspirational in that it’s about what is most important to you.</a:t>
            </a:r>
          </a:p>
          <a:p>
            <a:pPr marL="285750" indent="-285750" algn="l">
              <a:buFont typeface="Arial" panose="020B0604020202020204" pitchFamily="34" charset="0"/>
              <a:buChar char="•"/>
            </a:pPr>
            <a:r>
              <a:rPr lang="en-US" dirty="0">
                <a:effectLst/>
                <a:latin typeface="Arial" panose="020B0604020202020204" pitchFamily="34" charset="0"/>
                <a:cs typeface="Arial" panose="020B0604020202020204" pitchFamily="34" charset="0"/>
              </a:rPr>
              <a:t>Inspirational in that it provides life and direction to your day-to-day work (the root of the word “inspiration” relates to breathing life into things).</a:t>
            </a:r>
          </a:p>
          <a:p>
            <a:pPr marL="285750" indent="-285750" algn="l">
              <a:buFont typeface="Arial" panose="020B0604020202020204" pitchFamily="34" charset="0"/>
              <a:buChar char="•"/>
            </a:pPr>
            <a:r>
              <a:rPr lang="en-US" dirty="0">
                <a:effectLst/>
                <a:latin typeface="Arial" panose="020B0604020202020204" pitchFamily="34" charset="0"/>
                <a:cs typeface="Arial" panose="020B0604020202020204" pitchFamily="34" charset="0"/>
              </a:rPr>
              <a:t>Motivational in that it provides a reason for the things you do.</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 do you want to </a:t>
            </a:r>
            <a:r>
              <a:rPr lang="en-GB" b="1" i="1" dirty="0">
                <a:latin typeface="Arial" panose="020B0604020202020204" pitchFamily="34" charset="0"/>
                <a:cs typeface="Arial" panose="020B0604020202020204" pitchFamily="34" charset="0"/>
              </a:rPr>
              <a:t>‘Have’ </a:t>
            </a:r>
            <a:r>
              <a:rPr lang="en-GB" dirty="0">
                <a:latin typeface="Arial" panose="020B0604020202020204" pitchFamily="34" charset="0"/>
                <a:cs typeface="Arial" panose="020B0604020202020204" pitchFamily="34" charset="0"/>
              </a:rPr>
              <a:t>and </a:t>
            </a:r>
            <a:r>
              <a:rPr lang="en-GB" b="1" i="1" dirty="0">
                <a:latin typeface="Arial" panose="020B0604020202020204" pitchFamily="34" charset="0"/>
                <a:cs typeface="Arial" panose="020B0604020202020204" pitchFamily="34" charset="0"/>
              </a:rPr>
              <a:t>‘do’ </a:t>
            </a:r>
            <a:r>
              <a:rPr lang="en-GB" dirty="0">
                <a:latin typeface="Arial" panose="020B0604020202020204" pitchFamily="34" charset="0"/>
                <a:cs typeface="Arial" panose="020B0604020202020204" pitchFamily="34" charset="0"/>
              </a:rPr>
              <a:t>in your life and what sort of person do you really want to </a:t>
            </a:r>
            <a:r>
              <a:rPr lang="en-GB" sz="2400" b="1" i="1" dirty="0">
                <a:latin typeface="Arial" panose="020B0604020202020204" pitchFamily="34" charset="0"/>
                <a:cs typeface="Arial" panose="020B0604020202020204" pitchFamily="34" charset="0"/>
              </a:rPr>
              <a:t>‘be</a:t>
            </a:r>
            <a:r>
              <a:rPr lang="en-GB" b="1" i="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These three key words, </a:t>
            </a:r>
            <a:r>
              <a:rPr lang="en-GB" b="1" i="1" dirty="0">
                <a:latin typeface="Arial" panose="020B0604020202020204" pitchFamily="34" charset="0"/>
                <a:cs typeface="Arial" panose="020B0604020202020204" pitchFamily="34" charset="0"/>
              </a:rPr>
              <a:t>have, do </a:t>
            </a:r>
            <a:r>
              <a:rPr lang="en-GB" dirty="0">
                <a:latin typeface="Arial" panose="020B0604020202020204" pitchFamily="34" charset="0"/>
                <a:cs typeface="Arial" panose="020B0604020202020204" pitchFamily="34" charset="0"/>
              </a:rPr>
              <a:t>and </a:t>
            </a:r>
            <a:r>
              <a:rPr lang="en-GB" sz="2400" b="1" i="1" dirty="0">
                <a:latin typeface="Arial" panose="020B0604020202020204" pitchFamily="34" charset="0"/>
                <a:cs typeface="Arial" panose="020B0604020202020204" pitchFamily="34" charset="0"/>
              </a:rPr>
              <a:t>be</a:t>
            </a:r>
            <a:r>
              <a:rPr lang="en-GB" dirty="0">
                <a:latin typeface="Arial" panose="020B0604020202020204" pitchFamily="34" charset="0"/>
                <a:cs typeface="Arial" panose="020B0604020202020204" pitchFamily="34" charset="0"/>
              </a:rPr>
              <a:t> need careful thought, so here are a few questions to get you thinking:</a:t>
            </a:r>
          </a:p>
          <a:p>
            <a:endParaRPr lang="en-GB" b="1"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What are my dreams and the legacy I want to leave?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How would my life be better when I fulfil those dreams? </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Which of these three words (have, do, be) has the greatest meaning for me?</a:t>
            </a:r>
          </a:p>
          <a:p>
            <a:pPr marL="285750" indent="-285750">
              <a:buFont typeface="Arial" panose="020B0604020202020204" pitchFamily="34" charset="0"/>
              <a:buChar char="•"/>
            </a:pPr>
            <a:r>
              <a:rPr lang="en-GB" sz="1800" dirty="0"/>
              <a:t>What’s my life all about?</a:t>
            </a:r>
          </a:p>
          <a:p>
            <a:pPr marL="285750" indent="-285750">
              <a:buFont typeface="Arial" panose="020B0604020202020204" pitchFamily="34" charset="0"/>
              <a:buChar char="•"/>
            </a:pPr>
            <a:r>
              <a:rPr lang="en-GB" sz="1800" dirty="0"/>
              <a:t>Am I here for a reason, if so, what is it?</a:t>
            </a:r>
          </a:p>
          <a:p>
            <a:pPr marL="285750" indent="-285750">
              <a:buFont typeface="Arial" panose="020B0604020202020204" pitchFamily="34" charset="0"/>
              <a:buChar char="•"/>
            </a:pPr>
            <a:r>
              <a:rPr lang="en-GB" sz="1800" dirty="0"/>
              <a:t>Who really am I? Why?</a:t>
            </a:r>
          </a:p>
          <a:p>
            <a:pPr marL="285750" indent="-285750">
              <a:buFont typeface="Arial" panose="020B0604020202020204" pitchFamily="34" charset="0"/>
              <a:buChar char="•"/>
            </a:pPr>
            <a:r>
              <a:rPr lang="en-GB" sz="1800" dirty="0"/>
              <a:t>What would it take to design my life around a purpose?</a:t>
            </a:r>
          </a:p>
          <a:p>
            <a:pPr marL="285750" indent="-285750">
              <a:buFont typeface="Arial" panose="020B0604020202020204" pitchFamily="34" charset="0"/>
              <a:buChar char="•"/>
            </a:pPr>
            <a:r>
              <a:rPr lang="en-GB" sz="1800" dirty="0"/>
              <a:t>Will my purpose ever be achieved or is it a course in my life?</a:t>
            </a:r>
          </a:p>
          <a:p>
            <a:pPr marL="285750" indent="-285750">
              <a:buFont typeface="Arial" panose="020B0604020202020204" pitchFamily="34" charset="0"/>
              <a:buChar char="•"/>
            </a:pPr>
            <a:r>
              <a:rPr lang="en-GB" dirty="0"/>
              <a:t>What do I need to do to feel fulfilled? </a:t>
            </a:r>
          </a:p>
          <a:p>
            <a:pPr marL="285750" indent="-285750">
              <a:buFont typeface="Arial" panose="020B0604020202020204" pitchFamily="34" charset="0"/>
              <a:buChar char="•"/>
            </a:pPr>
            <a:r>
              <a:rPr lang="en-GB" sz="1800" dirty="0"/>
              <a:t>What are my 5 or 6 most important values? </a:t>
            </a:r>
          </a:p>
          <a:p>
            <a:pPr marL="285750" indent="-285750">
              <a:buFont typeface="Arial" panose="020B0604020202020204" pitchFamily="34" charset="0"/>
              <a:buChar char="•"/>
            </a:pPr>
            <a:r>
              <a:rPr lang="en-GB" dirty="0"/>
              <a:t>If I never had to work another day in my life how would I spend my time? </a:t>
            </a:r>
          </a:p>
          <a:p>
            <a:pPr marL="285750" indent="-285750">
              <a:buFont typeface="Arial" panose="020B0604020202020204" pitchFamily="34" charset="0"/>
              <a:buChar char="•"/>
            </a:pPr>
            <a:r>
              <a:rPr lang="en-GB" sz="1800" dirty="0"/>
              <a:t>When my life is ending what will I regret not doing, seeing or achieving? </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4925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FDFE8-1040-4B49-B1BD-244F27482561}"/>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My 100</a:t>
            </a:r>
            <a:r>
              <a:rPr lang="en-GB" sz="3600" baseline="30000" dirty="0">
                <a:solidFill>
                  <a:srgbClr val="FFFFFF"/>
                </a:solidFill>
                <a:cs typeface="Arial" charset="0"/>
              </a:rPr>
              <a:t>th</a:t>
            </a:r>
            <a:r>
              <a:rPr lang="en-GB" sz="3600" dirty="0">
                <a:solidFill>
                  <a:srgbClr val="FFFFFF"/>
                </a:solidFill>
                <a:cs typeface="Arial" charset="0"/>
              </a:rPr>
              <a:t> birthday visualisation</a:t>
            </a:r>
          </a:p>
        </p:txBody>
      </p:sp>
      <p:sp>
        <p:nvSpPr>
          <p:cNvPr id="4" name="TextBox 3">
            <a:extLst>
              <a:ext uri="{FF2B5EF4-FFF2-40B4-BE49-F238E27FC236}">
                <a16:creationId xmlns:a16="http://schemas.microsoft.com/office/drawing/2014/main" id="{85B740F2-52A8-412E-B4F3-4D919D7A53C5}"/>
              </a:ext>
            </a:extLst>
          </p:cNvPr>
          <p:cNvSpPr txBox="1"/>
          <p:nvPr/>
        </p:nvSpPr>
        <p:spPr>
          <a:xfrm>
            <a:off x="683568" y="765175"/>
            <a:ext cx="7560840" cy="6001643"/>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A great way to answer many of the questions on the previous slide is to do a powerful </a:t>
            </a:r>
            <a:r>
              <a:rPr lang="en-US" sz="1600" dirty="0" err="1">
                <a:latin typeface="Arial" panose="020B0604020202020204" pitchFamily="34" charset="0"/>
                <a:cs typeface="Arial" panose="020B0604020202020204" pitchFamily="34" charset="0"/>
              </a:rPr>
              <a:t>visualisation</a:t>
            </a:r>
            <a:r>
              <a:rPr lang="en-US" sz="1600" dirty="0">
                <a:latin typeface="Arial" panose="020B0604020202020204" pitchFamily="34" charset="0"/>
                <a:cs typeface="Arial" panose="020B0604020202020204" pitchFamily="34" charset="0"/>
              </a:rPr>
              <a:t>. </a:t>
            </a:r>
          </a:p>
          <a:p>
            <a:pPr algn="l"/>
            <a:endParaRPr lang="en-US" sz="1600" dirty="0">
              <a:effectLst/>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Project your life forward and imagine for a moment its your 100</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birthday and you are still physically and mentally in good condition and are in the privileged position of being at your </a:t>
            </a:r>
            <a:r>
              <a:rPr lang="en-US" sz="1600" dirty="0" err="1">
                <a:latin typeface="Arial" panose="020B0604020202020204" pitchFamily="34" charset="0"/>
                <a:cs typeface="Arial" panose="020B0604020202020204" pitchFamily="34" charset="0"/>
              </a:rPr>
              <a:t>favourite</a:t>
            </a:r>
            <a:r>
              <a:rPr lang="en-US" sz="1600" dirty="0">
                <a:latin typeface="Arial" panose="020B0604020202020204" pitchFamily="34" charset="0"/>
                <a:cs typeface="Arial" panose="020B0604020202020204" pitchFamily="34" charset="0"/>
              </a:rPr>
              <a:t> venue with music playing that truly inspires you and it’s a peaceful, serene and deeply moving experience for you. </a:t>
            </a:r>
          </a:p>
          <a:p>
            <a:pPr algn="l"/>
            <a:endParaRPr lang="en-US" sz="1600" dirty="0">
              <a:effectLst/>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Now imagine you are on a balcony looking down on your guests, and your guests include your closest family, friends, colleagues from your work who you really got along with, and people you’ve been associated with through a hobby or interest. In short these are the most important people you’ve connected with throughout your life. They are all talking about you. </a:t>
            </a:r>
          </a:p>
          <a:p>
            <a:pPr algn="l"/>
            <a:endParaRPr lang="en-US" sz="1600" dirty="0">
              <a:effectLst/>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What are they saying? Are they talking about the things you have, your possessions and assets? Are they talking about what you have done in your life, the difference you’ve made, the causes you’ve fought for? Or are they talking about you, and sort of person you’ve being in your life, and indeed continue to be? </a:t>
            </a:r>
          </a:p>
          <a:p>
            <a:pPr algn="l"/>
            <a:endParaRPr lang="en-US" sz="1600" dirty="0">
              <a:effectLst/>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What would you like them to say? </a:t>
            </a:r>
          </a:p>
          <a:p>
            <a:pPr algn="l"/>
            <a:endParaRPr lang="en-US" sz="1600" dirty="0">
              <a:effectLst/>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What will you do to create memories for other people about what you’ve done, have and the person who you are?</a:t>
            </a:r>
            <a:endParaRPr lang="en-US" sz="1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7051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1"/>
          <p:cNvSpPr>
            <a:spLocks noChangeArrowheads="1"/>
          </p:cNvSpPr>
          <p:nvPr/>
        </p:nvSpPr>
        <p:spPr bwMode="auto">
          <a:xfrm>
            <a:off x="150664" y="0"/>
            <a:ext cx="8993335" cy="760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GB" altLang="en-US" sz="2400" b="1" dirty="0" err="1">
                <a:solidFill>
                  <a:prstClr val="white"/>
                </a:solidFill>
                <a:latin typeface="Arial" panose="020B0604020202020204" pitchFamily="34" charset="0"/>
                <a:cs typeface="Arial" panose="020B0604020202020204" pitchFamily="34" charset="0"/>
              </a:rPr>
              <a:t>Developi</a:t>
            </a:r>
            <a:r>
              <a:rPr lang="en-GB" sz="1800" dirty="0" err="1">
                <a:effectLst/>
                <a:latin typeface="Times New Roman" panose="02020603050405020304" pitchFamily="18" charset="0"/>
                <a:ea typeface="Times New Roman" panose="02020603050405020304" pitchFamily="18" charset="0"/>
              </a:rPr>
              <a:t>WHAT</a:t>
            </a:r>
            <a:r>
              <a:rPr lang="en-GB" sz="1800" dirty="0">
                <a:effectLst/>
                <a:latin typeface="Times New Roman" panose="02020603050405020304" pitchFamily="18" charset="0"/>
                <a:ea typeface="Times New Roman" panose="02020603050405020304" pitchFamily="18" charset="0"/>
              </a:rPr>
              <a:t> WILL MATTER, By Michael Josephson 2003.</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Ready or not, some day it will come to an end.</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There will be no more sunrises, no minutes, hours or days.</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All the things you collected, whether treasured or forgotten will pass to someone else.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 </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Your wealth, fame and temporal power will shrivel to irrelevance.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It will not matter what you owned or what you were owed.</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Your grudges, resentments, frustrations and jealousies will finally disappear.</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So too, your hopes, ambitions, plans and to do lists will expire.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The wins and losses that once seemed so important will fade away.</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It won’t matter where you came from or what side of the tracks you lived on at the end.</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It won’t matter whether you were beautiful or brilliant.</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Even your gender or skin colour will be irrelevant.</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 </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So what will matter? How will the value of your days be measured?</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 </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not what you bought but what you built, not what you got but what you gave.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not your success but your significance.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not what you learned but what you taught.</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every act of integrity, compassion, courage or sacrifice that enriched, empowered or encouraged others to emulate your example.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not your competence but your character.</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not how many people you knew, but how many will feel a lasting loss when your gone.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not your memories but the memories that live in those who loved you.</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What will matter is how long you will be remembered, by whom and for what.</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 </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Living a life that matters doesn’t happen by accident.</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It’s not a matter of circumstance but of choice.</a:t>
            </a:r>
          </a:p>
          <a:p>
            <a:pPr>
              <a:buNone/>
            </a:pPr>
            <a:r>
              <a:rPr lang="en-GB" sz="1200" dirty="0">
                <a:effectLst/>
                <a:latin typeface="Arial" panose="020B0604020202020204" pitchFamily="34" charset="0"/>
                <a:ea typeface="Times New Roman" panose="02020603050405020304" pitchFamily="18" charset="0"/>
                <a:cs typeface="Arial" panose="020B0604020202020204" pitchFamily="34" charset="0"/>
              </a:rPr>
              <a:t>Choose to live a life that matters.</a:t>
            </a:r>
          </a:p>
          <a:p>
            <a:pPr algn="ctr">
              <a:spcBef>
                <a:spcPct val="0"/>
              </a:spcBef>
              <a:buFontTx/>
              <a:buNone/>
            </a:pPr>
            <a:r>
              <a:rPr lang="en-GB" altLang="en-US" sz="2400" b="1" dirty="0">
                <a:solidFill>
                  <a:prstClr val="white"/>
                </a:solidFill>
                <a:latin typeface="Arial" panose="020B0604020202020204" pitchFamily="34" charset="0"/>
                <a:cs typeface="Arial" panose="020B0604020202020204" pitchFamily="34" charset="0"/>
              </a:rPr>
              <a:t>ng Insights into our audience</a:t>
            </a:r>
          </a:p>
        </p:txBody>
      </p:sp>
    </p:spTree>
    <p:extLst>
      <p:ext uri="{BB962C8B-B14F-4D97-AF65-F5344CB8AC3E}">
        <p14:creationId xmlns:p14="http://schemas.microsoft.com/office/powerpoint/2010/main" val="103880220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FDFE8-1040-4B49-B1BD-244F27482561}"/>
              </a:ext>
            </a:extLst>
          </p:cNvPr>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Aft>
                <a:spcPct val="25000"/>
              </a:spcAft>
            </a:pPr>
            <a:r>
              <a:rPr lang="en-GB" sz="3600" dirty="0">
                <a:solidFill>
                  <a:srgbClr val="FFFFFF"/>
                </a:solidFill>
                <a:cs typeface="Arial" charset="0"/>
              </a:rPr>
              <a:t>Should we follow our heart?</a:t>
            </a:r>
          </a:p>
        </p:txBody>
      </p:sp>
      <p:sp>
        <p:nvSpPr>
          <p:cNvPr id="4" name="TextBox 3">
            <a:extLst>
              <a:ext uri="{FF2B5EF4-FFF2-40B4-BE49-F238E27FC236}">
                <a16:creationId xmlns:a16="http://schemas.microsoft.com/office/drawing/2014/main" id="{85B740F2-52A8-412E-B4F3-4D919D7A53C5}"/>
              </a:ext>
            </a:extLst>
          </p:cNvPr>
          <p:cNvSpPr txBox="1"/>
          <p:nvPr/>
        </p:nvSpPr>
        <p:spPr>
          <a:xfrm>
            <a:off x="683568" y="765175"/>
            <a:ext cx="7560840" cy="338554"/>
          </a:xfrm>
          <a:prstGeom prst="rect">
            <a:avLst/>
          </a:prstGeom>
          <a:noFill/>
        </p:spPr>
        <p:txBody>
          <a:bodyPr wrap="square" rtlCol="0">
            <a:spAutoFit/>
          </a:bodyPr>
          <a:lstStyle/>
          <a:p>
            <a:pPr algn="l"/>
            <a:endParaRPr lang="en-US" sz="1600" dirty="0">
              <a:effectLst/>
              <a:latin typeface="Arial" panose="020B0604020202020204" pitchFamily="34" charset="0"/>
              <a:cs typeface="Arial" panose="020B0604020202020204" pitchFamily="34" charset="0"/>
            </a:endParaRPr>
          </a:p>
        </p:txBody>
      </p:sp>
      <p:pic>
        <p:nvPicPr>
          <p:cNvPr id="1026" name="Picture 2" descr="Why your Heart is more intelligent than your Brain | by Abhinav Gupta |  Medium">
            <a:extLst>
              <a:ext uri="{FF2B5EF4-FFF2-40B4-BE49-F238E27FC236}">
                <a16:creationId xmlns:a16="http://schemas.microsoft.com/office/drawing/2014/main" id="{CB7B168B-1AA4-4B1B-B6C4-7D098711F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721"/>
            <a:ext cx="5508104" cy="2114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eart is 5000 times stronger magnetically than the brain! | Josane Mary">
            <a:extLst>
              <a:ext uri="{FF2B5EF4-FFF2-40B4-BE49-F238E27FC236}">
                <a16:creationId xmlns:a16="http://schemas.microsoft.com/office/drawing/2014/main" id="{BA593620-5B1A-424A-8EC1-5D99EF2B8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708920"/>
            <a:ext cx="4984204" cy="4392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CAF6B1-F3D3-4015-BD00-16E770F552A5}"/>
              </a:ext>
            </a:extLst>
          </p:cNvPr>
          <p:cNvSpPr txBox="1"/>
          <p:nvPr/>
        </p:nvSpPr>
        <p:spPr>
          <a:xfrm>
            <a:off x="395537" y="4221088"/>
            <a:ext cx="3456384" cy="2554545"/>
          </a:xfrm>
          <a:prstGeom prst="rect">
            <a:avLst/>
          </a:prstGeom>
          <a:noFill/>
        </p:spPr>
        <p:txBody>
          <a:bodyPr wrap="square" rtlCol="0">
            <a:spAutoFit/>
          </a:bodyPr>
          <a:lstStyle/>
          <a:p>
            <a:r>
              <a:rPr lang="en-GB" sz="3200" dirty="0"/>
              <a:t>If your purpose is in your heart, so it makes sense of listen to it and follow it?</a:t>
            </a:r>
          </a:p>
        </p:txBody>
      </p:sp>
    </p:spTree>
    <p:extLst>
      <p:ext uri="{BB962C8B-B14F-4D97-AF65-F5344CB8AC3E}">
        <p14:creationId xmlns:p14="http://schemas.microsoft.com/office/powerpoint/2010/main" val="3406814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Your values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3" name="TextBox 2">
            <a:extLst>
              <a:ext uri="{FF2B5EF4-FFF2-40B4-BE49-F238E27FC236}">
                <a16:creationId xmlns:a16="http://schemas.microsoft.com/office/drawing/2014/main" id="{CA443991-601A-47C7-A905-9DDCD7B19E30}"/>
              </a:ext>
            </a:extLst>
          </p:cNvPr>
          <p:cNvSpPr txBox="1"/>
          <p:nvPr/>
        </p:nvSpPr>
        <p:spPr>
          <a:xfrm>
            <a:off x="107504" y="783580"/>
            <a:ext cx="9036496" cy="923330"/>
          </a:xfrm>
          <a:prstGeom prst="rect">
            <a:avLst/>
          </a:prstGeom>
          <a:noFill/>
        </p:spPr>
        <p:txBody>
          <a:bodyPr wrap="square" rtlCol="0">
            <a:spAutoFit/>
          </a:bodyPr>
          <a:lstStyle/>
          <a:p>
            <a:pPr algn="l"/>
            <a:endParaRPr lang="en-US" b="0" i="0" dirty="0">
              <a:solidFill>
                <a:srgbClr val="29335C"/>
              </a:solidFill>
              <a:effectLst/>
              <a:latin typeface="Roboto-Regular"/>
            </a:endParaRPr>
          </a:p>
          <a:p>
            <a:br>
              <a:rPr lang="en-US" dirty="0"/>
            </a:br>
            <a:endParaRPr lang="en-GB" dirty="0"/>
          </a:p>
        </p:txBody>
      </p:sp>
      <p:sp>
        <p:nvSpPr>
          <p:cNvPr id="5" name="TextBox 4">
            <a:extLst>
              <a:ext uri="{FF2B5EF4-FFF2-40B4-BE49-F238E27FC236}">
                <a16:creationId xmlns:a16="http://schemas.microsoft.com/office/drawing/2014/main" id="{7D9A9322-97B6-475D-953E-0A6D01FE6C6B}"/>
              </a:ext>
            </a:extLst>
          </p:cNvPr>
          <p:cNvSpPr txBox="1"/>
          <p:nvPr/>
        </p:nvSpPr>
        <p:spPr>
          <a:xfrm>
            <a:off x="251520" y="938960"/>
            <a:ext cx="8352928" cy="6463308"/>
          </a:xfrm>
          <a:prstGeom prst="rect">
            <a:avLst/>
          </a:prstGeom>
          <a:noFill/>
        </p:spPr>
        <p:txBody>
          <a:bodyPr wrap="square" rtlCol="0">
            <a:spAutoFit/>
          </a:bodyPr>
          <a:lstStyle/>
          <a:p>
            <a:r>
              <a:rPr lang="en-US" i="0" dirty="0">
                <a:solidFill>
                  <a:srgbClr val="222222"/>
                </a:solidFill>
                <a:effectLst/>
                <a:latin typeface="arial" panose="020B0604020202020204" pitchFamily="34" charset="0"/>
              </a:rPr>
              <a:t>Personal values are the things that are important to us, the characteristics, </a:t>
            </a:r>
            <a:r>
              <a:rPr lang="en-US" i="0" dirty="0" err="1">
                <a:solidFill>
                  <a:srgbClr val="222222"/>
                </a:solidFill>
                <a:effectLst/>
                <a:latin typeface="arial" panose="020B0604020202020204" pitchFamily="34" charset="0"/>
              </a:rPr>
              <a:t>behaviours</a:t>
            </a:r>
            <a:r>
              <a:rPr lang="en-US" i="0" dirty="0">
                <a:solidFill>
                  <a:srgbClr val="222222"/>
                </a:solidFill>
                <a:effectLst/>
                <a:latin typeface="arial" panose="020B0604020202020204" pitchFamily="34" charset="0"/>
              </a:rPr>
              <a:t> and guiding principles that motivate us and guide our decisions. </a:t>
            </a:r>
          </a:p>
          <a:p>
            <a:endParaRPr lang="en-US" dirty="0">
              <a:solidFill>
                <a:srgbClr val="222222"/>
              </a:solidFill>
              <a:latin typeface="arial" panose="020B0604020202020204" pitchFamily="34" charset="0"/>
            </a:endParaRPr>
          </a:p>
          <a:p>
            <a:r>
              <a:rPr lang="en-US" b="0" i="0" dirty="0">
                <a:effectLst/>
                <a:latin typeface="Arial" panose="020B0604020202020204" pitchFamily="34" charset="0"/>
                <a:cs typeface="Arial" panose="020B0604020202020204" pitchFamily="34" charset="0"/>
              </a:rPr>
              <a:t>The same value in different people can elicit different </a:t>
            </a:r>
            <a:r>
              <a:rPr lang="en-US" b="0" i="0" dirty="0" err="1">
                <a:effectLst/>
                <a:latin typeface="Arial" panose="020B0604020202020204" pitchFamily="34" charset="0"/>
                <a:cs typeface="Arial" panose="020B0604020202020204" pitchFamily="34" charset="0"/>
              </a:rPr>
              <a:t>behaviours</a:t>
            </a:r>
            <a:r>
              <a:rPr lang="en-US" b="0" i="0" dirty="0">
                <a:effectLst/>
                <a:latin typeface="Arial" panose="020B0604020202020204" pitchFamily="34" charset="0"/>
                <a:cs typeface="Arial" panose="020B0604020202020204" pitchFamily="34" charset="0"/>
              </a:rPr>
              <a:t>, for example if someone values success, one person may work very hard to gain success in their career, whereas someone else may take advantage of others to climb the career ladder. The difference could be that in the second example the person has never really stopped and thought about it and in the first one they have.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could </a:t>
            </a:r>
            <a:r>
              <a:rPr lang="en-US" b="0" i="0" dirty="0">
                <a:effectLst/>
                <a:latin typeface="Arial" panose="020B0604020202020204" pitchFamily="34" charset="0"/>
                <a:cs typeface="Arial" panose="020B0604020202020204" pitchFamily="34" charset="0"/>
              </a:rPr>
              <a:t>have many values but assigning more importance to some values over others. It has been shown that the values that are most important to you often guide your decision making in all aspects of your life such as career, hobbies, beliefs, social circles, self-identity amongst many other things. </a:t>
            </a:r>
          </a:p>
          <a:p>
            <a:endParaRPr lang="en-US" dirty="0">
              <a:latin typeface="Arial" panose="020B060402020202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Personal values may and may not correlate with a person’s </a:t>
            </a:r>
            <a:r>
              <a:rPr lang="en-US" b="0" i="0" dirty="0" err="1">
                <a:effectLst/>
                <a:latin typeface="Arial" panose="020B0604020202020204" pitchFamily="34" charset="0"/>
                <a:cs typeface="Arial" panose="020B0604020202020204" pitchFamily="34" charset="0"/>
              </a:rPr>
              <a:t>behaviour</a:t>
            </a:r>
            <a:r>
              <a:rPr lang="en-US" b="0" i="0" dirty="0">
                <a:effectLst/>
                <a:latin typeface="Arial" panose="020B0604020202020204" pitchFamily="34" charset="0"/>
                <a:cs typeface="Arial" panose="020B0604020202020204" pitchFamily="34" charset="0"/>
              </a:rPr>
              <a:t>. Some values may be practiced by an individual and executed in daily life. A personal value may be important to someone, but they are not implementing it in their daily life, and they would like to implement it. And an individual may have a set of personal values that is not in line with their </a:t>
            </a:r>
            <a:r>
              <a:rPr lang="en-US" b="0" i="0" dirty="0" err="1">
                <a:effectLst/>
                <a:latin typeface="Arial" panose="020B0604020202020204" pitchFamily="34" charset="0"/>
                <a:cs typeface="Arial" panose="020B0604020202020204" pitchFamily="34" charset="0"/>
              </a:rPr>
              <a:t>behaviour</a:t>
            </a:r>
            <a:r>
              <a:rPr lang="en-US" b="0" i="0" dirty="0">
                <a:effectLst/>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0" i="0" dirty="0">
                <a:effectLst/>
                <a:latin typeface="Arial" panose="020B0604020202020204" pitchFamily="34" charset="0"/>
                <a:cs typeface="Arial" panose="020B0604020202020204" pitchFamily="34" charset="0"/>
              </a:rPr>
              <a:t>When we live out of synch with our values we experience an internal conflict. </a:t>
            </a:r>
          </a:p>
          <a:p>
            <a:endParaRPr lang="en-US"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65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51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hangingPunct="1">
              <a:defRPr/>
            </a:pPr>
            <a:r>
              <a:rPr lang="en-US" sz="3600" dirty="0">
                <a:solidFill>
                  <a:schemeClr val="bg1"/>
                </a:solidFill>
                <a:cs typeface="Arial" charset="0"/>
              </a:rPr>
              <a:t>Defining your values   </a:t>
            </a:r>
          </a:p>
        </p:txBody>
      </p:sp>
      <p:sp>
        <p:nvSpPr>
          <p:cNvPr id="2" name="TextBox 1">
            <a:extLst>
              <a:ext uri="{FF2B5EF4-FFF2-40B4-BE49-F238E27FC236}">
                <a16:creationId xmlns:a16="http://schemas.microsoft.com/office/drawing/2014/main" id="{FC5ACCE1-43A0-41B8-A498-CB3891C5B67A}"/>
              </a:ext>
            </a:extLst>
          </p:cNvPr>
          <p:cNvSpPr txBox="1"/>
          <p:nvPr/>
        </p:nvSpPr>
        <p:spPr>
          <a:xfrm>
            <a:off x="251520" y="765175"/>
            <a:ext cx="8640960" cy="830997"/>
          </a:xfrm>
          <a:prstGeom prst="rect">
            <a:avLst/>
          </a:prstGeom>
          <a:noFill/>
        </p:spPr>
        <p:txBody>
          <a:bodyPr wrap="square" rtlCol="0">
            <a:spAutoFit/>
          </a:bodyPr>
          <a:lstStyle/>
          <a:p>
            <a:endParaRPr lang="en-GB" sz="2400" dirty="0"/>
          </a:p>
          <a:p>
            <a:endParaRPr lang="en-GB" sz="2400" dirty="0"/>
          </a:p>
        </p:txBody>
      </p:sp>
      <p:sp>
        <p:nvSpPr>
          <p:cNvPr id="3" name="TextBox 2">
            <a:extLst>
              <a:ext uri="{FF2B5EF4-FFF2-40B4-BE49-F238E27FC236}">
                <a16:creationId xmlns:a16="http://schemas.microsoft.com/office/drawing/2014/main" id="{CA443991-601A-47C7-A905-9DDCD7B19E30}"/>
              </a:ext>
            </a:extLst>
          </p:cNvPr>
          <p:cNvSpPr txBox="1"/>
          <p:nvPr/>
        </p:nvSpPr>
        <p:spPr>
          <a:xfrm>
            <a:off x="107504" y="783580"/>
            <a:ext cx="9036496" cy="923330"/>
          </a:xfrm>
          <a:prstGeom prst="rect">
            <a:avLst/>
          </a:prstGeom>
          <a:noFill/>
        </p:spPr>
        <p:txBody>
          <a:bodyPr wrap="square" rtlCol="0">
            <a:spAutoFit/>
          </a:bodyPr>
          <a:lstStyle/>
          <a:p>
            <a:pPr algn="l"/>
            <a:endParaRPr lang="en-US" b="0" i="0" dirty="0">
              <a:solidFill>
                <a:srgbClr val="29335C"/>
              </a:solidFill>
              <a:effectLst/>
              <a:latin typeface="Roboto-Regular"/>
            </a:endParaRPr>
          </a:p>
          <a:p>
            <a:br>
              <a:rPr lang="en-US" dirty="0"/>
            </a:br>
            <a:endParaRPr lang="en-GB" dirty="0"/>
          </a:p>
        </p:txBody>
      </p:sp>
      <p:sp>
        <p:nvSpPr>
          <p:cNvPr id="5" name="TextBox 4">
            <a:extLst>
              <a:ext uri="{FF2B5EF4-FFF2-40B4-BE49-F238E27FC236}">
                <a16:creationId xmlns:a16="http://schemas.microsoft.com/office/drawing/2014/main" id="{7D9A9322-97B6-475D-953E-0A6D01FE6C6B}"/>
              </a:ext>
            </a:extLst>
          </p:cNvPr>
          <p:cNvSpPr txBox="1"/>
          <p:nvPr/>
        </p:nvSpPr>
        <p:spPr>
          <a:xfrm>
            <a:off x="0" y="548680"/>
            <a:ext cx="9252520" cy="6463308"/>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marL="342900" indent="-342900">
              <a:buFont typeface="+mj-lt"/>
              <a:buAutoNum type="arabicPeriod"/>
            </a:pPr>
            <a:r>
              <a:rPr lang="en-GB" sz="2400" dirty="0">
                <a:latin typeface="Arial" panose="020B0604020202020204" pitchFamily="34" charset="0"/>
                <a:cs typeface="Arial" panose="020B0604020202020204" pitchFamily="34" charset="0"/>
              </a:rPr>
              <a:t>Look at and explore times in your life when you were happiest – what were you doing, who were you with etc. </a:t>
            </a:r>
          </a:p>
          <a:p>
            <a:pPr marL="342900" indent="-342900">
              <a:buFont typeface="+mj-lt"/>
              <a:buAutoNum type="arabicPeriod"/>
            </a:pPr>
            <a:r>
              <a:rPr lang="en-GB" sz="2400" dirty="0">
                <a:latin typeface="Arial" panose="020B0604020202020204" pitchFamily="34" charset="0"/>
                <a:cs typeface="Arial" panose="020B0604020202020204" pitchFamily="34" charset="0"/>
              </a:rPr>
              <a:t>When were you most proud – why was that? Who was with you? </a:t>
            </a:r>
          </a:p>
          <a:p>
            <a:pPr marL="342900" indent="-342900">
              <a:buFont typeface="+mj-lt"/>
              <a:buAutoNum type="arabicPeriod"/>
            </a:pPr>
            <a:r>
              <a:rPr lang="en-US" sz="2400" dirty="0"/>
              <a:t>Identify the times when you were most fulfilled and satisfied - what need or desire was fulfilled? How and why did the experience give your life meaning? What other factors contributed to your feelings of fulfillment?</a:t>
            </a:r>
          </a:p>
          <a:p>
            <a:pPr marL="342900" indent="-342900">
              <a:buFont typeface="+mj-lt"/>
              <a:buAutoNum type="arabicPeriod"/>
            </a:pPr>
            <a:r>
              <a:rPr lang="en-US" sz="2400" dirty="0"/>
              <a:t>Determine your top values, based on your experiences of happiness, pride, and fulfillment - why is each experience truly important and memorable? </a:t>
            </a:r>
          </a:p>
          <a:p>
            <a:pPr marL="342900" indent="-342900">
              <a:buFont typeface="+mj-lt"/>
              <a:buAutoNum type="arabicPeriod"/>
            </a:pPr>
            <a:r>
              <a:rPr lang="en-US" sz="2400" dirty="0"/>
              <a:t>Use the list on the next slide of common personal values to help you get started – and aim for about 10 top values. (As you work through, you may find that some of these naturally combine. For instance, if you value philanthropy, community, and generosity, you might say that service to others is one of your top values.)</a:t>
            </a:r>
          </a:p>
          <a:p>
            <a:pPr marL="342900" indent="-342900">
              <a:buFont typeface="+mj-lt"/>
              <a:buAutoNum type="arabicPeriod"/>
            </a:pPr>
            <a:endParaRPr lang="en-US" dirty="0"/>
          </a:p>
          <a:p>
            <a:pPr marL="342900" indent="-342900">
              <a:buFont typeface="+mj-lt"/>
              <a:buAutoNum type="arabicPeriod"/>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513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3825</TotalTime>
  <Words>3556</Words>
  <Application>Microsoft Office PowerPoint</Application>
  <PresentationFormat>On-screen Show (4:3)</PresentationFormat>
  <Paragraphs>207</Paragraphs>
  <Slides>19</Slides>
  <Notes>17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vt:lpstr>
      <vt:lpstr>Calibri</vt:lpstr>
      <vt:lpstr>Calibri Light</vt:lpstr>
      <vt:lpstr>Roboto-Regular</vt:lpstr>
      <vt:lpstr>Rubik</vt:lpstr>
      <vt:lpstr>Segoe UI Historic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opportunities </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Shaun Byrne</dc:creator>
  <cp:lastModifiedBy>Bernard Genge</cp:lastModifiedBy>
  <cp:revision>245</cp:revision>
  <dcterms:created xsi:type="dcterms:W3CDTF">2011-03-16T20:26:35Z</dcterms:created>
  <dcterms:modified xsi:type="dcterms:W3CDTF">2021-04-20T17:05:56Z</dcterms:modified>
</cp:coreProperties>
</file>