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7" r:id="rId2"/>
    <p:sldId id="342" r:id="rId3"/>
    <p:sldId id="408" r:id="rId4"/>
    <p:sldId id="370" r:id="rId5"/>
    <p:sldId id="381" r:id="rId6"/>
    <p:sldId id="380" r:id="rId7"/>
    <p:sldId id="304" r:id="rId8"/>
    <p:sldId id="398" r:id="rId9"/>
    <p:sldId id="350" r:id="rId10"/>
    <p:sldId id="396" r:id="rId11"/>
    <p:sldId id="409" r:id="rId12"/>
    <p:sldId id="401" r:id="rId13"/>
    <p:sldId id="403" r:id="rId14"/>
    <p:sldId id="410" r:id="rId15"/>
    <p:sldId id="402" r:id="rId16"/>
    <p:sldId id="405" r:id="rId17"/>
    <p:sldId id="404" r:id="rId18"/>
    <p:sldId id="360" r:id="rId19"/>
    <p:sldId id="349" r:id="rId20"/>
    <p:sldId id="411" r:id="rId21"/>
    <p:sldId id="395" r:id="rId22"/>
    <p:sldId id="379" r:id="rId23"/>
    <p:sldId id="308" r:id="rId24"/>
    <p:sldId id="392" r:id="rId25"/>
    <p:sldId id="377" r:id="rId26"/>
    <p:sldId id="399" r:id="rId27"/>
    <p:sldId id="400" r:id="rId28"/>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64" d="100"/>
          <a:sy n="64" d="100"/>
        </p:scale>
        <p:origin x="1566" y="84"/>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7/21/2021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7/21/2021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10</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10</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10</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2 &amp; 3 – support network. There is something called social prescribing which is like a phone buddy scheme or more specific where specific support is given such as financial advice. There are also peer support groups – WATCH. But it is about quality not quantity of the relationships – make them meaningful. Social prescribing reduces access to the NHS by 30% </a:t>
            </a:r>
          </a:p>
        </p:txBody>
      </p:sp>
    </p:spTree>
    <p:extLst>
      <p:ext uri="{BB962C8B-B14F-4D97-AF65-F5344CB8AC3E}">
        <p14:creationId xmlns:p14="http://schemas.microsoft.com/office/powerpoint/2010/main" val="3008197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0" i="0" dirty="0">
                <a:solidFill>
                  <a:srgbClr val="2C2D30"/>
                </a:solidFill>
                <a:effectLst/>
                <a:latin typeface="Proxima Nova Regular"/>
              </a:rPr>
              <a:t>There's a brutal truth in life that some people either refuse to accept or find it difficult to accept: You have no control over many of the things that happen in your life.</a:t>
            </a:r>
          </a:p>
          <a:p>
            <a:pPr algn="l"/>
            <a:r>
              <a:rPr lang="en-US" b="0" i="0" dirty="0">
                <a:solidFill>
                  <a:srgbClr val="2C2D30"/>
                </a:solidFill>
                <a:effectLst/>
                <a:latin typeface="Proxima Nova Regular"/>
              </a:rPr>
              <a:t>Some people who resist this truth become control freaks. They think if they can gain enough control over other people and the situation’s they find themselves in, they can prevent bad things from happening.</a:t>
            </a:r>
            <a:endParaRPr lang="en-US" dirty="0">
              <a:solidFill>
                <a:srgbClr val="2C2D30"/>
              </a:solidFill>
              <a:latin typeface="Proxima Nova Regular"/>
            </a:endParaRPr>
          </a:p>
          <a:p>
            <a:pPr algn="l"/>
            <a:r>
              <a:rPr lang="en-US" b="0" i="0" dirty="0">
                <a:solidFill>
                  <a:srgbClr val="2C2D30"/>
                </a:solidFill>
                <a:effectLst/>
                <a:latin typeface="Proxima Nova Regular"/>
              </a:rPr>
              <a:t>Others know they can't prevent bad things from happening, but they worry about them anyway. They fret about everything from natural disasters to deadly diseases. Their worries keep them occupied, but ultimately, they waste their time and energy, because worrying doesn't do any good.</a:t>
            </a:r>
          </a:p>
          <a:p>
            <a:pPr algn="l"/>
            <a:r>
              <a:rPr lang="en-US" b="0" i="0" dirty="0">
                <a:solidFill>
                  <a:srgbClr val="2C2D30"/>
                </a:solidFill>
                <a:effectLst/>
                <a:latin typeface="Proxima Nova Regular"/>
              </a:rPr>
              <a:t>5</a:t>
            </a:r>
            <a:r>
              <a:rPr lang="en-US" b="0" i="0" baseline="30000" dirty="0">
                <a:solidFill>
                  <a:srgbClr val="2C2D30"/>
                </a:solidFill>
                <a:effectLst/>
                <a:latin typeface="Proxima Nova Regular"/>
              </a:rPr>
              <a:t>th</a:t>
            </a:r>
            <a:r>
              <a:rPr lang="en-US" b="0" i="0" dirty="0">
                <a:solidFill>
                  <a:srgbClr val="2C2D30"/>
                </a:solidFill>
                <a:effectLst/>
                <a:latin typeface="Proxima Nova Regular"/>
              </a:rPr>
              <a:t> bullet point gradual exposure therapy – use the example of going back to work, familiarize yourself with policies/processes, make contact with colleagues etc.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11</a:t>
            </a:fld>
            <a:endParaRPr lang="en-GB"/>
          </a:p>
        </p:txBody>
      </p:sp>
    </p:spTree>
    <p:extLst>
      <p:ext uri="{BB962C8B-B14F-4D97-AF65-F5344CB8AC3E}">
        <p14:creationId xmlns:p14="http://schemas.microsoft.com/office/powerpoint/2010/main" val="2639195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make the decision</a:t>
            </a:r>
          </a:p>
          <a:p>
            <a:r>
              <a:rPr lang="en-GB" dirty="0"/>
              <a:t>4 – pen – just let go – do this as an anchoring exercise for when you are holding on to worries you need to just let go of – hold the pen as in the photograph but not tightly then focus on the  worry you have then when it feels intense with the other hand squeeze a finger, your thumb or pinch a knuckle then open the hand and let go physically of the pen and psychologically of that worry. After this masterclass do this 5 times to really anchor that feeling of letting go inside you.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12</a:t>
            </a:fld>
            <a:endParaRPr lang="en-GB"/>
          </a:p>
        </p:txBody>
      </p:sp>
    </p:spTree>
    <p:extLst>
      <p:ext uri="{BB962C8B-B14F-4D97-AF65-F5344CB8AC3E}">
        <p14:creationId xmlns:p14="http://schemas.microsoft.com/office/powerpoint/2010/main" val="1297062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this before doing the exercise - Being more in tune with your heart (aware of its sensation – </a:t>
            </a:r>
            <a:r>
              <a:rPr lang="en-US" dirty="0" err="1"/>
              <a:t>introsection</a:t>
            </a:r>
            <a:r>
              <a:rPr lang="en-US" dirty="0"/>
              <a:t>) and connecting heart mind is based on new ground-breaking research and a good start is being able to count your heart beat which communicates to your brain that everything is Ok because its saying ‘I’m in control’ and in times of anxiety you can count it down!</a:t>
            </a:r>
          </a:p>
          <a:p>
            <a:r>
              <a:rPr lang="en-US" dirty="0"/>
              <a:t>After doing the exercise mention that Yoga can also help with anxiety.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13</a:t>
            </a:fld>
            <a:endParaRPr lang="en-GB"/>
          </a:p>
        </p:txBody>
      </p:sp>
    </p:spTree>
    <p:extLst>
      <p:ext uri="{BB962C8B-B14F-4D97-AF65-F5344CB8AC3E}">
        <p14:creationId xmlns:p14="http://schemas.microsoft.com/office/powerpoint/2010/main" val="1261560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73737"/>
                </a:solidFill>
                <a:effectLst/>
                <a:latin typeface="Helvetica Neue"/>
              </a:rPr>
              <a:t>The “Butterfly Hug”, or “Hug of self love” originated with Lucy Artigas, while working in Acapulco with survivors of hurricane Paulina in 1997. Done as a self soothing approach when under stress.  </a:t>
            </a:r>
          </a:p>
          <a:p>
            <a:pPr algn="l" fontAlgn="base">
              <a:buFont typeface="Arial" panose="020B0604020202020204" pitchFamily="34" charset="0"/>
              <a:buNone/>
            </a:pPr>
            <a:r>
              <a:rPr lang="en-GB" b="0" i="0" dirty="0">
                <a:solidFill>
                  <a:srgbClr val="373737"/>
                </a:solidFill>
                <a:effectLst/>
                <a:latin typeface="inherit"/>
              </a:rPr>
              <a:t>Aim to breathe slowly and deeply (abdominal breathing) while you observe what is going on through your mind and body such as thoughts, images, sounds, smells, feelings without changing, pushing your thoughts away or judging</a:t>
            </a:r>
          </a:p>
          <a:p>
            <a:pPr algn="l" fontAlgn="base">
              <a:buFont typeface="Arial" panose="020B0604020202020204" pitchFamily="34" charset="0"/>
              <a:buNone/>
            </a:pPr>
            <a:r>
              <a:rPr lang="en-GB" b="0" i="0" dirty="0">
                <a:solidFill>
                  <a:srgbClr val="373737"/>
                </a:solidFill>
                <a:effectLst/>
                <a:latin typeface="inherit"/>
              </a:rPr>
              <a:t>You can pretend as though what you are observing is like clouds passing by</a:t>
            </a:r>
          </a:p>
          <a:p>
            <a:pPr algn="l" fontAlgn="base">
              <a:buFont typeface="Arial" panose="020B0604020202020204" pitchFamily="34" charset="0"/>
              <a:buNone/>
            </a:pPr>
            <a:r>
              <a:rPr lang="en-GB" b="0" i="0" dirty="0">
                <a:solidFill>
                  <a:srgbClr val="373737"/>
                </a:solidFill>
                <a:effectLst/>
                <a:latin typeface="inherit"/>
              </a:rPr>
              <a:t>Stop when you feel in your body that it has had enough and lower your hands to your thighs</a:t>
            </a:r>
          </a:p>
          <a:p>
            <a:pPr algn="l" fontAlgn="base">
              <a:buFont typeface="Arial" panose="020B0604020202020204" pitchFamily="34" charset="0"/>
              <a:buNone/>
            </a:pPr>
            <a:r>
              <a:rPr lang="en-GB" b="0" i="0" dirty="0">
                <a:solidFill>
                  <a:srgbClr val="373737"/>
                </a:solidFill>
                <a:effectLst/>
                <a:latin typeface="inherit"/>
              </a:rPr>
              <a:t>Some approaches encourage you to create/”install” a safe place; a place where you feel safe or calm and think about what images, colours, sounds you see in the safe place</a:t>
            </a:r>
          </a:p>
          <a:p>
            <a:pPr algn="l" fontAlgn="base">
              <a:buFont typeface="Arial" panose="020B0604020202020204" pitchFamily="34" charset="0"/>
              <a:buNone/>
            </a:pPr>
            <a:r>
              <a:rPr lang="en-GB" b="0" i="0" dirty="0">
                <a:solidFill>
                  <a:srgbClr val="373737"/>
                </a:solidFill>
                <a:effectLst/>
                <a:latin typeface="inherit"/>
              </a:rPr>
              <a:t>Whilst it isn’t prescriptive about the length of time, this can be done anywhere anytime, and might last just 3-4 minutes, so not a long exercise</a:t>
            </a:r>
          </a:p>
          <a:p>
            <a:r>
              <a:rPr lang="en-GB" b="0" i="0" dirty="0">
                <a:solidFill>
                  <a:srgbClr val="373737"/>
                </a:solidFill>
                <a:effectLst/>
                <a:latin typeface="Helvetica Neue"/>
              </a:rPr>
              <a:t>You could also wrap your arms around yourself, so that each hand touches the opposite upper arm or shoulder. Then move your hands like the wings of a butterfly, to tap your arms/shoulders in an alternating rhythm. (as an alternative, you can just tap your knees.)</a:t>
            </a:r>
          </a:p>
          <a:p>
            <a:r>
              <a:rPr lang="en-GB" b="0" i="0" dirty="0">
                <a:solidFill>
                  <a:srgbClr val="373737"/>
                </a:solidFill>
                <a:effectLst/>
                <a:latin typeface="Helvetica Neue"/>
              </a:rPr>
              <a:t>This is what one person said who uses it “</a:t>
            </a:r>
            <a:r>
              <a:rPr lang="en-GB" b="0" i="0" dirty="0">
                <a:solidFill>
                  <a:srgbClr val="050505"/>
                </a:solidFill>
                <a:effectLst/>
                <a:latin typeface="Segoe UI Historic" panose="020B0502040204020203" pitchFamily="34" charset="0"/>
              </a:rPr>
              <a:t>f I'm triggered I use the butterfly hug and it's amazing after a bad dream to use as soon as I wake. It stops the flashbacks of the dream coming up all day and dispels the emotional overwhelm after a nightmare”.</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14</a:t>
            </a:fld>
            <a:endParaRPr lang="en-GB"/>
          </a:p>
        </p:txBody>
      </p:sp>
    </p:spTree>
    <p:extLst>
      <p:ext uri="{BB962C8B-B14F-4D97-AF65-F5344CB8AC3E}">
        <p14:creationId xmlns:p14="http://schemas.microsoft.com/office/powerpoint/2010/main" val="683013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our fb page Ignite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15</a:t>
            </a:fld>
            <a:endParaRPr lang="en-GB"/>
          </a:p>
        </p:txBody>
      </p:sp>
    </p:spTree>
    <p:extLst>
      <p:ext uri="{BB962C8B-B14F-4D97-AF65-F5344CB8AC3E}">
        <p14:creationId xmlns:p14="http://schemas.microsoft.com/office/powerpoint/2010/main" val="1659424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do this exercise with the things that cause the greatest stress in your life – identify the 5 greatest stressors in your life and do this with each </a:t>
            </a:r>
            <a:r>
              <a:rPr lang="en-US"/>
              <a:t>one in turn. </a:t>
            </a:r>
            <a:endParaRPr lang="en-GB"/>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16</a:t>
            </a:fld>
            <a:endParaRPr lang="en-GB"/>
          </a:p>
        </p:txBody>
      </p:sp>
    </p:spTree>
    <p:extLst>
      <p:ext uri="{BB962C8B-B14F-4D97-AF65-F5344CB8AC3E}">
        <p14:creationId xmlns:p14="http://schemas.microsoft.com/office/powerpoint/2010/main" val="1823581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a:t>The 'havening' technique is a very powerful technique for stress, overwhelming emotions or mental blocks.  It is based on research, and with a group of volunteers nearly all of them were able to boost their self-esteem, concentrate better, eliminate worry and let go of disturbing thoughts. Plus, nearly all of them were still benefitting from those changes two months later. Its been used successfully for depression and anxiety. </a:t>
            </a:r>
          </a:p>
          <a:p>
            <a:pPr marL="0" indent="0">
              <a:buNone/>
            </a:pPr>
            <a:r>
              <a:rPr lang="en-GB" sz="1200" dirty="0" err="1"/>
              <a:t>Dr.</a:t>
            </a:r>
            <a:r>
              <a:rPr lang="en-GB" sz="1200" dirty="0"/>
              <a:t> Ronald </a:t>
            </a:r>
            <a:r>
              <a:rPr lang="en-GB" sz="1200" dirty="0" err="1"/>
              <a:t>Ruden</a:t>
            </a:r>
            <a:r>
              <a:rPr lang="en-GB" sz="1200" dirty="0"/>
              <a:t> said that the anecdotal evidence around the technique is "so beyond clinically significant that it is almost not necessary to do these studies.“</a:t>
            </a:r>
          </a:p>
          <a:p>
            <a:pPr marL="0" indent="0">
              <a:buNone/>
            </a:pPr>
            <a:r>
              <a:rPr lang="en-GB" sz="1200" dirty="0"/>
              <a:t>I can do another masterclass on this subject </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17</a:t>
            </a:fld>
            <a:endParaRPr lang="en-GB"/>
          </a:p>
        </p:txBody>
      </p:sp>
    </p:spTree>
    <p:extLst>
      <p:ext uri="{BB962C8B-B14F-4D97-AF65-F5344CB8AC3E}">
        <p14:creationId xmlns:p14="http://schemas.microsoft.com/office/powerpoint/2010/main" val="2773102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mange over-worrying allocate 15 minutes every day as the ‘worry period’, as worries come up during the day write them down then during the ‘worry period’ give them attention and deal with them. For the No Control concerns/worries you can do the pen exercise and the others deal with them.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18</a:t>
            </a:fld>
            <a:endParaRPr lang="en-GB"/>
          </a:p>
        </p:txBody>
      </p:sp>
    </p:spTree>
    <p:extLst>
      <p:ext uri="{BB962C8B-B14F-4D97-AF65-F5344CB8AC3E}">
        <p14:creationId xmlns:p14="http://schemas.microsoft.com/office/powerpoint/2010/main" val="2751008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1 Have the courage to reach out to your support network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4 Learn to calm down quickly – count to 10, take a deep breath, make a fist and then relax it – break the cycle. </a:t>
            </a:r>
            <a:r>
              <a:rPr lang="en-US" b="0" i="0" dirty="0">
                <a:solidFill>
                  <a:srgbClr val="333333"/>
                </a:solidFill>
                <a:effectLst/>
                <a:latin typeface="Roboto-Regular"/>
              </a:rPr>
              <a:t>Meditation slows down those brain waves I mentioned earlier and opens the door between your conscious and unconscious mind = creativity, relaxed mind etc.  Meditate on thoughts of being calm, relaxed, in control of the things you can do something about and been happy and fulfilled. </a:t>
            </a:r>
            <a:r>
              <a:rPr lang="en-US" b="0" i="0" dirty="0" err="1">
                <a:solidFill>
                  <a:srgbClr val="333333"/>
                </a:solidFill>
                <a:effectLst/>
                <a:latin typeface="Roboto-Regular"/>
              </a:rPr>
              <a:t>Visualise</a:t>
            </a:r>
            <a:r>
              <a:rPr lang="en-US" b="0" i="0" dirty="0">
                <a:solidFill>
                  <a:srgbClr val="333333"/>
                </a:solidFill>
                <a:effectLst/>
                <a:latin typeface="Roboto-Regular"/>
              </a:rPr>
              <a:t> yourself on a sandy shore walking with the sand between your toes. Meditation is a very cheap way of improving your sleep. Meditation is also really good for re programming our fight or flight stress response by meditation ourselves been in control of situations, visualizing it, using positive self talk and when we feel in the greatest control anchoring that feeling. </a:t>
            </a:r>
            <a:endParaRPr lang="en-GB" dirty="0"/>
          </a:p>
          <a:p>
            <a:r>
              <a:rPr lang="en-GB" dirty="0"/>
              <a:t>6 Use your senses relaxing sights, smells, sound, taste, movement, touch. </a:t>
            </a:r>
          </a:p>
          <a:p>
            <a:pPr algn="l"/>
            <a:r>
              <a:rPr lang="en-US" b="0" i="0" dirty="0">
                <a:solidFill>
                  <a:srgbClr val="3C6EB7"/>
                </a:solidFill>
                <a:effectLst/>
                <a:latin typeface="Source Serif Pro"/>
              </a:rPr>
              <a:t>7 Adopt anxiety-busting habits such as a</a:t>
            </a:r>
            <a:r>
              <a:rPr lang="en-US" b="0" i="0" dirty="0">
                <a:solidFill>
                  <a:srgbClr val="333333"/>
                </a:solidFill>
                <a:effectLst/>
                <a:latin typeface="Roboto-Regular"/>
              </a:rPr>
              <a:t> healthy, balanced lifestyle plays a big role in keeping the symptoms of GAD at bay. In addition to regular exercise and relaxation, water, reduce toxin intake including alcohol &amp; caffeine. During lockdown 50% of people turned to unhealthy food that actually made their anxiety worst! Probiotics in one study was shown to improve mood – use with other things if you do. In the study the placebo group showed a 20% increase in mood but the probiotic group had a 50% increase. They were also known to reduce stress chemicals. Good quality sleep increases good psychological wellbeing Consider a weighted blanket – good for anxiety. </a:t>
            </a:r>
          </a:p>
          <a:p>
            <a:pPr algn="l"/>
            <a:r>
              <a:rPr lang="en-US" b="0" i="0" dirty="0">
                <a:solidFill>
                  <a:srgbClr val="333333"/>
                </a:solidFill>
                <a:effectLst/>
                <a:latin typeface="Roboto-Regular"/>
              </a:rPr>
              <a:t>8 –adult </a:t>
            </a:r>
            <a:r>
              <a:rPr lang="en-US" b="0" i="0" dirty="0" err="1">
                <a:solidFill>
                  <a:srgbClr val="333333"/>
                </a:solidFill>
                <a:effectLst/>
                <a:latin typeface="Roboto-Regular"/>
              </a:rPr>
              <a:t>coluring</a:t>
            </a:r>
            <a:r>
              <a:rPr lang="en-US" b="0" i="0" dirty="0">
                <a:solidFill>
                  <a:srgbClr val="333333"/>
                </a:solidFill>
                <a:effectLst/>
                <a:latin typeface="Roboto-Regular"/>
              </a:rPr>
              <a:t> book is good for anxiety and over-worrying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19</a:t>
            </a:fld>
            <a:endParaRPr lang="en-GB"/>
          </a:p>
        </p:txBody>
      </p:sp>
    </p:spTree>
    <p:extLst>
      <p:ext uri="{BB962C8B-B14F-4D97-AF65-F5344CB8AC3E}">
        <p14:creationId xmlns:p14="http://schemas.microsoft.com/office/powerpoint/2010/main" val="3080514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afterward. The key to learning however is doing and teaching – 54321 DD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Zoom – video/mute mic when I’m presenting. Please use the chat box, when you open it you can send a message to the whole group or a specific person. Please use it to ask questions, share thoughts, experiences or even to elaborate on points made in the masterclass – ones that perhaps really resonated with you and why. </a:t>
            </a:r>
          </a:p>
          <a:p>
            <a:pPr eaLnBrk="1" hangingPunct="1">
              <a:spcBef>
                <a:spcPct val="0"/>
              </a:spcBef>
            </a:pPr>
            <a:endParaRPr lang="en-US" b="1" dirty="0"/>
          </a:p>
        </p:txBody>
      </p:sp>
    </p:spTree>
    <p:extLst>
      <p:ext uri="{BB962C8B-B14F-4D97-AF65-F5344CB8AC3E}">
        <p14:creationId xmlns:p14="http://schemas.microsoft.com/office/powerpoint/2010/main" val="3984374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44444"/>
                </a:solidFill>
                <a:effectLst/>
                <a:latin typeface="Source Sans Pro" panose="020B0503030403020204" pitchFamily="34" charset="0"/>
              </a:rPr>
              <a:t>You will accomplish a lot more. The goal is to be able to do what you don't want to do or things that make you uncomfortable.</a:t>
            </a:r>
          </a:p>
          <a:p>
            <a:pPr algn="l"/>
            <a:r>
              <a:rPr lang="en-US" b="0" i="0" dirty="0">
                <a:solidFill>
                  <a:srgbClr val="444444"/>
                </a:solidFill>
                <a:effectLst/>
                <a:latin typeface="Source Sans Pro" panose="020B0503030403020204" pitchFamily="34" charset="0"/>
              </a:rPr>
              <a:t>Worriers tend to avoid new things and situations that make them uncomfortable, such as parties or public speaking engagements. The preemptive worry helps them avoid discomfort, but if you force yourself to do the very things that make you uncomfortable, you will rely less on worry as a coping strategy.</a:t>
            </a:r>
          </a:p>
          <a:p>
            <a:pPr algn="l"/>
            <a:r>
              <a:rPr lang="en-US" b="0" i="0" dirty="0">
                <a:solidFill>
                  <a:srgbClr val="444444"/>
                </a:solidFill>
                <a:effectLst/>
                <a:latin typeface="Source Sans Pro" panose="020B0503030403020204" pitchFamily="34" charset="0"/>
              </a:rPr>
              <a:t>Make a commitment to every day stretch your comfort zone and do something you didn’t do yesterday, this will help prevent us worrying about things we can’t control which leads to learned helplessness</a:t>
            </a:r>
            <a:endParaRPr lang="en-GB" dirty="0"/>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20</a:t>
            </a:fld>
            <a:endParaRPr lang="en-GB"/>
          </a:p>
        </p:txBody>
      </p:sp>
    </p:spTree>
    <p:extLst>
      <p:ext uri="{BB962C8B-B14F-4D97-AF65-F5344CB8AC3E}">
        <p14:creationId xmlns:p14="http://schemas.microsoft.com/office/powerpoint/2010/main" val="2133270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 take control of your thoughts – STOP</a:t>
            </a:r>
          </a:p>
          <a:p>
            <a:r>
              <a:rPr lang="en-GB" dirty="0"/>
              <a:t>2 – three types of control – direct, indirect and no control </a:t>
            </a:r>
          </a:p>
          <a:p>
            <a:r>
              <a:rPr lang="en-GB" dirty="0"/>
              <a:t>3 – False expectation/evidence that appears real.   Face everything and rise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21</a:t>
            </a:fld>
            <a:endParaRPr lang="en-GB"/>
          </a:p>
        </p:txBody>
      </p:sp>
    </p:spTree>
    <p:extLst>
      <p:ext uri="{BB962C8B-B14F-4D97-AF65-F5344CB8AC3E}">
        <p14:creationId xmlns:p14="http://schemas.microsoft.com/office/powerpoint/2010/main" val="21984261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a:t>Mind map </a:t>
            </a:r>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23</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z="1200" dirty="0"/>
              <a:t>During times like these, feeling anxious can be perfectly normal.</a:t>
            </a:r>
          </a:p>
          <a:p>
            <a:r>
              <a:rPr lang="en-US" sz="1200" dirty="0"/>
              <a:t>But some people find it hard to control their worries. Their feelings of anxiety are more constant and can often affect their daily lives.</a:t>
            </a:r>
          </a:p>
          <a:p>
            <a:r>
              <a:rPr lang="en-US" sz="1200" dirty="0"/>
              <a:t>They key word here is ‘control’, most of us can cope with mild anxiety, but can we control more severe bouts of anxiety? </a:t>
            </a:r>
          </a:p>
          <a:p>
            <a:pPr eaLnBrk="1" hangingPunct="1">
              <a:spcBef>
                <a:spcPct val="0"/>
              </a:spcBef>
            </a:pPr>
            <a:r>
              <a:rPr lang="en-US" dirty="0"/>
              <a:t>On a score of 0 – 10 how would you rate your levels of anxiety over the last year and STOP think about it and observe how it made you feel – today we will plan to understand it more and have strategies in place to manage it. </a:t>
            </a:r>
          </a:p>
        </p:txBody>
      </p:sp>
    </p:spTree>
    <p:extLst>
      <p:ext uri="{BB962C8B-B14F-4D97-AF65-F5344CB8AC3E}">
        <p14:creationId xmlns:p14="http://schemas.microsoft.com/office/powerpoint/2010/main" val="140315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33333"/>
                </a:solidFill>
                <a:effectLst/>
                <a:latin typeface="Roboto-Regular"/>
              </a:rPr>
              <a:t>The difference between “normal” worrying and generalized anxiety disorder is that the worrying involved in GAD is:</a:t>
            </a:r>
          </a:p>
          <a:p>
            <a:pPr algn="l">
              <a:buFont typeface="Arial" panose="020B0604020202020204" pitchFamily="34" charset="0"/>
              <a:buChar char="•"/>
            </a:pPr>
            <a:r>
              <a:rPr lang="en-US" b="0" i="0" dirty="0">
                <a:solidFill>
                  <a:srgbClr val="333333"/>
                </a:solidFill>
                <a:effectLst/>
                <a:latin typeface="Roboto-Regular"/>
              </a:rPr>
              <a:t>Excessive.</a:t>
            </a:r>
          </a:p>
          <a:p>
            <a:pPr algn="l">
              <a:buFont typeface="Arial" panose="020B0604020202020204" pitchFamily="34" charset="0"/>
              <a:buChar char="•"/>
            </a:pPr>
            <a:r>
              <a:rPr lang="en-US" b="0" i="0" dirty="0">
                <a:solidFill>
                  <a:srgbClr val="333333"/>
                </a:solidFill>
                <a:effectLst/>
                <a:latin typeface="Roboto-Regular"/>
              </a:rPr>
              <a:t>Intrusive.</a:t>
            </a:r>
          </a:p>
          <a:p>
            <a:pPr algn="l">
              <a:buFont typeface="Arial" panose="020B0604020202020204" pitchFamily="34" charset="0"/>
              <a:buChar char="•"/>
            </a:pPr>
            <a:r>
              <a:rPr lang="en-US" b="0" i="0" dirty="0">
                <a:solidFill>
                  <a:srgbClr val="333333"/>
                </a:solidFill>
                <a:effectLst/>
                <a:latin typeface="Roboto-Regular"/>
              </a:rPr>
              <a:t>Persistent.</a:t>
            </a:r>
          </a:p>
          <a:p>
            <a:pPr algn="l">
              <a:buFont typeface="Arial" panose="020B0604020202020204" pitchFamily="34" charset="0"/>
              <a:buChar char="•"/>
            </a:pPr>
            <a:r>
              <a:rPr lang="en-US" b="0" i="0" dirty="0">
                <a:solidFill>
                  <a:srgbClr val="333333"/>
                </a:solidFill>
                <a:effectLst/>
                <a:latin typeface="Roboto-Regular"/>
              </a:rPr>
              <a:t>Disruptive.</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4</a:t>
            </a:fld>
            <a:endParaRPr lang="en-GB"/>
          </a:p>
        </p:txBody>
      </p:sp>
    </p:spTree>
    <p:extLst>
      <p:ext uri="{BB962C8B-B14F-4D97-AF65-F5344CB8AC3E}">
        <p14:creationId xmlns:p14="http://schemas.microsoft.com/office/powerpoint/2010/main" val="37952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dirty="0"/>
              <a:t>Mention fight or flight Dr Hans </a:t>
            </a:r>
            <a:r>
              <a:rPr lang="en-GB" dirty="0" err="1"/>
              <a:t>Seyle</a:t>
            </a:r>
            <a:r>
              <a:rPr lang="en-GB" dirty="0"/>
              <a:t> as anxiety can trigger it, Fight/flight lowers immune system. In the short term Ok (increases immunity) long term bad decreases immunity and this is especially relevant for me as recent research shows us men are more susceptible to viruses, cancer and other diseases because females have different genetics and </a:t>
            </a:r>
            <a:r>
              <a:rPr lang="en-GB" dirty="0" err="1"/>
              <a:t>estrogen</a:t>
            </a:r>
            <a:r>
              <a:rPr lang="en-GB" dirty="0"/>
              <a:t> which increases immunity.</a:t>
            </a:r>
          </a:p>
          <a:p>
            <a:pPr algn="l"/>
            <a:r>
              <a:rPr lang="en-US" b="0" i="0" dirty="0">
                <a:solidFill>
                  <a:srgbClr val="202124"/>
                </a:solidFill>
                <a:effectLst/>
                <a:latin typeface="arial" panose="020B0604020202020204" pitchFamily="34" charset="0"/>
              </a:rPr>
              <a:t>Stress hormones can alter the behavior of some neutrophils, potentially causing dormant cancer cells to reawaken, a study suggests and when we allow our anxiety to trigger this fight or flight the harmful stress hormones adrenaline and cortisol are released into our system to prepare us – the trouble is the cause of our anxiety is more often a perception of a threat rather than a real threat. </a:t>
            </a:r>
            <a:r>
              <a:rPr lang="en-US" b="0" i="0" dirty="0">
                <a:solidFill>
                  <a:srgbClr val="231F20"/>
                </a:solidFill>
                <a:effectLst/>
                <a:latin typeface="Proxima Nova"/>
              </a:rPr>
              <a:t>In the short term, this increases your pulse and breathing rate, so your brain can get more oxygen. This prepares you to respond appropriately to an intense situation. Your immune system may even get a brief boost. With occasional stress, your body returns to normal functioning when the stress passes.</a:t>
            </a:r>
          </a:p>
          <a:p>
            <a:r>
              <a:rPr lang="en-US" dirty="0">
                <a:effectLst/>
              </a:rPr>
              <a:t>But if you repeatedly feel anxious and stressed or it lasts a long time, your body never gets the signal to return to normal functioning. This can weaken your immune system, leaving you more vulnerable to viral infections and frequent illnesses. Also, your regular vaccines may not work as well if you have anxiety.</a:t>
            </a:r>
          </a:p>
          <a:p>
            <a:r>
              <a:rPr lang="en-US" dirty="0">
                <a:effectLst/>
              </a:rPr>
              <a:t>Anxiety causes rapid, shallow breathing. If you have chronic obstructive pulmonary disease (COPD), you may be at an increased risk of hospitalization from anxiety-related complications. Anxiety can also make asthma symptoms worse.</a:t>
            </a:r>
          </a:p>
          <a:p>
            <a:r>
              <a:rPr lang="en-US" dirty="0">
                <a:effectLst/>
              </a:rPr>
              <a:t>Anxiety disorders can cause rapid heart rate, palpitations, and chest pain. You may also be at an increased risk of high blood pressure and heart disease. If you already have heart disease, anxiety disorders may raise the risk of coronary events. This is just a taste of the physical characteristics, anxiety also affects our digestive system which shuts down when in fight or flight and psychological/emotional disorders. </a:t>
            </a:r>
          </a:p>
          <a:p>
            <a:br>
              <a:rPr lang="en-US" b="1" i="0" dirty="0">
                <a:solidFill>
                  <a:srgbClr val="231F20"/>
                </a:solidFill>
                <a:effectLst/>
                <a:latin typeface="Proxima Nova"/>
              </a:rPr>
            </a:br>
            <a:br>
              <a:rPr lang="en-US" b="1" i="0" dirty="0">
                <a:solidFill>
                  <a:srgbClr val="231F20"/>
                </a:solidFill>
                <a:effectLst/>
                <a:latin typeface="Proxima Nova"/>
              </a:rPr>
            </a:br>
            <a:br>
              <a:rPr lang="en-US" b="1" i="0" dirty="0">
                <a:solidFill>
                  <a:srgbClr val="231F20"/>
                </a:solidFill>
                <a:effectLst/>
                <a:latin typeface="Proxima Nova"/>
              </a:rPr>
            </a:br>
            <a:endParaRPr lang="en-US" b="0" i="0" dirty="0">
              <a:solidFill>
                <a:srgbClr val="231F20"/>
              </a:solidFill>
              <a:effectLst/>
              <a:latin typeface="Proxima Nova"/>
            </a:endParaRPr>
          </a:p>
          <a:p>
            <a:br>
              <a:rPr lang="en-US" dirty="0"/>
            </a:br>
            <a:endParaRPr lang="en-GB" b="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0" dirty="0"/>
              <a:t>A zebra doesn’t suffer from ulcers or chronic stress – when it is chased by a lion it goes into flight and if it survives and another zebra has been </a:t>
            </a:r>
            <a:r>
              <a:rPr lang="en-US" b="0" dirty="0" err="1"/>
              <a:t>succomed</a:t>
            </a:r>
            <a:r>
              <a:rPr lang="en-US" b="0" dirty="0"/>
              <a:t> to the lion it goes back to eating grass and surviving.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b="0" dirty="0"/>
              <a:t>Trapped emotion need a lot of energy to suppress them which can cause fatigue and anxiety </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654353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 talk about communication pie chart – 7% words, 38% tone of voice, 55% body language – when we have anxiety we have body language and tone of voice that repels people so be aware of how you say things and your body language. Be aware of your preferred conflict style (avoider, accommodate, forcer, collaborator, </a:t>
            </a:r>
            <a:r>
              <a:rPr lang="en-GB" dirty="0" err="1"/>
              <a:t>comprimiser</a:t>
            </a:r>
            <a:r>
              <a:rPr lang="en-GB" dirty="0"/>
              <a:t>) – this can change when you are stressed or anxious and we can become more of a ‘forcer’ – aggressive, defensive etc. </a:t>
            </a:r>
          </a:p>
          <a:p>
            <a:r>
              <a:rPr lang="en-GB" dirty="0"/>
              <a:t>poor or no communication with others </a:t>
            </a:r>
          </a:p>
          <a:p>
            <a:r>
              <a:rPr lang="en-GB" dirty="0"/>
              <a:t>Arriving late to meetings etc. so frustrating other people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285739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7</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7</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7</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4 difficulty breathing </a:t>
            </a:r>
          </a:p>
          <a:p>
            <a:pPr eaLnBrk="1" hangingPunct="1"/>
            <a:r>
              <a:rPr lang="en-US" dirty="0"/>
              <a:t>Its worth asking if you experience any of these what is the longer-term chronic physical, emotional and psychological impact of not taking control of anxiety</a:t>
            </a:r>
          </a:p>
        </p:txBody>
      </p:sp>
    </p:spTree>
    <p:extLst>
      <p:ext uri="{BB962C8B-B14F-4D97-AF65-F5344CB8AC3E}">
        <p14:creationId xmlns:p14="http://schemas.microsoft.com/office/powerpoint/2010/main" val="871289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everyone to make that all important decision to take control of stress and anxiety in their life – it’s the silent killer and left unchecked it can lead to panic attacks, a sense of doom/depression, headaches, breathing/stomach problems and extreme fatigue to name but a few. It can be a part of PTSD, obsessive compulsive disorder and phobias. It can lead to high blood pressure and heart attacks, IBS, weaken your immune system making you more vulnerable to viruses and vaccines may not work as well. Its big ticket so make that decision today.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8</a:t>
            </a:fld>
            <a:endParaRPr lang="en-GB"/>
          </a:p>
        </p:txBody>
      </p:sp>
    </p:spTree>
    <p:extLst>
      <p:ext uri="{BB962C8B-B14F-4D97-AF65-F5344CB8AC3E}">
        <p14:creationId xmlns:p14="http://schemas.microsoft.com/office/powerpoint/2010/main" val="726243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9</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9</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9</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4 – lifestyle – diet, water, exercise, sleep/rest &amp; reducing toxins as these all have an impact on immunity and your ability to cognitively deal with anxiety I will mention this again later because its so important and a low hanging fruit quick win. Workouts on an exercise bike is proven to improve mood as blood flows (oxygen and proteins) to the part of the brain that improves mood. It works better when you are exercising the brain at the same time by focusing on something else – it increases by 29% when activating the brain during exercise and opening and closing the eyes – Get a exercise bike and something to focus on – podcast etc. Work the brain and body in tandem! </a:t>
            </a:r>
          </a:p>
          <a:p>
            <a:pPr eaLnBrk="1" hangingPunct="1"/>
            <a:r>
              <a:rPr lang="en-US" dirty="0"/>
              <a:t>What about social media – research says passive use = 33% increase risk of anxiety whereas active = 15 decrease. It seems that increasing social media over 3 hours a day increases risk of depression by 80%. </a:t>
            </a:r>
          </a:p>
        </p:txBody>
      </p:sp>
    </p:spTree>
    <p:extLst>
      <p:ext uri="{BB962C8B-B14F-4D97-AF65-F5344CB8AC3E}">
        <p14:creationId xmlns:p14="http://schemas.microsoft.com/office/powerpoint/2010/main" val="178428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7/21/2021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7/21/2021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7/21/2021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7/21/2021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7/21/2021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7/21/2021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7/21/2021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7/21/2021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7/21/2021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7/21/2021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7/21/2021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7/21/2021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0.jpeg"/><Relationship Id="rId5" Type="http://schemas.openxmlformats.org/officeDocument/2006/relationships/image" Target="../media/image39.jpeg"/><Relationship Id="rId4" Type="http://schemas.openxmlformats.org/officeDocument/2006/relationships/image" Target="../media/image38.jpeg"/></Relationships>
</file>

<file path=ppt/slides/_rels/slide1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42.jpeg"/></Relationships>
</file>

<file path=ppt/slides/_rels/slide1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48.jpeg"/></Relationships>
</file>

<file path=ppt/slides/_rels/slide17.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55.jpeg"/><Relationship Id="rId3" Type="http://schemas.openxmlformats.org/officeDocument/2006/relationships/image" Target="../media/image50.jpeg"/><Relationship Id="rId7" Type="http://schemas.openxmlformats.org/officeDocument/2006/relationships/image" Target="../media/image54.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3.png"/><Relationship Id="rId5" Type="http://schemas.openxmlformats.org/officeDocument/2006/relationships/image" Target="../media/image52.jpeg"/><Relationship Id="rId4" Type="http://schemas.openxmlformats.org/officeDocument/2006/relationships/image" Target="../media/image51.jpeg"/><Relationship Id="rId9" Type="http://schemas.openxmlformats.org/officeDocument/2006/relationships/image" Target="../media/image5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8.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1.jpeg"/><Relationship Id="rId5" Type="http://schemas.openxmlformats.org/officeDocument/2006/relationships/image" Target="../media/image60.jpeg"/><Relationship Id="rId4" Type="http://schemas.openxmlformats.org/officeDocument/2006/relationships/image" Target="../media/image59.jpeg"/></Relationships>
</file>

<file path=ppt/slides/_rels/slide22.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62.jpeg"/><Relationship Id="rId1" Type="http://schemas.openxmlformats.org/officeDocument/2006/relationships/slideLayout" Target="../slideLayouts/slideLayout7.xml"/><Relationship Id="rId5" Type="http://schemas.openxmlformats.org/officeDocument/2006/relationships/image" Target="../media/image65.jpeg"/><Relationship Id="rId4" Type="http://schemas.openxmlformats.org/officeDocument/2006/relationships/image" Target="../media/image64.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bernard.genge@gmail.com"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jryCoo0BrRk"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foodandmoodcentre.com.au/2020/09/lactobacillus-and-anxiety-whats-the-link/" TargetMode="External"/><Relationship Id="rId2" Type="http://schemas.openxmlformats.org/officeDocument/2006/relationships/hyperlink" Target="https://www.youtube.com/watch?v=zTuX_ShUrw0"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WWloIAQpMc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21.png"/><Relationship Id="rId7" Type="http://schemas.openxmlformats.org/officeDocument/2006/relationships/image" Target="../media/image25.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4.jpeg"/><Relationship Id="rId11" Type="http://schemas.openxmlformats.org/officeDocument/2006/relationships/image" Target="../media/image29.jpeg"/><Relationship Id="rId5" Type="http://schemas.openxmlformats.org/officeDocument/2006/relationships/image" Target="../media/image23.jpeg"/><Relationship Id="rId10" Type="http://schemas.openxmlformats.org/officeDocument/2006/relationships/image" Target="../media/image28.jpeg"/><Relationship Id="rId4" Type="http://schemas.openxmlformats.org/officeDocument/2006/relationships/image" Target="../media/image22.jpeg"/><Relationship Id="rId9" Type="http://schemas.openxmlformats.org/officeDocument/2006/relationships/image" Target="../media/image27.jpeg"/></Relationships>
</file>

<file path=ppt/slides/_rels/slide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image" Target="../media/image31.png"/><Relationship Id="rId7" Type="http://schemas.openxmlformats.org/officeDocument/2006/relationships/image" Target="../media/image35.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34.png"/><Relationship Id="rId5" Type="http://schemas.openxmlformats.org/officeDocument/2006/relationships/image" Target="../media/image33.jpeg"/><Relationship Id="rId4" Type="http://schemas.openxmlformats.org/officeDocument/2006/relationships/image" Target="../media/image3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Dealing with anxieties and worries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Strategies for dealing with anxiety</a:t>
            </a:r>
            <a:endParaRPr lang="en-US" sz="2400" dirty="0">
              <a:solidFill>
                <a:schemeClr val="bg1"/>
              </a:solidFill>
              <a:cs typeface="Arial" charset="0"/>
            </a:endParaRPr>
          </a:p>
        </p:txBody>
      </p:sp>
      <p:sp>
        <p:nvSpPr>
          <p:cNvPr id="2" name="AutoShape 14" descr="29 Living Beyond Your Feelings: Controlling Emotions So They Don't Control  You Quotes &amp; Sayings with Wallpapers &amp; Posters - Quotes.Pub">
            <a:extLst>
              <a:ext uri="{FF2B5EF4-FFF2-40B4-BE49-F238E27FC236}">
                <a16:creationId xmlns:a16="http://schemas.microsoft.com/office/drawing/2014/main" id="{9F3BFBC8-7B50-4A49-A677-966FC6A4F9F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2" name="Picture 2" descr="Should we be worrying about the purpose of life? | Lifestyle News,The  Indian Express">
            <a:extLst>
              <a:ext uri="{FF2B5EF4-FFF2-40B4-BE49-F238E27FC236}">
                <a16:creationId xmlns:a16="http://schemas.microsoft.com/office/drawing/2014/main" id="{BD833E03-CB42-4C80-8B29-A47D43128D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013718"/>
            <a:ext cx="2867025" cy="183921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s Your Lack of Community Involvement Hurting Your Business? - Online  Finance Solution at a Glance">
            <a:extLst>
              <a:ext uri="{FF2B5EF4-FFF2-40B4-BE49-F238E27FC236}">
                <a16:creationId xmlns:a16="http://schemas.microsoft.com/office/drawing/2014/main" id="{7A9993A9-B688-448B-9223-A30E6049B2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765176"/>
            <a:ext cx="3238872" cy="208776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ow to Talk to Someone in Need of Help – WISE Wisconsin">
            <a:extLst>
              <a:ext uri="{FF2B5EF4-FFF2-40B4-BE49-F238E27FC236}">
                <a16:creationId xmlns:a16="http://schemas.microsoft.com/office/drawing/2014/main" id="{991AE629-9C79-4E40-A968-FBE9117EA8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6" y="3276600"/>
            <a:ext cx="3384376" cy="3032719"/>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Progressive Muscle Relaxation - YouTube">
            <a:extLst>
              <a:ext uri="{FF2B5EF4-FFF2-40B4-BE49-F238E27FC236}">
                <a16:creationId xmlns:a16="http://schemas.microsoft.com/office/drawing/2014/main" id="{2DFD9CC5-DF25-4684-ADFD-5FFF0D400DC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360" y="3429000"/>
            <a:ext cx="3384376"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9434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0005C86-99D6-4EE1-B398-A22464A1D9B0}"/>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Strategies for dealing with anxiety</a:t>
            </a:r>
            <a:endParaRPr lang="en-US" sz="2400" dirty="0">
              <a:solidFill>
                <a:schemeClr val="bg1"/>
              </a:solidFill>
              <a:cs typeface="Arial" charset="0"/>
            </a:endParaRPr>
          </a:p>
        </p:txBody>
      </p:sp>
      <p:pic>
        <p:nvPicPr>
          <p:cNvPr id="2050" name="Picture 2" descr="Resultado de imagen de you can only control what you can control">
            <a:extLst>
              <a:ext uri="{FF2B5EF4-FFF2-40B4-BE49-F238E27FC236}">
                <a16:creationId xmlns:a16="http://schemas.microsoft.com/office/drawing/2014/main" id="{3FC00347-D061-4AB1-94F3-28DE4D53C3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980728"/>
            <a:ext cx="4365650" cy="274964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sultado de imagen de you can only control what you can control">
            <a:extLst>
              <a:ext uri="{FF2B5EF4-FFF2-40B4-BE49-F238E27FC236}">
                <a16:creationId xmlns:a16="http://schemas.microsoft.com/office/drawing/2014/main" id="{FAD2EF49-F0A9-4495-8B79-F452B12F4C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088" y="1052737"/>
            <a:ext cx="3528392" cy="274964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12D21D5-D998-4162-AE1F-EF1BBCE73A76}"/>
              </a:ext>
            </a:extLst>
          </p:cNvPr>
          <p:cNvSpPr txBox="1"/>
          <p:nvPr/>
        </p:nvSpPr>
        <p:spPr>
          <a:xfrm>
            <a:off x="179512" y="4293096"/>
            <a:ext cx="8424936" cy="2308324"/>
          </a:xfrm>
          <a:prstGeom prst="rect">
            <a:avLst/>
          </a:prstGeom>
          <a:noFill/>
        </p:spPr>
        <p:txBody>
          <a:bodyPr wrap="square" rtlCol="0">
            <a:spAutoFit/>
          </a:bodyPr>
          <a:lstStyle/>
          <a:p>
            <a:pPr algn="l"/>
            <a:r>
              <a:rPr lang="en-US" b="0" i="0" dirty="0">
                <a:solidFill>
                  <a:srgbClr val="2C2D30"/>
                </a:solidFill>
                <a:effectLst/>
                <a:latin typeface="Proxima Nova Regular"/>
              </a:rPr>
              <a:t>So:</a:t>
            </a:r>
          </a:p>
          <a:p>
            <a:pPr marL="285750" indent="-285750" algn="l">
              <a:buFont typeface="Arial" panose="020B0604020202020204" pitchFamily="34" charset="0"/>
              <a:buChar char="•"/>
            </a:pPr>
            <a:r>
              <a:rPr lang="en-US" dirty="0">
                <a:solidFill>
                  <a:srgbClr val="2C2D30"/>
                </a:solidFill>
                <a:latin typeface="Proxima Nova Regular"/>
              </a:rPr>
              <a:t>Use your self-awareness to identify your fears/ things that don’t matter or you can’t control</a:t>
            </a:r>
          </a:p>
          <a:p>
            <a:pPr marL="285750" indent="-285750" algn="l">
              <a:buFont typeface="Arial" panose="020B0604020202020204" pitchFamily="34" charset="0"/>
              <a:buChar char="•"/>
            </a:pPr>
            <a:r>
              <a:rPr lang="en-US" b="0" i="0" dirty="0">
                <a:solidFill>
                  <a:srgbClr val="2C2D30"/>
                </a:solidFill>
                <a:effectLst/>
                <a:latin typeface="Proxima Nova Regular"/>
              </a:rPr>
              <a:t>Decide to be decisive, especially with problem solving and dealing with issues</a:t>
            </a:r>
          </a:p>
          <a:p>
            <a:pPr marL="285750" indent="-285750" algn="l">
              <a:buFont typeface="Arial" panose="020B0604020202020204" pitchFamily="34" charset="0"/>
              <a:buChar char="•"/>
            </a:pPr>
            <a:r>
              <a:rPr lang="en-US" dirty="0">
                <a:solidFill>
                  <a:srgbClr val="2C2D30"/>
                </a:solidFill>
                <a:latin typeface="Proxima Nova Regular"/>
              </a:rPr>
              <a:t>Manage your stress – look up, smile and focus on what makes you happy </a:t>
            </a:r>
          </a:p>
          <a:p>
            <a:pPr marL="285750" indent="-285750" algn="l">
              <a:buFont typeface="Arial" panose="020B0604020202020204" pitchFamily="34" charset="0"/>
              <a:buChar char="•"/>
            </a:pPr>
            <a:r>
              <a:rPr lang="en-US" b="0" i="0" dirty="0">
                <a:solidFill>
                  <a:srgbClr val="2C2D30"/>
                </a:solidFill>
                <a:effectLst/>
                <a:latin typeface="Proxima Nova Regular"/>
              </a:rPr>
              <a:t>Practice positive affirmations and </a:t>
            </a:r>
            <a:r>
              <a:rPr lang="en-US" b="0" i="0" dirty="0" err="1">
                <a:solidFill>
                  <a:srgbClr val="2C2D30"/>
                </a:solidFill>
                <a:effectLst/>
                <a:latin typeface="Proxima Nova Regular"/>
              </a:rPr>
              <a:t>visualisation</a:t>
            </a:r>
            <a:endParaRPr lang="en-US" b="0" i="0" dirty="0">
              <a:solidFill>
                <a:srgbClr val="2C2D30"/>
              </a:solidFill>
              <a:effectLst/>
              <a:latin typeface="Proxima Nova Regular"/>
            </a:endParaRPr>
          </a:p>
          <a:p>
            <a:pPr marL="285750" indent="-285750" algn="l">
              <a:buFont typeface="Arial" panose="020B0604020202020204" pitchFamily="34" charset="0"/>
              <a:buChar char="•"/>
            </a:pPr>
            <a:r>
              <a:rPr lang="en-US" dirty="0">
                <a:solidFill>
                  <a:srgbClr val="2C2D30"/>
                </a:solidFill>
                <a:latin typeface="Proxima Nova Regular"/>
              </a:rPr>
              <a:t>Try gradual exposure therapy – if it’s the dark start with pictures of the dark</a:t>
            </a:r>
            <a:endParaRPr lang="en-US" b="0" i="0" dirty="0">
              <a:solidFill>
                <a:srgbClr val="2C2D30"/>
              </a:solidFill>
              <a:effectLst/>
              <a:latin typeface="Proxima Nova Regular"/>
            </a:endParaRPr>
          </a:p>
          <a:p>
            <a:pPr marL="285750" indent="-285750" algn="l">
              <a:buFont typeface="Arial" panose="020B0604020202020204" pitchFamily="34" charset="0"/>
              <a:buChar char="•"/>
            </a:pPr>
            <a:r>
              <a:rPr lang="en-US" dirty="0">
                <a:solidFill>
                  <a:srgbClr val="2C2D30"/>
                </a:solidFill>
                <a:latin typeface="Proxima Nova Regular"/>
              </a:rPr>
              <a:t>And most importantly deal with the things you are concerned about</a:t>
            </a:r>
            <a:endParaRPr lang="en-US" b="0" i="0" dirty="0">
              <a:solidFill>
                <a:srgbClr val="2C2D30"/>
              </a:solidFill>
              <a:effectLst/>
              <a:latin typeface="Proxima Nova Regular"/>
            </a:endParaRPr>
          </a:p>
        </p:txBody>
      </p:sp>
    </p:spTree>
    <p:extLst>
      <p:ext uri="{BB962C8B-B14F-4D97-AF65-F5344CB8AC3E}">
        <p14:creationId xmlns:p14="http://schemas.microsoft.com/office/powerpoint/2010/main" val="2401594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0005C86-99D6-4EE1-B398-A22464A1D9B0}"/>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a:solidFill>
                  <a:schemeClr val="bg1"/>
                </a:solidFill>
                <a:latin typeface="Arial" charset="0"/>
                <a:cs typeface="Arial" charset="0"/>
              </a:rPr>
              <a:t> Strategies for dealing with anxiety</a:t>
            </a:r>
            <a:endParaRPr lang="en-US" sz="2400" dirty="0">
              <a:solidFill>
                <a:schemeClr val="bg1"/>
              </a:solidFill>
              <a:cs typeface="Arial" charset="0"/>
            </a:endParaRPr>
          </a:p>
        </p:txBody>
      </p:sp>
      <p:sp>
        <p:nvSpPr>
          <p:cNvPr id="2" name="TextBox 1">
            <a:extLst>
              <a:ext uri="{FF2B5EF4-FFF2-40B4-BE49-F238E27FC236}">
                <a16:creationId xmlns:a16="http://schemas.microsoft.com/office/drawing/2014/main" id="{85F8A525-2336-40FD-BDB1-6397AE7F243C}"/>
              </a:ext>
            </a:extLst>
          </p:cNvPr>
          <p:cNvSpPr txBox="1"/>
          <p:nvPr/>
        </p:nvSpPr>
        <p:spPr>
          <a:xfrm>
            <a:off x="251520" y="980728"/>
            <a:ext cx="8640960"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t>Make friends/alliance with anxiety, don’t fight it or</a:t>
            </a:r>
          </a:p>
          <a:p>
            <a:pPr marL="342900" indent="-342900">
              <a:buFont typeface="Arial" panose="020B0604020202020204" pitchFamily="34" charset="0"/>
              <a:buChar char="•"/>
            </a:pPr>
            <a:r>
              <a:rPr lang="en-US" sz="2400" dirty="0"/>
              <a:t>Regard it as an enemy</a:t>
            </a:r>
          </a:p>
          <a:p>
            <a:pPr marL="342900" indent="-342900">
              <a:buFont typeface="Arial" panose="020B0604020202020204" pitchFamily="34" charset="0"/>
              <a:buChar char="•"/>
            </a:pPr>
            <a:r>
              <a:rPr lang="en-US" sz="2400" dirty="0"/>
              <a:t>Listen to it, learn and deal with it, so you can </a:t>
            </a:r>
          </a:p>
          <a:p>
            <a:pPr marL="342900" indent="-342900">
              <a:buFont typeface="Arial" panose="020B0604020202020204" pitchFamily="34" charset="0"/>
              <a:buChar char="•"/>
            </a:pPr>
            <a:r>
              <a:rPr lang="en-US" sz="2400" dirty="0"/>
              <a:t>Move forward and function with it. </a:t>
            </a:r>
          </a:p>
        </p:txBody>
      </p:sp>
      <p:sp>
        <p:nvSpPr>
          <p:cNvPr id="5" name="TextBox 4">
            <a:extLst>
              <a:ext uri="{FF2B5EF4-FFF2-40B4-BE49-F238E27FC236}">
                <a16:creationId xmlns:a16="http://schemas.microsoft.com/office/drawing/2014/main" id="{41F78E66-6BDC-4A30-84D3-51FA23C3898D}"/>
              </a:ext>
            </a:extLst>
          </p:cNvPr>
          <p:cNvSpPr txBox="1"/>
          <p:nvPr/>
        </p:nvSpPr>
        <p:spPr>
          <a:xfrm>
            <a:off x="35496" y="3969453"/>
            <a:ext cx="4939173" cy="1938992"/>
          </a:xfrm>
          <a:prstGeom prst="rect">
            <a:avLst/>
          </a:prstGeom>
          <a:noFill/>
        </p:spPr>
        <p:txBody>
          <a:bodyPr wrap="none" rtlCol="0">
            <a:spAutoFit/>
          </a:bodyPr>
          <a:lstStyle/>
          <a:p>
            <a:r>
              <a:rPr lang="en-US" sz="2400" dirty="0"/>
              <a:t>4 L’s </a:t>
            </a:r>
          </a:p>
          <a:p>
            <a:pPr marL="285750" indent="-285750">
              <a:buFont typeface="Arial" panose="020B0604020202020204" pitchFamily="34" charset="0"/>
              <a:buChar char="•"/>
            </a:pPr>
            <a:r>
              <a:rPr lang="en-US" sz="2400" dirty="0"/>
              <a:t>Look – within yourself</a:t>
            </a:r>
          </a:p>
          <a:p>
            <a:pPr marL="285750" indent="-285750">
              <a:buFont typeface="Arial" panose="020B0604020202020204" pitchFamily="34" charset="0"/>
              <a:buChar char="•"/>
            </a:pPr>
            <a:r>
              <a:rPr lang="en-US" sz="2400" dirty="0"/>
              <a:t>Listen – to your voice of anxiety</a:t>
            </a:r>
          </a:p>
          <a:p>
            <a:pPr marL="285750" indent="-285750">
              <a:buFont typeface="Arial" panose="020B0604020202020204" pitchFamily="34" charset="0"/>
              <a:buChar char="•"/>
            </a:pPr>
            <a:r>
              <a:rPr lang="en-US" sz="2400" dirty="0"/>
              <a:t>Love it – use something like EFT</a:t>
            </a:r>
          </a:p>
          <a:p>
            <a:pPr marL="285750" indent="-285750">
              <a:buFont typeface="Arial" panose="020B0604020202020204" pitchFamily="34" charset="0"/>
              <a:buChar char="•"/>
            </a:pPr>
            <a:r>
              <a:rPr lang="en-US" sz="2400" dirty="0"/>
              <a:t>Let go</a:t>
            </a:r>
            <a:endParaRPr lang="en-GB" sz="2400" dirty="0"/>
          </a:p>
        </p:txBody>
      </p:sp>
      <p:sp>
        <p:nvSpPr>
          <p:cNvPr id="6" name="TextBox 5">
            <a:extLst>
              <a:ext uri="{FF2B5EF4-FFF2-40B4-BE49-F238E27FC236}">
                <a16:creationId xmlns:a16="http://schemas.microsoft.com/office/drawing/2014/main" id="{E884C231-D859-4D8E-B227-A62B2374DC20}"/>
              </a:ext>
            </a:extLst>
          </p:cNvPr>
          <p:cNvSpPr txBox="1"/>
          <p:nvPr/>
        </p:nvSpPr>
        <p:spPr>
          <a:xfrm>
            <a:off x="4860032" y="3998094"/>
            <a:ext cx="2545890" cy="2308324"/>
          </a:xfrm>
          <a:prstGeom prst="rect">
            <a:avLst/>
          </a:prstGeom>
          <a:noFill/>
        </p:spPr>
        <p:txBody>
          <a:bodyPr wrap="none" rtlCol="0">
            <a:spAutoFit/>
          </a:bodyPr>
          <a:lstStyle/>
          <a:p>
            <a:r>
              <a:rPr lang="en-US" sz="2400" dirty="0"/>
              <a:t>5 A’s</a:t>
            </a:r>
          </a:p>
          <a:p>
            <a:pPr marL="285750" indent="-285750">
              <a:buFont typeface="Arial" panose="020B0604020202020204" pitchFamily="34" charset="0"/>
              <a:buChar char="•"/>
            </a:pPr>
            <a:r>
              <a:rPr lang="en-US" sz="2400" dirty="0"/>
              <a:t>Acknowledge it</a:t>
            </a:r>
          </a:p>
          <a:p>
            <a:pPr marL="285750" indent="-285750">
              <a:buFont typeface="Arial" panose="020B0604020202020204" pitchFamily="34" charset="0"/>
              <a:buChar char="•"/>
            </a:pPr>
            <a:r>
              <a:rPr lang="en-US" sz="2400" dirty="0"/>
              <a:t>Accept it</a:t>
            </a:r>
          </a:p>
          <a:p>
            <a:pPr marL="285750" indent="-285750">
              <a:buFont typeface="Arial" panose="020B0604020202020204" pitchFamily="34" charset="0"/>
              <a:buChar char="•"/>
            </a:pPr>
            <a:r>
              <a:rPr lang="en-US" sz="2400" dirty="0"/>
              <a:t>Address it</a:t>
            </a:r>
          </a:p>
          <a:p>
            <a:pPr marL="285750" indent="-285750">
              <a:buFont typeface="Arial" panose="020B0604020202020204" pitchFamily="34" charset="0"/>
              <a:buChar char="•"/>
            </a:pPr>
            <a:r>
              <a:rPr lang="en-US" sz="2400" dirty="0"/>
              <a:t>Affirm it</a:t>
            </a:r>
          </a:p>
          <a:p>
            <a:pPr marL="285750" indent="-285750">
              <a:buFont typeface="Arial" panose="020B0604020202020204" pitchFamily="34" charset="0"/>
              <a:buChar char="•"/>
            </a:pPr>
            <a:r>
              <a:rPr lang="en-US" sz="2400" dirty="0"/>
              <a:t>Alienate it</a:t>
            </a:r>
            <a:endParaRPr lang="en-GB" sz="2400" dirty="0"/>
          </a:p>
        </p:txBody>
      </p:sp>
      <p:pic>
        <p:nvPicPr>
          <p:cNvPr id="1026" name="Picture 2" descr="Pen In Hand Foto de stock y más banco de imágenes de Adulto - iStock">
            <a:extLst>
              <a:ext uri="{FF2B5EF4-FFF2-40B4-BE49-F238E27FC236}">
                <a16:creationId xmlns:a16="http://schemas.microsoft.com/office/drawing/2014/main" id="{0EFC8B94-C05E-4C2C-8AB6-C9EACA6CF4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2713856"/>
            <a:ext cx="18764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7265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lf-Cultivation Series: Holding Your Heart in Your Hand - Daoist  Traditions College">
            <a:extLst>
              <a:ext uri="{FF2B5EF4-FFF2-40B4-BE49-F238E27FC236}">
                <a16:creationId xmlns:a16="http://schemas.microsoft.com/office/drawing/2014/main" id="{FE02C94C-1E1F-46FE-8100-BACDCE19DF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2882195"/>
            <a:ext cx="2880320" cy="345638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91B3C42-A098-47A4-A420-3F05F73BF3C2}"/>
              </a:ext>
            </a:extLst>
          </p:cNvPr>
          <p:cNvSpPr txBox="1"/>
          <p:nvPr/>
        </p:nvSpPr>
        <p:spPr>
          <a:xfrm>
            <a:off x="333497" y="948648"/>
            <a:ext cx="8784976"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t>Our heart communicates with our brain to influence emotions/awareness.</a:t>
            </a:r>
          </a:p>
          <a:p>
            <a:pPr marL="342900" indent="-342900">
              <a:buFont typeface="Arial" panose="020B0604020202020204" pitchFamily="34" charset="0"/>
              <a:buChar char="•"/>
            </a:pPr>
            <a:r>
              <a:rPr lang="en-US" sz="2000" dirty="0"/>
              <a:t>Our heart controls fight, flight or relaxation.</a:t>
            </a:r>
          </a:p>
          <a:p>
            <a:pPr marL="342900" indent="-342900">
              <a:buFont typeface="Arial" panose="020B0604020202020204" pitchFamily="34" charset="0"/>
              <a:buChar char="•"/>
            </a:pPr>
            <a:r>
              <a:rPr lang="en-US" sz="2000" dirty="0"/>
              <a:t>The brain receives information from the senses and if that is a threat (real or imagined) it tells the heart to produce adrenaline and other chemicals to fight or flight. </a:t>
            </a:r>
          </a:p>
          <a:p>
            <a:pPr marL="342900" indent="-342900">
              <a:buFont typeface="Arial" panose="020B0604020202020204" pitchFamily="34" charset="0"/>
              <a:buChar char="•"/>
            </a:pPr>
            <a:r>
              <a:rPr lang="en-US" sz="2000" b="1" dirty="0"/>
              <a:t>Your heart can override this!</a:t>
            </a:r>
            <a:endParaRPr lang="en-GB" sz="2000" b="1" dirty="0"/>
          </a:p>
        </p:txBody>
      </p:sp>
      <p:sp>
        <p:nvSpPr>
          <p:cNvPr id="3" name="TextBox 2">
            <a:extLst>
              <a:ext uri="{FF2B5EF4-FFF2-40B4-BE49-F238E27FC236}">
                <a16:creationId xmlns:a16="http://schemas.microsoft.com/office/drawing/2014/main" id="{235590D7-363D-4AE3-BC98-38D67E2467C5}"/>
              </a:ext>
            </a:extLst>
          </p:cNvPr>
          <p:cNvSpPr txBox="1"/>
          <p:nvPr/>
        </p:nvSpPr>
        <p:spPr>
          <a:xfrm>
            <a:off x="345793" y="3058611"/>
            <a:ext cx="4951886" cy="3785652"/>
          </a:xfrm>
          <a:prstGeom prst="rect">
            <a:avLst/>
          </a:prstGeom>
          <a:noFill/>
        </p:spPr>
        <p:txBody>
          <a:bodyPr wrap="square" rtlCol="0">
            <a:spAutoFit/>
          </a:bodyPr>
          <a:lstStyle/>
          <a:p>
            <a:r>
              <a:rPr lang="en-US" sz="2000" dirty="0"/>
              <a:t>By shifting attention from head to heart your body relaxes. This is what you do: </a:t>
            </a:r>
          </a:p>
          <a:p>
            <a:endParaRPr lang="en-US" sz="2000" dirty="0"/>
          </a:p>
          <a:p>
            <a:pPr marL="457200" indent="-457200">
              <a:buFont typeface="+mj-lt"/>
              <a:buAutoNum type="arabicPeriod"/>
            </a:pPr>
            <a:r>
              <a:rPr lang="en-US" sz="2000" dirty="0"/>
              <a:t>Put hand on heart. Take 5 deep, slow, gentle breaths whilst focusing on your hand on your heart</a:t>
            </a:r>
          </a:p>
          <a:p>
            <a:pPr marL="457200" indent="-457200">
              <a:buFont typeface="+mj-lt"/>
              <a:buAutoNum type="arabicPeriod"/>
            </a:pPr>
            <a:r>
              <a:rPr lang="en-US" sz="2000" dirty="0"/>
              <a:t>Recall a time you felt relaxed, in control and good –focus on it</a:t>
            </a:r>
          </a:p>
          <a:p>
            <a:pPr marL="457200" indent="-457200">
              <a:buFont typeface="+mj-lt"/>
              <a:buAutoNum type="arabicPeriod"/>
            </a:pPr>
            <a:r>
              <a:rPr lang="en-US" sz="2000" dirty="0"/>
              <a:t>Ask your heart how you can take great care of yourself</a:t>
            </a:r>
          </a:p>
          <a:p>
            <a:pPr marL="457200" indent="-457200">
              <a:buFont typeface="+mj-lt"/>
              <a:buAutoNum type="arabicPeriod"/>
            </a:pPr>
            <a:r>
              <a:rPr lang="en-US" sz="2000" dirty="0"/>
              <a:t>Listen to your intuition which is where the answer lies </a:t>
            </a:r>
            <a:endParaRPr lang="en-GB" sz="2000" dirty="0"/>
          </a:p>
        </p:txBody>
      </p:sp>
      <p:sp>
        <p:nvSpPr>
          <p:cNvPr id="5" name="Rectangle 4">
            <a:extLst>
              <a:ext uri="{FF2B5EF4-FFF2-40B4-BE49-F238E27FC236}">
                <a16:creationId xmlns:a16="http://schemas.microsoft.com/office/drawing/2014/main" id="{857EC1B2-1433-4966-B348-5310878A6666}"/>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a:solidFill>
                  <a:schemeClr val="bg1"/>
                </a:solidFill>
                <a:latin typeface="Arial" charset="0"/>
                <a:cs typeface="Arial" charset="0"/>
              </a:rPr>
              <a:t> Strategies for dealing with anxiety</a:t>
            </a:r>
            <a:endParaRPr lang="en-US" sz="2400" dirty="0">
              <a:solidFill>
                <a:schemeClr val="bg1"/>
              </a:solidFill>
              <a:cs typeface="Arial" charset="0"/>
            </a:endParaRPr>
          </a:p>
        </p:txBody>
      </p:sp>
    </p:spTree>
    <p:extLst>
      <p:ext uri="{BB962C8B-B14F-4D97-AF65-F5344CB8AC3E}">
        <p14:creationId xmlns:p14="http://schemas.microsoft.com/office/powerpoint/2010/main" val="27835557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1B3C42-A098-47A4-A420-3F05F73BF3C2}"/>
              </a:ext>
            </a:extLst>
          </p:cNvPr>
          <p:cNvSpPr txBox="1"/>
          <p:nvPr/>
        </p:nvSpPr>
        <p:spPr>
          <a:xfrm>
            <a:off x="133031" y="759495"/>
            <a:ext cx="9010969" cy="1323439"/>
          </a:xfrm>
          <a:prstGeom prst="rect">
            <a:avLst/>
          </a:prstGeom>
          <a:noFill/>
        </p:spPr>
        <p:txBody>
          <a:bodyPr wrap="square" rtlCol="0">
            <a:spAutoFit/>
          </a:bodyPr>
          <a:lstStyle/>
          <a:p>
            <a:r>
              <a:rPr lang="en-GB" sz="2000" dirty="0"/>
              <a:t>An immediate anxiety-reducing technique, and is something you can do right now to decrease anxiety and lower your heart rate. It can be done wherever you are comfortable, standing, sitting in a chair or lying down, eyes open or closed.</a:t>
            </a:r>
          </a:p>
        </p:txBody>
      </p:sp>
      <p:sp>
        <p:nvSpPr>
          <p:cNvPr id="5" name="Rectangle 4">
            <a:extLst>
              <a:ext uri="{FF2B5EF4-FFF2-40B4-BE49-F238E27FC236}">
                <a16:creationId xmlns:a16="http://schemas.microsoft.com/office/drawing/2014/main" id="{857EC1B2-1433-4966-B348-5310878A6666}"/>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Strategies for dealing </a:t>
            </a:r>
            <a:r>
              <a:rPr lang="en-GB" sz="2400">
                <a:solidFill>
                  <a:schemeClr val="bg1"/>
                </a:solidFill>
                <a:latin typeface="Arial" charset="0"/>
                <a:cs typeface="Arial" charset="0"/>
              </a:rPr>
              <a:t>with anxiety - </a:t>
            </a:r>
            <a:r>
              <a:rPr lang="en-GB" sz="2400" dirty="0">
                <a:solidFill>
                  <a:schemeClr val="bg1"/>
                </a:solidFill>
                <a:latin typeface="Arial" charset="0"/>
                <a:cs typeface="Arial" charset="0"/>
              </a:rPr>
              <a:t>the butterfly hug</a:t>
            </a:r>
            <a:endParaRPr lang="en-US" sz="2400" dirty="0">
              <a:solidFill>
                <a:schemeClr val="bg1"/>
              </a:solidFill>
              <a:cs typeface="Arial" charset="0"/>
            </a:endParaRPr>
          </a:p>
        </p:txBody>
      </p:sp>
      <p:sp>
        <p:nvSpPr>
          <p:cNvPr id="4" name="TextBox 3">
            <a:extLst>
              <a:ext uri="{FF2B5EF4-FFF2-40B4-BE49-F238E27FC236}">
                <a16:creationId xmlns:a16="http://schemas.microsoft.com/office/drawing/2014/main" id="{745D8C95-2CA5-4511-B9FD-5B75080EEA7A}"/>
              </a:ext>
            </a:extLst>
          </p:cNvPr>
          <p:cNvSpPr txBox="1"/>
          <p:nvPr/>
        </p:nvSpPr>
        <p:spPr>
          <a:xfrm>
            <a:off x="127393" y="2082934"/>
            <a:ext cx="3816424" cy="4708981"/>
          </a:xfrm>
          <a:prstGeom prst="rect">
            <a:avLst/>
          </a:prstGeom>
          <a:noFill/>
        </p:spPr>
        <p:txBody>
          <a:bodyPr wrap="square" rtlCol="0">
            <a:spAutoFit/>
          </a:bodyPr>
          <a:lstStyle/>
          <a:p>
            <a:pPr>
              <a:buFont typeface="+mj-lt"/>
              <a:buAutoNum type="arabicPeriod"/>
            </a:pPr>
            <a:r>
              <a:rPr lang="en-GB" sz="2000" b="0" i="0" dirty="0">
                <a:solidFill>
                  <a:srgbClr val="000000"/>
                </a:solidFill>
                <a:effectLst/>
                <a:latin typeface="Arial" panose="020B0604020202020204" pitchFamily="34" charset="0"/>
                <a:cs typeface="Arial" panose="020B0604020202020204" pitchFamily="34" charset="0"/>
              </a:rPr>
              <a:t>Cross your hands across your chest, with your middle fingers resting on your collarbones. </a:t>
            </a:r>
            <a:r>
              <a:rPr lang="en-GB" sz="2000" dirty="0"/>
              <a:t>Hand and fingers should be as vertical as possible, so that the fingers point towards the neck and not towards the arms</a:t>
            </a:r>
            <a:endParaRPr lang="en-GB" sz="2000" b="0" i="0" dirty="0">
              <a:solidFill>
                <a:srgbClr val="000000"/>
              </a:solidFill>
              <a:effectLst/>
              <a:latin typeface="Arial" panose="020B0604020202020204" pitchFamily="34" charset="0"/>
              <a:cs typeface="Arial" panose="020B0604020202020204" pitchFamily="34" charset="0"/>
            </a:endParaRPr>
          </a:p>
          <a:p>
            <a:pPr algn="l">
              <a:buFont typeface="+mj-lt"/>
              <a:buAutoNum type="arabicPeriod"/>
            </a:pPr>
            <a:r>
              <a:rPr lang="en-GB" sz="2000" b="0" i="0" dirty="0">
                <a:solidFill>
                  <a:srgbClr val="000000"/>
                </a:solidFill>
                <a:effectLst/>
                <a:latin typeface="Arial" panose="020B0604020202020204" pitchFamily="34" charset="0"/>
                <a:cs typeface="Arial" panose="020B0604020202020204" pitchFamily="34" charset="0"/>
              </a:rPr>
              <a:t>Raise your elbows to create your butterfly wings</a:t>
            </a:r>
          </a:p>
          <a:p>
            <a:pPr algn="l">
              <a:buFont typeface="+mj-lt"/>
              <a:buAutoNum type="arabicPeriod"/>
            </a:pPr>
            <a:r>
              <a:rPr lang="en-GB" sz="2000" b="0" i="0" dirty="0">
                <a:solidFill>
                  <a:srgbClr val="000000"/>
                </a:solidFill>
                <a:effectLst/>
                <a:latin typeface="Arial" panose="020B0604020202020204" pitchFamily="34" charset="0"/>
                <a:cs typeface="Arial" panose="020B0604020202020204" pitchFamily="34" charset="0"/>
              </a:rPr>
              <a:t>Slowly tap hands on your chest, alternating left and right</a:t>
            </a:r>
          </a:p>
          <a:p>
            <a:pPr algn="l">
              <a:buFont typeface="+mj-lt"/>
              <a:buAutoNum type="arabicPeriod"/>
            </a:pPr>
            <a:r>
              <a:rPr lang="en-GB" sz="2000" b="0" i="0" dirty="0">
                <a:solidFill>
                  <a:srgbClr val="000000"/>
                </a:solidFill>
                <a:effectLst/>
                <a:latin typeface="Arial" panose="020B0604020202020204" pitchFamily="34" charset="0"/>
                <a:cs typeface="Arial" panose="020B0604020202020204" pitchFamily="34" charset="0"/>
              </a:rPr>
              <a:t>While tapping, breathe in through your nose and exhale through your nose until you start to feel some relief.</a:t>
            </a:r>
          </a:p>
        </p:txBody>
      </p:sp>
      <p:pic>
        <p:nvPicPr>
          <p:cNvPr id="2050" name="Picture 2" descr="Resultado de imagen de butterfly hug method">
            <a:extLst>
              <a:ext uri="{FF2B5EF4-FFF2-40B4-BE49-F238E27FC236}">
                <a16:creationId xmlns:a16="http://schemas.microsoft.com/office/drawing/2014/main" id="{DAF1A456-739D-4E6D-A1B7-2C61D76491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2385311"/>
            <a:ext cx="4752528" cy="4140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4894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o Do EFT Tapping To Relieve Stress And Anxiety">
            <a:extLst>
              <a:ext uri="{FF2B5EF4-FFF2-40B4-BE49-F238E27FC236}">
                <a16:creationId xmlns:a16="http://schemas.microsoft.com/office/drawing/2014/main" id="{844A64E5-29D3-4141-B54E-60067B5CDC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8856984" cy="6552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5910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45815A-8B3A-49AE-8707-13A387C6EC87}"/>
              </a:ext>
            </a:extLst>
          </p:cNvPr>
          <p:cNvSpPr/>
          <p:nvPr/>
        </p:nvSpPr>
        <p:spPr>
          <a:xfrm>
            <a:off x="0" y="0"/>
            <a:ext cx="9144000" cy="7647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400" dirty="0">
                <a:solidFill>
                  <a:schemeClr val="bg1"/>
                </a:solidFill>
                <a:latin typeface="Arial" pitchFamily="34" charset="0"/>
                <a:cs typeface="Arial" pitchFamily="34" charset="0"/>
              </a:rPr>
              <a:t>D</a:t>
            </a:r>
            <a:r>
              <a:rPr lang="en-GB" sz="2400" dirty="0" err="1">
                <a:solidFill>
                  <a:schemeClr val="bg1"/>
                </a:solidFill>
                <a:latin typeface="Arial" pitchFamily="34" charset="0"/>
                <a:cs typeface="Arial" pitchFamily="34" charset="0"/>
              </a:rPr>
              <a:t>rop</a:t>
            </a:r>
            <a:r>
              <a:rPr lang="en-GB" sz="2400" dirty="0">
                <a:solidFill>
                  <a:schemeClr val="bg1"/>
                </a:solidFill>
                <a:latin typeface="Arial" pitchFamily="34" charset="0"/>
                <a:cs typeface="Arial" pitchFamily="34" charset="0"/>
              </a:rPr>
              <a:t> your ‘emotional anchor’</a:t>
            </a:r>
            <a:endParaRPr lang="en-US" sz="2400" dirty="0">
              <a:solidFill>
                <a:schemeClr val="bg1"/>
              </a:solidFill>
              <a:cs typeface="Arial" pitchFamily="34" charset="0"/>
            </a:endParaRPr>
          </a:p>
        </p:txBody>
      </p:sp>
      <p:sp>
        <p:nvSpPr>
          <p:cNvPr id="3" name="TextBox 2">
            <a:extLst>
              <a:ext uri="{FF2B5EF4-FFF2-40B4-BE49-F238E27FC236}">
                <a16:creationId xmlns:a16="http://schemas.microsoft.com/office/drawing/2014/main" id="{70D81ABE-7C5B-487D-A938-2B6318D001B2}"/>
              </a:ext>
            </a:extLst>
          </p:cNvPr>
          <p:cNvSpPr txBox="1"/>
          <p:nvPr/>
        </p:nvSpPr>
        <p:spPr>
          <a:xfrm>
            <a:off x="2899338" y="761760"/>
            <a:ext cx="6264696" cy="2246769"/>
          </a:xfrm>
          <a:prstGeom prst="rect">
            <a:avLst/>
          </a:prstGeom>
          <a:noFill/>
        </p:spPr>
        <p:txBody>
          <a:bodyPr wrap="square" rtlCol="0">
            <a:spAutoFit/>
          </a:bodyPr>
          <a:lstStyle/>
          <a:p>
            <a:pPr marL="342900" indent="-342900">
              <a:buFont typeface="+mj-lt"/>
              <a:buAutoNum type="arabicPeriod"/>
            </a:pPr>
            <a:r>
              <a:rPr lang="en-US" sz="2000" dirty="0"/>
              <a:t>Remember a time when you felt really calm and return to it using all your senses</a:t>
            </a:r>
          </a:p>
          <a:p>
            <a:pPr marL="342900" indent="-342900">
              <a:buFont typeface="+mj-lt"/>
              <a:buAutoNum type="arabicPeriod"/>
            </a:pPr>
            <a:r>
              <a:rPr lang="en-US" sz="2000" dirty="0"/>
              <a:t>Make the </a:t>
            </a:r>
            <a:r>
              <a:rPr lang="en-US" sz="2000" dirty="0" err="1"/>
              <a:t>colours</a:t>
            </a:r>
            <a:r>
              <a:rPr lang="en-US" sz="2000" dirty="0"/>
              <a:t> richer, sounds more crisp, feelings stronger, smells and taste sweeter</a:t>
            </a:r>
          </a:p>
          <a:p>
            <a:pPr marL="342900" indent="-342900">
              <a:buFont typeface="+mj-lt"/>
              <a:buAutoNum type="arabicPeriod"/>
            </a:pPr>
            <a:r>
              <a:rPr lang="en-US" sz="2000" dirty="0"/>
              <a:t>Squeeze the middle finger and thumb of your right hand when this feeling of calm is most intense – to make an association with this calmness</a:t>
            </a:r>
          </a:p>
        </p:txBody>
      </p:sp>
      <p:pic>
        <p:nvPicPr>
          <p:cNvPr id="2050" name="Picture 2" descr="Growth Happens Faster With The Availability Of An Emotional Anchor">
            <a:extLst>
              <a:ext uri="{FF2B5EF4-FFF2-40B4-BE49-F238E27FC236}">
                <a16:creationId xmlns:a16="http://schemas.microsoft.com/office/drawing/2014/main" id="{04C60FFF-8397-4AE2-9CD5-C2E661032A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925524"/>
            <a:ext cx="2352675" cy="1943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61299C2-54BA-4B08-9851-7B8D384FD336}"/>
              </a:ext>
            </a:extLst>
          </p:cNvPr>
          <p:cNvSpPr txBox="1"/>
          <p:nvPr/>
        </p:nvSpPr>
        <p:spPr>
          <a:xfrm>
            <a:off x="0" y="2868624"/>
            <a:ext cx="5256584" cy="4093428"/>
          </a:xfrm>
          <a:prstGeom prst="rect">
            <a:avLst/>
          </a:prstGeom>
          <a:noFill/>
        </p:spPr>
        <p:txBody>
          <a:bodyPr wrap="square" rtlCol="0">
            <a:spAutoFit/>
          </a:bodyPr>
          <a:lstStyle/>
          <a:p>
            <a:r>
              <a:rPr lang="en-US" sz="2000" dirty="0"/>
              <a:t>4.  Do this until you feel deep sense of peace and calm</a:t>
            </a:r>
          </a:p>
          <a:p>
            <a:r>
              <a:rPr lang="en-US" sz="2000" dirty="0"/>
              <a:t>5.  Do this several times – when you can just do it and feel calm you’ve anchored this feeling of calmness</a:t>
            </a:r>
          </a:p>
          <a:p>
            <a:r>
              <a:rPr lang="en-US" sz="2000" dirty="0"/>
              <a:t>6.  Now think of something that increases </a:t>
            </a:r>
            <a:r>
              <a:rPr lang="en-US" sz="2000"/>
              <a:t>your anxiety </a:t>
            </a:r>
            <a:r>
              <a:rPr lang="en-US" sz="2000" dirty="0"/>
              <a:t>(public speaking etc.) then do this sequence to feel calm about that talk (or whatever it is)</a:t>
            </a:r>
          </a:p>
          <a:p>
            <a:r>
              <a:rPr lang="en-US" sz="2000" dirty="0"/>
              <a:t>7.  You can even imagine a challenge such as a difficult question in that talk and handling it confidently </a:t>
            </a:r>
          </a:p>
          <a:p>
            <a:r>
              <a:rPr lang="en-US" sz="2000" dirty="0"/>
              <a:t>8.  Practice makes perfect </a:t>
            </a:r>
            <a:endParaRPr lang="en-GB" sz="2000" dirty="0"/>
          </a:p>
        </p:txBody>
      </p:sp>
      <p:pic>
        <p:nvPicPr>
          <p:cNvPr id="2052" name="Picture 4" descr="Feel Good Fridays - The 3 C's: Feeling Calm, Centered and (in) Control -  Epilepsy Association of Calgary">
            <a:extLst>
              <a:ext uri="{FF2B5EF4-FFF2-40B4-BE49-F238E27FC236}">
                <a16:creationId xmlns:a16="http://schemas.microsoft.com/office/drawing/2014/main" id="{A0548DAE-E1E3-4155-95D2-396F710F3F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6584" y="3212976"/>
            <a:ext cx="3887416"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6352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OLD OUT: Building Resilience with Neuroscience and the Havening Techniques®">
            <a:extLst>
              <a:ext uri="{FF2B5EF4-FFF2-40B4-BE49-F238E27FC236}">
                <a16:creationId xmlns:a16="http://schemas.microsoft.com/office/drawing/2014/main" id="{145C5958-0843-458B-8E84-B6387E308C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28" y="116632"/>
            <a:ext cx="9577064" cy="717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4569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47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bg1"/>
                </a:solidFill>
                <a:latin typeface="Arial" pitchFamily="34" charset="0"/>
                <a:cs typeface="Arial" pitchFamily="34" charset="0"/>
              </a:rPr>
              <a:t>Identifying what you can influence and how</a:t>
            </a:r>
            <a:endParaRPr lang="en-US" sz="2400" dirty="0">
              <a:solidFill>
                <a:schemeClr val="bg1"/>
              </a:solidFill>
              <a:cs typeface="Arial" pitchFamily="34" charset="0"/>
            </a:endParaRPr>
          </a:p>
        </p:txBody>
      </p:sp>
      <p:graphicFrame>
        <p:nvGraphicFramePr>
          <p:cNvPr id="7" name="Table 6">
            <a:extLst>
              <a:ext uri="{FF2B5EF4-FFF2-40B4-BE49-F238E27FC236}">
                <a16:creationId xmlns:a16="http://schemas.microsoft.com/office/drawing/2014/main" id="{D9BB82E1-DB39-4224-955A-B685430EEE35}"/>
              </a:ext>
            </a:extLst>
          </p:cNvPr>
          <p:cNvGraphicFramePr>
            <a:graphicFrameLocks noGrp="1"/>
          </p:cNvGraphicFramePr>
          <p:nvPr/>
        </p:nvGraphicFramePr>
        <p:xfrm>
          <a:off x="143508" y="1005840"/>
          <a:ext cx="8856984" cy="484632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823514920"/>
                    </a:ext>
                  </a:extLst>
                </a:gridCol>
                <a:gridCol w="2952328">
                  <a:extLst>
                    <a:ext uri="{9D8B030D-6E8A-4147-A177-3AD203B41FA5}">
                      <a16:colId xmlns:a16="http://schemas.microsoft.com/office/drawing/2014/main" val="1053272656"/>
                    </a:ext>
                  </a:extLst>
                </a:gridCol>
                <a:gridCol w="2952328">
                  <a:extLst>
                    <a:ext uri="{9D8B030D-6E8A-4147-A177-3AD203B41FA5}">
                      <a16:colId xmlns:a16="http://schemas.microsoft.com/office/drawing/2014/main" val="1740388134"/>
                    </a:ext>
                  </a:extLst>
                </a:gridCol>
              </a:tblGrid>
              <a:tr h="879872">
                <a:tc>
                  <a:txBody>
                    <a:bodyPr/>
                    <a:lstStyle/>
                    <a:p>
                      <a:r>
                        <a:rPr lang="en-GB" dirty="0"/>
                        <a:t>No control concerns</a:t>
                      </a:r>
                    </a:p>
                    <a:p>
                      <a:r>
                        <a:rPr lang="en-GB" dirty="0"/>
                        <a:t>Accept and ignore them</a:t>
                      </a:r>
                    </a:p>
                  </a:txBody>
                  <a:tcPr/>
                </a:tc>
                <a:tc>
                  <a:txBody>
                    <a:bodyPr/>
                    <a:lstStyle/>
                    <a:p>
                      <a:r>
                        <a:rPr lang="en-GB" dirty="0"/>
                        <a:t>Indirect control concerns</a:t>
                      </a:r>
                    </a:p>
                    <a:p>
                      <a:r>
                        <a:rPr lang="en-GB" dirty="0"/>
                        <a:t>Who will you influence and how?</a:t>
                      </a:r>
                    </a:p>
                  </a:txBody>
                  <a:tcPr/>
                </a:tc>
                <a:tc>
                  <a:txBody>
                    <a:bodyPr/>
                    <a:lstStyle/>
                    <a:p>
                      <a:r>
                        <a:rPr lang="en-GB" dirty="0"/>
                        <a:t>Direct control concerns</a:t>
                      </a:r>
                    </a:p>
                    <a:p>
                      <a:r>
                        <a:rPr lang="en-GB" dirty="0"/>
                        <a:t>What action will you take? </a:t>
                      </a:r>
                    </a:p>
                  </a:txBody>
                  <a:tcPr/>
                </a:tc>
                <a:extLst>
                  <a:ext uri="{0D108BD9-81ED-4DB2-BD59-A6C34878D82A}">
                    <a16:rowId xmlns:a16="http://schemas.microsoft.com/office/drawing/2014/main" val="1619247607"/>
                  </a:ext>
                </a:extLst>
              </a:tr>
              <a:tr h="1396612">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786303829"/>
                  </a:ext>
                </a:extLst>
              </a:tr>
            </a:tbl>
          </a:graphicData>
        </a:graphic>
      </p:graphicFrame>
      <p:sp>
        <p:nvSpPr>
          <p:cNvPr id="8" name="TextBox 7">
            <a:extLst>
              <a:ext uri="{FF2B5EF4-FFF2-40B4-BE49-F238E27FC236}">
                <a16:creationId xmlns:a16="http://schemas.microsoft.com/office/drawing/2014/main" id="{439745C3-00A2-4568-886B-0D6DD8030CBB}"/>
              </a:ext>
            </a:extLst>
          </p:cNvPr>
          <p:cNvSpPr txBox="1"/>
          <p:nvPr/>
        </p:nvSpPr>
        <p:spPr>
          <a:xfrm>
            <a:off x="2843808" y="6050686"/>
            <a:ext cx="3826689" cy="369332"/>
          </a:xfrm>
          <a:prstGeom prst="rect">
            <a:avLst/>
          </a:prstGeom>
          <a:noFill/>
        </p:spPr>
        <p:txBody>
          <a:bodyPr wrap="none" rtlCol="0">
            <a:spAutoFit/>
          </a:bodyPr>
          <a:lstStyle/>
          <a:p>
            <a:r>
              <a:rPr lang="en-GB" dirty="0"/>
              <a:t>Score each concern between 0 - 10</a:t>
            </a:r>
          </a:p>
        </p:txBody>
      </p:sp>
    </p:spTree>
    <p:extLst>
      <p:ext uri="{BB962C8B-B14F-4D97-AF65-F5344CB8AC3E}">
        <p14:creationId xmlns:p14="http://schemas.microsoft.com/office/powerpoint/2010/main" val="866257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Over-worrying</a:t>
            </a:r>
          </a:p>
        </p:txBody>
      </p:sp>
      <p:pic>
        <p:nvPicPr>
          <p:cNvPr id="1026" name="Picture 2" descr="Map your support network | John-Paul Flintoff">
            <a:extLst>
              <a:ext uri="{FF2B5EF4-FFF2-40B4-BE49-F238E27FC236}">
                <a16:creationId xmlns:a16="http://schemas.microsoft.com/office/drawing/2014/main" id="{6A49460E-34DD-4CD0-BC00-0CFBA3B09E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08720"/>
            <a:ext cx="2801169" cy="281672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F18EA23-B718-4E48-9C1A-26BBBADCE429}"/>
              </a:ext>
            </a:extLst>
          </p:cNvPr>
          <p:cNvSpPr txBox="1"/>
          <p:nvPr/>
        </p:nvSpPr>
        <p:spPr>
          <a:xfrm>
            <a:off x="2538275" y="765175"/>
            <a:ext cx="3635896" cy="2677656"/>
          </a:xfrm>
          <a:prstGeom prst="rect">
            <a:avLst/>
          </a:prstGeom>
          <a:noFill/>
        </p:spPr>
        <p:txBody>
          <a:bodyPr wrap="square" rtlCol="0">
            <a:spAutoFit/>
          </a:bodyPr>
          <a:lstStyle/>
          <a:p>
            <a:r>
              <a:rPr lang="en-GB" sz="2400" dirty="0"/>
              <a:t>Human beings have the ability to help or hurt. Know the ones who will hurt and avoid them and the ones who will help and gravitate towards them</a:t>
            </a:r>
          </a:p>
        </p:txBody>
      </p:sp>
      <p:pic>
        <p:nvPicPr>
          <p:cNvPr id="1030" name="Picture 6" descr="Get UP and Get MOVING">
            <a:extLst>
              <a:ext uri="{FF2B5EF4-FFF2-40B4-BE49-F238E27FC236}">
                <a16:creationId xmlns:a16="http://schemas.microsoft.com/office/drawing/2014/main" id="{D7EC6ECF-7176-4379-8CB4-6DC885A1E1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7225" y="985051"/>
            <a:ext cx="2962275" cy="15430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earn to meditate - Online Meditation Half-day Course">
            <a:extLst>
              <a:ext uri="{FF2B5EF4-FFF2-40B4-BE49-F238E27FC236}">
                <a16:creationId xmlns:a16="http://schemas.microsoft.com/office/drawing/2014/main" id="{96C5D136-3A4C-4AF9-9602-6F7671E819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71811" y="3042660"/>
            <a:ext cx="40005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Talk Out Loud - Home | Facebook">
            <a:extLst>
              <a:ext uri="{FF2B5EF4-FFF2-40B4-BE49-F238E27FC236}">
                <a16:creationId xmlns:a16="http://schemas.microsoft.com/office/drawing/2014/main" id="{8F03B9DF-FC3A-4FAE-B943-186D3EF614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580374"/>
            <a:ext cx="2143125" cy="279533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nspection Reports: Engage Your Senses - InterNACHI®">
            <a:extLst>
              <a:ext uri="{FF2B5EF4-FFF2-40B4-BE49-F238E27FC236}">
                <a16:creationId xmlns:a16="http://schemas.microsoft.com/office/drawing/2014/main" id="{9FE449CF-F80D-4FF7-9AD7-13B4CD40A2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67338" y="3429000"/>
            <a:ext cx="2190750" cy="20859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nly half of Iranians have good health literacy' - Tehran Times">
            <a:extLst>
              <a:ext uri="{FF2B5EF4-FFF2-40B4-BE49-F238E27FC236}">
                <a16:creationId xmlns:a16="http://schemas.microsoft.com/office/drawing/2014/main" id="{55511E90-A7A1-4B20-935E-7DF1DF0D7B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81261" y="4943815"/>
            <a:ext cx="2590800" cy="17621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dult Coloring Book: Stress Relieving Patterns: Blue Star Coloring, Adult  Coloring Books Team: 9781941325124: Amazon.com: Books">
            <a:extLst>
              <a:ext uri="{FF2B5EF4-FFF2-40B4-BE49-F238E27FC236}">
                <a16:creationId xmlns:a16="http://schemas.microsoft.com/office/drawing/2014/main" id="{8724E80A-8646-4237-AAB8-694E4D2E002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67575" y="4471987"/>
            <a:ext cx="18764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5815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and desired outcomes </a:t>
            </a:r>
          </a:p>
        </p:txBody>
      </p:sp>
      <p:sp>
        <p:nvSpPr>
          <p:cNvPr id="2" name="TextBox 1"/>
          <p:cNvSpPr txBox="1"/>
          <p:nvPr/>
        </p:nvSpPr>
        <p:spPr>
          <a:xfrm>
            <a:off x="179512" y="765175"/>
            <a:ext cx="8712968" cy="3539430"/>
          </a:xfrm>
          <a:prstGeom prst="rect">
            <a:avLst/>
          </a:prstGeom>
          <a:noFill/>
        </p:spPr>
        <p:txBody>
          <a:bodyPr wrap="square" rtlCol="0">
            <a:spAutoFit/>
          </a:bodyPr>
          <a:lstStyle/>
          <a:p>
            <a:pPr algn="ctr"/>
            <a:r>
              <a:rPr lang="en-GB" altLang="en-US" sz="2800" dirty="0">
                <a:latin typeface="Arial" panose="020B0604020202020204" pitchFamily="34" charset="0"/>
              </a:rPr>
              <a:t>Aims – To know what anxiety is and how to control anxiety, worries and concerns.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have in place useable strategies to control anxiety and process concerns.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a:t>
            </a:r>
          </a:p>
        </p:txBody>
      </p:sp>
      <p:pic>
        <p:nvPicPr>
          <p:cNvPr id="1026" name="Picture 2" descr="How To Make A Mind Map | MindMapping.com">
            <a:extLst>
              <a:ext uri="{FF2B5EF4-FFF2-40B4-BE49-F238E27FC236}">
                <a16:creationId xmlns:a16="http://schemas.microsoft.com/office/drawing/2014/main" id="{05EE01A5-8AED-4D46-9C4E-04CB210AFA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4437112"/>
            <a:ext cx="4536504"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2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once you get comfortable with the uncomfortable ">
            <a:extLst>
              <a:ext uri="{FF2B5EF4-FFF2-40B4-BE49-F238E27FC236}">
                <a16:creationId xmlns:a16="http://schemas.microsoft.com/office/drawing/2014/main" id="{6EDBCE37-0C78-480F-957D-D6B3797C25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9" y="332656"/>
            <a:ext cx="8424936" cy="619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08268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Always remember</a:t>
            </a:r>
          </a:p>
        </p:txBody>
      </p:sp>
      <p:pic>
        <p:nvPicPr>
          <p:cNvPr id="3074" name="Picture 2" descr="It's never as bad as you think it'll be. Don't think so much, get">
            <a:extLst>
              <a:ext uri="{FF2B5EF4-FFF2-40B4-BE49-F238E27FC236}">
                <a16:creationId xmlns:a16="http://schemas.microsoft.com/office/drawing/2014/main" id="{5853655D-5FDA-49A0-B985-1C79E4F850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911" y="782157"/>
            <a:ext cx="3698900" cy="329491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Fear is a liar. It's never as bad as you think. Do your most dreaded task  first thing and the rest of your day wi… | Powerful quotes, Be yourself  quotes, Cool">
            <a:extLst>
              <a:ext uri="{FF2B5EF4-FFF2-40B4-BE49-F238E27FC236}">
                <a16:creationId xmlns:a16="http://schemas.microsoft.com/office/drawing/2014/main" id="{FD7415A9-FA5E-4E3D-B8F2-0CE7F8DFCA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4005064"/>
            <a:ext cx="3456384" cy="352839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Focus on What You Can Control, Leave What You Can't — Becoming Who You Are">
            <a:extLst>
              <a:ext uri="{FF2B5EF4-FFF2-40B4-BE49-F238E27FC236}">
                <a16:creationId xmlns:a16="http://schemas.microsoft.com/office/drawing/2014/main" id="{0EAAF131-01AC-4FD6-8A9A-9D1DADA6865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1075432"/>
            <a:ext cx="3183235" cy="2929632"/>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Worrying, obsessing, and controlling are illusions. They are... | Picture  Quotes">
            <a:extLst>
              <a:ext uri="{FF2B5EF4-FFF2-40B4-BE49-F238E27FC236}">
                <a16:creationId xmlns:a16="http://schemas.microsoft.com/office/drawing/2014/main" id="{7C769531-287D-46A1-9B94-8CE33E84AF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9911" y="4293096"/>
            <a:ext cx="3828033" cy="3294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6008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24744"/>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Take Control Stock Illustrations – 1,764 Take Control Stock Illustrations,  Vectors &amp; Clipart - Dreamstime">
            <a:extLst>
              <a:ext uri="{FF2B5EF4-FFF2-40B4-BE49-F238E27FC236}">
                <a16:creationId xmlns:a16="http://schemas.microsoft.com/office/drawing/2014/main" id="{65E8A1CC-3F14-48AD-83D3-619361E191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5232" y="1141726"/>
            <a:ext cx="2543175" cy="180022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DivorceCare - Let go of the things you can't control, and... | Facebook">
            <a:extLst>
              <a:ext uri="{FF2B5EF4-FFF2-40B4-BE49-F238E27FC236}">
                <a16:creationId xmlns:a16="http://schemas.microsoft.com/office/drawing/2014/main" id="{7DFC7249-8CB0-418C-9783-59E0889A0D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636964"/>
            <a:ext cx="3419872" cy="382448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reak The Cycle">
            <a:extLst>
              <a:ext uri="{FF2B5EF4-FFF2-40B4-BE49-F238E27FC236}">
                <a16:creationId xmlns:a16="http://schemas.microsoft.com/office/drawing/2014/main" id="{349AA6E2-0A7F-48E8-958A-300E22A0F0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0072" y="3429000"/>
            <a:ext cx="3419872"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6186309"/>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a:p>
            <a:endParaRPr lang="en-GB" sz="3600" dirty="0"/>
          </a:p>
          <a:p>
            <a:r>
              <a:rPr lang="en-GB" sz="3600" dirty="0"/>
              <a:t>54321 Decide/do </a:t>
            </a:r>
          </a:p>
          <a:p>
            <a:endParaRPr lang="en-GB"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2204864"/>
            <a:ext cx="8229600" cy="4525963"/>
          </a:xfrm>
        </p:spPr>
        <p:txBody>
          <a:bodyPr/>
          <a:lstStyle/>
          <a:p>
            <a:pPr marL="0" indent="0" algn="ctr">
              <a:buNone/>
            </a:pPr>
            <a:r>
              <a:rPr lang="en-GB" b="1" i="0" dirty="0">
                <a:solidFill>
                  <a:srgbClr val="050505"/>
                </a:solidFill>
                <a:effectLst/>
              </a:rPr>
              <a:t>Personal Resilience </a:t>
            </a:r>
            <a:r>
              <a:rPr lang="en-GB" b="1" i="0" dirty="0" err="1">
                <a:solidFill>
                  <a:srgbClr val="050505"/>
                </a:solidFill>
                <a:effectLst/>
              </a:rPr>
              <a:t>facebook</a:t>
            </a:r>
            <a:r>
              <a:rPr lang="en-GB" b="1" i="0" dirty="0">
                <a:solidFill>
                  <a:srgbClr val="050505"/>
                </a:solidFill>
                <a:effectLst/>
              </a:rPr>
              <a:t> group.</a:t>
            </a:r>
          </a:p>
          <a:p>
            <a:pPr marL="0" indent="0" algn="ctr">
              <a:buNone/>
            </a:pPr>
            <a:r>
              <a:rPr lang="en-GB" b="1" i="0" dirty="0">
                <a:solidFill>
                  <a:srgbClr val="050505"/>
                </a:solidFill>
                <a:effectLst/>
              </a:rPr>
              <a:t>Ignite: Find Your Passion, Live Your Purpose &amp; Re-Write Your Future</a:t>
            </a:r>
          </a:p>
          <a:p>
            <a:pPr marL="0" indent="0" algn="ctr">
              <a:buNone/>
            </a:pPr>
            <a:r>
              <a:rPr lang="en-GB" u="sng" dirty="0">
                <a:solidFill>
                  <a:srgbClr val="0000FF"/>
                </a:solidFill>
                <a:effectLst/>
                <a:ea typeface="Times New Roman" panose="02020603050405020304" pitchFamily="18" charset="0"/>
                <a:hlinkClick r:id="rId2"/>
              </a:rPr>
              <a:t>https://www.facebook.com/groups/216645969611627/?ref=share</a:t>
            </a:r>
            <a:endParaRPr lang="en-GB" dirty="0">
              <a:effectLst/>
              <a:ea typeface="Calibri" panose="020F0502020204030204" pitchFamily="34" charset="0"/>
            </a:endParaRPr>
          </a:p>
          <a:p>
            <a:pPr marL="0" indent="0" algn="ctr">
              <a:buNone/>
            </a:pPr>
            <a:endParaRPr lang="en-GB" b="1" dirty="0">
              <a:solidFill>
                <a:srgbClr val="050505"/>
              </a:solidFill>
            </a:endParaRPr>
          </a:p>
          <a:p>
            <a:pPr marL="0" indent="0" algn="ctr">
              <a:buNone/>
            </a:pPr>
            <a:r>
              <a:rPr lang="en-GB" b="1" dirty="0">
                <a:solidFill>
                  <a:srgbClr val="050505"/>
                </a:solidFill>
                <a:hlinkClick r:id="rId3"/>
              </a:rPr>
              <a:t>bernard.genge@gmail.com</a:t>
            </a:r>
            <a:r>
              <a:rPr lang="en-GB" b="1" dirty="0">
                <a:solidFill>
                  <a:srgbClr val="050505"/>
                </a:solidFill>
              </a:rPr>
              <a:t> </a:t>
            </a:r>
            <a:endParaRPr lang="en-GB" dirty="0"/>
          </a:p>
        </p:txBody>
      </p:sp>
    </p:spTree>
    <p:extLst>
      <p:ext uri="{BB962C8B-B14F-4D97-AF65-F5344CB8AC3E}">
        <p14:creationId xmlns:p14="http://schemas.microsoft.com/office/powerpoint/2010/main" val="32384456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07000"/>
              </a:lnSpc>
              <a:spcAft>
                <a:spcPts val="800"/>
              </a:spcAft>
              <a:buNone/>
            </a:pP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https://www.youtube.com/watch?v=jryCoo0BrRk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buNone/>
            </a:pP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Rethinking anxiety: Learning to face fear | Dawn Huebner | </a:t>
            </a:r>
            <a:r>
              <a:rPr lang="en-GB"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TEDxAmoskeagMillyardWomen</a:t>
            </a: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18 minutes</a:t>
            </a:r>
            <a:endParaRPr lang="en-GB"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We are hard-wired to shrink away from the things that scare us – to fight, flee or freeze in the face of danger. That’s a good thing, but anxiety is about perceived danger, which is different from actual danger. When we act based solely on nervous feelings, our worlds can become very small. Our desperate attempt to avoid discomfort and uncertainty fuels anxiety, and avoidance locks it in place. Yet we can take back control. We can learn to face our fears rather than running from them.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Dr.</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Dawn Huebner believes we can all be taught to overcome fear and anxiety. In this engaging talk she explains how anyone, at any age, can conquer debilitating fear. A clinical psychologist in private practice, she treats children with a variety of emotional,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behavioral</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and developmental concerns. Huebner is the author of “The What To Do Guides for Kids” series, which not only reflect her beliefs about empowerment, but also provide practical advice for parents and children. Her personal journey as a parent, however, led Huebner on a quest to find ways of using cognitive-</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behavioral</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therapy as an approach. With simple language and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humor</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she presents sophisticated concepts in a way easily understood by everyone. These concepts, in book form, have been translated and sold in 12 different languages worldwide.</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2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07000"/>
              </a:lnSpc>
              <a:spcAft>
                <a:spcPts val="800"/>
              </a:spcAft>
              <a:buNone/>
            </a:pPr>
            <a:r>
              <a:rPr lang="en-GB" sz="2400" dirty="0">
                <a:hlinkClick r:id="rId2"/>
              </a:rPr>
              <a:t>https://www.youtube.com/watch?v=zTuX_ShUrw0</a:t>
            </a:r>
            <a:endParaRPr lang="en-GB" sz="2400" dirty="0"/>
          </a:p>
          <a:p>
            <a:pPr marL="0" indent="0">
              <a:lnSpc>
                <a:spcPct val="107000"/>
              </a:lnSpc>
              <a:spcAft>
                <a:spcPts val="800"/>
              </a:spcAft>
              <a:buNone/>
            </a:pPr>
            <a:r>
              <a:rPr lang="en-US" sz="2400" b="0" i="0" dirty="0">
                <a:effectLst/>
              </a:rPr>
              <a:t>Rewiring the Anxious Brain - Neuroplasticity and the Anxiety Cycle 14 mins  Emma McAdam</a:t>
            </a:r>
          </a:p>
          <a:p>
            <a:pPr marL="0" indent="0">
              <a:lnSpc>
                <a:spcPct val="107000"/>
              </a:lnSpc>
              <a:spcAft>
                <a:spcPts val="800"/>
              </a:spcAft>
              <a:buNone/>
            </a:pPr>
            <a:r>
              <a:rPr lang="en-US" sz="2400" b="0" i="0" dirty="0">
                <a:solidFill>
                  <a:srgbClr val="030303"/>
                </a:solidFill>
                <a:effectLst/>
              </a:rPr>
              <a:t>You can rewire your brain to be less anxious through a simple- but not easy process. Understanding the Anxiety Cycle, and how avoidance causes anxiety to spiral out of control, unlocks the key to learning how to tone down anxiety and rewire those neural pathways to feel safe and secure. In this video, I teach three essential things you need to understand about anxiety, three steps to facing and overcoming anxiety, and how the brain can actually change (rewire) it's structure, function, and chemistry when you change how you think and act.</a:t>
            </a:r>
          </a:p>
          <a:p>
            <a:pPr marL="0" indent="0">
              <a:lnSpc>
                <a:spcPct val="107000"/>
              </a:lnSpc>
              <a:spcAft>
                <a:spcPts val="800"/>
              </a:spcAft>
              <a:buNone/>
            </a:pPr>
            <a:r>
              <a:rPr lang="en-US" sz="2400" b="0" i="0" dirty="0">
                <a:effectLst/>
                <a:hlinkClick r:id="rId3"/>
              </a:rPr>
              <a:t>https://foodandmoodcentre.com.au/2020/09/lactobacillus-and-anxiety-whats-the-link/</a:t>
            </a:r>
            <a:r>
              <a:rPr lang="en-US" sz="2400" b="0" i="0" dirty="0">
                <a:solidFill>
                  <a:srgbClr val="030303"/>
                </a:solidFill>
                <a:effectLst/>
              </a:rPr>
              <a:t> </a:t>
            </a:r>
            <a:r>
              <a:rPr lang="en-US" sz="2400" b="0" i="0" dirty="0">
                <a:solidFill>
                  <a:srgbClr val="575757"/>
                </a:solidFill>
                <a:effectLst/>
              </a:rPr>
              <a:t>Lactobacillus and anxiety: what’s the link?</a:t>
            </a:r>
          </a:p>
          <a:p>
            <a:pPr marL="0" indent="0">
              <a:lnSpc>
                <a:spcPct val="107000"/>
              </a:lnSpc>
              <a:spcAft>
                <a:spcPts val="800"/>
              </a:spcAft>
              <a:buNone/>
            </a:pPr>
            <a:endParaRPr lang="en-GB" sz="24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08273704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07000"/>
              </a:lnSpc>
              <a:spcAft>
                <a:spcPts val="800"/>
              </a:spcAft>
              <a:buNone/>
            </a:pPr>
            <a:r>
              <a:rPr lang="en-GB" sz="16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https://www.youtube.com/watch?v=WWloIAQpMcQ</a:t>
            </a:r>
            <a:endParaRPr lang="en-GB" sz="1600" u="sng"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6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How to cope with anxiety | Olivia </a:t>
            </a:r>
            <a:r>
              <a:rPr lang="en-GB" sz="16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Remes</a:t>
            </a:r>
            <a:r>
              <a:rPr lang="en-GB" sz="16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a:t>
            </a:r>
            <a:r>
              <a:rPr lang="en-GB" sz="16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TEDxUHasselt</a:t>
            </a:r>
            <a:r>
              <a:rPr lang="en-GB" sz="16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1600" b="1" ker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 minutes </a:t>
            </a:r>
            <a:endParaRPr lang="en-GB" sz="16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n-GB" sz="16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Anxiety is one of most prevalent mental health disorders, with 1 out of 14 people around the world being likely affected. Leading up to conditions such as depression, increased risk for suicide, disability and requirement of high health services, very few people who often need treatment actually receive it. In her talk “How to cope with anxiety”, Olivia </a:t>
            </a:r>
            <a:r>
              <a:rPr lang="en-GB" sz="16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Remes</a:t>
            </a:r>
            <a:r>
              <a:rPr lang="en-GB" sz="16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of the University of Cambridge will share her vision on anxiety and will unravel ways to treat and manage this health disorder. Arguing that treatments such as psychotherapy and medication exist and often result in poor outcome and high rates of relapses, she will emphasise the importance of harnessing strength in ourselves as we modify our problem-coping mechanisms. Olivia will stress that by allowing ourselves to believe that what happens in life is comprehensive, meaningful, and manageable, one can significantly improve their risk of developing anxiety disorders. Anxiety is one of most prevalent mental health disorders, with 1 out of 14 people around the world being likely affected. Leading up to conditions such as depression, increased risk for suicide, disability and requirement of high health services, very few people who often need treatment actually receive it. In her talk “How to cope with anxiety”, Olivia </a:t>
            </a:r>
            <a:r>
              <a:rPr lang="en-GB" sz="16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Remes</a:t>
            </a:r>
            <a:r>
              <a:rPr lang="en-GB" sz="16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of the University of Cambridge will share her vision on anxiety and will unravel ways to treat and manage this health disorder. Arguing that treatments such as psychotherapy and medication exist and often result in poor outcome and high rates of relapses, she will emphasise the importance of harnessing strength in ourselves as we modify our problem-coping mechanisms. At </a:t>
            </a:r>
            <a:r>
              <a:rPr lang="en-GB" sz="16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TEDxUHasselt</a:t>
            </a:r>
            <a:r>
              <a:rPr lang="en-GB" sz="16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2017, Olivia will stress that by allowing ourselves to believe that what happens in life is comprehensive, meaningful, and manageable, one can significantly improve their risk of developing anxiety disorders.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6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329308197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Set scene</a:t>
            </a:r>
          </a:p>
        </p:txBody>
      </p:sp>
      <p:sp>
        <p:nvSpPr>
          <p:cNvPr id="2" name="TextBox 1"/>
          <p:cNvSpPr txBox="1"/>
          <p:nvPr/>
        </p:nvSpPr>
        <p:spPr>
          <a:xfrm>
            <a:off x="0" y="620688"/>
            <a:ext cx="9036496" cy="1569660"/>
          </a:xfrm>
          <a:prstGeom prst="rect">
            <a:avLst/>
          </a:prstGeom>
          <a:noFill/>
        </p:spPr>
        <p:txBody>
          <a:bodyPr wrap="square" rtlCol="0">
            <a:spAutoFit/>
          </a:bodyPr>
          <a:lstStyle/>
          <a:p>
            <a:r>
              <a:rPr lang="en-US" sz="2400" dirty="0"/>
              <a:t>Anxiety is a feeling of unease, expressed in ways such as worry, panic, phobias or fear, and it can be mild or severe. Let’s be realistic, we all have feelings of varying degrees of anxiety at some point in our life. </a:t>
            </a:r>
            <a:endParaRPr lang="en-GB" sz="2400" dirty="0"/>
          </a:p>
        </p:txBody>
      </p:sp>
      <p:pic>
        <p:nvPicPr>
          <p:cNvPr id="1026" name="Picture 2" descr="Resultado de imagen de driving test">
            <a:extLst>
              <a:ext uri="{FF2B5EF4-FFF2-40B4-BE49-F238E27FC236}">
                <a16:creationId xmlns:a16="http://schemas.microsoft.com/office/drawing/2014/main" id="{4561CF9E-74BE-45F1-93B5-A09F714A8C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348880"/>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n de sitting an exam">
            <a:extLst>
              <a:ext uri="{FF2B5EF4-FFF2-40B4-BE49-F238E27FC236}">
                <a16:creationId xmlns:a16="http://schemas.microsoft.com/office/drawing/2014/main" id="{E276AA67-C945-42A1-A73E-B5726FB86C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1939498"/>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de anxiety of giving a presentation">
            <a:extLst>
              <a:ext uri="{FF2B5EF4-FFF2-40B4-BE49-F238E27FC236}">
                <a16:creationId xmlns:a16="http://schemas.microsoft.com/office/drawing/2014/main" id="{E47C2D20-0F04-41EF-8FA3-A7D252B67F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7785" y="2190348"/>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sultado de imagen de a difficult conversation">
            <a:extLst>
              <a:ext uri="{FF2B5EF4-FFF2-40B4-BE49-F238E27FC236}">
                <a16:creationId xmlns:a16="http://schemas.microsoft.com/office/drawing/2014/main" id="{3DE65E18-4203-4CF3-B4A5-F7AE4C5516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4437112"/>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esultado de imagen de stressful job interview">
            <a:extLst>
              <a:ext uri="{FF2B5EF4-FFF2-40B4-BE49-F238E27FC236}">
                <a16:creationId xmlns:a16="http://schemas.microsoft.com/office/drawing/2014/main" id="{C03E1F5D-0894-4F62-BBC2-E39C7B44BF4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47864" y="4554998"/>
            <a:ext cx="2705100" cy="16859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Resultado de imagen de in control">
            <a:extLst>
              <a:ext uri="{FF2B5EF4-FFF2-40B4-BE49-F238E27FC236}">
                <a16:creationId xmlns:a16="http://schemas.microsoft.com/office/drawing/2014/main" id="{114AC96E-7A68-441B-B6B0-F54BB6EDC90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6256" y="4265662"/>
            <a:ext cx="1981200"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96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C2AF-88D6-408A-B67A-BDBCFF4B453D}"/>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What is GAD?</a:t>
            </a:r>
          </a:p>
        </p:txBody>
      </p:sp>
      <p:sp>
        <p:nvSpPr>
          <p:cNvPr id="3" name="TextBox 2">
            <a:extLst>
              <a:ext uri="{FF2B5EF4-FFF2-40B4-BE49-F238E27FC236}">
                <a16:creationId xmlns:a16="http://schemas.microsoft.com/office/drawing/2014/main" id="{810EC71A-1CCD-48E6-8574-6A19A4E897A3}"/>
              </a:ext>
            </a:extLst>
          </p:cNvPr>
          <p:cNvSpPr txBox="1"/>
          <p:nvPr/>
        </p:nvSpPr>
        <p:spPr>
          <a:xfrm>
            <a:off x="179512" y="765175"/>
            <a:ext cx="8784976" cy="6186309"/>
          </a:xfrm>
          <a:prstGeom prst="rect">
            <a:avLst/>
          </a:prstGeom>
          <a:noFill/>
        </p:spPr>
        <p:txBody>
          <a:bodyPr wrap="square" rtlCol="0">
            <a:spAutoFit/>
          </a:bodyPr>
          <a:lstStyle/>
          <a:p>
            <a:pPr algn="l"/>
            <a:r>
              <a:rPr lang="en-US" b="0" i="0" dirty="0">
                <a:solidFill>
                  <a:srgbClr val="333333"/>
                </a:solidFill>
                <a:effectLst/>
                <a:latin typeface="Arial" panose="020B0604020202020204" pitchFamily="34" charset="0"/>
                <a:cs typeface="Arial" panose="020B0604020202020204" pitchFamily="34" charset="0"/>
              </a:rPr>
              <a:t>GAD (</a:t>
            </a:r>
            <a:r>
              <a:rPr lang="en-US" b="0" i="0" dirty="0" err="1">
                <a:solidFill>
                  <a:srgbClr val="333333"/>
                </a:solidFill>
                <a:effectLst/>
                <a:latin typeface="Arial" panose="020B0604020202020204" pitchFamily="34" charset="0"/>
                <a:cs typeface="Arial" panose="020B0604020202020204" pitchFamily="34" charset="0"/>
              </a:rPr>
              <a:t>Generalised</a:t>
            </a:r>
            <a:r>
              <a:rPr lang="en-US" b="0" i="0" dirty="0">
                <a:solidFill>
                  <a:srgbClr val="333333"/>
                </a:solidFill>
                <a:effectLst/>
                <a:latin typeface="Arial" panose="020B0604020202020204" pitchFamily="34" charset="0"/>
                <a:cs typeface="Arial" panose="020B0604020202020204" pitchFamily="34" charset="0"/>
              </a:rPr>
              <a:t> anxiety disorder)  is a common anxiety disorder that involves constant and chronic worrying, nervousness, and tension. Unlike a phobia, where your fear is connected to a specific thing or situation, the anxiety of GAD is diffused—a general feeling of dread or unease that </a:t>
            </a:r>
            <a:r>
              <a:rPr lang="en-US" b="0" i="0" dirty="0" err="1">
                <a:solidFill>
                  <a:srgbClr val="333333"/>
                </a:solidFill>
                <a:effectLst/>
                <a:latin typeface="Arial" panose="020B0604020202020204" pitchFamily="34" charset="0"/>
                <a:cs typeface="Arial" panose="020B0604020202020204" pitchFamily="34" charset="0"/>
              </a:rPr>
              <a:t>colours</a:t>
            </a:r>
            <a:r>
              <a:rPr lang="en-US" b="0" i="0" dirty="0">
                <a:solidFill>
                  <a:srgbClr val="333333"/>
                </a:solidFill>
                <a:effectLst/>
                <a:latin typeface="Arial" panose="020B0604020202020204" pitchFamily="34" charset="0"/>
                <a:cs typeface="Arial" panose="020B0604020202020204" pitchFamily="34" charset="0"/>
              </a:rPr>
              <a:t> your whole life. This anxiety is less intense than a panic attack, but much longer lasting, making normal life difficult and relaxation impossible. </a:t>
            </a:r>
          </a:p>
          <a:p>
            <a:pPr algn="l"/>
            <a:endParaRPr lang="en-US" dirty="0">
              <a:solidFill>
                <a:srgbClr val="333333"/>
              </a:solidFill>
              <a:latin typeface="Arial" panose="020B0604020202020204" pitchFamily="34" charset="0"/>
              <a:cs typeface="Arial" panose="020B0604020202020204" pitchFamily="34" charset="0"/>
            </a:endParaRPr>
          </a:p>
          <a:p>
            <a:pPr algn="l"/>
            <a:r>
              <a:rPr lang="en-US" b="0" i="0" dirty="0" err="1">
                <a:solidFill>
                  <a:srgbClr val="333333"/>
                </a:solidFill>
                <a:effectLst/>
                <a:latin typeface="Arial" panose="020B0604020202020204" pitchFamily="34" charset="0"/>
                <a:cs typeface="Arial" panose="020B0604020202020204" pitchFamily="34" charset="0"/>
              </a:rPr>
              <a:t>Generalised</a:t>
            </a:r>
            <a:r>
              <a:rPr lang="en-US" b="0" i="0" dirty="0">
                <a:solidFill>
                  <a:srgbClr val="333333"/>
                </a:solidFill>
                <a:effectLst/>
                <a:latin typeface="Arial" panose="020B0604020202020204" pitchFamily="34" charset="0"/>
                <a:cs typeface="Arial" panose="020B0604020202020204" pitchFamily="34" charset="0"/>
              </a:rPr>
              <a:t> anxiety disorder is mentally and physically exhausting. It drains your energy, interferes with sleep, and wears your body out. If you have GAD you may worry about the same things that other people do, but you take these worries to a new level. A colleague’s careless comment; a phone call to a friend that isn’t immediately returned becomes anxiety that the relationship is in trouble. Sometimes just the thought of getting through the day produces anxiety. You go about your activities filled with exaggerated worry and tension, even when there is little or nothing to provoke them.</a:t>
            </a:r>
          </a:p>
          <a:p>
            <a:pPr algn="l"/>
            <a:endParaRPr lang="en-US" b="0" i="0" dirty="0">
              <a:solidFill>
                <a:srgbClr val="333333"/>
              </a:solidFill>
              <a:effectLst/>
              <a:latin typeface="Arial" panose="020B0604020202020204" pitchFamily="34" charset="0"/>
              <a:cs typeface="Arial" panose="020B0604020202020204" pitchFamily="34" charset="0"/>
            </a:endParaRPr>
          </a:p>
          <a:p>
            <a:pPr algn="l"/>
            <a:r>
              <a:rPr lang="en-US" b="0" i="0" dirty="0">
                <a:solidFill>
                  <a:srgbClr val="333333"/>
                </a:solidFill>
                <a:effectLst/>
                <a:latin typeface="Arial" panose="020B0604020202020204" pitchFamily="34" charset="0"/>
                <a:cs typeface="Arial" panose="020B0604020202020204" pitchFamily="34" charset="0"/>
              </a:rPr>
              <a:t>Whether you </a:t>
            </a:r>
            <a:r>
              <a:rPr lang="en-US" b="0" i="0" dirty="0" err="1">
                <a:solidFill>
                  <a:srgbClr val="333333"/>
                </a:solidFill>
                <a:effectLst/>
                <a:latin typeface="Arial" panose="020B0604020202020204" pitchFamily="34" charset="0"/>
                <a:cs typeface="Arial" panose="020B0604020202020204" pitchFamily="34" charset="0"/>
              </a:rPr>
              <a:t>realise</a:t>
            </a:r>
            <a:r>
              <a:rPr lang="en-US" b="0" i="0" dirty="0">
                <a:solidFill>
                  <a:srgbClr val="333333"/>
                </a:solidFill>
                <a:effectLst/>
                <a:latin typeface="Arial" panose="020B0604020202020204" pitchFamily="34" charset="0"/>
                <a:cs typeface="Arial" panose="020B0604020202020204" pitchFamily="34" charset="0"/>
              </a:rPr>
              <a:t> that your anxiety is more intense than the situation calls for, or believe that your worrying protects you in some way, the end result is the same. You can’t turn off your anxious thoughts. They keep running through your head, on endless repeat. But no matter how overwhelming things seem now, you can break free from chronic worrying, learn to calm your anxious mind, and regain your sense of hope.</a:t>
            </a:r>
          </a:p>
        </p:txBody>
      </p:sp>
    </p:spTree>
    <p:extLst>
      <p:ext uri="{BB962C8B-B14F-4D97-AF65-F5344CB8AC3E}">
        <p14:creationId xmlns:p14="http://schemas.microsoft.com/office/powerpoint/2010/main" val="29518411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11004" y="-11421"/>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Characteristics of anxiety</a:t>
            </a:r>
          </a:p>
        </p:txBody>
      </p:sp>
      <p:pic>
        <p:nvPicPr>
          <p:cNvPr id="1028" name="Picture 4" descr="Restlessness - Dr. Steven">
            <a:extLst>
              <a:ext uri="{FF2B5EF4-FFF2-40B4-BE49-F238E27FC236}">
                <a16:creationId xmlns:a16="http://schemas.microsoft.com/office/drawing/2014/main" id="{04CDFF88-82EF-40CE-A8AF-CE05861D6E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2" y="400527"/>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oor Concentration - The Health Funnel">
            <a:extLst>
              <a:ext uri="{FF2B5EF4-FFF2-40B4-BE49-F238E27FC236}">
                <a16:creationId xmlns:a16="http://schemas.microsoft.com/office/drawing/2014/main" id="{F4C83133-C369-43C4-89A3-B233AB0213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817929"/>
            <a:ext cx="2524125" cy="18097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Irritability Medical Concept. Vector Illustration. Stock Vector -  Illustration of irritated, anger: 91145759">
            <a:extLst>
              <a:ext uri="{FF2B5EF4-FFF2-40B4-BE49-F238E27FC236}">
                <a16:creationId xmlns:a16="http://schemas.microsoft.com/office/drawing/2014/main" id="{2FA4CB49-3BB9-4F23-B5FB-DFC23D931C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32" y="2672001"/>
            <a:ext cx="20669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Muscle Tension &amp; Headaches - YEG Fitness">
            <a:extLst>
              <a:ext uri="{FF2B5EF4-FFF2-40B4-BE49-F238E27FC236}">
                <a16:creationId xmlns:a16="http://schemas.microsoft.com/office/drawing/2014/main" id="{5E64DB9B-C7DD-47A1-BACC-903CAAE8D06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52986" y="2557462"/>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Sleepy states: 15 most fatigued - CBS News">
            <a:extLst>
              <a:ext uri="{FF2B5EF4-FFF2-40B4-BE49-F238E27FC236}">
                <a16:creationId xmlns:a16="http://schemas.microsoft.com/office/drawing/2014/main" id="{6B807220-D806-40C7-BB58-476CB20FDF0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21" y="5010150"/>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Insomnia, disturbed or restless sleep! What's hurting your sleep and what  to do about it. — Glorious avocado">
            <a:extLst>
              <a:ext uri="{FF2B5EF4-FFF2-40B4-BE49-F238E27FC236}">
                <a16:creationId xmlns:a16="http://schemas.microsoft.com/office/drawing/2014/main" id="{48861F29-1179-47CF-BAB2-591892BC18D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44208" y="4300537"/>
            <a:ext cx="2812157" cy="280087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descr="14 ways to be less self-conscious | SocialPro">
            <a:extLst>
              <a:ext uri="{FF2B5EF4-FFF2-40B4-BE49-F238E27FC236}">
                <a16:creationId xmlns:a16="http://schemas.microsoft.com/office/drawing/2014/main" id="{8874822C-16B6-4DC2-A3AB-4977F81D451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43250" y="52578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Fear is 'false expectation appearing real' - Dan Pena | Short inspirational  quotes, Inspirational quotes, Perfection quotes">
            <a:extLst>
              <a:ext uri="{FF2B5EF4-FFF2-40B4-BE49-F238E27FC236}">
                <a16:creationId xmlns:a16="http://schemas.microsoft.com/office/drawing/2014/main" id="{53B2BE9C-7918-4AB0-86EF-687B626AD72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53154" y="2948786"/>
            <a:ext cx="3677657" cy="206136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Don't worry about what hasn't happened yet and don't worry about what you  don't know💥 .... Because it might not even happ… | Words quotes, Words,  Words of wisdom">
            <a:extLst>
              <a:ext uri="{FF2B5EF4-FFF2-40B4-BE49-F238E27FC236}">
                <a16:creationId xmlns:a16="http://schemas.microsoft.com/office/drawing/2014/main" id="{EFB545F1-0EA1-4AFB-95D6-8C69EE41EA0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29978" y="76739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338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F745B7D-5442-46BE-B249-089396F7295F}"/>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How does it affect us with other people – social anxiety</a:t>
            </a:r>
          </a:p>
        </p:txBody>
      </p:sp>
      <p:pic>
        <p:nvPicPr>
          <p:cNvPr id="3" name="Picture 4" descr="Avoiding others will not ... | Quotes &amp; Writings by Abinaya Kumaresan |  YourQuote">
            <a:extLst>
              <a:ext uri="{FF2B5EF4-FFF2-40B4-BE49-F238E27FC236}">
                <a16:creationId xmlns:a16="http://schemas.microsoft.com/office/drawing/2014/main" id="{1D0C4D8F-9B69-4407-A118-A2F439F584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741911"/>
            <a:ext cx="5112568" cy="345006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When you blame and criticize others, you are avoiding some truth about  yourself. | Galaxies Vibes">
            <a:extLst>
              <a:ext uri="{FF2B5EF4-FFF2-40B4-BE49-F238E27FC236}">
                <a16:creationId xmlns:a16="http://schemas.microsoft.com/office/drawing/2014/main" id="{D39038F0-F72A-4945-8BB6-61961C427A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753543"/>
            <a:ext cx="2555776" cy="34384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Is difference of opinion or delivery causing the conflict? in 2020 |  Inspirational words, Words, Healthy relationships">
            <a:extLst>
              <a:ext uri="{FF2B5EF4-FFF2-40B4-BE49-F238E27FC236}">
                <a16:creationId xmlns:a16="http://schemas.microsoft.com/office/drawing/2014/main" id="{2ED7D937-029E-452A-8073-7D5C868D87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946" y="4353520"/>
            <a:ext cx="2315902" cy="24669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Avoiding Eye Contact - Water Cooler">
            <a:extLst>
              <a:ext uri="{FF2B5EF4-FFF2-40B4-BE49-F238E27FC236}">
                <a16:creationId xmlns:a16="http://schemas.microsoft.com/office/drawing/2014/main" id="{07B8BDD2-F3F6-413E-8B0F-8BAB747CEF5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4487" y="4056557"/>
            <a:ext cx="3171330" cy="2790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1450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Physical symptoms </a:t>
            </a:r>
            <a:endParaRPr lang="en-US" sz="2400" dirty="0">
              <a:solidFill>
                <a:schemeClr val="bg1"/>
              </a:solidFill>
              <a:cs typeface="Arial" charset="0"/>
            </a:endParaRPr>
          </a:p>
        </p:txBody>
      </p:sp>
      <p:pic>
        <p:nvPicPr>
          <p:cNvPr id="2" name="Picture 2" descr="My Racing Heart - GoNoodle">
            <a:extLst>
              <a:ext uri="{FF2B5EF4-FFF2-40B4-BE49-F238E27FC236}">
                <a16:creationId xmlns:a16="http://schemas.microsoft.com/office/drawing/2014/main" id="{5CDD2AAF-EBE3-4882-A097-860C720677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250" y="26289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Vegan Protein Powder and Upset Stomach - Possible Causes">
            <a:extLst>
              <a:ext uri="{FF2B5EF4-FFF2-40B4-BE49-F238E27FC236}">
                <a16:creationId xmlns:a16="http://schemas.microsoft.com/office/drawing/2014/main" id="{B1AE8B08-3C5A-4B0B-B758-4FEAE3F3B4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1020174"/>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Why blushing is nothing to be ashamed of - Business Insider">
            <a:extLst>
              <a:ext uri="{FF2B5EF4-FFF2-40B4-BE49-F238E27FC236}">
                <a16:creationId xmlns:a16="http://schemas.microsoft.com/office/drawing/2014/main" id="{F3ACB592-BCCF-4609-8602-A18D78ABF0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3250" y="764039"/>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The Feeling a Lump In Throat - Purea Magazine">
            <a:extLst>
              <a:ext uri="{FF2B5EF4-FFF2-40B4-BE49-F238E27FC236}">
                <a16:creationId xmlns:a16="http://schemas.microsoft.com/office/drawing/2014/main" id="{9C379DF5-6DA7-4109-92EF-941056DF588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10225" y="764040"/>
            <a:ext cx="3533775" cy="18648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Dry Mouth Symptoms, Causes and Treatment | BulkSupplements.com">
            <a:extLst>
              <a:ext uri="{FF2B5EF4-FFF2-40B4-BE49-F238E27FC236}">
                <a16:creationId xmlns:a16="http://schemas.microsoft.com/office/drawing/2014/main" id="{F85AA817-FE66-463D-B938-701DB32A4E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020" y="2910967"/>
            <a:ext cx="2295699" cy="2143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When is heavy sweating a problem? - Harvard Health">
            <a:extLst>
              <a:ext uri="{FF2B5EF4-FFF2-40B4-BE49-F238E27FC236}">
                <a16:creationId xmlns:a16="http://schemas.microsoft.com/office/drawing/2014/main" id="{799290A2-2D95-4923-B003-E381478F927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6926" y="2910967"/>
            <a:ext cx="2447925" cy="200501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Trembling Cartoons and Comics - funny pictures from CartoonStock">
            <a:extLst>
              <a:ext uri="{FF2B5EF4-FFF2-40B4-BE49-F238E27FC236}">
                <a16:creationId xmlns:a16="http://schemas.microsoft.com/office/drawing/2014/main" id="{30DF18AE-B0CE-4D90-952C-4589E239278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27784" y="4286250"/>
            <a:ext cx="3372966" cy="257175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Stop My Voice from Shaking! - Public Speaking and a Trembling Voice -  YouTube">
            <a:extLst>
              <a:ext uri="{FF2B5EF4-FFF2-40B4-BE49-F238E27FC236}">
                <a16:creationId xmlns:a16="http://schemas.microsoft.com/office/drawing/2014/main" id="{79F493CB-64C3-46CC-BCC1-6D968DC3C48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98625" y="5120914"/>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Why You Shouldn't Ignore Dizziness Problems – Health Essentials from  Cleveland Clinic">
            <a:extLst>
              <a:ext uri="{FF2B5EF4-FFF2-40B4-BE49-F238E27FC236}">
                <a16:creationId xmlns:a16="http://schemas.microsoft.com/office/drawing/2014/main" id="{C0A62D81-B00E-42E9-A195-084A28558D2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875" y="5054092"/>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tness Motivation – Take Control of Your Life | voxifit">
            <a:extLst>
              <a:ext uri="{FF2B5EF4-FFF2-40B4-BE49-F238E27FC236}">
                <a16:creationId xmlns:a16="http://schemas.microsoft.com/office/drawing/2014/main" id="{C6BAF7B2-6B9A-463E-9B5F-92A371A7E6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764704"/>
            <a:ext cx="6768752"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20990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Strategies for dealing with anxiety</a:t>
            </a:r>
            <a:endParaRPr lang="en-US" sz="2400" dirty="0">
              <a:solidFill>
                <a:schemeClr val="bg1"/>
              </a:solidFill>
              <a:cs typeface="Arial" charset="0"/>
            </a:endParaRPr>
          </a:p>
        </p:txBody>
      </p:sp>
      <p:pic>
        <p:nvPicPr>
          <p:cNvPr id="4106" name="Picture 10" descr="US Parks Online">
            <a:extLst>
              <a:ext uri="{FF2B5EF4-FFF2-40B4-BE49-F238E27FC236}">
                <a16:creationId xmlns:a16="http://schemas.microsoft.com/office/drawing/2014/main" id="{4D8366AD-0F73-4E6C-A100-14B3BA89F4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980728"/>
            <a:ext cx="2971800" cy="154305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14" descr="29 Living Beyond Your Feelings: Controlling Emotions So They Don't Control  You Quotes &amp; Sayings with Wallpapers &amp; Posters - Quotes.Pub">
            <a:extLst>
              <a:ext uri="{FF2B5EF4-FFF2-40B4-BE49-F238E27FC236}">
                <a16:creationId xmlns:a16="http://schemas.microsoft.com/office/drawing/2014/main" id="{9F3BFBC8-7B50-4A49-A677-966FC6A4F9F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descr="6 Things to Write on the Bottom of Your S.O.'s Shoes">
            <a:extLst>
              <a:ext uri="{FF2B5EF4-FFF2-40B4-BE49-F238E27FC236}">
                <a16:creationId xmlns:a16="http://schemas.microsoft.com/office/drawing/2014/main" id="{E03213E9-0912-42EE-84DD-35718A69DA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075" y="1012025"/>
            <a:ext cx="1847850" cy="24669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How to Make Use of Your Locker – THE TALON">
            <a:extLst>
              <a:ext uri="{FF2B5EF4-FFF2-40B4-BE49-F238E27FC236}">
                <a16:creationId xmlns:a16="http://schemas.microsoft.com/office/drawing/2014/main" id="{D8E46F8C-C0A1-4F2D-8E35-DA9D162361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4" y="765175"/>
            <a:ext cx="2915816" cy="220741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Webinar: Help your Child Break the Worry Cycle, Live on April 11th @ 7pm ET">
            <a:extLst>
              <a:ext uri="{FF2B5EF4-FFF2-40B4-BE49-F238E27FC236}">
                <a16:creationId xmlns:a16="http://schemas.microsoft.com/office/drawing/2014/main" id="{D290BF21-053F-4730-8171-7D69629C93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93" y="2739331"/>
            <a:ext cx="2971800" cy="40020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Diet vs exercise for weight loss: How your eating plan is more important  than working out">
            <a:extLst>
              <a:ext uri="{FF2B5EF4-FFF2-40B4-BE49-F238E27FC236}">
                <a16:creationId xmlns:a16="http://schemas.microsoft.com/office/drawing/2014/main" id="{2EEC67A9-950F-492F-9731-0F923AEFBE5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90850" y="3861048"/>
            <a:ext cx="3093318" cy="24669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Spreading your Sense of Humour | Humour As A Nursing Intervention">
            <a:extLst>
              <a:ext uri="{FF2B5EF4-FFF2-40B4-BE49-F238E27FC236}">
                <a16:creationId xmlns:a16="http://schemas.microsoft.com/office/drawing/2014/main" id="{895F230B-6C8D-4733-9571-BAF00D29DB0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50312" y="3252242"/>
            <a:ext cx="3093687" cy="3201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1711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4463</Words>
  <Application>Microsoft Office PowerPoint</Application>
  <PresentationFormat>On-screen Show (4:3)</PresentationFormat>
  <Paragraphs>216</Paragraphs>
  <Slides>27</Slides>
  <Notes>22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27</vt:i4>
      </vt:variant>
    </vt:vector>
  </HeadingPairs>
  <TitlesOfParts>
    <vt:vector size="41" baseType="lpstr">
      <vt:lpstr>arial</vt:lpstr>
      <vt:lpstr>arial</vt:lpstr>
      <vt:lpstr>Calibri</vt:lpstr>
      <vt:lpstr>Calibri Light</vt:lpstr>
      <vt:lpstr>Helvetica Neue</vt:lpstr>
      <vt:lpstr>inherit</vt:lpstr>
      <vt:lpstr>Proxima Nova</vt:lpstr>
      <vt:lpstr>Proxima Nova Regular</vt:lpstr>
      <vt:lpstr>Roboto-Regular</vt:lpstr>
      <vt:lpstr>Segoe UI Historic</vt:lpstr>
      <vt:lpstr>Source Sans Pro</vt:lpstr>
      <vt:lpstr>Source Serif Pro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250</cp:revision>
  <dcterms:created xsi:type="dcterms:W3CDTF">2011-03-16T20:26:35Z</dcterms:created>
  <dcterms:modified xsi:type="dcterms:W3CDTF">2021-07-21T19:07:48Z</dcterms:modified>
</cp:coreProperties>
</file>