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0" r:id="rId1"/>
  </p:sldMasterIdLst>
  <p:notesMasterIdLst>
    <p:notesMasterId r:id="rId100"/>
  </p:notesMasterIdLst>
  <p:sldIdLst>
    <p:sldId id="332" r:id="rId2"/>
    <p:sldId id="346" r:id="rId3"/>
    <p:sldId id="333" r:id="rId4"/>
    <p:sldId id="334" r:id="rId5"/>
    <p:sldId id="335" r:id="rId6"/>
    <p:sldId id="336" r:id="rId7"/>
    <p:sldId id="338" r:id="rId8"/>
    <p:sldId id="337" r:id="rId9"/>
    <p:sldId id="257" r:id="rId10"/>
    <p:sldId id="258" r:id="rId11"/>
    <p:sldId id="259" r:id="rId12"/>
    <p:sldId id="352" r:id="rId13"/>
    <p:sldId id="353" r:id="rId14"/>
    <p:sldId id="354" r:id="rId15"/>
    <p:sldId id="350" r:id="rId16"/>
    <p:sldId id="349" r:id="rId17"/>
    <p:sldId id="256" r:id="rId18"/>
    <p:sldId id="340" r:id="rId19"/>
    <p:sldId id="272" r:id="rId20"/>
    <p:sldId id="278" r:id="rId21"/>
    <p:sldId id="261" r:id="rId22"/>
    <p:sldId id="260" r:id="rId23"/>
    <p:sldId id="265" r:id="rId24"/>
    <p:sldId id="269" r:id="rId25"/>
    <p:sldId id="345" r:id="rId26"/>
    <p:sldId id="270" r:id="rId27"/>
    <p:sldId id="271" r:id="rId28"/>
    <p:sldId id="357" r:id="rId29"/>
    <p:sldId id="359" r:id="rId30"/>
    <p:sldId id="361" r:id="rId31"/>
    <p:sldId id="264" r:id="rId32"/>
    <p:sldId id="358" r:id="rId33"/>
    <p:sldId id="275" r:id="rId34"/>
    <p:sldId id="360" r:id="rId35"/>
    <p:sldId id="348" r:id="rId36"/>
    <p:sldId id="266" r:id="rId37"/>
    <p:sldId id="263" r:id="rId38"/>
    <p:sldId id="267" r:id="rId39"/>
    <p:sldId id="273" r:id="rId40"/>
    <p:sldId id="274" r:id="rId41"/>
    <p:sldId id="277" r:id="rId42"/>
    <p:sldId id="355" r:id="rId43"/>
    <p:sldId id="356" r:id="rId44"/>
    <p:sldId id="279" r:id="rId45"/>
    <p:sldId id="276" r:id="rId46"/>
    <p:sldId id="281" r:id="rId47"/>
    <p:sldId id="280" r:id="rId48"/>
    <p:sldId id="283" r:id="rId49"/>
    <p:sldId id="282" r:id="rId50"/>
    <p:sldId id="362" r:id="rId51"/>
    <p:sldId id="363" r:id="rId52"/>
    <p:sldId id="364" r:id="rId53"/>
    <p:sldId id="365" r:id="rId54"/>
    <p:sldId id="284" r:id="rId55"/>
    <p:sldId id="288" r:id="rId56"/>
    <p:sldId id="287" r:id="rId57"/>
    <p:sldId id="290" r:id="rId58"/>
    <p:sldId id="291" r:id="rId59"/>
    <p:sldId id="293" r:id="rId60"/>
    <p:sldId id="289" r:id="rId61"/>
    <p:sldId id="294" r:id="rId62"/>
    <p:sldId id="285" r:id="rId63"/>
    <p:sldId id="295" r:id="rId64"/>
    <p:sldId id="292" r:id="rId65"/>
    <p:sldId id="296" r:id="rId66"/>
    <p:sldId id="297" r:id="rId67"/>
    <p:sldId id="298" r:id="rId68"/>
    <p:sldId id="299" r:id="rId69"/>
    <p:sldId id="300" r:id="rId70"/>
    <p:sldId id="307" r:id="rId71"/>
    <p:sldId id="301" r:id="rId72"/>
    <p:sldId id="308" r:id="rId73"/>
    <p:sldId id="302" r:id="rId74"/>
    <p:sldId id="311" r:id="rId75"/>
    <p:sldId id="305" r:id="rId76"/>
    <p:sldId id="312" r:id="rId77"/>
    <p:sldId id="306" r:id="rId78"/>
    <p:sldId id="310" r:id="rId79"/>
    <p:sldId id="313" r:id="rId80"/>
    <p:sldId id="309" r:id="rId81"/>
    <p:sldId id="303" r:id="rId82"/>
    <p:sldId id="304" r:id="rId83"/>
    <p:sldId id="314" r:id="rId84"/>
    <p:sldId id="315" r:id="rId85"/>
    <p:sldId id="316" r:id="rId86"/>
    <p:sldId id="320" r:id="rId87"/>
    <p:sldId id="325" r:id="rId88"/>
    <p:sldId id="323" r:id="rId89"/>
    <p:sldId id="322" r:id="rId90"/>
    <p:sldId id="324" r:id="rId91"/>
    <p:sldId id="317" r:id="rId92"/>
    <p:sldId id="319" r:id="rId93"/>
    <p:sldId id="327" r:id="rId94"/>
    <p:sldId id="328" r:id="rId95"/>
    <p:sldId id="329" r:id="rId96"/>
    <p:sldId id="318" r:id="rId97"/>
    <p:sldId id="344" r:id="rId98"/>
    <p:sldId id="351"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ange Emily (Somerset Partnership)" initials="SE(P" lastIdx="1" clrIdx="0">
    <p:extLst>
      <p:ext uri="{19B8F6BF-5375-455C-9EA6-DF929625EA0E}">
        <p15:presenceInfo xmlns:p15="http://schemas.microsoft.com/office/powerpoint/2012/main" userId="S-1-5-21-2140424828-1687435713-927750060-83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000066"/>
    <a:srgbClr val="F3D1EF"/>
    <a:srgbClr val="FFCC99"/>
    <a:srgbClr val="FF3300"/>
    <a:srgbClr val="F34E21"/>
    <a:srgbClr val="FBA779"/>
    <a:srgbClr val="FFFF99"/>
    <a:srgbClr val="FA7E4C"/>
    <a:srgbClr val="E17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5" autoAdjust="0"/>
    <p:restoredTop sz="91756" autoAdjust="0"/>
  </p:normalViewPr>
  <p:slideViewPr>
    <p:cSldViewPr snapToGrid="0">
      <p:cViewPr varScale="1">
        <p:scale>
          <a:sx n="82" d="100"/>
          <a:sy n="82" d="100"/>
        </p:scale>
        <p:origin x="9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3554F-B299-4A42-AEAA-191311B35CEF}" type="datetimeFigureOut">
              <a:rPr lang="en-GB" smtClean="0"/>
              <a:t>27/04/2020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CDFF6-4080-4534-8872-09AF2C2E5E25}" type="slidenum">
              <a:rPr lang="en-GB" smtClean="0"/>
              <a:t>‹#›</a:t>
            </a:fld>
            <a:endParaRPr lang="en-GB"/>
          </a:p>
        </p:txBody>
      </p:sp>
    </p:spTree>
    <p:extLst>
      <p:ext uri="{BB962C8B-B14F-4D97-AF65-F5344CB8AC3E}">
        <p14:creationId xmlns:p14="http://schemas.microsoft.com/office/powerpoint/2010/main" val="1125484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CDFF6-4080-4534-8872-09AF2C2E5E25}" type="slidenum">
              <a:rPr lang="en-GB" smtClean="0"/>
              <a:t>1</a:t>
            </a:fld>
            <a:endParaRPr lang="en-GB"/>
          </a:p>
        </p:txBody>
      </p:sp>
    </p:spTree>
    <p:extLst>
      <p:ext uri="{BB962C8B-B14F-4D97-AF65-F5344CB8AC3E}">
        <p14:creationId xmlns:p14="http://schemas.microsoft.com/office/powerpoint/2010/main" val="374412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CDFF6-4080-4534-8872-09AF2C2E5E25}" type="slidenum">
              <a:rPr lang="en-GB" smtClean="0"/>
              <a:t>16</a:t>
            </a:fld>
            <a:endParaRPr lang="en-GB"/>
          </a:p>
        </p:txBody>
      </p:sp>
    </p:spTree>
    <p:extLst>
      <p:ext uri="{BB962C8B-B14F-4D97-AF65-F5344CB8AC3E}">
        <p14:creationId xmlns:p14="http://schemas.microsoft.com/office/powerpoint/2010/main" val="66378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CDFF6-4080-4534-8872-09AF2C2E5E25}" type="slidenum">
              <a:rPr lang="en-GB" smtClean="0"/>
              <a:t>25</a:t>
            </a:fld>
            <a:endParaRPr lang="en-GB"/>
          </a:p>
        </p:txBody>
      </p:sp>
    </p:spTree>
    <p:extLst>
      <p:ext uri="{BB962C8B-B14F-4D97-AF65-F5344CB8AC3E}">
        <p14:creationId xmlns:p14="http://schemas.microsoft.com/office/powerpoint/2010/main" val="5475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CDFF6-4080-4534-8872-09AF2C2E5E25}" type="slidenum">
              <a:rPr lang="en-GB" smtClean="0"/>
              <a:t>29</a:t>
            </a:fld>
            <a:endParaRPr lang="en-GB"/>
          </a:p>
        </p:txBody>
      </p:sp>
    </p:spTree>
    <p:extLst>
      <p:ext uri="{BB962C8B-B14F-4D97-AF65-F5344CB8AC3E}">
        <p14:creationId xmlns:p14="http://schemas.microsoft.com/office/powerpoint/2010/main" val="987137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CDFF6-4080-4534-8872-09AF2C2E5E25}" type="slidenum">
              <a:rPr lang="en-GB" smtClean="0"/>
              <a:t>54</a:t>
            </a:fld>
            <a:endParaRPr lang="en-GB"/>
          </a:p>
        </p:txBody>
      </p:sp>
    </p:spTree>
    <p:extLst>
      <p:ext uri="{BB962C8B-B14F-4D97-AF65-F5344CB8AC3E}">
        <p14:creationId xmlns:p14="http://schemas.microsoft.com/office/powerpoint/2010/main" val="3297431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CDFF6-4080-4534-8872-09AF2C2E5E25}" type="slidenum">
              <a:rPr lang="en-GB" smtClean="0"/>
              <a:t>76</a:t>
            </a:fld>
            <a:endParaRPr lang="en-GB"/>
          </a:p>
        </p:txBody>
      </p:sp>
    </p:spTree>
    <p:extLst>
      <p:ext uri="{BB962C8B-B14F-4D97-AF65-F5344CB8AC3E}">
        <p14:creationId xmlns:p14="http://schemas.microsoft.com/office/powerpoint/2010/main" val="184888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1CDFF6-4080-4534-8872-09AF2C2E5E25}" type="slidenum">
              <a:rPr lang="en-GB" smtClean="0"/>
              <a:t>85</a:t>
            </a:fld>
            <a:endParaRPr lang="en-GB"/>
          </a:p>
        </p:txBody>
      </p:sp>
    </p:spTree>
    <p:extLst>
      <p:ext uri="{BB962C8B-B14F-4D97-AF65-F5344CB8AC3E}">
        <p14:creationId xmlns:p14="http://schemas.microsoft.com/office/powerpoint/2010/main" val="4205350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412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534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7062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477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9431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2456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871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9486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625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42544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235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44188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2084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6690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405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17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930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825518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3.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idss.org/sites/default/files/swls_english.pdf"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2.uwe.ac.uk/services/Marketing/students/pdf/Wellbeing-resources/well-being-scale-wemwbs.pdf"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f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8.jf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0.jf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gustav-klimt.com/The-Kiss.jsp" TargetMode="External"/><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8.jf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f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f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f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9.jf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f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www.authentichappiness.sas.upenn.edu/testcenter" TargetMode="External"/><Relationship Id="rId2" Type="http://schemas.openxmlformats.org/officeDocument/2006/relationships/image" Target="../media/image108.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11"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3.wdp"/></Relationships>
</file>

<file path=ppt/slides/_rels/slide9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1.jpeg"/><Relationship Id="rId7" Type="http://schemas.openxmlformats.org/officeDocument/2006/relationships/image" Target="../media/image118.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7.png"/><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688" y="4615933"/>
            <a:ext cx="5314948" cy="2218422"/>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5100"/>
          <a:stretch/>
        </p:blipFill>
        <p:spPr>
          <a:xfrm>
            <a:off x="0" y="4617992"/>
            <a:ext cx="1733550" cy="224000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8593" y="10278"/>
            <a:ext cx="2805622" cy="4615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499" y="-12337"/>
            <a:ext cx="5143500" cy="6858000"/>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8970" t="11487"/>
          <a:stretch/>
        </p:blipFill>
        <p:spPr>
          <a:xfrm>
            <a:off x="0" y="0"/>
            <a:ext cx="4398593" cy="4615933"/>
          </a:xfrm>
          <a:prstGeom prst="rect">
            <a:avLst/>
          </a:prstGeom>
        </p:spPr>
      </p:pic>
      <p:sp>
        <p:nvSpPr>
          <p:cNvPr id="4" name="TextBox 3"/>
          <p:cNvSpPr txBox="1"/>
          <p:nvPr/>
        </p:nvSpPr>
        <p:spPr>
          <a:xfrm>
            <a:off x="2558665" y="331009"/>
            <a:ext cx="6251904" cy="1077218"/>
          </a:xfrm>
          <a:prstGeom prst="rect">
            <a:avLst/>
          </a:prstGeom>
          <a:solidFill>
            <a:srgbClr val="378968"/>
          </a:solidFill>
          <a:effectLst>
            <a:softEdge rad="63500"/>
          </a:effectLst>
        </p:spPr>
        <p:txBody>
          <a:bodyPr wrap="none" rtlCol="0">
            <a:spAutoFit/>
          </a:bodyPr>
          <a:lstStyle/>
          <a:p>
            <a:pPr algn="ctr"/>
            <a:r>
              <a:rPr lang="en-GB" sz="3200" dirty="0">
                <a:latin typeface="Arial Rounded MT Bold" panose="020F0704030504030204" pitchFamily="34" charset="0"/>
              </a:rPr>
              <a:t> </a:t>
            </a:r>
            <a:r>
              <a:rPr lang="en-GB" sz="3200" dirty="0">
                <a:solidFill>
                  <a:schemeClr val="bg1"/>
                </a:solidFill>
                <a:latin typeface="Arial Rounded MT Bold" panose="020F0704030504030204" pitchFamily="34" charset="0"/>
              </a:rPr>
              <a:t>Welcome to</a:t>
            </a:r>
          </a:p>
          <a:p>
            <a:pPr algn="ctr"/>
            <a:r>
              <a:rPr lang="en-GB" sz="3200" dirty="0">
                <a:solidFill>
                  <a:schemeClr val="bg1"/>
                </a:solidFill>
                <a:latin typeface="Arial Rounded MT Bold" panose="020F0704030504030204" pitchFamily="34" charset="0"/>
              </a:rPr>
              <a:t> Creating a Wellbeing Journal </a:t>
            </a:r>
          </a:p>
        </p:txBody>
      </p:sp>
    </p:spTree>
    <p:extLst>
      <p:ext uri="{BB962C8B-B14F-4D97-AF65-F5344CB8AC3E}">
        <p14:creationId xmlns:p14="http://schemas.microsoft.com/office/powerpoint/2010/main" val="2165025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5321300" y="889000"/>
            <a:ext cx="184731" cy="461665"/>
          </a:xfrm>
          <a:prstGeom prst="rect">
            <a:avLst/>
          </a:prstGeom>
          <a:noFill/>
        </p:spPr>
        <p:txBody>
          <a:bodyPr wrap="none" rtlCol="0">
            <a:spAutoFit/>
          </a:bodyPr>
          <a:lstStyle/>
          <a:p>
            <a:endParaRPr lang="en-GB" sz="2400" dirty="0">
              <a:latin typeface="Arial Rounded MT Bold" panose="020F0704030504030204" pitchFamily="34" charset="0"/>
            </a:endParaRPr>
          </a:p>
        </p:txBody>
      </p:sp>
      <p:sp>
        <p:nvSpPr>
          <p:cNvPr id="5" name="TextBox 4"/>
          <p:cNvSpPr txBox="1"/>
          <p:nvPr/>
        </p:nvSpPr>
        <p:spPr>
          <a:xfrm>
            <a:off x="1371600" y="1689100"/>
            <a:ext cx="184731" cy="369332"/>
          </a:xfrm>
          <a:prstGeom prst="rect">
            <a:avLst/>
          </a:prstGeom>
          <a:noFill/>
        </p:spPr>
        <p:txBody>
          <a:bodyPr wrap="none" rtlCol="0">
            <a:spAutoFit/>
          </a:bodyPr>
          <a:lstStyle/>
          <a:p>
            <a:endParaRPr lang="en-GB"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2718" b="36615"/>
          <a:stretch/>
        </p:blipFill>
        <p:spPr>
          <a:xfrm>
            <a:off x="942534" y="776457"/>
            <a:ext cx="10311619" cy="5272651"/>
          </a:xfrm>
          <a:prstGeom prst="rect">
            <a:avLst/>
          </a:prstGeom>
        </p:spPr>
      </p:pic>
    </p:spTree>
    <p:extLst>
      <p:ext uri="{BB962C8B-B14F-4D97-AF65-F5344CB8AC3E}">
        <p14:creationId xmlns:p14="http://schemas.microsoft.com/office/powerpoint/2010/main" val="417169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89" y="916024"/>
            <a:ext cx="7019778" cy="1733192"/>
          </a:xfrm>
          <a:solidFill>
            <a:schemeClr val="accent2">
              <a:lumMod val="40000"/>
              <a:lumOff val="60000"/>
            </a:schemeClr>
          </a:solidFill>
        </p:spPr>
        <p:txBody>
          <a:bodyPr/>
          <a:lstStyle/>
          <a:p>
            <a:r>
              <a:rPr lang="en-GB" dirty="0">
                <a:solidFill>
                  <a:schemeClr val="bg1"/>
                </a:solidFill>
                <a:latin typeface="Arial Rounded MT Bold" panose="020F0704030504030204" pitchFamily="34" charset="0"/>
              </a:rPr>
              <a:t>Positive Psychology is a scientific approach to studying human thoughts, feelings and behaviour, with a focus on </a:t>
            </a:r>
            <a:r>
              <a:rPr lang="en-GB" sz="2800" dirty="0">
                <a:solidFill>
                  <a:schemeClr val="bg1"/>
                </a:solidFill>
                <a:latin typeface="Arial Rounded MT Bold" panose="020F0704030504030204" pitchFamily="34" charset="0"/>
              </a:rPr>
              <a:t>STRENGTHS</a:t>
            </a:r>
            <a:r>
              <a:rPr lang="en-GB" dirty="0">
                <a:solidFill>
                  <a:schemeClr val="bg1"/>
                </a:solidFill>
                <a:latin typeface="Arial Rounded MT Bold" panose="020F0704030504030204" pitchFamily="34" charset="0"/>
              </a:rPr>
              <a:t> rather than WEAKNESSES. – Peterson 2008</a:t>
            </a:r>
          </a:p>
        </p:txBody>
      </p:sp>
      <p:pic>
        <p:nvPicPr>
          <p:cNvPr id="9" name="Content Placeholder 8"/>
          <p:cNvPicPr>
            <a:picLocks noGrp="1" noChangeAspect="1"/>
          </p:cNvPicPr>
          <p:nvPr>
            <p:ph idx="1"/>
          </p:nvPr>
        </p:nvPicPr>
        <p:blipFill rotWithShape="1">
          <a:blip r:embed="rId2">
            <a:extLst>
              <a:ext uri="{28A0092B-C50C-407E-A947-70E740481C1C}">
                <a14:useLocalDpi xmlns:a14="http://schemas.microsoft.com/office/drawing/2010/main" val="0"/>
              </a:ext>
            </a:extLst>
          </a:blip>
          <a:srcRect l="20462" t="7996" r="19893" b="10585"/>
          <a:stretch/>
        </p:blipFill>
        <p:spPr>
          <a:xfrm>
            <a:off x="7988995" y="773724"/>
            <a:ext cx="3321429" cy="5162842"/>
          </a:xfrm>
          <a:solidFill>
            <a:schemeClr val="accent2">
              <a:lumMod val="75000"/>
            </a:schemeClr>
          </a:solidFill>
        </p:spPr>
      </p:pic>
      <p:sp>
        <p:nvSpPr>
          <p:cNvPr id="4" name="Text Placeholder 3"/>
          <p:cNvSpPr>
            <a:spLocks noGrp="1"/>
          </p:cNvSpPr>
          <p:nvPr>
            <p:ph type="body" sz="half" idx="2"/>
          </p:nvPr>
        </p:nvSpPr>
        <p:spPr>
          <a:xfrm>
            <a:off x="858129" y="3031064"/>
            <a:ext cx="6907238" cy="3074313"/>
          </a:xfrm>
          <a:solidFill>
            <a:schemeClr val="accent2">
              <a:lumMod val="60000"/>
              <a:lumOff val="40000"/>
            </a:schemeClr>
          </a:solidFill>
        </p:spPr>
        <p:txBody>
          <a:bodyPr>
            <a:normAutofit/>
          </a:bodyPr>
          <a:lstStyle/>
          <a:p>
            <a:pPr algn="l"/>
            <a:r>
              <a:rPr lang="en-GB" sz="2400" dirty="0">
                <a:solidFill>
                  <a:schemeClr val="bg1"/>
                </a:solidFill>
                <a:latin typeface="Arial Rounded MT Bold" panose="020F0704030504030204" pitchFamily="34" charset="0"/>
              </a:rPr>
              <a:t>  </a:t>
            </a:r>
          </a:p>
          <a:p>
            <a:pPr algn="l"/>
            <a:r>
              <a:rPr lang="en-GB" sz="2400" dirty="0">
                <a:solidFill>
                  <a:schemeClr val="bg1"/>
                </a:solidFill>
                <a:latin typeface="Arial Rounded MT Bold" panose="020F0704030504030204" pitchFamily="34" charset="0"/>
              </a:rPr>
              <a:t> Positive Psychology</a:t>
            </a:r>
          </a:p>
          <a:p>
            <a:pPr algn="l"/>
            <a:r>
              <a:rPr lang="en-GB" sz="2400" dirty="0">
                <a:solidFill>
                  <a:schemeClr val="bg1"/>
                </a:solidFill>
                <a:latin typeface="Arial Rounded MT Bold" panose="020F0704030504030204" pitchFamily="34" charset="0"/>
              </a:rPr>
              <a:t> focuses on the POSITIVE events</a:t>
            </a:r>
          </a:p>
          <a:p>
            <a:pPr algn="l"/>
            <a:r>
              <a:rPr lang="en-GB" sz="2400" dirty="0">
                <a:solidFill>
                  <a:schemeClr val="bg1"/>
                </a:solidFill>
                <a:latin typeface="Arial Rounded MT Bold" panose="020F0704030504030204" pitchFamily="34" charset="0"/>
              </a:rPr>
              <a:t> and influences in life. </a:t>
            </a:r>
          </a:p>
          <a:p>
            <a:pPr algn="l"/>
            <a:r>
              <a:rPr lang="en-GB" sz="2400" dirty="0">
                <a:solidFill>
                  <a:schemeClr val="bg1"/>
                </a:solidFill>
                <a:latin typeface="Arial Rounded MT Bold" panose="020F0704030504030204" pitchFamily="34" charset="0"/>
              </a:rPr>
              <a:t>– Peterson 2008</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7791" t="26746" r="14333" b="27144"/>
          <a:stretch/>
        </p:blipFill>
        <p:spPr>
          <a:xfrm>
            <a:off x="5866229" y="3794761"/>
            <a:ext cx="1772528" cy="2141805"/>
          </a:xfrm>
          <a:prstGeom prst="rect">
            <a:avLst/>
          </a:prstGeom>
        </p:spPr>
      </p:pic>
    </p:spTree>
    <p:extLst>
      <p:ext uri="{BB962C8B-B14F-4D97-AF65-F5344CB8AC3E}">
        <p14:creationId xmlns:p14="http://schemas.microsoft.com/office/powerpoint/2010/main" val="4151450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151" t="38713" r="51070" b="31225"/>
          <a:stretch/>
        </p:blipFill>
        <p:spPr>
          <a:xfrm>
            <a:off x="7498139" y="1398413"/>
            <a:ext cx="4314487" cy="4966113"/>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98" t="37967" r="75231" b="31163"/>
          <a:stretch/>
        </p:blipFill>
        <p:spPr>
          <a:xfrm>
            <a:off x="775417" y="1398414"/>
            <a:ext cx="3939627" cy="4966113"/>
          </a:xfrm>
          <a:prstGeom prst="rect">
            <a:avLst/>
          </a:prstGeom>
        </p:spPr>
      </p:pic>
      <p:sp>
        <p:nvSpPr>
          <p:cNvPr id="2" name="TextBox 1"/>
          <p:cNvSpPr txBox="1"/>
          <p:nvPr/>
        </p:nvSpPr>
        <p:spPr>
          <a:xfrm>
            <a:off x="3086154" y="729206"/>
            <a:ext cx="6167329" cy="492443"/>
          </a:xfrm>
          <a:prstGeom prst="rect">
            <a:avLst/>
          </a:prstGeom>
          <a:noFill/>
          <a:ln>
            <a:solidFill>
              <a:srgbClr val="FFC000"/>
            </a:solidFill>
          </a:ln>
          <a:effectLst>
            <a:outerShdw blurRad="152400" dist="317500" dir="5400000" sx="90000" sy="-19000" rotWithShape="0">
              <a:prstClr val="black">
                <a:alpha val="15000"/>
              </a:prstClr>
            </a:outerShdw>
          </a:effectLst>
        </p:spPr>
        <p:txBody>
          <a:bodyPr wrap="none" rtlCol="0">
            <a:spAutoFit/>
          </a:bodyPr>
          <a:lstStyle/>
          <a:p>
            <a:r>
              <a:rPr lang="en-GB" sz="2400" b="1" dirty="0">
                <a:solidFill>
                  <a:schemeClr val="bg2">
                    <a:lumMod val="50000"/>
                  </a:schemeClr>
                </a:solidFill>
                <a:latin typeface="Arial Rounded MT Bold" panose="020F0704030504030204" pitchFamily="34" charset="0"/>
              </a:rPr>
              <a:t>Positive Psychology Definition of </a:t>
            </a:r>
            <a:r>
              <a:rPr lang="en-GB" sz="2600" b="1" dirty="0">
                <a:solidFill>
                  <a:srgbClr val="FFC000"/>
                </a:solidFill>
                <a:latin typeface="Arial Rounded MT Bold" panose="020F0704030504030204" pitchFamily="34" charset="0"/>
              </a:rPr>
              <a:t>Happy</a:t>
            </a:r>
          </a:p>
        </p:txBody>
      </p:sp>
      <p:sp>
        <p:nvSpPr>
          <p:cNvPr id="3" name="Rectangle 2"/>
          <p:cNvSpPr/>
          <p:nvPr/>
        </p:nvSpPr>
        <p:spPr>
          <a:xfrm>
            <a:off x="4612007" y="2090352"/>
            <a:ext cx="3115621" cy="3046988"/>
          </a:xfrm>
          <a:prstGeom prst="rect">
            <a:avLst/>
          </a:prstGeom>
        </p:spPr>
        <p:txBody>
          <a:bodyPr wrap="square">
            <a:spAutoFit/>
          </a:bodyPr>
          <a:lstStyle/>
          <a:p>
            <a:pPr algn="ctr"/>
            <a:r>
              <a:rPr lang="en-GB" sz="2400" dirty="0">
                <a:solidFill>
                  <a:schemeClr val="bg2">
                    <a:lumMod val="25000"/>
                  </a:schemeClr>
                </a:solidFill>
                <a:latin typeface="Arial Rounded MT Bold" panose="020F0704030504030204" pitchFamily="34" charset="0"/>
              </a:rPr>
              <a:t>Pleasure, comfort, gratitude, hope, and inspiration</a:t>
            </a:r>
          </a:p>
          <a:p>
            <a:pPr algn="ctr"/>
            <a:r>
              <a:rPr lang="en-GB" sz="2400" dirty="0">
                <a:solidFill>
                  <a:schemeClr val="bg2">
                    <a:lumMod val="25000"/>
                  </a:schemeClr>
                </a:solidFill>
                <a:latin typeface="Arial Rounded MT Bold" panose="020F0704030504030204" pitchFamily="34" charset="0"/>
              </a:rPr>
              <a:t> are examples of positive emotions that increase our happiness and move us to flourish.</a:t>
            </a:r>
          </a:p>
        </p:txBody>
      </p:sp>
      <p:sp>
        <p:nvSpPr>
          <p:cNvPr id="5" name="Rectangle 4"/>
          <p:cNvSpPr/>
          <p:nvPr/>
        </p:nvSpPr>
        <p:spPr>
          <a:xfrm>
            <a:off x="797718" y="2517982"/>
            <a:ext cx="11034712" cy="369332"/>
          </a:xfrm>
          <a:prstGeom prst="rect">
            <a:avLst/>
          </a:prstGeom>
        </p:spPr>
        <p:txBody>
          <a:bodyPr wrap="square">
            <a:spAutoFit/>
          </a:bodyPr>
          <a:lstStyle/>
          <a:p>
            <a:r>
              <a:rPr lang="en-GB" dirty="0">
                <a:solidFill>
                  <a:srgbClr val="222222"/>
                </a:solidFill>
                <a:latin typeface="arial" panose="020B0604020202020204" pitchFamily="34" charset="0"/>
              </a:rPr>
              <a:t> </a:t>
            </a:r>
            <a:endParaRPr lang="en-GB" dirty="0"/>
          </a:p>
        </p:txBody>
      </p:sp>
      <p:sp>
        <p:nvSpPr>
          <p:cNvPr id="6" name="Rectangle 5"/>
          <p:cNvSpPr/>
          <p:nvPr/>
        </p:nvSpPr>
        <p:spPr>
          <a:xfrm>
            <a:off x="8046436" y="2090352"/>
            <a:ext cx="3217891" cy="2677656"/>
          </a:xfrm>
          <a:prstGeom prst="rect">
            <a:avLst/>
          </a:prstGeom>
        </p:spPr>
        <p:txBody>
          <a:bodyPr wrap="square">
            <a:spAutoFit/>
          </a:bodyPr>
          <a:lstStyle/>
          <a:p>
            <a:pPr algn="ctr"/>
            <a:r>
              <a:rPr lang="en-GB" sz="2400" b="1" dirty="0">
                <a:solidFill>
                  <a:srgbClr val="FFC000"/>
                </a:solidFill>
                <a:latin typeface="arial" panose="020B0604020202020204" pitchFamily="34" charset="0"/>
              </a:rPr>
              <a:t>Eudemonic</a:t>
            </a:r>
            <a:r>
              <a:rPr lang="en-GB" sz="2400" dirty="0">
                <a:solidFill>
                  <a:srgbClr val="222222"/>
                </a:solidFill>
                <a:latin typeface="arial" panose="020B0604020202020204" pitchFamily="34" charset="0"/>
              </a:rPr>
              <a:t> </a:t>
            </a:r>
          </a:p>
          <a:p>
            <a:pPr algn="ctr"/>
            <a:r>
              <a:rPr lang="en-GB" sz="2400" dirty="0">
                <a:solidFill>
                  <a:srgbClr val="222222"/>
                </a:solidFill>
                <a:latin typeface="arial" panose="020B0604020202020204" pitchFamily="34" charset="0"/>
              </a:rPr>
              <a:t>Happiness comes from the pursuit of virtue and excellence;</a:t>
            </a:r>
          </a:p>
          <a:p>
            <a:pPr algn="ctr"/>
            <a:r>
              <a:rPr lang="en-GB" sz="2400" dirty="0">
                <a:solidFill>
                  <a:srgbClr val="222222"/>
                </a:solidFill>
                <a:latin typeface="arial" panose="020B0604020202020204" pitchFamily="34" charset="0"/>
              </a:rPr>
              <a:t> flourishing, and the realization of potential leads to happiness. </a:t>
            </a:r>
            <a:endParaRPr lang="en-GB" sz="2400" dirty="0"/>
          </a:p>
        </p:txBody>
      </p:sp>
      <p:sp>
        <p:nvSpPr>
          <p:cNvPr id="7" name="Rectangle 6"/>
          <p:cNvSpPr/>
          <p:nvPr/>
        </p:nvSpPr>
        <p:spPr>
          <a:xfrm>
            <a:off x="4973624" y="5506672"/>
            <a:ext cx="2392386" cy="369332"/>
          </a:xfrm>
          <a:prstGeom prst="rect">
            <a:avLst/>
          </a:prstGeom>
        </p:spPr>
        <p:txBody>
          <a:bodyPr wrap="none">
            <a:spAutoFit/>
          </a:bodyPr>
          <a:lstStyle/>
          <a:p>
            <a:r>
              <a:rPr lang="en-GB" dirty="0">
                <a:solidFill>
                  <a:srgbClr val="2A2A2A"/>
                </a:solidFill>
                <a:latin typeface="Arial Rounded MT Bold" panose="020F0704030504030204" pitchFamily="34" charset="0"/>
              </a:rPr>
              <a:t>(Ryan &amp; </a:t>
            </a:r>
            <a:r>
              <a:rPr lang="en-GB" dirty="0" err="1">
                <a:solidFill>
                  <a:srgbClr val="2A2A2A"/>
                </a:solidFill>
                <a:latin typeface="Arial Rounded MT Bold" panose="020F0704030504030204" pitchFamily="34" charset="0"/>
              </a:rPr>
              <a:t>Deci</a:t>
            </a:r>
            <a:r>
              <a:rPr lang="en-GB" dirty="0">
                <a:solidFill>
                  <a:srgbClr val="2A2A2A"/>
                </a:solidFill>
                <a:latin typeface="Arial Rounded MT Bold" panose="020F0704030504030204" pitchFamily="34" charset="0"/>
              </a:rPr>
              <a:t>, 2001)</a:t>
            </a:r>
          </a:p>
        </p:txBody>
      </p:sp>
      <p:sp>
        <p:nvSpPr>
          <p:cNvPr id="10" name="Rectangle 9"/>
          <p:cNvSpPr/>
          <p:nvPr/>
        </p:nvSpPr>
        <p:spPr>
          <a:xfrm>
            <a:off x="1049448" y="2090352"/>
            <a:ext cx="3178090" cy="2308324"/>
          </a:xfrm>
          <a:prstGeom prst="rect">
            <a:avLst/>
          </a:prstGeom>
        </p:spPr>
        <p:txBody>
          <a:bodyPr wrap="square">
            <a:spAutoFit/>
          </a:bodyPr>
          <a:lstStyle/>
          <a:p>
            <a:pPr algn="ctr"/>
            <a:r>
              <a:rPr lang="en-GB" sz="2400" b="1" dirty="0">
                <a:solidFill>
                  <a:srgbClr val="FFC000"/>
                </a:solidFill>
                <a:latin typeface="arial" panose="020B0604020202020204" pitchFamily="34" charset="0"/>
              </a:rPr>
              <a:t>Hedonic</a:t>
            </a:r>
            <a:r>
              <a:rPr lang="en-GB" sz="2400" b="1" dirty="0">
                <a:solidFill>
                  <a:srgbClr val="222222"/>
                </a:solidFill>
                <a:latin typeface="arial" panose="020B0604020202020204" pitchFamily="34" charset="0"/>
              </a:rPr>
              <a:t> </a:t>
            </a:r>
            <a:endParaRPr lang="en-GB" sz="2400" dirty="0">
              <a:solidFill>
                <a:srgbClr val="222222"/>
              </a:solidFill>
              <a:latin typeface="arial" panose="020B0604020202020204" pitchFamily="34" charset="0"/>
            </a:endParaRPr>
          </a:p>
          <a:p>
            <a:pPr algn="ctr"/>
            <a:r>
              <a:rPr lang="en-GB" sz="2400" dirty="0">
                <a:solidFill>
                  <a:srgbClr val="222222"/>
                </a:solidFill>
                <a:latin typeface="arial" panose="020B0604020202020204" pitchFamily="34" charset="0"/>
              </a:rPr>
              <a:t>Happiness is subjective; increased pleasure and decreased pain leads to happiness.</a:t>
            </a:r>
            <a:endParaRPr lang="en-GB" sz="2400" dirty="0"/>
          </a:p>
        </p:txBody>
      </p:sp>
    </p:spTree>
    <p:extLst>
      <p:ext uri="{BB962C8B-B14F-4D97-AF65-F5344CB8AC3E}">
        <p14:creationId xmlns:p14="http://schemas.microsoft.com/office/powerpoint/2010/main" val="233872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86" t="3483" r="2168" b="9625"/>
          <a:stretch/>
        </p:blipFill>
        <p:spPr>
          <a:xfrm>
            <a:off x="2070602" y="657224"/>
            <a:ext cx="8173536" cy="5472113"/>
          </a:xfrm>
          <a:prstGeom prst="rect">
            <a:avLst/>
          </a:prstGeom>
          <a:effectLst>
            <a:softEdge rad="88900"/>
          </a:effectLst>
        </p:spPr>
      </p:pic>
      <p:sp>
        <p:nvSpPr>
          <p:cNvPr id="3" name="Rectangle 2"/>
          <p:cNvSpPr/>
          <p:nvPr/>
        </p:nvSpPr>
        <p:spPr>
          <a:xfrm>
            <a:off x="7679740" y="5944671"/>
            <a:ext cx="3719095" cy="369332"/>
          </a:xfrm>
          <a:prstGeom prst="rect">
            <a:avLst/>
          </a:prstGeom>
        </p:spPr>
        <p:txBody>
          <a:bodyPr wrap="none">
            <a:spAutoFit/>
          </a:bodyPr>
          <a:lstStyle/>
          <a:p>
            <a:r>
              <a:rPr lang="en-GB" dirty="0">
                <a:latin typeface="Arial Rounded MT Bold" panose="020F0704030504030204" pitchFamily="34" charset="0"/>
              </a:rPr>
              <a:t>Martin Seligman, </a:t>
            </a:r>
            <a:r>
              <a:rPr lang="en-GB" i="1" dirty="0">
                <a:latin typeface="Arial Rounded MT Bold" panose="020F0704030504030204" pitchFamily="34" charset="0"/>
              </a:rPr>
              <a:t>Flourish</a:t>
            </a:r>
            <a:r>
              <a:rPr lang="en-GB" dirty="0">
                <a:latin typeface="Arial Rounded MT Bold" panose="020F0704030504030204" pitchFamily="34" charset="0"/>
              </a:rPr>
              <a:t>, 2011</a:t>
            </a:r>
          </a:p>
        </p:txBody>
      </p:sp>
    </p:spTree>
    <p:extLst>
      <p:ext uri="{BB962C8B-B14F-4D97-AF65-F5344CB8AC3E}">
        <p14:creationId xmlns:p14="http://schemas.microsoft.com/office/powerpoint/2010/main" val="3774104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1474"/>
          <a:stretch/>
        </p:blipFill>
        <p:spPr>
          <a:xfrm>
            <a:off x="2007056" y="386463"/>
            <a:ext cx="8394244" cy="5985762"/>
          </a:xfrm>
          <a:prstGeom prst="rect">
            <a:avLst/>
          </a:prstGeom>
          <a:effectLst>
            <a:softEdge rad="114300"/>
          </a:effectLst>
        </p:spPr>
      </p:pic>
    </p:spTree>
    <p:extLst>
      <p:ext uri="{BB962C8B-B14F-4D97-AF65-F5344CB8AC3E}">
        <p14:creationId xmlns:p14="http://schemas.microsoft.com/office/powerpoint/2010/main" val="3932562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accent2"/>
                </a:solidFill>
                <a:latin typeface="Arial Rounded MT Bold" panose="020F0704030504030204" pitchFamily="34" charset="0"/>
              </a:rPr>
              <a:t>Learned Helplessness vs. Learned Optimism</a:t>
            </a:r>
            <a:br>
              <a:rPr lang="en-GB" b="1" dirty="0">
                <a:solidFill>
                  <a:schemeClr val="accent2"/>
                </a:solidFill>
                <a:latin typeface="Arial Rounded MT Bold" panose="020F0704030504030204" pitchFamily="34" charset="0"/>
              </a:rPr>
            </a:br>
            <a:endParaRPr lang="en-GB" dirty="0"/>
          </a:p>
        </p:txBody>
      </p:sp>
      <p:pic>
        <p:nvPicPr>
          <p:cNvPr id="6" name="Content Placeholder 5"/>
          <p:cNvPicPr>
            <a:picLocks noGrp="1" noChangeAspect="1"/>
          </p:cNvPicPr>
          <p:nvPr>
            <p:ph sz="half" idx="2"/>
          </p:nvPr>
        </p:nvPicPr>
        <p:blipFill>
          <a:blip r:embed="rId2"/>
          <a:stretch>
            <a:fillRect/>
          </a:stretch>
        </p:blipFill>
        <p:spPr>
          <a:xfrm>
            <a:off x="7306322" y="3855685"/>
            <a:ext cx="4195187" cy="2349305"/>
          </a:xfrm>
          <a:prstGeom prst="rect">
            <a:avLst/>
          </a:prstGeom>
        </p:spPr>
      </p:pic>
      <p:sp>
        <p:nvSpPr>
          <p:cNvPr id="7" name="Rectangle 6"/>
          <p:cNvSpPr/>
          <p:nvPr/>
        </p:nvSpPr>
        <p:spPr>
          <a:xfrm>
            <a:off x="1022253" y="2532246"/>
            <a:ext cx="3902832" cy="1323439"/>
          </a:xfrm>
          <a:prstGeom prst="rect">
            <a:avLst/>
          </a:prstGeom>
        </p:spPr>
        <p:txBody>
          <a:bodyPr wrap="square">
            <a:spAutoFit/>
          </a:bodyPr>
          <a:lstStyle/>
          <a:p>
            <a:pPr algn="ctr"/>
            <a:r>
              <a:rPr lang="en-GB" sz="2000" b="1" dirty="0">
                <a:solidFill>
                  <a:schemeClr val="accent2">
                    <a:lumMod val="50000"/>
                  </a:schemeClr>
                </a:solidFill>
                <a:latin typeface="Arial Rounded MT Bold" panose="020F0704030504030204" pitchFamily="34" charset="0"/>
              </a:rPr>
              <a:t>When people feel like they have no control over what happens, they tend to simply give up and accept their fate.</a:t>
            </a:r>
          </a:p>
        </p:txBody>
      </p:sp>
      <p:sp>
        <p:nvSpPr>
          <p:cNvPr id="8" name="Rectangle 7"/>
          <p:cNvSpPr/>
          <p:nvPr/>
        </p:nvSpPr>
        <p:spPr>
          <a:xfrm>
            <a:off x="7082040" y="2564179"/>
            <a:ext cx="4419469" cy="1200329"/>
          </a:xfrm>
          <a:prstGeom prst="rect">
            <a:avLst/>
          </a:prstGeom>
        </p:spPr>
        <p:txBody>
          <a:bodyPr wrap="square">
            <a:spAutoFit/>
          </a:bodyPr>
          <a:lstStyle/>
          <a:p>
            <a:pPr algn="ctr"/>
            <a:r>
              <a:rPr lang="en-GB" sz="2400" dirty="0">
                <a:solidFill>
                  <a:schemeClr val="accent2">
                    <a:lumMod val="50000"/>
                  </a:schemeClr>
                </a:solidFill>
                <a:latin typeface="Arial Rounded MT Bold" panose="020F0704030504030204" pitchFamily="34" charset="0"/>
              </a:rPr>
              <a:t>If we can learn helplessness, it is possible to </a:t>
            </a:r>
            <a:r>
              <a:rPr lang="en-GB" sz="2400" b="1" dirty="0">
                <a:solidFill>
                  <a:schemeClr val="accent2"/>
                </a:solidFill>
                <a:latin typeface="Arial Rounded MT Bold" panose="020F0704030504030204" pitchFamily="34" charset="0"/>
              </a:rPr>
              <a:t>learn</a:t>
            </a:r>
            <a:r>
              <a:rPr lang="en-GB" sz="2400" dirty="0">
                <a:solidFill>
                  <a:schemeClr val="accent2"/>
                </a:solidFill>
                <a:latin typeface="Arial Rounded MT Bold" panose="020F0704030504030204" pitchFamily="34" charset="0"/>
              </a:rPr>
              <a:t> </a:t>
            </a:r>
            <a:r>
              <a:rPr lang="en-GB" sz="2400" b="1" dirty="0">
                <a:solidFill>
                  <a:schemeClr val="accent2"/>
                </a:solidFill>
                <a:latin typeface="Arial Rounded MT Bold" panose="020F0704030504030204" pitchFamily="34" charset="0"/>
              </a:rPr>
              <a:t>optimism</a:t>
            </a:r>
          </a:p>
        </p:txBody>
      </p:sp>
      <p:pic>
        <p:nvPicPr>
          <p:cNvPr id="9" name="Picture 8"/>
          <p:cNvPicPr>
            <a:picLocks noChangeAspect="1"/>
          </p:cNvPicPr>
          <p:nvPr/>
        </p:nvPicPr>
        <p:blipFill>
          <a:blip r:embed="rId3"/>
          <a:stretch>
            <a:fillRect/>
          </a:stretch>
        </p:blipFill>
        <p:spPr>
          <a:xfrm>
            <a:off x="1022253" y="3973637"/>
            <a:ext cx="3745231" cy="2097329"/>
          </a:xfrm>
          <a:prstGeom prst="rect">
            <a:avLst/>
          </a:prstGeom>
        </p:spPr>
      </p:pic>
    </p:spTree>
    <p:extLst>
      <p:ext uri="{BB962C8B-B14F-4D97-AF65-F5344CB8AC3E}">
        <p14:creationId xmlns:p14="http://schemas.microsoft.com/office/powerpoint/2010/main" val="1189896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548" y="916205"/>
            <a:ext cx="10087665" cy="2246769"/>
          </a:xfrm>
          <a:prstGeom prst="rect">
            <a:avLst/>
          </a:prstGeom>
          <a:noFill/>
        </p:spPr>
        <p:txBody>
          <a:bodyPr wrap="square" rtlCol="0">
            <a:spAutoFit/>
          </a:bodyPr>
          <a:lstStyle/>
          <a:p>
            <a:r>
              <a:rPr lang="en-GB" sz="2800" dirty="0">
                <a:solidFill>
                  <a:schemeClr val="accent2"/>
                </a:solidFill>
                <a:latin typeface="Arial Rounded MT Bold" panose="020F0704030504030204" pitchFamily="34" charset="0"/>
              </a:rPr>
              <a:t>Good News…</a:t>
            </a:r>
          </a:p>
          <a:p>
            <a:endParaRPr lang="en-GB" sz="2800" dirty="0">
              <a:solidFill>
                <a:schemeClr val="accent2"/>
              </a:solidFill>
              <a:latin typeface="Arial Rounded MT Bold" panose="020F0704030504030204" pitchFamily="34" charset="0"/>
            </a:endParaRPr>
          </a:p>
          <a:p>
            <a:pPr algn="ctr"/>
            <a:r>
              <a:rPr lang="en-GB" sz="2800" dirty="0">
                <a:solidFill>
                  <a:schemeClr val="accent2"/>
                </a:solidFill>
                <a:latin typeface="Arial Rounded MT Bold" panose="020F0704030504030204" pitchFamily="34" charset="0"/>
              </a:rPr>
              <a:t>positive qualities such as </a:t>
            </a:r>
            <a:r>
              <a:rPr lang="en-GB" sz="2800" b="1" dirty="0">
                <a:solidFill>
                  <a:schemeClr val="accent2"/>
                </a:solidFill>
                <a:latin typeface="Arial Rounded MT Bold" panose="020F0704030504030204" pitchFamily="34" charset="0"/>
              </a:rPr>
              <a:t>optimism</a:t>
            </a:r>
            <a:r>
              <a:rPr lang="en-GB" sz="2800" dirty="0">
                <a:solidFill>
                  <a:schemeClr val="accent2"/>
                </a:solidFill>
                <a:latin typeface="Arial Rounded MT Bold" panose="020F0704030504030204" pitchFamily="34" charset="0"/>
              </a:rPr>
              <a:t> can be </a:t>
            </a:r>
            <a:r>
              <a:rPr lang="en-GB" sz="2800" b="1" dirty="0">
                <a:solidFill>
                  <a:schemeClr val="accent2"/>
                </a:solidFill>
                <a:latin typeface="Arial Rounded MT Bold" panose="020F0704030504030204" pitchFamily="34" charset="0"/>
              </a:rPr>
              <a:t>learned</a:t>
            </a:r>
            <a:r>
              <a:rPr lang="en-GB" sz="2800" dirty="0">
                <a:solidFill>
                  <a:schemeClr val="accent2"/>
                </a:solidFill>
                <a:latin typeface="Arial Rounded MT Bold" panose="020F0704030504030204" pitchFamily="34" charset="0"/>
              </a:rPr>
              <a:t> and </a:t>
            </a:r>
            <a:r>
              <a:rPr lang="en-GB" sz="2800" b="1" dirty="0">
                <a:solidFill>
                  <a:schemeClr val="accent2"/>
                </a:solidFill>
                <a:latin typeface="Arial Rounded MT Bold" panose="020F0704030504030204" pitchFamily="34" charset="0"/>
              </a:rPr>
              <a:t>practiced</a:t>
            </a:r>
            <a:r>
              <a:rPr lang="en-GB" sz="2800" dirty="0">
                <a:solidFill>
                  <a:schemeClr val="accent2"/>
                </a:solidFill>
                <a:latin typeface="Arial Rounded MT Bold" panose="020F0704030504030204" pitchFamily="34" charset="0"/>
              </a:rPr>
              <a:t> and </a:t>
            </a:r>
            <a:r>
              <a:rPr lang="en-GB" sz="2800" b="1" dirty="0">
                <a:solidFill>
                  <a:schemeClr val="accent2"/>
                </a:solidFill>
                <a:latin typeface="Arial Rounded MT Bold" panose="020F0704030504030204" pitchFamily="34" charset="0"/>
              </a:rPr>
              <a:t>cultivated</a:t>
            </a:r>
            <a:r>
              <a:rPr lang="en-GB" sz="2800" dirty="0">
                <a:solidFill>
                  <a:schemeClr val="accent2"/>
                </a:solidFill>
                <a:latin typeface="Arial Rounded MT Bold" panose="020F0704030504030204" pitchFamily="34" charset="0"/>
              </a:rPr>
              <a:t> for health and wellbeing</a:t>
            </a:r>
          </a:p>
          <a:p>
            <a:r>
              <a:rPr lang="en-GB" sz="2800" dirty="0">
                <a:solidFill>
                  <a:schemeClr val="accent2">
                    <a:lumMod val="50000"/>
                  </a:schemeClr>
                </a:solidFill>
              </a:rPr>
              <a:t> </a:t>
            </a:r>
          </a:p>
        </p:txBody>
      </p:sp>
      <p:sp>
        <p:nvSpPr>
          <p:cNvPr id="8" name="TextBox 7"/>
          <p:cNvSpPr txBox="1"/>
          <p:nvPr/>
        </p:nvSpPr>
        <p:spPr>
          <a:xfrm>
            <a:off x="7126019" y="2874415"/>
            <a:ext cx="2956194" cy="400110"/>
          </a:xfrm>
          <a:prstGeom prst="rect">
            <a:avLst/>
          </a:prstGeom>
          <a:noFill/>
        </p:spPr>
        <p:txBody>
          <a:bodyPr wrap="none" rtlCol="0">
            <a:spAutoFit/>
          </a:bodyPr>
          <a:lstStyle/>
          <a:p>
            <a:r>
              <a:rPr lang="en-GB" sz="2000" dirty="0">
                <a:solidFill>
                  <a:schemeClr val="accent2">
                    <a:lumMod val="75000"/>
                  </a:schemeClr>
                </a:solidFill>
                <a:latin typeface="Arial Rounded MT Bold" panose="020F0704030504030204" pitchFamily="34" charset="0"/>
              </a:rPr>
              <a:t>Martin Seligman, 1991</a:t>
            </a:r>
          </a:p>
        </p:txBody>
      </p:sp>
      <p:pic>
        <p:nvPicPr>
          <p:cNvPr id="10" name="Picture 9"/>
          <p:cNvPicPr>
            <a:picLocks noChangeAspect="1"/>
          </p:cNvPicPr>
          <p:nvPr/>
        </p:nvPicPr>
        <p:blipFill>
          <a:blip r:embed="rId3"/>
          <a:stretch>
            <a:fillRect/>
          </a:stretch>
        </p:blipFill>
        <p:spPr>
          <a:xfrm>
            <a:off x="1009649" y="3786187"/>
            <a:ext cx="2143125" cy="2143125"/>
          </a:xfrm>
          <a:prstGeom prst="rect">
            <a:avLst/>
          </a:prstGeom>
        </p:spPr>
      </p:pic>
    </p:spTree>
    <p:extLst>
      <p:ext uri="{BB962C8B-B14F-4D97-AF65-F5344CB8AC3E}">
        <p14:creationId xmlns:p14="http://schemas.microsoft.com/office/powerpoint/2010/main" val="5227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p:spPr>
        <p:txBody>
          <a:bodyPr/>
          <a:lstStyle/>
          <a:p>
            <a:r>
              <a:rPr lang="en-GB" dirty="0">
                <a:solidFill>
                  <a:schemeClr val="bg1"/>
                </a:solidFill>
                <a:latin typeface="Arial Rounded MT Bold" panose="020F0704030504030204" pitchFamily="34" charset="0"/>
              </a:rPr>
              <a:t>Creating a Wellbeing Journal</a:t>
            </a:r>
          </a:p>
        </p:txBody>
      </p:sp>
      <p:sp>
        <p:nvSpPr>
          <p:cNvPr id="7" name="TextBox 6"/>
          <p:cNvSpPr txBox="1"/>
          <p:nvPr/>
        </p:nvSpPr>
        <p:spPr>
          <a:xfrm>
            <a:off x="6330462" y="2560547"/>
            <a:ext cx="4566136" cy="2677656"/>
          </a:xfrm>
          <a:prstGeom prst="rect">
            <a:avLst/>
          </a:prstGeom>
          <a:solidFill>
            <a:schemeClr val="accent2">
              <a:lumMod val="60000"/>
              <a:lumOff val="40000"/>
            </a:schemeClr>
          </a:solidFill>
        </p:spPr>
        <p:txBody>
          <a:bodyPr wrap="square" rtlCol="0">
            <a:spAutoFit/>
          </a:bodyPr>
          <a:lstStyle/>
          <a:p>
            <a:pPr algn="ctr"/>
            <a:r>
              <a:rPr lang="en-GB" sz="2800" dirty="0">
                <a:solidFill>
                  <a:schemeClr val="bg1"/>
                </a:solidFill>
                <a:latin typeface="Arial Rounded MT Bold" panose="020F0704030504030204" pitchFamily="34" charset="0"/>
              </a:rPr>
              <a:t>Using the book </a:t>
            </a:r>
            <a:r>
              <a:rPr lang="en-GB" sz="2800" i="1" dirty="0">
                <a:solidFill>
                  <a:schemeClr val="bg1"/>
                </a:solidFill>
                <a:latin typeface="Arial Rounded MT Bold" panose="020F0704030504030204" pitchFamily="34" charset="0"/>
              </a:rPr>
              <a:t>Positive Psychology: A toolkit for happiness, purpose and well-being, </a:t>
            </a:r>
            <a:r>
              <a:rPr lang="en-GB" sz="2800" dirty="0">
                <a:solidFill>
                  <a:schemeClr val="bg1"/>
                </a:solidFill>
                <a:latin typeface="Arial Rounded MT Bold" panose="020F0704030504030204" pitchFamily="34" charset="0"/>
              </a:rPr>
              <a:t>by Bridget Grenville-Cleave,</a:t>
            </a:r>
          </a:p>
          <a:p>
            <a:pPr algn="ctr"/>
            <a:r>
              <a:rPr lang="en-GB" sz="2800" dirty="0">
                <a:solidFill>
                  <a:schemeClr val="bg1"/>
                </a:solidFill>
                <a:latin typeface="Arial Rounded MT Bold" panose="020F0704030504030204" pitchFamily="34" charset="0"/>
              </a:rPr>
              <a:t> as a guide</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4481" t="28818" r="14200" b="33800"/>
          <a:stretch/>
        </p:blipFill>
        <p:spPr>
          <a:xfrm rot="10800000">
            <a:off x="6526194" y="5512750"/>
            <a:ext cx="4370404" cy="3810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863" y="2546706"/>
            <a:ext cx="4899610" cy="3567528"/>
          </a:xfrm>
          <a:prstGeom prst="rect">
            <a:avLst/>
          </a:prstGeom>
        </p:spPr>
      </p:pic>
    </p:spTree>
    <p:extLst>
      <p:ext uri="{BB962C8B-B14F-4D97-AF65-F5344CB8AC3E}">
        <p14:creationId xmlns:p14="http://schemas.microsoft.com/office/powerpoint/2010/main" val="1374882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6188" t="15213" r="5750" b="11173"/>
          <a:stretch/>
        </p:blipFill>
        <p:spPr>
          <a:xfrm>
            <a:off x="1314157" y="914399"/>
            <a:ext cx="3093720" cy="4487595"/>
          </a:xfrm>
          <a:prstGeom prst="rect">
            <a:avLst/>
          </a:prstGeom>
        </p:spPr>
      </p:pic>
      <p:sp>
        <p:nvSpPr>
          <p:cNvPr id="3" name="Rectangle 2"/>
          <p:cNvSpPr/>
          <p:nvPr/>
        </p:nvSpPr>
        <p:spPr>
          <a:xfrm>
            <a:off x="1978856" y="1616837"/>
            <a:ext cx="2719754" cy="1200329"/>
          </a:xfrm>
          <a:prstGeom prst="rect">
            <a:avLst/>
          </a:prstGeom>
        </p:spPr>
        <p:txBody>
          <a:bodyPr wrap="square">
            <a:spAutoFit/>
          </a:bodyPr>
          <a:lstStyle/>
          <a:p>
            <a:pPr algn="ctr"/>
            <a:r>
              <a:rPr lang="en-GB" sz="2400" dirty="0">
                <a:solidFill>
                  <a:schemeClr val="bg1"/>
                </a:solidFill>
                <a:latin typeface="Arial Rounded MT Bold" panose="020F0704030504030204" pitchFamily="34" charset="0"/>
              </a:rPr>
              <a:t>Why a </a:t>
            </a:r>
          </a:p>
          <a:p>
            <a:pPr algn="ctr"/>
            <a:r>
              <a:rPr lang="en-GB" sz="2400" dirty="0">
                <a:solidFill>
                  <a:schemeClr val="bg1"/>
                </a:solidFill>
                <a:latin typeface="Arial Rounded MT Bold" panose="020F0704030504030204" pitchFamily="34" charset="0"/>
              </a:rPr>
              <a:t>Wellbeing </a:t>
            </a:r>
          </a:p>
          <a:p>
            <a:pPr algn="ctr"/>
            <a:r>
              <a:rPr lang="en-GB" sz="2400" dirty="0">
                <a:solidFill>
                  <a:schemeClr val="bg1"/>
                </a:solidFill>
                <a:latin typeface="Arial Rounded MT Bold" panose="020F0704030504030204" pitchFamily="34" charset="0"/>
              </a:rPr>
              <a:t>Journal?</a:t>
            </a:r>
          </a:p>
        </p:txBody>
      </p:sp>
      <p:sp>
        <p:nvSpPr>
          <p:cNvPr id="4" name="Rectangle 3"/>
          <p:cNvSpPr/>
          <p:nvPr/>
        </p:nvSpPr>
        <p:spPr>
          <a:xfrm>
            <a:off x="4698610" y="927801"/>
            <a:ext cx="6096000" cy="1938992"/>
          </a:xfrm>
          <a:prstGeom prst="rect">
            <a:avLst/>
          </a:prstGeom>
          <a:solidFill>
            <a:schemeClr val="accent2">
              <a:lumMod val="20000"/>
              <a:lumOff val="80000"/>
            </a:schemeClr>
          </a:solidFill>
        </p:spPr>
        <p:txBody>
          <a:bodyPr>
            <a:spAutoFit/>
          </a:bodyPr>
          <a:lstStyle/>
          <a:p>
            <a:pPr algn="ctr"/>
            <a:r>
              <a:rPr lang="en-GB" sz="2000" dirty="0">
                <a:latin typeface="Raleway"/>
              </a:rPr>
              <a:t>Always keep your journal close at hand, that way you can turn to it when you need it most…</a:t>
            </a:r>
          </a:p>
          <a:p>
            <a:pPr algn="ctr"/>
            <a:r>
              <a:rPr lang="en-GB" sz="2000" dirty="0">
                <a:latin typeface="Raleway"/>
              </a:rPr>
              <a:t>Notice how engaging with your journal helps you to breathe easier, how it opens your heart and broadens your mind. Soon you’ll be thinking more expansively and compassionately.</a:t>
            </a:r>
            <a:endParaRPr lang="en-GB" sz="2000" dirty="0"/>
          </a:p>
        </p:txBody>
      </p:sp>
      <p:sp>
        <p:nvSpPr>
          <p:cNvPr id="5" name="Rectangle 4"/>
          <p:cNvSpPr/>
          <p:nvPr/>
        </p:nvSpPr>
        <p:spPr>
          <a:xfrm>
            <a:off x="6538587" y="2973530"/>
            <a:ext cx="2416046" cy="369332"/>
          </a:xfrm>
          <a:prstGeom prst="rect">
            <a:avLst/>
          </a:prstGeom>
          <a:solidFill>
            <a:schemeClr val="accent2">
              <a:lumMod val="20000"/>
              <a:lumOff val="80000"/>
            </a:schemeClr>
          </a:solidFill>
        </p:spPr>
        <p:txBody>
          <a:bodyPr wrap="none">
            <a:spAutoFit/>
          </a:bodyPr>
          <a:lstStyle/>
          <a:p>
            <a:r>
              <a:rPr lang="en-GB" dirty="0">
                <a:latin typeface="Raleway"/>
              </a:rPr>
              <a:t>- Barbara Fredrickson</a:t>
            </a:r>
          </a:p>
        </p:txBody>
      </p:sp>
      <p:sp>
        <p:nvSpPr>
          <p:cNvPr id="6" name="Rectangle 5"/>
          <p:cNvSpPr/>
          <p:nvPr/>
        </p:nvSpPr>
        <p:spPr>
          <a:xfrm>
            <a:off x="4698610" y="4082200"/>
            <a:ext cx="6214587" cy="1015663"/>
          </a:xfrm>
          <a:prstGeom prst="rect">
            <a:avLst/>
          </a:prstGeom>
          <a:solidFill>
            <a:srgbClr val="FFCC99"/>
          </a:solidFill>
        </p:spPr>
        <p:txBody>
          <a:bodyPr wrap="square">
            <a:spAutoFit/>
          </a:bodyPr>
          <a:lstStyle/>
          <a:p>
            <a:pPr algn="ctr"/>
            <a:r>
              <a:rPr lang="en-GB" sz="2000" dirty="0">
                <a:latin typeface="Arial Rounded MT Bold" panose="020F0704030504030204" pitchFamily="34" charset="0"/>
              </a:rPr>
              <a:t>A Wellbeing Journal helps to capture and store these positive emotions, sort of like a scrap book of a favourite holiday, or a beloved photo album.</a:t>
            </a:r>
          </a:p>
        </p:txBody>
      </p:sp>
    </p:spTree>
    <p:extLst>
      <p:ext uri="{BB962C8B-B14F-4D97-AF65-F5344CB8AC3E}">
        <p14:creationId xmlns:p14="http://schemas.microsoft.com/office/powerpoint/2010/main" val="4287727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4040" t="48360" r="26137" b="25542"/>
          <a:stretch/>
        </p:blipFill>
        <p:spPr>
          <a:xfrm>
            <a:off x="883046" y="1921413"/>
            <a:ext cx="1314849" cy="1028700"/>
          </a:xfrm>
          <a:prstGeom prst="rect">
            <a:avLst/>
          </a:prstGeom>
        </p:spPr>
      </p:pic>
      <p:sp>
        <p:nvSpPr>
          <p:cNvPr id="6" name="TextBox 5"/>
          <p:cNvSpPr txBox="1"/>
          <p:nvPr/>
        </p:nvSpPr>
        <p:spPr>
          <a:xfrm>
            <a:off x="2491516" y="2183023"/>
            <a:ext cx="7460056" cy="400110"/>
          </a:xfrm>
          <a:prstGeom prst="rect">
            <a:avLst/>
          </a:prstGeom>
          <a:solidFill>
            <a:srgbClr val="6696B6"/>
          </a:solidFill>
        </p:spPr>
        <p:txBody>
          <a:bodyPr wrap="none" rtlCol="0">
            <a:spAutoFit/>
          </a:bodyPr>
          <a:lstStyle/>
          <a:p>
            <a:r>
              <a:rPr lang="en-GB" sz="2000" dirty="0">
                <a:solidFill>
                  <a:schemeClr val="bg1"/>
                </a:solidFill>
                <a:latin typeface="Arial Rounded MT Bold" panose="020F0704030504030204" pitchFamily="34" charset="0"/>
              </a:rPr>
              <a:t>Notebook/journal/scrapbook/paper/computer/smartphone </a:t>
            </a:r>
          </a:p>
        </p:txBody>
      </p:sp>
      <p:sp>
        <p:nvSpPr>
          <p:cNvPr id="7" name="TextBox 6"/>
          <p:cNvSpPr txBox="1"/>
          <p:nvPr/>
        </p:nvSpPr>
        <p:spPr>
          <a:xfrm>
            <a:off x="1324706" y="1659803"/>
            <a:ext cx="431528" cy="523220"/>
          </a:xfrm>
          <a:prstGeom prst="rect">
            <a:avLst/>
          </a:prstGeom>
          <a:noFill/>
        </p:spPr>
        <p:txBody>
          <a:bodyPr wrap="none" rtlCol="0">
            <a:spAutoFit/>
          </a:bodyPr>
          <a:lstStyle/>
          <a:p>
            <a:r>
              <a:rPr lang="en-GB" sz="2800" dirty="0">
                <a:latin typeface="Ink Free" panose="03080402000500000000" pitchFamily="66" charset="0"/>
              </a:rPr>
              <a:t>1</a:t>
            </a:r>
            <a:r>
              <a:rPr lang="en-GB" sz="2800" dirty="0"/>
              <a:t>.</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4040" t="48360" r="26137" b="25542"/>
          <a:stretch/>
        </p:blipFill>
        <p:spPr>
          <a:xfrm>
            <a:off x="883046" y="3417298"/>
            <a:ext cx="1314849" cy="1028700"/>
          </a:xfrm>
          <a:prstGeom prst="rect">
            <a:avLst/>
          </a:prstGeom>
        </p:spPr>
      </p:pic>
      <p:sp>
        <p:nvSpPr>
          <p:cNvPr id="9" name="TextBox 8"/>
          <p:cNvSpPr txBox="1"/>
          <p:nvPr/>
        </p:nvSpPr>
        <p:spPr>
          <a:xfrm>
            <a:off x="1345226" y="3187464"/>
            <a:ext cx="558166" cy="523220"/>
          </a:xfrm>
          <a:prstGeom prst="rect">
            <a:avLst/>
          </a:prstGeom>
          <a:noFill/>
        </p:spPr>
        <p:txBody>
          <a:bodyPr wrap="none" rtlCol="0">
            <a:spAutoFit/>
          </a:bodyPr>
          <a:lstStyle/>
          <a:p>
            <a:r>
              <a:rPr lang="en-GB" sz="2800" dirty="0">
                <a:latin typeface="Ink Free" panose="03080402000500000000" pitchFamily="66" charset="0"/>
              </a:rPr>
              <a:t>2.</a:t>
            </a:r>
            <a:r>
              <a:rPr lang="en-GB" dirty="0"/>
              <a:t>.</a:t>
            </a:r>
          </a:p>
        </p:txBody>
      </p:sp>
      <p:sp>
        <p:nvSpPr>
          <p:cNvPr id="10" name="Rectangle 9"/>
          <p:cNvSpPr/>
          <p:nvPr/>
        </p:nvSpPr>
        <p:spPr>
          <a:xfrm>
            <a:off x="2491516" y="3929237"/>
            <a:ext cx="1480726" cy="369332"/>
          </a:xfrm>
          <a:prstGeom prst="rect">
            <a:avLst/>
          </a:prstGeom>
          <a:solidFill>
            <a:srgbClr val="6696B6"/>
          </a:solidFill>
        </p:spPr>
        <p:txBody>
          <a:bodyPr wrap="none">
            <a:spAutoFit/>
          </a:bodyPr>
          <a:lstStyle/>
          <a:p>
            <a:r>
              <a:rPr lang="en-GB" dirty="0">
                <a:solidFill>
                  <a:schemeClr val="bg1"/>
                </a:solidFill>
                <a:latin typeface="Arial Rounded MT Bold" panose="020F0704030504030204" pitchFamily="34" charset="0"/>
              </a:rPr>
              <a:t>Pens/pencil</a:t>
            </a:r>
            <a:endParaRPr lang="en-GB"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4040" t="48360" r="26137" b="25542"/>
          <a:stretch/>
        </p:blipFill>
        <p:spPr>
          <a:xfrm>
            <a:off x="883045" y="4835529"/>
            <a:ext cx="1314849" cy="1028700"/>
          </a:xfrm>
          <a:prstGeom prst="rect">
            <a:avLst/>
          </a:prstGeom>
        </p:spPr>
      </p:pic>
      <p:sp>
        <p:nvSpPr>
          <p:cNvPr id="12" name="Rectangle 11"/>
          <p:cNvSpPr/>
          <p:nvPr/>
        </p:nvSpPr>
        <p:spPr>
          <a:xfrm>
            <a:off x="2491516" y="5190182"/>
            <a:ext cx="8279639" cy="369332"/>
          </a:xfrm>
          <a:prstGeom prst="rect">
            <a:avLst/>
          </a:prstGeom>
          <a:solidFill>
            <a:srgbClr val="6696B6"/>
          </a:solidFill>
        </p:spPr>
        <p:txBody>
          <a:bodyPr wrap="none">
            <a:spAutoFit/>
          </a:bodyPr>
          <a:lstStyle/>
          <a:p>
            <a:r>
              <a:rPr lang="en-GB" dirty="0">
                <a:solidFill>
                  <a:schemeClr val="bg1"/>
                </a:solidFill>
                <a:latin typeface="Arial Rounded MT Bold" panose="020F0704030504030204" pitchFamily="34" charset="0"/>
              </a:rPr>
              <a:t>Items to decorate journal with: washi tape, craft paper, scissors, glue etc.</a:t>
            </a:r>
            <a:endParaRPr lang="en-GB" dirty="0"/>
          </a:p>
        </p:txBody>
      </p:sp>
      <p:sp>
        <p:nvSpPr>
          <p:cNvPr id="13" name="TextBox 12"/>
          <p:cNvSpPr txBox="1"/>
          <p:nvPr/>
        </p:nvSpPr>
        <p:spPr>
          <a:xfrm>
            <a:off x="1392515" y="4675832"/>
            <a:ext cx="463588" cy="461665"/>
          </a:xfrm>
          <a:prstGeom prst="rect">
            <a:avLst/>
          </a:prstGeom>
          <a:noFill/>
        </p:spPr>
        <p:txBody>
          <a:bodyPr wrap="none" rtlCol="0">
            <a:spAutoFit/>
          </a:bodyPr>
          <a:lstStyle/>
          <a:p>
            <a:r>
              <a:rPr lang="en-GB" sz="2400" dirty="0">
                <a:latin typeface="Ink Free" panose="03080402000500000000" pitchFamily="66" charset="0"/>
              </a:rPr>
              <a:t>3.</a:t>
            </a:r>
          </a:p>
        </p:txBody>
      </p:sp>
      <p:sp>
        <p:nvSpPr>
          <p:cNvPr id="14" name="TextBox 13"/>
          <p:cNvSpPr txBox="1"/>
          <p:nvPr/>
        </p:nvSpPr>
        <p:spPr>
          <a:xfrm>
            <a:off x="5043978" y="836919"/>
            <a:ext cx="2355132" cy="523220"/>
          </a:xfrm>
          <a:prstGeom prst="rect">
            <a:avLst/>
          </a:prstGeom>
          <a:solidFill>
            <a:schemeClr val="accent3">
              <a:lumMod val="75000"/>
            </a:schemeClr>
          </a:solidFill>
        </p:spPr>
        <p:txBody>
          <a:bodyPr wrap="none" rtlCol="0">
            <a:spAutoFit/>
          </a:bodyPr>
          <a:lstStyle/>
          <a:p>
            <a:r>
              <a:rPr lang="en-GB" sz="2800" b="1" u="sng" dirty="0">
                <a:solidFill>
                  <a:schemeClr val="bg1"/>
                </a:solidFill>
                <a:latin typeface="Ink Free" panose="03080402000500000000" pitchFamily="66" charset="0"/>
              </a:rPr>
              <a:t>You Will Need…</a:t>
            </a:r>
          </a:p>
        </p:txBody>
      </p:sp>
    </p:spTree>
    <p:extLst>
      <p:ext uri="{BB962C8B-B14F-4D97-AF65-F5344CB8AC3E}">
        <p14:creationId xmlns:p14="http://schemas.microsoft.com/office/powerpoint/2010/main" val="385839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1" y="4628270"/>
            <a:ext cx="5314948" cy="2218422"/>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5100"/>
          <a:stretch/>
        </p:blipFill>
        <p:spPr>
          <a:xfrm>
            <a:off x="0" y="4617992"/>
            <a:ext cx="1733550" cy="224000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735" y="0"/>
            <a:ext cx="2805622" cy="461593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499" y="-12337"/>
            <a:ext cx="5143500" cy="685800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8970" t="11487"/>
          <a:stretch/>
        </p:blipFill>
        <p:spPr>
          <a:xfrm>
            <a:off x="0" y="0"/>
            <a:ext cx="4398593" cy="4615933"/>
          </a:xfrm>
          <a:prstGeom prst="rect">
            <a:avLst/>
          </a:prstGeom>
        </p:spPr>
      </p:pic>
      <p:sp>
        <p:nvSpPr>
          <p:cNvPr id="4" name="TextBox 3"/>
          <p:cNvSpPr txBox="1"/>
          <p:nvPr/>
        </p:nvSpPr>
        <p:spPr>
          <a:xfrm>
            <a:off x="3524249" y="316941"/>
            <a:ext cx="4733348" cy="830997"/>
          </a:xfrm>
          <a:prstGeom prst="rect">
            <a:avLst/>
          </a:prstGeom>
          <a:solidFill>
            <a:srgbClr val="378968"/>
          </a:solidFill>
          <a:effectLst>
            <a:softEdge rad="63500"/>
          </a:effectLst>
        </p:spPr>
        <p:txBody>
          <a:bodyPr wrap="none" rtlCol="0">
            <a:spAutoFit/>
          </a:bodyPr>
          <a:lstStyle/>
          <a:p>
            <a:pPr algn="ctr"/>
            <a:r>
              <a:rPr lang="en-GB" sz="2400" dirty="0">
                <a:latin typeface="Arial Rounded MT Bold" panose="020F0704030504030204" pitchFamily="34" charset="0"/>
              </a:rPr>
              <a:t> </a:t>
            </a:r>
            <a:r>
              <a:rPr lang="en-GB" sz="2400" dirty="0">
                <a:solidFill>
                  <a:schemeClr val="bg1"/>
                </a:solidFill>
                <a:latin typeface="Arial Rounded MT Bold" panose="020F0704030504030204" pitchFamily="34" charset="0"/>
              </a:rPr>
              <a:t>Creating a Wellbeing Journal: </a:t>
            </a:r>
          </a:p>
          <a:p>
            <a:pPr algn="ctr"/>
            <a:r>
              <a:rPr lang="en-GB" sz="2400" dirty="0">
                <a:solidFill>
                  <a:schemeClr val="bg1"/>
                </a:solidFill>
                <a:latin typeface="Arial Rounded MT Bold" panose="020F0704030504030204" pitchFamily="34" charset="0"/>
              </a:rPr>
              <a:t>Webinar Structure</a:t>
            </a:r>
          </a:p>
        </p:txBody>
      </p:sp>
      <p:sp>
        <p:nvSpPr>
          <p:cNvPr id="5" name="Rectangle 4"/>
          <p:cNvSpPr/>
          <p:nvPr/>
        </p:nvSpPr>
        <p:spPr>
          <a:xfrm>
            <a:off x="358695" y="1250884"/>
            <a:ext cx="7405938" cy="461665"/>
          </a:xfrm>
          <a:prstGeom prst="rect">
            <a:avLst/>
          </a:prstGeom>
          <a:solidFill>
            <a:schemeClr val="accent6">
              <a:lumMod val="60000"/>
              <a:lumOff val="40000"/>
            </a:schemeClr>
          </a:solidFill>
          <a:effectLst>
            <a:softEdge rad="63500"/>
          </a:effectLst>
        </p:spPr>
        <p:txBody>
          <a:bodyPr wrap="none">
            <a:spAutoFit/>
          </a:bodyPr>
          <a:lstStyle/>
          <a:p>
            <a:r>
              <a:rPr lang="en-GB" sz="2400" dirty="0">
                <a:latin typeface="Arial Rounded MT Bold" panose="020F0704030504030204" pitchFamily="34" charset="0"/>
              </a:rPr>
              <a:t>Introduction to this Webinar: Common Questions</a:t>
            </a:r>
            <a:endParaRPr lang="en-GB" sz="2400" dirty="0"/>
          </a:p>
        </p:txBody>
      </p:sp>
      <p:sp>
        <p:nvSpPr>
          <p:cNvPr id="6" name="Rectangle 5"/>
          <p:cNvSpPr/>
          <p:nvPr/>
        </p:nvSpPr>
        <p:spPr>
          <a:xfrm>
            <a:off x="358695" y="1857287"/>
            <a:ext cx="5008102" cy="461665"/>
          </a:xfrm>
          <a:prstGeom prst="rect">
            <a:avLst/>
          </a:prstGeom>
          <a:solidFill>
            <a:schemeClr val="accent6">
              <a:lumMod val="40000"/>
              <a:lumOff val="60000"/>
            </a:schemeClr>
          </a:solidFill>
          <a:effectLst>
            <a:softEdge rad="63500"/>
          </a:effectLst>
        </p:spPr>
        <p:txBody>
          <a:bodyPr wrap="none">
            <a:spAutoFit/>
          </a:bodyPr>
          <a:lstStyle/>
          <a:p>
            <a:r>
              <a:rPr lang="en-GB" sz="2400" dirty="0">
                <a:latin typeface="Arial Rounded MT Bold" panose="020F0704030504030204" pitchFamily="34" charset="0"/>
              </a:rPr>
              <a:t>The What of Positive Psychology</a:t>
            </a:r>
            <a:endParaRPr lang="en-GB" sz="2400" dirty="0"/>
          </a:p>
        </p:txBody>
      </p:sp>
      <p:sp>
        <p:nvSpPr>
          <p:cNvPr id="7" name="Rectangle 6"/>
          <p:cNvSpPr/>
          <p:nvPr/>
        </p:nvSpPr>
        <p:spPr>
          <a:xfrm>
            <a:off x="358695" y="2545410"/>
            <a:ext cx="4890762" cy="461665"/>
          </a:xfrm>
          <a:prstGeom prst="rect">
            <a:avLst/>
          </a:prstGeom>
          <a:solidFill>
            <a:schemeClr val="accent6">
              <a:lumMod val="20000"/>
              <a:lumOff val="80000"/>
            </a:schemeClr>
          </a:solidFill>
          <a:effectLst>
            <a:softEdge rad="50800"/>
          </a:effectLst>
        </p:spPr>
        <p:txBody>
          <a:bodyPr wrap="none">
            <a:spAutoFit/>
          </a:bodyPr>
          <a:lstStyle/>
          <a:p>
            <a:r>
              <a:rPr lang="en-GB" sz="2400" dirty="0">
                <a:latin typeface="Arial Rounded MT Bold" panose="020F0704030504030204" pitchFamily="34" charset="0"/>
              </a:rPr>
              <a:t>The Why of Positive Psychology</a:t>
            </a:r>
            <a:endParaRPr lang="en-GB" sz="2400" dirty="0"/>
          </a:p>
        </p:txBody>
      </p:sp>
      <p:sp>
        <p:nvSpPr>
          <p:cNvPr id="8" name="Rectangle 7"/>
          <p:cNvSpPr/>
          <p:nvPr/>
        </p:nvSpPr>
        <p:spPr>
          <a:xfrm>
            <a:off x="360660" y="3170603"/>
            <a:ext cx="9352881" cy="430887"/>
          </a:xfrm>
          <a:prstGeom prst="rect">
            <a:avLst/>
          </a:prstGeom>
          <a:solidFill>
            <a:schemeClr val="accent3">
              <a:lumMod val="20000"/>
              <a:lumOff val="80000"/>
            </a:schemeClr>
          </a:solidFill>
          <a:effectLst>
            <a:softEdge rad="25400"/>
          </a:effectLst>
        </p:spPr>
        <p:txBody>
          <a:bodyPr wrap="none">
            <a:spAutoFit/>
          </a:bodyPr>
          <a:lstStyle/>
          <a:p>
            <a:r>
              <a:rPr lang="en-GB" sz="2200" dirty="0">
                <a:latin typeface="Arial Rounded MT Bold" panose="020F0704030504030204" pitchFamily="34" charset="0"/>
              </a:rPr>
              <a:t>The How of Creating a Wellbeing Journal using Positive Psychology</a:t>
            </a:r>
            <a:endParaRPr lang="en-GB" sz="2200" dirty="0"/>
          </a:p>
        </p:txBody>
      </p:sp>
      <p:sp>
        <p:nvSpPr>
          <p:cNvPr id="3" name="Rectangle 2"/>
          <p:cNvSpPr/>
          <p:nvPr/>
        </p:nvSpPr>
        <p:spPr>
          <a:xfrm>
            <a:off x="348183" y="3777006"/>
            <a:ext cx="3121688" cy="430887"/>
          </a:xfrm>
          <a:prstGeom prst="rect">
            <a:avLst/>
          </a:prstGeom>
          <a:solidFill>
            <a:schemeClr val="accent1">
              <a:lumMod val="40000"/>
              <a:lumOff val="60000"/>
            </a:schemeClr>
          </a:solidFill>
          <a:effectLst>
            <a:softEdge rad="38100"/>
          </a:effectLst>
        </p:spPr>
        <p:txBody>
          <a:bodyPr wrap="none">
            <a:spAutoFit/>
          </a:bodyPr>
          <a:lstStyle/>
          <a:p>
            <a:r>
              <a:rPr lang="en-GB" sz="2200" dirty="0">
                <a:latin typeface="Arial Rounded MT Bold" panose="020F0704030504030204" pitchFamily="34" charset="0"/>
              </a:rPr>
              <a:t>First Topic: Emotions </a:t>
            </a:r>
            <a:endParaRPr lang="en-GB" sz="2200" dirty="0"/>
          </a:p>
        </p:txBody>
      </p:sp>
    </p:spTree>
    <p:extLst>
      <p:ext uri="{BB962C8B-B14F-4D97-AF65-F5344CB8AC3E}">
        <p14:creationId xmlns:p14="http://schemas.microsoft.com/office/powerpoint/2010/main" val="35435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241"/>
          <a:stretch/>
        </p:blipFill>
        <p:spPr>
          <a:xfrm>
            <a:off x="4020457" y="711200"/>
            <a:ext cx="7213600" cy="5071258"/>
          </a:xfrm>
          <a:prstGeom prst="rect">
            <a:avLst/>
          </a:prstGeom>
        </p:spPr>
      </p:pic>
      <p:sp>
        <p:nvSpPr>
          <p:cNvPr id="3" name="TextBox 2"/>
          <p:cNvSpPr txBox="1"/>
          <p:nvPr/>
        </p:nvSpPr>
        <p:spPr>
          <a:xfrm>
            <a:off x="1098619" y="1430947"/>
            <a:ext cx="2349720" cy="1815882"/>
          </a:xfrm>
          <a:prstGeom prst="rect">
            <a:avLst/>
          </a:prstGeom>
          <a:solidFill>
            <a:srgbClr val="BEECE4"/>
          </a:solidFill>
          <a:ln>
            <a:solidFill>
              <a:schemeClr val="accent2">
                <a:lumMod val="60000"/>
                <a:lumOff val="40000"/>
              </a:schemeClr>
            </a:solidFill>
          </a:ln>
        </p:spPr>
        <p:txBody>
          <a:bodyPr wrap="square" rtlCol="0">
            <a:spAutoFit/>
          </a:bodyPr>
          <a:lstStyle/>
          <a:p>
            <a:pPr algn="ct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Rounded MT Bold" panose="020F0704030504030204" pitchFamily="34" charset="0"/>
              </a:rPr>
              <a:t>Inside cover</a:t>
            </a:r>
          </a:p>
          <a:p>
            <a:pPr algn="ct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Rounded MT Bold" panose="020F0704030504030204" pitchFamily="34" charset="0"/>
              </a:rPr>
              <a:t> of my Wellbeing Journal</a:t>
            </a:r>
          </a:p>
        </p:txBody>
      </p:sp>
      <p:pic>
        <p:nvPicPr>
          <p:cNvPr id="4" name="Picture 3"/>
          <p:cNvPicPr>
            <a:picLocks noChangeAspect="1"/>
          </p:cNvPicPr>
          <p:nvPr/>
        </p:nvPicPr>
        <p:blipFill>
          <a:blip r:embed="rId3"/>
          <a:stretch>
            <a:fillRect/>
          </a:stretch>
        </p:blipFill>
        <p:spPr>
          <a:xfrm>
            <a:off x="1098619" y="3976916"/>
            <a:ext cx="2511770" cy="713294"/>
          </a:xfrm>
          <a:prstGeom prst="rect">
            <a:avLst/>
          </a:prstGeom>
        </p:spPr>
      </p:pic>
    </p:spTree>
    <p:extLst>
      <p:ext uri="{BB962C8B-B14F-4D97-AF65-F5344CB8AC3E}">
        <p14:creationId xmlns:p14="http://schemas.microsoft.com/office/powerpoint/2010/main" val="2041376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1064791" y="654538"/>
            <a:ext cx="7786914" cy="5450840"/>
          </a:xfrm>
          <a:prstGeom prst="rect">
            <a:avLst/>
          </a:prstGeom>
        </p:spPr>
      </p:pic>
      <p:sp>
        <p:nvSpPr>
          <p:cNvPr id="5" name="TextBox 4"/>
          <p:cNvSpPr txBox="1"/>
          <p:nvPr/>
        </p:nvSpPr>
        <p:spPr>
          <a:xfrm>
            <a:off x="9087730" y="1688123"/>
            <a:ext cx="2138288" cy="2677656"/>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Arial Rounded MT Bold" panose="020F0704030504030204" pitchFamily="34" charset="0"/>
              </a:rPr>
              <a:t>The title page of my Wellbeing Journal; also called my “Personal Portfolio”</a:t>
            </a:r>
          </a:p>
        </p:txBody>
      </p:sp>
    </p:spTree>
    <p:extLst>
      <p:ext uri="{BB962C8B-B14F-4D97-AF65-F5344CB8AC3E}">
        <p14:creationId xmlns:p14="http://schemas.microsoft.com/office/powerpoint/2010/main" val="103516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colorTemperature colorTemp="115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p:cNvPicPr>
          <p:nvPr/>
        </p:nvPicPr>
        <p:blipFill>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2954216" y="856756"/>
            <a:ext cx="4642338" cy="5233181"/>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colorTemperature colorTemp="9277"/>
                    </a14:imgEffect>
                  </a14:imgLayer>
                </a14:imgProps>
              </a:ext>
              <a:ext uri="{28A0092B-C50C-407E-A947-70E740481C1C}">
                <a14:useLocalDpi xmlns:a14="http://schemas.microsoft.com/office/drawing/2010/main" val="0"/>
              </a:ext>
            </a:extLst>
          </a:blip>
          <a:stretch>
            <a:fillRect/>
          </a:stretch>
        </p:blipFill>
        <p:spPr>
          <a:xfrm>
            <a:off x="7749583" y="856756"/>
            <a:ext cx="3415594" cy="5192351"/>
          </a:xfrm>
          <a:prstGeom prst="rect">
            <a:avLst/>
          </a:prstGeom>
        </p:spPr>
      </p:pic>
      <p:sp>
        <p:nvSpPr>
          <p:cNvPr id="10" name="TextBox 9"/>
          <p:cNvSpPr txBox="1"/>
          <p:nvPr/>
        </p:nvSpPr>
        <p:spPr>
          <a:xfrm>
            <a:off x="815926" y="1432158"/>
            <a:ext cx="2061776" cy="3785652"/>
          </a:xfrm>
          <a:prstGeom prst="rect">
            <a:avLst/>
          </a:prstGeom>
          <a:solidFill>
            <a:schemeClr val="accent2">
              <a:lumMod val="75000"/>
            </a:schemeClr>
          </a:solidFill>
        </p:spPr>
        <p:txBody>
          <a:bodyPr wrap="square" rtlCol="0">
            <a:spAutoFit/>
          </a:bodyPr>
          <a:lstStyle/>
          <a:p>
            <a:pPr algn="ctr"/>
            <a:r>
              <a:rPr lang="en-GB" sz="2000" dirty="0">
                <a:solidFill>
                  <a:schemeClr val="bg1"/>
                </a:solidFill>
                <a:latin typeface="Arial Rounded MT Bold" panose="020F0704030504030204" pitchFamily="34" charset="0"/>
              </a:rPr>
              <a:t>Examples from my Wellbeing Journal – giving back ground information on what Positive Psychology is and how it can be beneficial for health and wellbeing.</a:t>
            </a:r>
          </a:p>
        </p:txBody>
      </p:sp>
    </p:spTree>
    <p:extLst>
      <p:ext uri="{BB962C8B-B14F-4D97-AF65-F5344CB8AC3E}">
        <p14:creationId xmlns:p14="http://schemas.microsoft.com/office/powerpoint/2010/main" val="3995767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14" r="52484" b="54074"/>
          <a:stretch/>
        </p:blipFill>
        <p:spPr>
          <a:xfrm>
            <a:off x="3040119" y="805542"/>
            <a:ext cx="6520518" cy="5181600"/>
          </a:xfrm>
          <a:prstGeom prst="rect">
            <a:avLst/>
          </a:prstGeom>
        </p:spPr>
      </p:pic>
      <p:sp>
        <p:nvSpPr>
          <p:cNvPr id="3" name="TextBox 2"/>
          <p:cNvSpPr txBox="1"/>
          <p:nvPr/>
        </p:nvSpPr>
        <p:spPr>
          <a:xfrm>
            <a:off x="5396124" y="3831771"/>
            <a:ext cx="1808508" cy="523220"/>
          </a:xfrm>
          <a:prstGeom prst="rect">
            <a:avLst/>
          </a:prstGeom>
          <a:noFill/>
        </p:spPr>
        <p:txBody>
          <a:bodyPr wrap="none" rtlCol="0">
            <a:spAutoFit/>
          </a:bodyPr>
          <a:lstStyle/>
          <a:p>
            <a:pPr algn="ctr"/>
            <a:r>
              <a:rPr lang="en-GB" sz="2800" dirty="0">
                <a:solidFill>
                  <a:schemeClr val="bg1"/>
                </a:solidFill>
                <a:latin typeface="Arial Rounded MT Bold" panose="020F0704030504030204" pitchFamily="34" charset="0"/>
              </a:rPr>
              <a:t>Emotions</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3746" t="16931" r="31037" b="21439"/>
          <a:stretch/>
        </p:blipFill>
        <p:spPr>
          <a:xfrm>
            <a:off x="1281122" y="905461"/>
            <a:ext cx="1050136" cy="1837738"/>
          </a:xfrm>
          <a:prstGeom prst="rect">
            <a:avLst/>
          </a:prstGeom>
          <a:effectLst>
            <a:softEdge rad="63500"/>
          </a:effec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6296" t="7842" r="26974" b="13597"/>
          <a:stretch/>
        </p:blipFill>
        <p:spPr>
          <a:xfrm>
            <a:off x="1051464" y="3291996"/>
            <a:ext cx="1581564" cy="2658861"/>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28492" t="10667" r="31550" b="23640"/>
          <a:stretch/>
        </p:blipFill>
        <p:spPr>
          <a:xfrm>
            <a:off x="9746293" y="3556000"/>
            <a:ext cx="1518464" cy="2496457"/>
          </a:xfrm>
          <a:prstGeom prst="rect">
            <a:avLst/>
          </a:prstGeom>
        </p:spPr>
      </p:pic>
    </p:spTree>
    <p:extLst>
      <p:ext uri="{BB962C8B-B14F-4D97-AF65-F5344CB8AC3E}">
        <p14:creationId xmlns:p14="http://schemas.microsoft.com/office/powerpoint/2010/main" val="222024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0710" b="51534"/>
          <a:stretch/>
        </p:blipFill>
        <p:spPr>
          <a:xfrm>
            <a:off x="870857" y="741315"/>
            <a:ext cx="10305143" cy="5209542"/>
          </a:xfrm>
          <a:prstGeom prst="rect">
            <a:avLst/>
          </a:prstGeom>
        </p:spPr>
      </p:pic>
    </p:spTree>
    <p:extLst>
      <p:ext uri="{BB962C8B-B14F-4D97-AF65-F5344CB8AC3E}">
        <p14:creationId xmlns:p14="http://schemas.microsoft.com/office/powerpoint/2010/main" val="3625698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66391" y="3569068"/>
            <a:ext cx="2644839" cy="1754326"/>
          </a:xfrm>
          <a:prstGeom prst="rect">
            <a:avLst/>
          </a:prstGeom>
        </p:spPr>
        <p:txBody>
          <a:bodyPr wrap="square">
            <a:spAutoFit/>
          </a:bodyPr>
          <a:lstStyle/>
          <a:p>
            <a:pPr algn="ctr"/>
            <a:r>
              <a:rPr lang="en-GB" b="1" dirty="0">
                <a:latin typeface="Arial Rounded MT Bold" panose="020F0704030504030204" pitchFamily="34" charset="0"/>
              </a:rPr>
              <a:t>Love</a:t>
            </a:r>
            <a:endParaRPr lang="en-GB" dirty="0">
              <a:latin typeface="Arial Rounded MT Bold" panose="020F0704030504030204" pitchFamily="34" charset="0"/>
            </a:endParaRPr>
          </a:p>
          <a:p>
            <a:pPr algn="ctr"/>
            <a:r>
              <a:rPr lang="en-GB" dirty="0">
                <a:latin typeface="Arial Rounded MT Bold" panose="020F0704030504030204" pitchFamily="34" charset="0"/>
              </a:rPr>
              <a:t> broadens by creating recurring cycles of urges to play with, explore, and savour loved ones</a:t>
            </a:r>
          </a:p>
        </p:txBody>
      </p:sp>
      <p:sp>
        <p:nvSpPr>
          <p:cNvPr id="5" name="Rectangle 4"/>
          <p:cNvSpPr/>
          <p:nvPr/>
        </p:nvSpPr>
        <p:spPr>
          <a:xfrm>
            <a:off x="9365372" y="3916376"/>
            <a:ext cx="1928172" cy="1754326"/>
          </a:xfrm>
          <a:prstGeom prst="rect">
            <a:avLst/>
          </a:prstGeom>
        </p:spPr>
        <p:txBody>
          <a:bodyPr wrap="square">
            <a:spAutoFit/>
          </a:bodyPr>
          <a:lstStyle/>
          <a:p>
            <a:pPr algn="ctr"/>
            <a:r>
              <a:rPr lang="en-GB" b="1" dirty="0">
                <a:latin typeface="Arial Rounded MT Bold" panose="020F0704030504030204" pitchFamily="34" charset="0"/>
              </a:rPr>
              <a:t>Joy</a:t>
            </a:r>
            <a:endParaRPr lang="en-GB" dirty="0">
              <a:latin typeface="Arial Rounded MT Bold" panose="020F0704030504030204" pitchFamily="34" charset="0"/>
            </a:endParaRPr>
          </a:p>
          <a:p>
            <a:pPr algn="ctr"/>
            <a:r>
              <a:rPr lang="en-GB" dirty="0">
                <a:latin typeface="Arial Rounded MT Bold" panose="020F0704030504030204" pitchFamily="34" charset="0"/>
              </a:rPr>
              <a:t>broadens by creating the urge to play, push the limits, and be creative</a:t>
            </a:r>
          </a:p>
        </p:txBody>
      </p:sp>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813" t="7573" r="27263" b="61678"/>
          <a:stretch/>
        </p:blipFill>
        <p:spPr>
          <a:xfrm>
            <a:off x="6140475" y="3138454"/>
            <a:ext cx="3232555" cy="3169550"/>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528" t="38429" r="51558" b="31592"/>
          <a:stretch/>
        </p:blipFill>
        <p:spPr>
          <a:xfrm>
            <a:off x="673967" y="3100741"/>
            <a:ext cx="2969706" cy="3244982"/>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46" t="37731" r="75109" b="31141"/>
          <a:stretch/>
        </p:blipFill>
        <p:spPr>
          <a:xfrm>
            <a:off x="3487747" y="3122832"/>
            <a:ext cx="2770965" cy="3200797"/>
          </a:xfrm>
          <a:prstGeom prst="rect">
            <a:avLst/>
          </a:prstGeom>
        </p:spPr>
      </p:pic>
      <p:pic>
        <p:nvPicPr>
          <p:cNvPr id="10" name="Pictur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931" t="69244" r="27111"/>
          <a:stretch/>
        </p:blipFill>
        <p:spPr>
          <a:xfrm>
            <a:off x="9066715" y="3124634"/>
            <a:ext cx="2525486" cy="3147459"/>
          </a:xfrm>
          <a:prstGeom prst="rect">
            <a:avLst/>
          </a:prstGeom>
        </p:spPr>
      </p:pic>
      <p:sp>
        <p:nvSpPr>
          <p:cNvPr id="11" name="Rectangle 10"/>
          <p:cNvSpPr/>
          <p:nvPr/>
        </p:nvSpPr>
        <p:spPr>
          <a:xfrm>
            <a:off x="735229" y="3430570"/>
            <a:ext cx="2760763" cy="2585323"/>
          </a:xfrm>
          <a:prstGeom prst="rect">
            <a:avLst/>
          </a:prstGeom>
        </p:spPr>
        <p:txBody>
          <a:bodyPr wrap="square">
            <a:spAutoFit/>
          </a:bodyPr>
          <a:lstStyle/>
          <a:p>
            <a:pPr algn="ctr"/>
            <a:r>
              <a:rPr lang="en-GB" b="1" dirty="0">
                <a:latin typeface="Arial Rounded MT Bold" panose="020F0704030504030204" pitchFamily="34" charset="0"/>
              </a:rPr>
              <a:t>Contentment</a:t>
            </a:r>
            <a:endParaRPr lang="en-GB" dirty="0">
              <a:latin typeface="Arial Rounded MT Bold" panose="020F0704030504030204" pitchFamily="34" charset="0"/>
            </a:endParaRPr>
          </a:p>
          <a:p>
            <a:pPr algn="ctr"/>
            <a:r>
              <a:rPr lang="en-GB" dirty="0">
                <a:latin typeface="Arial Rounded MT Bold" panose="020F0704030504030204" pitchFamily="34" charset="0"/>
              </a:rPr>
              <a:t> broadens by creating the urge to savour current life circumstances and integrate these circumstances into new views of self and of the world</a:t>
            </a:r>
          </a:p>
        </p:txBody>
      </p:sp>
      <p:sp>
        <p:nvSpPr>
          <p:cNvPr id="12" name="Rectangle 11"/>
          <p:cNvSpPr/>
          <p:nvPr/>
        </p:nvSpPr>
        <p:spPr>
          <a:xfrm>
            <a:off x="3587596" y="3639377"/>
            <a:ext cx="2481943" cy="2308324"/>
          </a:xfrm>
          <a:prstGeom prst="rect">
            <a:avLst/>
          </a:prstGeom>
        </p:spPr>
        <p:txBody>
          <a:bodyPr wrap="square">
            <a:spAutoFit/>
          </a:bodyPr>
          <a:lstStyle/>
          <a:p>
            <a:pPr algn="ctr"/>
            <a:r>
              <a:rPr lang="en-GB" b="1" dirty="0">
                <a:latin typeface="Arial Rounded MT Bold" panose="020F0704030504030204" pitchFamily="34" charset="0"/>
              </a:rPr>
              <a:t>Interest </a:t>
            </a:r>
          </a:p>
          <a:p>
            <a:pPr algn="ctr"/>
            <a:r>
              <a:rPr lang="en-GB" dirty="0">
                <a:latin typeface="Arial Rounded MT Bold" panose="020F0704030504030204" pitchFamily="34" charset="0"/>
              </a:rPr>
              <a:t>broadens by creating the urge to explore, take in new information and experiences, and expand the self in the process</a:t>
            </a:r>
          </a:p>
        </p:txBody>
      </p:sp>
      <p:sp>
        <p:nvSpPr>
          <p:cNvPr id="13" name="Rectangle 12"/>
          <p:cNvSpPr/>
          <p:nvPr/>
        </p:nvSpPr>
        <p:spPr>
          <a:xfrm>
            <a:off x="906535" y="2116131"/>
            <a:ext cx="10223428" cy="646331"/>
          </a:xfrm>
          <a:prstGeom prst="rect">
            <a:avLst/>
          </a:prstGeom>
          <a:solidFill>
            <a:schemeClr val="accent5"/>
          </a:solidFill>
        </p:spPr>
        <p:txBody>
          <a:bodyPr wrap="square">
            <a:spAutoFit/>
          </a:bodyPr>
          <a:lstStyle/>
          <a:p>
            <a:pPr algn="ctr"/>
            <a:r>
              <a:rPr lang="en-GB" dirty="0">
                <a:solidFill>
                  <a:schemeClr val="bg1"/>
                </a:solidFill>
                <a:latin typeface="Arial Rounded MT Bold" panose="020F0704030504030204" pitchFamily="34" charset="0"/>
              </a:rPr>
              <a:t>The broaden-and-build theory experiences of positive emotions broaden people's thought action ranges, which build their long-term personal resources (Frederickson, 2001)</a:t>
            </a:r>
          </a:p>
        </p:txBody>
      </p:sp>
      <p:sp>
        <p:nvSpPr>
          <p:cNvPr id="14" name="Rectangle 13"/>
          <p:cNvSpPr/>
          <p:nvPr/>
        </p:nvSpPr>
        <p:spPr>
          <a:xfrm>
            <a:off x="906535" y="666742"/>
            <a:ext cx="2418149" cy="1200329"/>
          </a:xfrm>
          <a:prstGeom prst="rect">
            <a:avLst/>
          </a:prstGeom>
          <a:solidFill>
            <a:srgbClr val="666699"/>
          </a:solidFill>
        </p:spPr>
        <p:txBody>
          <a:bodyPr wrap="square">
            <a:spAutoFit/>
          </a:bodyPr>
          <a:lstStyle/>
          <a:p>
            <a:pPr algn="ctr"/>
            <a:r>
              <a:rPr lang="en-GB" dirty="0">
                <a:solidFill>
                  <a:schemeClr val="bg1"/>
                </a:solidFill>
                <a:latin typeface="Arial Rounded MT Bold" panose="020F0704030504030204" pitchFamily="34" charset="0"/>
              </a:rPr>
              <a:t>Positive emotions not only signal flourishing, but also produce flourishing</a:t>
            </a:r>
            <a:endParaRPr lang="en-GB" dirty="0">
              <a:solidFill>
                <a:schemeClr val="bg1"/>
              </a:solidFill>
            </a:endParaRPr>
          </a:p>
        </p:txBody>
      </p:sp>
      <p:sp>
        <p:nvSpPr>
          <p:cNvPr id="15" name="Rectangle 14"/>
          <p:cNvSpPr/>
          <p:nvPr/>
        </p:nvSpPr>
        <p:spPr>
          <a:xfrm>
            <a:off x="3517397" y="666742"/>
            <a:ext cx="2048523" cy="1200329"/>
          </a:xfrm>
          <a:prstGeom prst="rect">
            <a:avLst/>
          </a:prstGeom>
          <a:solidFill>
            <a:schemeClr val="bg2">
              <a:lumMod val="75000"/>
            </a:schemeClr>
          </a:solidFill>
        </p:spPr>
        <p:txBody>
          <a:bodyPr wrap="square">
            <a:spAutoFit/>
          </a:bodyPr>
          <a:lstStyle/>
          <a:p>
            <a:pPr algn="ctr"/>
            <a:r>
              <a:rPr lang="en-GB" dirty="0">
                <a:solidFill>
                  <a:schemeClr val="bg1"/>
                </a:solidFill>
                <a:latin typeface="Arial Rounded MT Bold" panose="020F0704030504030204" pitchFamily="34" charset="0"/>
              </a:rPr>
              <a:t>Not only in the present moment but over the long term as well</a:t>
            </a:r>
            <a:endParaRPr lang="en-GB" dirty="0">
              <a:solidFill>
                <a:schemeClr val="bg1"/>
              </a:solidFill>
            </a:endParaRPr>
          </a:p>
        </p:txBody>
      </p:sp>
      <p:sp>
        <p:nvSpPr>
          <p:cNvPr id="17" name="Rectangle 16"/>
          <p:cNvSpPr/>
          <p:nvPr/>
        </p:nvSpPr>
        <p:spPr>
          <a:xfrm>
            <a:off x="5758633" y="671747"/>
            <a:ext cx="5207481" cy="1200329"/>
          </a:xfrm>
          <a:prstGeom prst="rect">
            <a:avLst/>
          </a:prstGeom>
          <a:solidFill>
            <a:schemeClr val="tx2">
              <a:lumMod val="50000"/>
              <a:lumOff val="50000"/>
            </a:schemeClr>
          </a:solidFill>
        </p:spPr>
        <p:txBody>
          <a:bodyPr wrap="square">
            <a:spAutoFit/>
          </a:bodyPr>
          <a:lstStyle/>
          <a:p>
            <a:pPr algn="ctr"/>
            <a:r>
              <a:rPr lang="en-GB" dirty="0">
                <a:solidFill>
                  <a:schemeClr val="bg1"/>
                </a:solidFill>
                <a:latin typeface="Arial Rounded MT Bold" panose="020F0704030504030204" pitchFamily="34" charset="0"/>
              </a:rPr>
              <a:t>Positive emotions are worth cultivating, not just as end states in themselves but also as a means to achieving psychological growth and improved well-being over time</a:t>
            </a:r>
          </a:p>
        </p:txBody>
      </p:sp>
    </p:spTree>
    <p:extLst>
      <p:ext uri="{BB962C8B-B14F-4D97-AF65-F5344CB8AC3E}">
        <p14:creationId xmlns:p14="http://schemas.microsoft.com/office/powerpoint/2010/main" val="1250352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2924155" y="3029851"/>
            <a:ext cx="6219877" cy="3152559"/>
          </a:xfrm>
          <a:prstGeom prst="rect">
            <a:avLst/>
          </a:prstGeom>
          <a:effectLst>
            <a:softEdge rad="342900"/>
          </a:effectLst>
        </p:spPr>
      </p:pic>
      <p:sp>
        <p:nvSpPr>
          <p:cNvPr id="2" name="TextBox 1"/>
          <p:cNvSpPr txBox="1"/>
          <p:nvPr/>
        </p:nvSpPr>
        <p:spPr>
          <a:xfrm>
            <a:off x="6202043" y="745633"/>
            <a:ext cx="5268686" cy="1200329"/>
          </a:xfrm>
          <a:prstGeom prst="rect">
            <a:avLst/>
          </a:prstGeom>
          <a:solidFill>
            <a:srgbClr val="BF9FFF"/>
          </a:solidFill>
        </p:spPr>
        <p:txBody>
          <a:bodyPr wrap="square" rtlCol="0">
            <a:spAutoFit/>
          </a:bodyPr>
          <a:lstStyle/>
          <a:p>
            <a:pPr algn="ctr"/>
            <a:r>
              <a:rPr lang="en-GB" dirty="0">
                <a:solidFill>
                  <a:schemeClr val="bg1"/>
                </a:solidFill>
                <a:latin typeface="Arial Rounded MT Bold" panose="020F0704030504030204" pitchFamily="34" charset="0"/>
              </a:rPr>
              <a:t>Positive emotions lead us to more expansive and creative thoughts and behaviour which create additional personal resources over time in these areas</a:t>
            </a:r>
          </a:p>
        </p:txBody>
      </p:sp>
      <p:sp>
        <p:nvSpPr>
          <p:cNvPr id="4" name="Rectangle 3"/>
          <p:cNvSpPr/>
          <p:nvPr/>
        </p:nvSpPr>
        <p:spPr>
          <a:xfrm>
            <a:off x="1480456" y="2922173"/>
            <a:ext cx="242374" cy="369332"/>
          </a:xfrm>
          <a:prstGeom prst="rect">
            <a:avLst/>
          </a:prstGeom>
        </p:spPr>
        <p:txBody>
          <a:bodyPr wrap="none">
            <a:spAutoFit/>
          </a:bodyPr>
          <a:lstStyle/>
          <a:p>
            <a:r>
              <a:rPr lang="en-GB" dirty="0"/>
              <a:t> </a:t>
            </a:r>
          </a:p>
        </p:txBody>
      </p:sp>
      <p:sp>
        <p:nvSpPr>
          <p:cNvPr id="5" name="Rectangle 4"/>
          <p:cNvSpPr/>
          <p:nvPr/>
        </p:nvSpPr>
        <p:spPr>
          <a:xfrm>
            <a:off x="1480455" y="3486165"/>
            <a:ext cx="242374" cy="369332"/>
          </a:xfrm>
          <a:prstGeom prst="rect">
            <a:avLst/>
          </a:prstGeom>
        </p:spPr>
        <p:txBody>
          <a:bodyPr wrap="none">
            <a:spAutoFit/>
          </a:bodyPr>
          <a:lstStyle/>
          <a:p>
            <a:r>
              <a:rPr lang="en-GB" dirty="0"/>
              <a:t> </a:t>
            </a:r>
          </a:p>
        </p:txBody>
      </p:sp>
      <p:sp>
        <p:nvSpPr>
          <p:cNvPr id="9" name="TextBox 8"/>
          <p:cNvSpPr txBox="1"/>
          <p:nvPr/>
        </p:nvSpPr>
        <p:spPr>
          <a:xfrm>
            <a:off x="7759607" y="2096758"/>
            <a:ext cx="2953660" cy="707886"/>
          </a:xfrm>
          <a:prstGeom prst="rect">
            <a:avLst/>
          </a:prstGeom>
          <a:solidFill>
            <a:schemeClr val="accent3">
              <a:lumMod val="40000"/>
              <a:lumOff val="60000"/>
            </a:schemeClr>
          </a:solidFill>
        </p:spPr>
        <p:txBody>
          <a:bodyPr wrap="square" rtlCol="0">
            <a:spAutoFit/>
          </a:bodyPr>
          <a:lstStyle/>
          <a:p>
            <a:r>
              <a:rPr lang="en-GB" sz="2000" dirty="0">
                <a:solidFill>
                  <a:schemeClr val="bg1"/>
                </a:solidFill>
                <a:latin typeface="Arial Rounded MT Bold" panose="020F0704030504030204" pitchFamily="34" charset="0"/>
              </a:rPr>
              <a:t>Intellectual: e.g. problem-solving skills</a:t>
            </a:r>
          </a:p>
        </p:txBody>
      </p:sp>
      <p:sp>
        <p:nvSpPr>
          <p:cNvPr id="12" name="TextBox 11"/>
          <p:cNvSpPr txBox="1"/>
          <p:nvPr/>
        </p:nvSpPr>
        <p:spPr>
          <a:xfrm>
            <a:off x="7759607" y="2955440"/>
            <a:ext cx="2953660" cy="1015663"/>
          </a:xfrm>
          <a:prstGeom prst="rect">
            <a:avLst/>
          </a:prstGeom>
          <a:solidFill>
            <a:schemeClr val="accent3">
              <a:lumMod val="40000"/>
              <a:lumOff val="60000"/>
            </a:schemeClr>
          </a:solidFill>
        </p:spPr>
        <p:txBody>
          <a:bodyPr wrap="square" rtlCol="0">
            <a:spAutoFit/>
          </a:bodyPr>
          <a:lstStyle/>
          <a:p>
            <a:r>
              <a:rPr lang="en-GB" sz="2000" dirty="0">
                <a:solidFill>
                  <a:schemeClr val="bg1"/>
                </a:solidFill>
                <a:latin typeface="Arial Rounded MT Bold" panose="020F0704030504030204" pitchFamily="34" charset="0"/>
              </a:rPr>
              <a:t>Physical: e.g. strength and cardiovascular health</a:t>
            </a:r>
            <a:endParaRPr lang="en-GB" dirty="0">
              <a:solidFill>
                <a:schemeClr val="bg1"/>
              </a:solidFill>
            </a:endParaRPr>
          </a:p>
        </p:txBody>
      </p:sp>
      <p:sp>
        <p:nvSpPr>
          <p:cNvPr id="17" name="TextBox 16"/>
          <p:cNvSpPr txBox="1"/>
          <p:nvPr/>
        </p:nvSpPr>
        <p:spPr>
          <a:xfrm>
            <a:off x="7759607" y="4159456"/>
            <a:ext cx="2953660" cy="923330"/>
          </a:xfrm>
          <a:prstGeom prst="rect">
            <a:avLst/>
          </a:prstGeom>
          <a:solidFill>
            <a:schemeClr val="accent3">
              <a:lumMod val="40000"/>
              <a:lumOff val="60000"/>
            </a:schemeClr>
          </a:solidFill>
        </p:spPr>
        <p:txBody>
          <a:bodyPr wrap="square" rtlCol="0">
            <a:spAutoFit/>
          </a:bodyPr>
          <a:lstStyle/>
          <a:p>
            <a:r>
              <a:rPr lang="en-GB" dirty="0">
                <a:solidFill>
                  <a:schemeClr val="bg1"/>
                </a:solidFill>
                <a:latin typeface="Arial Rounded MT Bold" panose="020F0704030504030204" pitchFamily="34" charset="0"/>
              </a:rPr>
              <a:t>Social e.g. friendships, relationships and connections</a:t>
            </a:r>
          </a:p>
        </p:txBody>
      </p:sp>
      <p:sp>
        <p:nvSpPr>
          <p:cNvPr id="19" name="TextBox 18"/>
          <p:cNvSpPr txBox="1"/>
          <p:nvPr/>
        </p:nvSpPr>
        <p:spPr>
          <a:xfrm>
            <a:off x="7759607" y="5211692"/>
            <a:ext cx="2953660" cy="923330"/>
          </a:xfrm>
          <a:prstGeom prst="rect">
            <a:avLst/>
          </a:prstGeom>
          <a:solidFill>
            <a:schemeClr val="accent3">
              <a:lumMod val="40000"/>
              <a:lumOff val="60000"/>
            </a:schemeClr>
          </a:solidFill>
        </p:spPr>
        <p:txBody>
          <a:bodyPr wrap="square" rtlCol="0">
            <a:spAutoFit/>
          </a:bodyPr>
          <a:lstStyle/>
          <a:p>
            <a:r>
              <a:rPr lang="en-GB" dirty="0">
                <a:solidFill>
                  <a:schemeClr val="bg1"/>
                </a:solidFill>
                <a:latin typeface="Arial Rounded MT Bold" panose="020F0704030504030204" pitchFamily="34" charset="0"/>
              </a:rPr>
              <a:t>Psychological: e.g. developing resilience and optimism </a:t>
            </a:r>
            <a:r>
              <a:rPr lang="en-GB" dirty="0"/>
              <a:t> </a:t>
            </a:r>
          </a:p>
        </p:txBody>
      </p:sp>
      <p:pic>
        <p:nvPicPr>
          <p:cNvPr id="21" name="Picture 20"/>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13805" y="4513746"/>
            <a:ext cx="2619375" cy="1743075"/>
          </a:xfrm>
          <a:prstGeom prst="rect">
            <a:avLst/>
          </a:prstGeom>
        </p:spPr>
      </p:pic>
      <p:sp>
        <p:nvSpPr>
          <p:cNvPr id="22" name="TextBox 21"/>
          <p:cNvSpPr txBox="1"/>
          <p:nvPr/>
        </p:nvSpPr>
        <p:spPr>
          <a:xfrm>
            <a:off x="936409" y="2618450"/>
            <a:ext cx="2830304" cy="1754326"/>
          </a:xfrm>
          <a:prstGeom prst="rect">
            <a:avLst/>
          </a:prstGeom>
          <a:solidFill>
            <a:srgbClr val="CA9AEE"/>
          </a:solidFill>
        </p:spPr>
        <p:txBody>
          <a:bodyPr wrap="square" rtlCol="0">
            <a:spAutoFit/>
          </a:bodyPr>
          <a:lstStyle/>
          <a:p>
            <a:pPr algn="ctr"/>
            <a:r>
              <a:rPr lang="en-GB" dirty="0">
                <a:solidFill>
                  <a:schemeClr val="bg1"/>
                </a:solidFill>
                <a:latin typeface="Arial Rounded MT Bold" panose="020F0704030504030204" pitchFamily="34" charset="0"/>
              </a:rPr>
              <a:t>Positive emotions create “upward spirals”</a:t>
            </a:r>
          </a:p>
          <a:p>
            <a:pPr algn="ctr"/>
            <a:r>
              <a:rPr lang="en-GB" dirty="0">
                <a:solidFill>
                  <a:schemeClr val="bg1"/>
                </a:solidFill>
                <a:latin typeface="Arial Rounded MT Bold" panose="020F0704030504030204" pitchFamily="34" charset="0"/>
              </a:rPr>
              <a:t>of thought and action, preparing you for </a:t>
            </a:r>
          </a:p>
          <a:p>
            <a:pPr algn="ctr"/>
            <a:r>
              <a:rPr lang="en-GB" dirty="0">
                <a:solidFill>
                  <a:schemeClr val="bg1"/>
                </a:solidFill>
                <a:latin typeface="Arial Rounded MT Bold" panose="020F0704030504030204" pitchFamily="34" charset="0"/>
              </a:rPr>
              <a:t>future challenges.</a:t>
            </a:r>
          </a:p>
          <a:p>
            <a:pPr algn="ctr"/>
            <a:r>
              <a:rPr lang="en-GB" dirty="0">
                <a:solidFill>
                  <a:schemeClr val="bg1"/>
                </a:solidFill>
                <a:latin typeface="Arial Rounded MT Bold" panose="020F0704030504030204" pitchFamily="34" charset="0"/>
              </a:rPr>
              <a:t> </a:t>
            </a:r>
          </a:p>
        </p:txBody>
      </p:sp>
      <p:sp>
        <p:nvSpPr>
          <p:cNvPr id="10" name="Rectangle 9"/>
          <p:cNvSpPr/>
          <p:nvPr/>
        </p:nvSpPr>
        <p:spPr>
          <a:xfrm>
            <a:off x="724706" y="700472"/>
            <a:ext cx="4000551" cy="1692771"/>
          </a:xfrm>
          <a:prstGeom prst="rect">
            <a:avLst/>
          </a:prstGeom>
          <a:solidFill>
            <a:srgbClr val="666699"/>
          </a:solidFill>
        </p:spPr>
        <p:txBody>
          <a:bodyPr wrap="square">
            <a:spAutoFit/>
          </a:bodyPr>
          <a:lstStyle/>
          <a:p>
            <a:pPr algn="ctr"/>
            <a:r>
              <a:rPr lang="en-GB" sz="2800" dirty="0">
                <a:solidFill>
                  <a:schemeClr val="bg1"/>
                </a:solidFill>
                <a:latin typeface="Arial Rounded MT Bold" panose="020F0704030504030204" pitchFamily="34" charset="0"/>
              </a:rPr>
              <a:t>The Upward Spiral</a:t>
            </a:r>
          </a:p>
          <a:p>
            <a:pPr algn="ctr"/>
            <a:r>
              <a:rPr lang="en-GB" sz="2800" dirty="0">
                <a:solidFill>
                  <a:schemeClr val="bg1"/>
                </a:solidFill>
                <a:latin typeface="Arial Rounded MT Bold" panose="020F0704030504030204" pitchFamily="34" charset="0"/>
              </a:rPr>
              <a:t>Of Emotions</a:t>
            </a:r>
          </a:p>
          <a:p>
            <a:pPr algn="ctr"/>
            <a:r>
              <a:rPr lang="en-GB" sz="2000" dirty="0">
                <a:solidFill>
                  <a:schemeClr val="bg1"/>
                </a:solidFill>
                <a:latin typeface="Arial Rounded MT Bold" panose="020F0704030504030204" pitchFamily="34" charset="0"/>
              </a:rPr>
              <a:t>Fredrickson and Joiner (2018)</a:t>
            </a:r>
            <a:endParaRPr lang="en-GB" sz="2000" dirty="0">
              <a:solidFill>
                <a:schemeClr val="bg1"/>
              </a:solidFill>
            </a:endParaRPr>
          </a:p>
          <a:p>
            <a:pPr algn="ctr"/>
            <a:endParaRPr lang="en-GB" sz="2800" dirty="0">
              <a:solidFill>
                <a:schemeClr val="bg1"/>
              </a:solidFill>
              <a:latin typeface="Arial Rounded MT Bold" panose="020F0704030504030204" pitchFamily="34" charset="0"/>
            </a:endParaRPr>
          </a:p>
        </p:txBody>
      </p:sp>
      <p:sp>
        <p:nvSpPr>
          <p:cNvPr id="16" name="AutoShape 2" descr="Building Children's Online Resilience | Parent Z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9632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709474" y="1603903"/>
            <a:ext cx="4576737" cy="3898702"/>
          </a:xfrm>
          <a:prstGeom prst="rect">
            <a:avLst/>
          </a:prstGeom>
        </p:spPr>
      </p:pic>
      <p:sp>
        <p:nvSpPr>
          <p:cNvPr id="4" name="TextBox 3"/>
          <p:cNvSpPr txBox="1"/>
          <p:nvPr/>
        </p:nvSpPr>
        <p:spPr>
          <a:xfrm>
            <a:off x="729354" y="1398530"/>
            <a:ext cx="3313011" cy="1446550"/>
          </a:xfrm>
          <a:prstGeom prst="rect">
            <a:avLst/>
          </a:prstGeom>
          <a:noFill/>
        </p:spPr>
        <p:txBody>
          <a:bodyPr wrap="square" rtlCol="0">
            <a:spAutoFit/>
          </a:bodyPr>
          <a:lstStyle/>
          <a:p>
            <a:r>
              <a:rPr lang="en-GB" sz="2200" dirty="0">
                <a:latin typeface="Ink Free" panose="03080402000500000000" pitchFamily="66" charset="0"/>
              </a:rPr>
              <a:t>Evidence shows that positive and negative emotions are </a:t>
            </a:r>
            <a:r>
              <a:rPr lang="en-GB" sz="2200" b="1" dirty="0">
                <a:latin typeface="Ink Free" panose="03080402000500000000" pitchFamily="66" charset="0"/>
              </a:rPr>
              <a:t>not equal</a:t>
            </a:r>
          </a:p>
          <a:p>
            <a:r>
              <a:rPr lang="en-GB" sz="2200" dirty="0">
                <a:latin typeface="Ink Free" panose="03080402000500000000" pitchFamily="66" charset="0"/>
              </a:rPr>
              <a:t>Grenville-Cleave (2016)</a:t>
            </a:r>
          </a:p>
        </p:txBody>
      </p:sp>
      <p:sp>
        <p:nvSpPr>
          <p:cNvPr id="6" name="Rectangle 5"/>
          <p:cNvSpPr/>
          <p:nvPr/>
        </p:nvSpPr>
        <p:spPr>
          <a:xfrm>
            <a:off x="8333393" y="1543732"/>
            <a:ext cx="3314867" cy="1785104"/>
          </a:xfrm>
          <a:prstGeom prst="rect">
            <a:avLst/>
          </a:prstGeom>
          <a:noFill/>
        </p:spPr>
        <p:txBody>
          <a:bodyPr wrap="square">
            <a:spAutoFit/>
          </a:bodyPr>
          <a:lstStyle/>
          <a:p>
            <a:r>
              <a:rPr lang="en-GB" sz="2200" dirty="0">
                <a:latin typeface="Ink Free" panose="03080402000500000000" pitchFamily="66" charset="0"/>
              </a:rPr>
              <a:t>However, some negative emotions </a:t>
            </a:r>
            <a:r>
              <a:rPr lang="en-GB" sz="2200" b="1" dirty="0">
                <a:latin typeface="Ink Free" panose="03080402000500000000" pitchFamily="66" charset="0"/>
              </a:rPr>
              <a:t>reduce</a:t>
            </a:r>
            <a:r>
              <a:rPr lang="en-GB" sz="2200" dirty="0">
                <a:latin typeface="Ink Free" panose="03080402000500000000" pitchFamily="66" charset="0"/>
              </a:rPr>
              <a:t> our level of well-being more than positive emotions increase it.</a:t>
            </a:r>
          </a:p>
        </p:txBody>
      </p:sp>
      <p:sp>
        <p:nvSpPr>
          <p:cNvPr id="9" name="Rectangle 8"/>
          <p:cNvSpPr/>
          <p:nvPr/>
        </p:nvSpPr>
        <p:spPr>
          <a:xfrm>
            <a:off x="8333393" y="3717501"/>
            <a:ext cx="2743367" cy="1785104"/>
          </a:xfrm>
          <a:prstGeom prst="rect">
            <a:avLst/>
          </a:prstGeom>
          <a:noFill/>
        </p:spPr>
        <p:txBody>
          <a:bodyPr wrap="square">
            <a:spAutoFit/>
          </a:bodyPr>
          <a:lstStyle/>
          <a:p>
            <a:r>
              <a:rPr lang="en-GB" sz="2200" dirty="0">
                <a:latin typeface="Ink Free" panose="03080402000500000000" pitchFamily="66" charset="0"/>
              </a:rPr>
              <a:t>We need to </a:t>
            </a:r>
            <a:r>
              <a:rPr lang="en-GB" sz="2200" b="1" dirty="0">
                <a:latin typeface="Ink Free" panose="03080402000500000000" pitchFamily="66" charset="0"/>
              </a:rPr>
              <a:t>increase</a:t>
            </a:r>
            <a:r>
              <a:rPr lang="en-GB" sz="2200" dirty="0">
                <a:latin typeface="Ink Free" panose="03080402000500000000" pitchFamily="66" charset="0"/>
              </a:rPr>
              <a:t> our amount of positive experiences more then the intensity. </a:t>
            </a:r>
          </a:p>
        </p:txBody>
      </p:sp>
      <p:sp>
        <p:nvSpPr>
          <p:cNvPr id="3" name="Rectangle 2"/>
          <p:cNvSpPr/>
          <p:nvPr/>
        </p:nvSpPr>
        <p:spPr>
          <a:xfrm>
            <a:off x="2385860" y="693402"/>
            <a:ext cx="7604967" cy="461665"/>
          </a:xfrm>
          <a:prstGeom prst="rect">
            <a:avLst/>
          </a:prstGeom>
          <a:solidFill>
            <a:schemeClr val="accent3">
              <a:lumMod val="75000"/>
            </a:schemeClr>
          </a:solidFill>
        </p:spPr>
        <p:txBody>
          <a:bodyPr wrap="none">
            <a:spAutoFit/>
          </a:bodyPr>
          <a:lstStyle/>
          <a:p>
            <a:r>
              <a:rPr lang="en-GB" sz="2400" dirty="0">
                <a:solidFill>
                  <a:schemeClr val="bg1"/>
                </a:solidFill>
                <a:latin typeface="Ink Free" panose="03080402000500000000" pitchFamily="66" charset="0"/>
              </a:rPr>
              <a:t>The Difference Between </a:t>
            </a:r>
            <a:r>
              <a:rPr lang="en-GB" sz="2400" b="1" dirty="0">
                <a:solidFill>
                  <a:schemeClr val="bg1"/>
                </a:solidFill>
                <a:latin typeface="Ink Free" panose="03080402000500000000" pitchFamily="66" charset="0"/>
              </a:rPr>
              <a:t>Negative</a:t>
            </a:r>
            <a:r>
              <a:rPr lang="en-GB" sz="2400" dirty="0">
                <a:solidFill>
                  <a:schemeClr val="bg1"/>
                </a:solidFill>
                <a:latin typeface="Ink Free" panose="03080402000500000000" pitchFamily="66" charset="0"/>
              </a:rPr>
              <a:t> and </a:t>
            </a:r>
            <a:r>
              <a:rPr lang="en-GB" sz="2400" b="1" dirty="0">
                <a:solidFill>
                  <a:schemeClr val="bg1"/>
                </a:solidFill>
                <a:latin typeface="Ink Free" panose="03080402000500000000" pitchFamily="66" charset="0"/>
              </a:rPr>
              <a:t>Positive</a:t>
            </a:r>
            <a:r>
              <a:rPr lang="en-GB" sz="2400" dirty="0">
                <a:solidFill>
                  <a:schemeClr val="bg1"/>
                </a:solidFill>
                <a:latin typeface="Ink Free" panose="03080402000500000000" pitchFamily="66" charset="0"/>
              </a:rPr>
              <a:t> Emotions</a:t>
            </a:r>
          </a:p>
        </p:txBody>
      </p:sp>
      <p:sp>
        <p:nvSpPr>
          <p:cNvPr id="13" name="Rectangle 12"/>
          <p:cNvSpPr/>
          <p:nvPr/>
        </p:nvSpPr>
        <p:spPr>
          <a:xfrm>
            <a:off x="729354" y="3088543"/>
            <a:ext cx="2932938" cy="3139321"/>
          </a:xfrm>
          <a:prstGeom prst="rect">
            <a:avLst/>
          </a:prstGeom>
        </p:spPr>
        <p:txBody>
          <a:bodyPr wrap="square">
            <a:spAutoFit/>
          </a:bodyPr>
          <a:lstStyle/>
          <a:p>
            <a:r>
              <a:rPr lang="en-GB" sz="2200" dirty="0">
                <a:latin typeface="Ink Free" panose="03080402000500000000" pitchFamily="66" charset="0"/>
              </a:rPr>
              <a:t>Some negative emotions serve </a:t>
            </a:r>
            <a:r>
              <a:rPr lang="en-GB" sz="2200" b="1" dirty="0">
                <a:latin typeface="Ink Free" panose="03080402000500000000" pitchFamily="66" charset="0"/>
              </a:rPr>
              <a:t>an important purpose</a:t>
            </a:r>
            <a:r>
              <a:rPr lang="en-GB" sz="2200" dirty="0">
                <a:latin typeface="Ink Free" panose="03080402000500000000" pitchFamily="66" charset="0"/>
              </a:rPr>
              <a:t>;</a:t>
            </a:r>
          </a:p>
          <a:p>
            <a:r>
              <a:rPr lang="en-GB" sz="2200" dirty="0">
                <a:latin typeface="Ink Free" panose="03080402000500000000" pitchFamily="66" charset="0"/>
              </a:rPr>
              <a:t>Anger at a social injustice for example, and fear of a dangerous animal – bot emotions spur us on to act. </a:t>
            </a:r>
          </a:p>
        </p:txBody>
      </p:sp>
    </p:spTree>
    <p:extLst>
      <p:ext uri="{BB962C8B-B14F-4D97-AF65-F5344CB8AC3E}">
        <p14:creationId xmlns:p14="http://schemas.microsoft.com/office/powerpoint/2010/main" val="170303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988852" y="1860022"/>
            <a:ext cx="4592524" cy="3816247"/>
          </a:xfrm>
          <a:prstGeom prst="rect">
            <a:avLst/>
          </a:prstGeom>
          <a:effectLst>
            <a:softEdge rad="63500"/>
          </a:effectLst>
        </p:spPr>
      </p:pic>
      <p:sp>
        <p:nvSpPr>
          <p:cNvPr id="2" name="Rectangle 1"/>
          <p:cNvSpPr/>
          <p:nvPr/>
        </p:nvSpPr>
        <p:spPr>
          <a:xfrm>
            <a:off x="8693313" y="2029298"/>
            <a:ext cx="2864427" cy="2800767"/>
          </a:xfrm>
          <a:prstGeom prst="rect">
            <a:avLst/>
          </a:prstGeom>
          <a:noFill/>
        </p:spPr>
        <p:txBody>
          <a:bodyPr wrap="square">
            <a:spAutoFit/>
          </a:bodyPr>
          <a:lstStyle/>
          <a:p>
            <a:pPr lvl="0"/>
            <a:endParaRPr lang="en-GB" sz="2200" dirty="0">
              <a:solidFill>
                <a:prstClr val="black"/>
              </a:solidFill>
              <a:latin typeface="Ink Free" panose="03080402000500000000" pitchFamily="66" charset="0"/>
            </a:endParaRPr>
          </a:p>
          <a:p>
            <a:pPr lvl="0"/>
            <a:r>
              <a:rPr lang="en-GB" sz="2200" dirty="0">
                <a:solidFill>
                  <a:prstClr val="black"/>
                </a:solidFill>
                <a:latin typeface="Ink Free" panose="03080402000500000000" pitchFamily="66" charset="0"/>
              </a:rPr>
              <a:t>If we experience a negative and a neutral one, we are more likely to be affected by the </a:t>
            </a:r>
            <a:r>
              <a:rPr lang="en-GB" sz="2200" b="1" dirty="0">
                <a:solidFill>
                  <a:prstClr val="black"/>
                </a:solidFill>
                <a:latin typeface="Ink Free" panose="03080402000500000000" pitchFamily="66" charset="0"/>
              </a:rPr>
              <a:t>negative one, rather than the neutral one. </a:t>
            </a:r>
          </a:p>
        </p:txBody>
      </p:sp>
      <p:sp>
        <p:nvSpPr>
          <p:cNvPr id="4" name="Rectangle 3"/>
          <p:cNvSpPr/>
          <p:nvPr/>
        </p:nvSpPr>
        <p:spPr>
          <a:xfrm>
            <a:off x="817030" y="798192"/>
            <a:ext cx="2957508" cy="2462213"/>
          </a:xfrm>
          <a:prstGeom prst="rect">
            <a:avLst/>
          </a:prstGeom>
          <a:noFill/>
        </p:spPr>
        <p:txBody>
          <a:bodyPr wrap="square">
            <a:spAutoFit/>
          </a:bodyPr>
          <a:lstStyle/>
          <a:p>
            <a:r>
              <a:rPr lang="en-GB" sz="2200" dirty="0">
                <a:latin typeface="Ink Free" panose="03080402000500000000" pitchFamily="66" charset="0"/>
              </a:rPr>
              <a:t>Positive emotions tend to be more </a:t>
            </a:r>
            <a:r>
              <a:rPr lang="en-GB" sz="2200" b="1" dirty="0">
                <a:latin typeface="Ink Free" panose="03080402000500000000" pitchFamily="66" charset="0"/>
              </a:rPr>
              <a:t>fleeting</a:t>
            </a:r>
            <a:r>
              <a:rPr lang="en-GB" sz="2200" dirty="0">
                <a:latin typeface="Ink Free" panose="03080402000500000000" pitchFamily="66" charset="0"/>
              </a:rPr>
              <a:t> then negative ones; and negative emotions tend to be more </a:t>
            </a:r>
            <a:r>
              <a:rPr lang="en-GB" sz="2200" b="1" dirty="0">
                <a:latin typeface="Ink Free" panose="03080402000500000000" pitchFamily="66" charset="0"/>
              </a:rPr>
              <a:t>“sticky” </a:t>
            </a:r>
            <a:r>
              <a:rPr lang="en-GB" sz="2200" dirty="0">
                <a:latin typeface="Ink Free" panose="03080402000500000000" pitchFamily="66" charset="0"/>
              </a:rPr>
              <a:t>then positive ones.</a:t>
            </a:r>
          </a:p>
        </p:txBody>
      </p:sp>
      <p:sp>
        <p:nvSpPr>
          <p:cNvPr id="14" name="Rectangle 13"/>
          <p:cNvSpPr/>
          <p:nvPr/>
        </p:nvSpPr>
        <p:spPr>
          <a:xfrm>
            <a:off x="779167" y="3845181"/>
            <a:ext cx="2983448" cy="2123658"/>
          </a:xfrm>
          <a:prstGeom prst="rect">
            <a:avLst/>
          </a:prstGeom>
        </p:spPr>
        <p:txBody>
          <a:bodyPr wrap="square">
            <a:spAutoFit/>
          </a:bodyPr>
          <a:lstStyle/>
          <a:p>
            <a:pPr lvl="0"/>
            <a:r>
              <a:rPr lang="en-GB" sz="2200" dirty="0">
                <a:solidFill>
                  <a:prstClr val="black"/>
                </a:solidFill>
                <a:latin typeface="Ink Free" panose="03080402000500000000" pitchFamily="66" charset="0"/>
              </a:rPr>
              <a:t>If we have a negative and a positive experience close together, we are more likely to  dwell on the </a:t>
            </a:r>
            <a:r>
              <a:rPr lang="en-GB" sz="2200" b="1" dirty="0">
                <a:solidFill>
                  <a:prstClr val="black"/>
                </a:solidFill>
                <a:latin typeface="Ink Free" panose="03080402000500000000" pitchFamily="66" charset="0"/>
              </a:rPr>
              <a:t>negative</a:t>
            </a:r>
            <a:r>
              <a:rPr lang="en-GB" sz="2200" dirty="0">
                <a:solidFill>
                  <a:prstClr val="black"/>
                </a:solidFill>
                <a:latin typeface="Ink Free" panose="03080402000500000000" pitchFamily="66" charset="0"/>
              </a:rPr>
              <a:t> one. </a:t>
            </a:r>
          </a:p>
        </p:txBody>
      </p:sp>
      <p:sp>
        <p:nvSpPr>
          <p:cNvPr id="3" name="TextBox 2"/>
          <p:cNvSpPr txBox="1"/>
          <p:nvPr/>
        </p:nvSpPr>
        <p:spPr>
          <a:xfrm>
            <a:off x="4229100" y="798192"/>
            <a:ext cx="6387711" cy="461665"/>
          </a:xfrm>
          <a:prstGeom prst="rect">
            <a:avLst/>
          </a:prstGeom>
          <a:solidFill>
            <a:schemeClr val="accent3">
              <a:lumMod val="75000"/>
            </a:schemeClr>
          </a:solidFill>
        </p:spPr>
        <p:txBody>
          <a:bodyPr wrap="none" rtlCol="0">
            <a:spAutoFit/>
          </a:bodyPr>
          <a:lstStyle/>
          <a:p>
            <a:r>
              <a:rPr lang="en-GB" sz="2400" dirty="0">
                <a:solidFill>
                  <a:schemeClr val="bg1"/>
                </a:solidFill>
                <a:latin typeface="Arial Rounded MT Bold" panose="020F0704030504030204" pitchFamily="34" charset="0"/>
              </a:rPr>
              <a:t>Some Final thoughts on Positive Emotions</a:t>
            </a:r>
          </a:p>
        </p:txBody>
      </p:sp>
    </p:spTree>
    <p:extLst>
      <p:ext uri="{BB962C8B-B14F-4D97-AF65-F5344CB8AC3E}">
        <p14:creationId xmlns:p14="http://schemas.microsoft.com/office/powerpoint/2010/main" val="2185403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688" y="4615933"/>
            <a:ext cx="5314948" cy="2218422"/>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5100"/>
          <a:stretch/>
        </p:blipFill>
        <p:spPr>
          <a:xfrm>
            <a:off x="0" y="4617992"/>
            <a:ext cx="1733550" cy="224000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8593" y="10278"/>
            <a:ext cx="2805622" cy="4615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499" y="-12337"/>
            <a:ext cx="5143500" cy="6858000"/>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8970" t="11487"/>
          <a:stretch/>
        </p:blipFill>
        <p:spPr>
          <a:xfrm>
            <a:off x="0" y="0"/>
            <a:ext cx="4398593" cy="4615933"/>
          </a:xfrm>
          <a:prstGeom prst="rect">
            <a:avLst/>
          </a:prstGeom>
        </p:spPr>
      </p:pic>
      <p:sp>
        <p:nvSpPr>
          <p:cNvPr id="4" name="TextBox 3"/>
          <p:cNvSpPr txBox="1"/>
          <p:nvPr/>
        </p:nvSpPr>
        <p:spPr>
          <a:xfrm>
            <a:off x="2558665" y="331009"/>
            <a:ext cx="6251904" cy="1077218"/>
          </a:xfrm>
          <a:prstGeom prst="rect">
            <a:avLst/>
          </a:prstGeom>
          <a:solidFill>
            <a:srgbClr val="378968"/>
          </a:solidFill>
          <a:effectLst>
            <a:softEdge rad="63500"/>
          </a:effectLst>
        </p:spPr>
        <p:txBody>
          <a:bodyPr wrap="none" rtlCol="0">
            <a:spAutoFit/>
          </a:bodyPr>
          <a:lstStyle/>
          <a:p>
            <a:pPr algn="ctr"/>
            <a:r>
              <a:rPr lang="en-GB" sz="3200" dirty="0">
                <a:latin typeface="Arial Rounded MT Bold" panose="020F0704030504030204" pitchFamily="34" charset="0"/>
              </a:rPr>
              <a:t> </a:t>
            </a:r>
            <a:r>
              <a:rPr lang="en-GB" sz="3200" dirty="0">
                <a:solidFill>
                  <a:schemeClr val="bg1"/>
                </a:solidFill>
                <a:latin typeface="Arial Rounded MT Bold" panose="020F0704030504030204" pitchFamily="34" charset="0"/>
              </a:rPr>
              <a:t>Welcome to</a:t>
            </a:r>
          </a:p>
          <a:p>
            <a:pPr algn="ctr"/>
            <a:r>
              <a:rPr lang="en-GB" sz="3200" dirty="0">
                <a:solidFill>
                  <a:schemeClr val="bg1"/>
                </a:solidFill>
                <a:latin typeface="Arial Rounded MT Bold" panose="020F0704030504030204" pitchFamily="34" charset="0"/>
              </a:rPr>
              <a:t> Creating a Wellbeing Journal </a:t>
            </a:r>
          </a:p>
        </p:txBody>
      </p:sp>
    </p:spTree>
    <p:extLst>
      <p:ext uri="{BB962C8B-B14F-4D97-AF65-F5344CB8AC3E}">
        <p14:creationId xmlns:p14="http://schemas.microsoft.com/office/powerpoint/2010/main" val="3559288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blip>
          <a:srcRect l="7759" t="54315" r="47956" b="11638"/>
          <a:stretch/>
        </p:blipFill>
        <p:spPr>
          <a:xfrm>
            <a:off x="5315242" y="1913206"/>
            <a:ext cx="6217920" cy="4135902"/>
          </a:xfrm>
          <a:prstGeom prst="rect">
            <a:avLst/>
          </a:prstGeom>
        </p:spPr>
      </p:pic>
      <p:pic>
        <p:nvPicPr>
          <p:cNvPr id="3" name="Picture 2"/>
          <p:cNvPicPr>
            <a:picLocks noChangeAspect="1"/>
          </p:cNvPicPr>
          <p:nvPr/>
        </p:nvPicPr>
        <p:blipFill rotWithShape="1">
          <a:blip r:embed="rId2">
            <a:clrChange>
              <a:clrFrom>
                <a:srgbClr val="FFFFFF"/>
              </a:clrFrom>
              <a:clrTo>
                <a:srgbClr val="FFFFFF">
                  <a:alpha val="0"/>
                </a:srgbClr>
              </a:clrTo>
            </a:clrChange>
          </a:blip>
          <a:srcRect t="6256" r="47528" b="48369"/>
          <a:stretch/>
        </p:blipFill>
        <p:spPr>
          <a:xfrm>
            <a:off x="786763" y="1125415"/>
            <a:ext cx="4249471" cy="3179298"/>
          </a:xfrm>
          <a:prstGeom prst="rect">
            <a:avLst/>
          </a:prstGeom>
        </p:spPr>
      </p:pic>
      <p:sp>
        <p:nvSpPr>
          <p:cNvPr id="4" name="Rectangle 3"/>
          <p:cNvSpPr/>
          <p:nvPr/>
        </p:nvSpPr>
        <p:spPr>
          <a:xfrm>
            <a:off x="1947737" y="2080343"/>
            <a:ext cx="2206531" cy="830997"/>
          </a:xfrm>
          <a:prstGeom prst="rect">
            <a:avLst/>
          </a:prstGeom>
        </p:spPr>
        <p:txBody>
          <a:bodyPr wrap="square">
            <a:spAutoFit/>
          </a:bodyPr>
          <a:lstStyle/>
          <a:p>
            <a:pPr algn="ctr"/>
            <a:r>
              <a:rPr lang="en-GB" sz="2400" dirty="0">
                <a:latin typeface="Arial Rounded MT Bold" panose="020F0704030504030204" pitchFamily="34" charset="0"/>
              </a:rPr>
              <a:t>Q: What is a webinar?</a:t>
            </a:r>
          </a:p>
        </p:txBody>
      </p:sp>
      <p:sp>
        <p:nvSpPr>
          <p:cNvPr id="6" name="Rectangle 5"/>
          <p:cNvSpPr/>
          <p:nvPr/>
        </p:nvSpPr>
        <p:spPr>
          <a:xfrm>
            <a:off x="6880416" y="2552111"/>
            <a:ext cx="3501539" cy="1938992"/>
          </a:xfrm>
          <a:prstGeom prst="rect">
            <a:avLst/>
          </a:prstGeom>
        </p:spPr>
        <p:txBody>
          <a:bodyPr wrap="square">
            <a:spAutoFit/>
          </a:bodyPr>
          <a:lstStyle/>
          <a:p>
            <a:pPr algn="ctr"/>
            <a:r>
              <a:rPr lang="en-GB" sz="2000" dirty="0">
                <a:latin typeface="Arial Rounded MT Bold" panose="020F0704030504030204" pitchFamily="34" charset="0"/>
              </a:rPr>
              <a:t>A: A </a:t>
            </a:r>
            <a:r>
              <a:rPr lang="en-GB" sz="2000" b="1" dirty="0">
                <a:latin typeface="Arial Rounded MT Bold" panose="020F0704030504030204" pitchFamily="34" charset="0"/>
              </a:rPr>
              <a:t>webinar</a:t>
            </a:r>
            <a:r>
              <a:rPr lang="en-GB" sz="2000" dirty="0">
                <a:latin typeface="Arial Rounded MT Bold" panose="020F0704030504030204" pitchFamily="34" charset="0"/>
              </a:rPr>
              <a:t> is essentially an online event where a speaker, delivers a presentation to an audience. It is like a virtual Recovery College course.</a:t>
            </a:r>
            <a:endParaRPr lang="en-GB" sz="2000" dirty="0"/>
          </a:p>
        </p:txBody>
      </p:sp>
    </p:spTree>
    <p:extLst>
      <p:ext uri="{BB962C8B-B14F-4D97-AF65-F5344CB8AC3E}">
        <p14:creationId xmlns:p14="http://schemas.microsoft.com/office/powerpoint/2010/main" val="398324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1474"/>
          <a:stretch/>
        </p:blipFill>
        <p:spPr>
          <a:xfrm>
            <a:off x="2007056" y="386463"/>
            <a:ext cx="8394244" cy="5985762"/>
          </a:xfrm>
          <a:prstGeom prst="rect">
            <a:avLst/>
          </a:prstGeom>
          <a:effectLst>
            <a:softEdge rad="114300"/>
          </a:effectLst>
        </p:spPr>
      </p:pic>
    </p:spTree>
    <p:extLst>
      <p:ext uri="{BB962C8B-B14F-4D97-AF65-F5344CB8AC3E}">
        <p14:creationId xmlns:p14="http://schemas.microsoft.com/office/powerpoint/2010/main" val="2884220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3628" y="708038"/>
            <a:ext cx="8933433" cy="461665"/>
          </a:xfrm>
          <a:prstGeom prst="rect">
            <a:avLst/>
          </a:prstGeom>
          <a:solidFill>
            <a:schemeClr val="accent2"/>
          </a:solidFill>
        </p:spPr>
        <p:txBody>
          <a:bodyPr wrap="square" rtlCol="0">
            <a:spAutoFit/>
          </a:bodyPr>
          <a:lstStyle/>
          <a:p>
            <a:pPr algn="ctr"/>
            <a:r>
              <a:rPr lang="en-GB" sz="2400" dirty="0">
                <a:solidFill>
                  <a:schemeClr val="bg1"/>
                </a:solidFill>
                <a:latin typeface="Arial Rounded MT Bold" panose="020F0704030504030204" pitchFamily="34" charset="0"/>
              </a:rPr>
              <a:t>What are the Barriers to Wellbeing?</a:t>
            </a:r>
          </a:p>
        </p:txBody>
      </p:sp>
      <p:sp>
        <p:nvSpPr>
          <p:cNvPr id="5" name="TextBox 4"/>
          <p:cNvSpPr txBox="1"/>
          <p:nvPr/>
        </p:nvSpPr>
        <p:spPr>
          <a:xfrm>
            <a:off x="1641944" y="1474367"/>
            <a:ext cx="2861762" cy="400110"/>
          </a:xfrm>
          <a:prstGeom prst="rect">
            <a:avLst/>
          </a:prstGeom>
          <a:solidFill>
            <a:schemeClr val="accent2">
              <a:lumMod val="60000"/>
              <a:lumOff val="40000"/>
            </a:schemeClr>
          </a:solidFill>
        </p:spPr>
        <p:txBody>
          <a:bodyPr wrap="square" rtlCol="0">
            <a:spAutoFit/>
          </a:bodyPr>
          <a:lstStyle/>
          <a:p>
            <a:r>
              <a:rPr lang="en-GB" sz="2000" dirty="0">
                <a:solidFill>
                  <a:schemeClr val="bg1"/>
                </a:solidFill>
                <a:latin typeface="Arial Rounded MT Bold" panose="020F0704030504030204" pitchFamily="34" charset="0"/>
              </a:rPr>
              <a:t>The Negativity Bias</a:t>
            </a:r>
          </a:p>
        </p:txBody>
      </p:sp>
      <p:sp>
        <p:nvSpPr>
          <p:cNvPr id="6" name="TextBox 5"/>
          <p:cNvSpPr txBox="1"/>
          <p:nvPr/>
        </p:nvSpPr>
        <p:spPr>
          <a:xfrm>
            <a:off x="870642" y="2140015"/>
            <a:ext cx="5449702" cy="3785652"/>
          </a:xfrm>
          <a:prstGeom prst="rect">
            <a:avLst/>
          </a:prstGeom>
          <a:solidFill>
            <a:schemeClr val="accent3">
              <a:lumMod val="75000"/>
            </a:schemeClr>
          </a:solidFill>
        </p:spPr>
        <p:txBody>
          <a:bodyPr wrap="square" rtlCol="0">
            <a:spAutoFit/>
          </a:bodyPr>
          <a:lstStyle/>
          <a:p>
            <a:pPr algn="just"/>
            <a:r>
              <a:rPr lang="en-GB" sz="2000" dirty="0">
                <a:solidFill>
                  <a:schemeClr val="bg1"/>
                </a:solidFill>
                <a:latin typeface="Arial Rounded MT Bold" panose="020F0704030504030204" pitchFamily="34" charset="0"/>
              </a:rPr>
              <a:t>We pay more attention to, and give more weight to NEGATIVE experiences rather than Positive ones.</a:t>
            </a:r>
          </a:p>
          <a:p>
            <a:pPr algn="just"/>
            <a:endParaRPr lang="en-GB" sz="2000" dirty="0">
              <a:solidFill>
                <a:schemeClr val="bg1"/>
              </a:solidFill>
              <a:latin typeface="Arial Rounded MT Bold" panose="020F0704030504030204" pitchFamily="34" charset="0"/>
            </a:endParaRPr>
          </a:p>
          <a:p>
            <a:pPr algn="just"/>
            <a:r>
              <a:rPr lang="en-GB" sz="2000" dirty="0">
                <a:solidFill>
                  <a:schemeClr val="bg1"/>
                </a:solidFill>
                <a:latin typeface="Arial Rounded MT Bold" panose="020F0704030504030204" pitchFamily="34" charset="0"/>
              </a:rPr>
              <a:t>We are more likely to remember and take seriously a criticism, insult or piece of negative information. </a:t>
            </a:r>
          </a:p>
          <a:p>
            <a:pPr algn="just"/>
            <a:endParaRPr lang="en-GB" sz="2000" dirty="0">
              <a:solidFill>
                <a:schemeClr val="bg1"/>
              </a:solidFill>
              <a:latin typeface="Arial Rounded MT Bold" panose="020F0704030504030204" pitchFamily="34" charset="0"/>
            </a:endParaRPr>
          </a:p>
          <a:p>
            <a:pPr algn="just"/>
            <a:r>
              <a:rPr lang="en-GB" sz="2000" dirty="0">
                <a:solidFill>
                  <a:schemeClr val="bg1"/>
                </a:solidFill>
                <a:latin typeface="Arial Rounded MT Bold" panose="020F0704030504030204" pitchFamily="34" charset="0"/>
              </a:rPr>
              <a:t>In the past we needed to be aware of potential danger, but now this in-built negativity bias can interfere with wellbeing.</a:t>
            </a:r>
          </a:p>
        </p:txBody>
      </p:sp>
      <p:sp>
        <p:nvSpPr>
          <p:cNvPr id="9" name="TextBox 8"/>
          <p:cNvSpPr txBox="1"/>
          <p:nvPr/>
        </p:nvSpPr>
        <p:spPr>
          <a:xfrm>
            <a:off x="7756259" y="1474367"/>
            <a:ext cx="2263898" cy="400110"/>
          </a:xfrm>
          <a:prstGeom prst="rect">
            <a:avLst/>
          </a:prstGeom>
          <a:solidFill>
            <a:schemeClr val="accent2">
              <a:lumMod val="60000"/>
              <a:lumOff val="40000"/>
            </a:schemeClr>
          </a:solidFill>
        </p:spPr>
        <p:txBody>
          <a:bodyPr wrap="square" rtlCol="0">
            <a:spAutoFit/>
          </a:bodyPr>
          <a:lstStyle/>
          <a:p>
            <a:r>
              <a:rPr lang="en-GB" sz="2000" dirty="0">
                <a:solidFill>
                  <a:schemeClr val="bg1"/>
                </a:solidFill>
                <a:latin typeface="Arial Rounded MT Bold" panose="020F0704030504030204" pitchFamily="34" charset="0"/>
              </a:rPr>
              <a:t>Duration Neglect</a:t>
            </a:r>
          </a:p>
        </p:txBody>
      </p:sp>
      <p:sp>
        <p:nvSpPr>
          <p:cNvPr id="10" name="TextBox 9"/>
          <p:cNvSpPr txBox="1"/>
          <p:nvPr/>
        </p:nvSpPr>
        <p:spPr>
          <a:xfrm>
            <a:off x="7303681" y="2140015"/>
            <a:ext cx="3797705" cy="3170099"/>
          </a:xfrm>
          <a:prstGeom prst="rect">
            <a:avLst/>
          </a:prstGeom>
          <a:solidFill>
            <a:schemeClr val="accent3">
              <a:lumMod val="75000"/>
            </a:schemeClr>
          </a:solidFill>
        </p:spPr>
        <p:txBody>
          <a:bodyPr wrap="square" rtlCol="0">
            <a:spAutoFit/>
          </a:bodyPr>
          <a:lstStyle/>
          <a:p>
            <a:r>
              <a:rPr lang="en-GB" sz="2000" dirty="0">
                <a:solidFill>
                  <a:schemeClr val="bg1"/>
                </a:solidFill>
                <a:latin typeface="Arial Rounded MT Bold" panose="020F0704030504030204" pitchFamily="34" charset="0"/>
              </a:rPr>
              <a:t>The duration of a negative or positive experience does not make a difference. </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Rounded MT Bold" panose="020F0704030504030204" pitchFamily="34" charset="0"/>
              </a:rPr>
              <a:t>What does make a difference is the:</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Rounded MT Bold" panose="020F0704030504030204" pitchFamily="34" charset="0"/>
              </a:rPr>
              <a:t> INTENSITY of the PEAK of the experience, and how the experience ENDS.</a:t>
            </a:r>
          </a:p>
        </p:txBody>
      </p:sp>
    </p:spTree>
    <p:extLst>
      <p:ext uri="{BB962C8B-B14F-4D97-AF65-F5344CB8AC3E}">
        <p14:creationId xmlns:p14="http://schemas.microsoft.com/office/powerpoint/2010/main" val="1007746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0778" y="965214"/>
            <a:ext cx="8933433" cy="461665"/>
          </a:xfrm>
          <a:prstGeom prst="rect">
            <a:avLst/>
          </a:prstGeom>
          <a:solidFill>
            <a:schemeClr val="accent2"/>
          </a:solidFill>
        </p:spPr>
        <p:txBody>
          <a:bodyPr wrap="square" rtlCol="0">
            <a:spAutoFit/>
          </a:bodyPr>
          <a:lstStyle/>
          <a:p>
            <a:pPr algn="ctr"/>
            <a:r>
              <a:rPr lang="en-GB" sz="2400" dirty="0">
                <a:solidFill>
                  <a:schemeClr val="bg1"/>
                </a:solidFill>
                <a:latin typeface="Arial Rounded MT Bold" panose="020F0704030504030204" pitchFamily="34" charset="0"/>
              </a:rPr>
              <a:t>What are the Barriers to Wellbeing?</a:t>
            </a:r>
          </a:p>
        </p:txBody>
      </p:sp>
      <p:sp>
        <p:nvSpPr>
          <p:cNvPr id="8" name="TextBox 7"/>
          <p:cNvSpPr txBox="1"/>
          <p:nvPr/>
        </p:nvSpPr>
        <p:spPr>
          <a:xfrm>
            <a:off x="864904" y="1862563"/>
            <a:ext cx="3249446" cy="461665"/>
          </a:xfrm>
          <a:prstGeom prst="rect">
            <a:avLst/>
          </a:prstGeom>
          <a:solidFill>
            <a:schemeClr val="accent2">
              <a:lumMod val="60000"/>
              <a:lumOff val="40000"/>
            </a:schemeClr>
          </a:solidFill>
        </p:spPr>
        <p:txBody>
          <a:bodyPr wrap="square" rtlCol="0">
            <a:spAutoFit/>
          </a:bodyPr>
          <a:lstStyle/>
          <a:p>
            <a:r>
              <a:rPr lang="en-GB" sz="2400" dirty="0">
                <a:solidFill>
                  <a:schemeClr val="bg1"/>
                </a:solidFill>
                <a:latin typeface="Arial Rounded MT Bold" panose="020F0704030504030204" pitchFamily="34" charset="0"/>
              </a:rPr>
              <a:t>Social Comparison</a:t>
            </a:r>
          </a:p>
        </p:txBody>
      </p:sp>
      <p:sp>
        <p:nvSpPr>
          <p:cNvPr id="10" name="TextBox 9"/>
          <p:cNvSpPr txBox="1"/>
          <p:nvPr/>
        </p:nvSpPr>
        <p:spPr>
          <a:xfrm>
            <a:off x="1166566" y="2759912"/>
            <a:ext cx="1823207" cy="3170099"/>
          </a:xfrm>
          <a:prstGeom prst="rect">
            <a:avLst/>
          </a:prstGeom>
          <a:solidFill>
            <a:schemeClr val="accent3">
              <a:lumMod val="75000"/>
            </a:schemeClr>
          </a:solidFill>
        </p:spPr>
        <p:txBody>
          <a:bodyPr wrap="square" rtlCol="0">
            <a:spAutoFit/>
          </a:bodyPr>
          <a:lstStyle/>
          <a:p>
            <a:r>
              <a:rPr lang="en-GB" sz="2000" dirty="0">
                <a:solidFill>
                  <a:schemeClr val="bg1"/>
                </a:solidFill>
                <a:latin typeface="Arial Rounded MT Bold" panose="020F0704030504030204" pitchFamily="34" charset="0"/>
              </a:rPr>
              <a:t>If we see people around us seemingly doing better than us, this makes us feel worse about our lives.</a:t>
            </a:r>
          </a:p>
        </p:txBody>
      </p:sp>
      <p:sp>
        <p:nvSpPr>
          <p:cNvPr id="11" name="TextBox 10"/>
          <p:cNvSpPr txBox="1"/>
          <p:nvPr/>
        </p:nvSpPr>
        <p:spPr>
          <a:xfrm>
            <a:off x="7888481" y="1862562"/>
            <a:ext cx="3529013" cy="461665"/>
          </a:xfrm>
          <a:prstGeom prst="rect">
            <a:avLst/>
          </a:prstGeom>
          <a:solidFill>
            <a:schemeClr val="accent2">
              <a:lumMod val="60000"/>
              <a:lumOff val="40000"/>
            </a:schemeClr>
          </a:solidFill>
        </p:spPr>
        <p:txBody>
          <a:bodyPr wrap="square" rtlCol="0">
            <a:spAutoFit/>
          </a:bodyPr>
          <a:lstStyle/>
          <a:p>
            <a:r>
              <a:rPr lang="en-GB" sz="2400" dirty="0">
                <a:solidFill>
                  <a:schemeClr val="bg1"/>
                </a:solidFill>
                <a:latin typeface="Arial Rounded MT Bold" panose="020F0704030504030204" pitchFamily="34" charset="0"/>
              </a:rPr>
              <a:t>The Hedonic Treadmill</a:t>
            </a:r>
          </a:p>
        </p:txBody>
      </p:sp>
      <p:sp>
        <p:nvSpPr>
          <p:cNvPr id="12" name="TextBox 11"/>
          <p:cNvSpPr txBox="1"/>
          <p:nvPr/>
        </p:nvSpPr>
        <p:spPr>
          <a:xfrm>
            <a:off x="8314428" y="2759912"/>
            <a:ext cx="2529783" cy="3170099"/>
          </a:xfrm>
          <a:prstGeom prst="rect">
            <a:avLst/>
          </a:prstGeom>
          <a:solidFill>
            <a:schemeClr val="accent3">
              <a:lumMod val="75000"/>
            </a:schemeClr>
          </a:solidFill>
        </p:spPr>
        <p:txBody>
          <a:bodyPr wrap="square" rtlCol="0">
            <a:spAutoFit/>
          </a:bodyPr>
          <a:lstStyle/>
          <a:p>
            <a:r>
              <a:rPr lang="en-GB" sz="2000" dirty="0">
                <a:solidFill>
                  <a:schemeClr val="bg1"/>
                </a:solidFill>
                <a:latin typeface="Arial Rounded MT Bold" panose="020F0704030504030204" pitchFamily="34" charset="0"/>
              </a:rPr>
              <a:t>Material things cannot bring permanent wellbeing, nor experiences.</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Rounded MT Bold" panose="020F0704030504030204" pitchFamily="34" charset="0"/>
              </a:rPr>
              <a:t>Like a treadmill, adaptation goes on and on and we just want more.</a:t>
            </a:r>
          </a:p>
        </p:txBody>
      </p:sp>
      <p:pic>
        <p:nvPicPr>
          <p:cNvPr id="13" name="Picture 12"/>
          <p:cNvPicPr>
            <a:picLocks noChangeAspect="1"/>
          </p:cNvPicPr>
          <p:nvPr/>
        </p:nvPicPr>
        <p:blipFill rotWithShape="1">
          <a:blip r:embed="rId2"/>
          <a:srcRect r="49843"/>
          <a:stretch/>
        </p:blipFill>
        <p:spPr>
          <a:xfrm>
            <a:off x="4114350" y="2426233"/>
            <a:ext cx="3774131" cy="3762299"/>
          </a:xfrm>
          <a:prstGeom prst="rect">
            <a:avLst/>
          </a:prstGeom>
          <a:effectLst>
            <a:softEdge rad="114300"/>
          </a:effectLst>
        </p:spPr>
      </p:pic>
    </p:spTree>
    <p:extLst>
      <p:ext uri="{BB962C8B-B14F-4D97-AF65-F5344CB8AC3E}">
        <p14:creationId xmlns:p14="http://schemas.microsoft.com/office/powerpoint/2010/main" val="495683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685" y="664969"/>
            <a:ext cx="10776178" cy="954107"/>
          </a:xfrm>
          <a:prstGeom prst="rect">
            <a:avLst/>
          </a:prstGeom>
          <a:solidFill>
            <a:schemeClr val="accent2">
              <a:lumMod val="50000"/>
            </a:schemeClr>
          </a:solidFill>
        </p:spPr>
        <p:txBody>
          <a:bodyPr wrap="square" rtlCol="0">
            <a:spAutoFit/>
          </a:bodyPr>
          <a:lstStyle/>
          <a:p>
            <a:pPr algn="ctr"/>
            <a:r>
              <a:rPr lang="en-GB" sz="2800" dirty="0">
                <a:solidFill>
                  <a:schemeClr val="bg1"/>
                </a:solidFill>
                <a:latin typeface="Arial Rounded MT Bold" panose="020F0704030504030204" pitchFamily="34" charset="0"/>
              </a:rPr>
              <a:t> Try this:</a:t>
            </a:r>
          </a:p>
          <a:p>
            <a:pPr algn="ctr"/>
            <a:r>
              <a:rPr lang="en-GB" sz="2800" dirty="0">
                <a:solidFill>
                  <a:schemeClr val="bg1"/>
                </a:solidFill>
                <a:latin typeface="Arial Rounded MT Bold" panose="020F0704030504030204" pitchFamily="34" charset="0"/>
              </a:rPr>
              <a:t>   Duration Neglect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95" t="31787" r="72241" b="61720"/>
          <a:stretch/>
        </p:blipFill>
        <p:spPr>
          <a:xfrm>
            <a:off x="696685" y="1834587"/>
            <a:ext cx="2510972" cy="435429"/>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95" t="68260" r="72241" b="21567"/>
          <a:stretch/>
        </p:blipFill>
        <p:spPr>
          <a:xfrm>
            <a:off x="829990" y="4726703"/>
            <a:ext cx="2510972" cy="682173"/>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795" t="58411" r="72241" b="32498"/>
          <a:stretch/>
        </p:blipFill>
        <p:spPr>
          <a:xfrm>
            <a:off x="837641" y="3531096"/>
            <a:ext cx="2277199" cy="609601"/>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795" t="39038" r="72241" b="51438"/>
          <a:stretch/>
        </p:blipFill>
        <p:spPr>
          <a:xfrm>
            <a:off x="837641" y="5490349"/>
            <a:ext cx="2510972" cy="638628"/>
          </a:xfrm>
          <a:prstGeom prst="rect">
            <a:avLst/>
          </a:prstGeom>
        </p:spPr>
      </p:pic>
      <p:sp>
        <p:nvSpPr>
          <p:cNvPr id="11" name="TextBox 10"/>
          <p:cNvSpPr txBox="1"/>
          <p:nvPr/>
        </p:nvSpPr>
        <p:spPr>
          <a:xfrm>
            <a:off x="3207657" y="1744760"/>
            <a:ext cx="8265206" cy="1200329"/>
          </a:xfrm>
          <a:prstGeom prst="rect">
            <a:avLst/>
          </a:prstGeom>
          <a:solidFill>
            <a:schemeClr val="accent2">
              <a:lumMod val="75000"/>
            </a:schemeClr>
          </a:solidFill>
        </p:spPr>
        <p:txBody>
          <a:bodyPr wrap="square" rtlCol="0">
            <a:spAutoFit/>
          </a:bodyPr>
          <a:lstStyle/>
          <a:p>
            <a:r>
              <a:rPr lang="en-GB" sz="2400" dirty="0">
                <a:solidFill>
                  <a:schemeClr val="bg1"/>
                </a:solidFill>
                <a:latin typeface="Arial Rounded MT Bold" panose="020F0704030504030204" pitchFamily="34" charset="0"/>
              </a:rPr>
              <a:t>As long as we end a negative experience on a positive note, we won’t remember the experience being as bad as it was</a:t>
            </a:r>
          </a:p>
        </p:txBody>
      </p:sp>
      <p:sp>
        <p:nvSpPr>
          <p:cNvPr id="12" name="Rectangle 11"/>
          <p:cNvSpPr/>
          <p:nvPr/>
        </p:nvSpPr>
        <p:spPr>
          <a:xfrm>
            <a:off x="3304203" y="3270600"/>
            <a:ext cx="8072114" cy="1200329"/>
          </a:xfrm>
          <a:prstGeom prst="rect">
            <a:avLst/>
          </a:prstGeom>
          <a:solidFill>
            <a:schemeClr val="accent2">
              <a:lumMod val="60000"/>
              <a:lumOff val="40000"/>
            </a:schemeClr>
          </a:solidFill>
        </p:spPr>
        <p:txBody>
          <a:bodyPr wrap="square">
            <a:spAutoFit/>
          </a:bodyPr>
          <a:lstStyle/>
          <a:p>
            <a:r>
              <a:rPr lang="en-GB" sz="2400" dirty="0">
                <a:latin typeface="Arial Rounded MT Bold" panose="020F0704030504030204" pitchFamily="34" charset="0"/>
              </a:rPr>
              <a:t>If you do a have a series of unpleasant tasks to do, do the most unpleasant ones first, and end on a high note</a:t>
            </a:r>
          </a:p>
        </p:txBody>
      </p:sp>
      <p:sp>
        <p:nvSpPr>
          <p:cNvPr id="13" name="Rectangle 12"/>
          <p:cNvSpPr/>
          <p:nvPr/>
        </p:nvSpPr>
        <p:spPr>
          <a:xfrm>
            <a:off x="3457901" y="4850114"/>
            <a:ext cx="7979244" cy="461665"/>
          </a:xfrm>
          <a:prstGeom prst="rect">
            <a:avLst/>
          </a:prstGeom>
          <a:solidFill>
            <a:schemeClr val="accent2">
              <a:lumMod val="40000"/>
              <a:lumOff val="60000"/>
            </a:schemeClr>
          </a:solidFill>
        </p:spPr>
        <p:txBody>
          <a:bodyPr wrap="square">
            <a:spAutoFit/>
          </a:bodyPr>
          <a:lstStyle/>
          <a:p>
            <a:pPr lvl="0"/>
            <a:r>
              <a:rPr lang="en-GB" sz="2400" dirty="0">
                <a:solidFill>
                  <a:prstClr val="black"/>
                </a:solidFill>
                <a:latin typeface="Arial Rounded MT Bold" panose="020F0704030504030204" pitchFamily="34" charset="0"/>
              </a:rPr>
              <a:t>Reframe every bad experience in a positive way </a:t>
            </a:r>
          </a:p>
        </p:txBody>
      </p:sp>
      <p:sp>
        <p:nvSpPr>
          <p:cNvPr id="14" name="Rectangle 13"/>
          <p:cNvSpPr/>
          <p:nvPr/>
        </p:nvSpPr>
        <p:spPr>
          <a:xfrm>
            <a:off x="3457901" y="5649965"/>
            <a:ext cx="7979244" cy="461665"/>
          </a:xfrm>
          <a:prstGeom prst="rect">
            <a:avLst/>
          </a:prstGeom>
          <a:solidFill>
            <a:schemeClr val="accent2">
              <a:lumMod val="20000"/>
              <a:lumOff val="80000"/>
            </a:schemeClr>
          </a:solidFill>
        </p:spPr>
        <p:txBody>
          <a:bodyPr wrap="square">
            <a:spAutoFit/>
          </a:bodyPr>
          <a:lstStyle/>
          <a:p>
            <a:pPr lvl="0"/>
            <a:r>
              <a:rPr lang="en-GB" sz="2400" dirty="0">
                <a:solidFill>
                  <a:prstClr val="black"/>
                </a:solidFill>
                <a:latin typeface="Arial Rounded MT Bold" panose="020F0704030504030204" pitchFamily="34" charset="0"/>
              </a:rPr>
              <a:t>Reward yourself at the end of a positive experience</a:t>
            </a:r>
          </a:p>
        </p:txBody>
      </p:sp>
    </p:spTree>
    <p:extLst>
      <p:ext uri="{BB962C8B-B14F-4D97-AF65-F5344CB8AC3E}">
        <p14:creationId xmlns:p14="http://schemas.microsoft.com/office/powerpoint/2010/main" val="3888892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86" t="3483" r="2168" b="9625"/>
          <a:stretch/>
        </p:blipFill>
        <p:spPr>
          <a:xfrm>
            <a:off x="2070602" y="657224"/>
            <a:ext cx="8173536" cy="5472113"/>
          </a:xfrm>
          <a:prstGeom prst="rect">
            <a:avLst/>
          </a:prstGeom>
          <a:effectLst>
            <a:softEdge rad="88900"/>
          </a:effectLst>
        </p:spPr>
      </p:pic>
      <p:sp>
        <p:nvSpPr>
          <p:cNvPr id="3" name="Rectangle 2"/>
          <p:cNvSpPr/>
          <p:nvPr/>
        </p:nvSpPr>
        <p:spPr>
          <a:xfrm>
            <a:off x="7679740" y="5944671"/>
            <a:ext cx="3719095" cy="369332"/>
          </a:xfrm>
          <a:prstGeom prst="rect">
            <a:avLst/>
          </a:prstGeom>
        </p:spPr>
        <p:txBody>
          <a:bodyPr wrap="none">
            <a:spAutoFit/>
          </a:bodyPr>
          <a:lstStyle/>
          <a:p>
            <a:r>
              <a:rPr lang="en-GB" dirty="0">
                <a:latin typeface="Arial Rounded MT Bold" panose="020F0704030504030204" pitchFamily="34" charset="0"/>
              </a:rPr>
              <a:t>Martin Seligman, </a:t>
            </a:r>
            <a:r>
              <a:rPr lang="en-GB" i="1" dirty="0">
                <a:latin typeface="Arial Rounded MT Bold" panose="020F0704030504030204" pitchFamily="34" charset="0"/>
              </a:rPr>
              <a:t>Flourish</a:t>
            </a:r>
            <a:r>
              <a:rPr lang="en-GB" dirty="0">
                <a:latin typeface="Arial Rounded MT Bold" panose="020F0704030504030204" pitchFamily="34" charset="0"/>
              </a:rPr>
              <a:t>, 2011</a:t>
            </a:r>
          </a:p>
        </p:txBody>
      </p:sp>
    </p:spTree>
    <p:extLst>
      <p:ext uri="{BB962C8B-B14F-4D97-AF65-F5344CB8AC3E}">
        <p14:creationId xmlns:p14="http://schemas.microsoft.com/office/powerpoint/2010/main" val="3982036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422012" y="1426084"/>
            <a:ext cx="9601196" cy="584775"/>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pPr algn="ctr"/>
            <a:r>
              <a:rPr lang="en-GB" sz="3200" dirty="0">
                <a:solidFill>
                  <a:schemeClr val="bg1"/>
                </a:solidFill>
                <a:latin typeface="Arial Rounded MT Bold" panose="020F0704030504030204" pitchFamily="34" charset="0"/>
              </a:rPr>
              <a:t>What is your current level of wellbeing?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084" y="2461005"/>
            <a:ext cx="5541495" cy="3692913"/>
          </a:xfrm>
          <a:prstGeom prst="rect">
            <a:avLst/>
          </a:prstGeom>
        </p:spPr>
      </p:pic>
      <p:pic>
        <p:nvPicPr>
          <p:cNvPr id="5" name="Picture 4"/>
          <p:cNvPicPr>
            <a:picLocks noChangeAspect="1"/>
          </p:cNvPicPr>
          <p:nvPr/>
        </p:nvPicPr>
        <p:blipFill>
          <a:blip r:embed="rId3"/>
          <a:stretch>
            <a:fillRect/>
          </a:stretch>
        </p:blipFill>
        <p:spPr>
          <a:xfrm>
            <a:off x="1422012" y="2686672"/>
            <a:ext cx="2536156" cy="499915"/>
          </a:xfrm>
          <a:prstGeom prst="rect">
            <a:avLst/>
          </a:prstGeom>
        </p:spPr>
      </p:pic>
      <p:sp>
        <p:nvSpPr>
          <p:cNvPr id="6" name="TextBox 5"/>
          <p:cNvSpPr txBox="1"/>
          <p:nvPr/>
        </p:nvSpPr>
        <p:spPr>
          <a:xfrm>
            <a:off x="7741153" y="5784586"/>
            <a:ext cx="3733394" cy="369332"/>
          </a:xfrm>
          <a:prstGeom prst="rect">
            <a:avLst/>
          </a:prstGeom>
          <a:solidFill>
            <a:schemeClr val="accent2">
              <a:lumMod val="60000"/>
              <a:lumOff val="40000"/>
            </a:schemeClr>
          </a:solidFill>
        </p:spPr>
        <p:txBody>
          <a:bodyPr wrap="none" rtlCol="0">
            <a:spAutoFit/>
          </a:bodyPr>
          <a:lstStyle/>
          <a:p>
            <a:r>
              <a:rPr lang="en-GB" dirty="0">
                <a:solidFill>
                  <a:schemeClr val="bg1"/>
                </a:solidFill>
                <a:latin typeface="Arial Rounded MT Bold" panose="020F0704030504030204" pitchFamily="34" charset="0"/>
              </a:rPr>
              <a:t>Grenville-Cleave &amp; Akhtar, 2011</a:t>
            </a:r>
          </a:p>
        </p:txBody>
      </p:sp>
    </p:spTree>
    <p:extLst>
      <p:ext uri="{BB962C8B-B14F-4D97-AF65-F5344CB8AC3E}">
        <p14:creationId xmlns:p14="http://schemas.microsoft.com/office/powerpoint/2010/main" val="4294116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058" y="682172"/>
            <a:ext cx="4400624" cy="5500914"/>
          </a:xfrm>
          <a:prstGeom prst="rect">
            <a:avLst/>
          </a:prstGeom>
        </p:spPr>
      </p:pic>
      <p:sp>
        <p:nvSpPr>
          <p:cNvPr id="3" name="TextBox 2"/>
          <p:cNvSpPr txBox="1"/>
          <p:nvPr/>
        </p:nvSpPr>
        <p:spPr>
          <a:xfrm>
            <a:off x="783771" y="673886"/>
            <a:ext cx="5762171" cy="5509200"/>
          </a:xfrm>
          <a:prstGeom prst="rect">
            <a:avLst/>
          </a:prstGeom>
          <a:solidFill>
            <a:schemeClr val="accent3">
              <a:lumMod val="60000"/>
              <a:lumOff val="40000"/>
            </a:schemeClr>
          </a:solidFill>
        </p:spPr>
        <p:txBody>
          <a:bodyPr wrap="square" rtlCol="0">
            <a:spAutoFit/>
          </a:bodyPr>
          <a:lstStyle/>
          <a:p>
            <a:pPr algn="ctr"/>
            <a:r>
              <a:rPr lang="en-GB" sz="4400" dirty="0">
                <a:solidFill>
                  <a:schemeClr val="bg1"/>
                </a:solidFill>
                <a:latin typeface="Arial Rounded MT Bold" panose="020F0704030504030204" pitchFamily="34" charset="0"/>
              </a:rPr>
              <a:t>My homemade</a:t>
            </a:r>
          </a:p>
          <a:p>
            <a:pPr algn="ctr"/>
            <a:r>
              <a:rPr lang="en-GB" sz="4400" dirty="0">
                <a:solidFill>
                  <a:schemeClr val="bg1"/>
                </a:solidFill>
                <a:latin typeface="Arial Rounded MT Bold" panose="020F0704030504030204" pitchFamily="34" charset="0"/>
              </a:rPr>
              <a:t> </a:t>
            </a:r>
            <a:r>
              <a:rPr lang="en-GB" sz="4400" i="1" dirty="0">
                <a:solidFill>
                  <a:schemeClr val="bg1"/>
                </a:solidFill>
                <a:latin typeface="Arial Rounded MT Bold" panose="020F0704030504030204" pitchFamily="34" charset="0"/>
              </a:rPr>
              <a:t>Wheel of Wellbeing</a:t>
            </a:r>
          </a:p>
          <a:p>
            <a:pPr algn="ctr"/>
            <a:endParaRPr lang="en-GB" sz="4400" i="1" dirty="0">
              <a:solidFill>
                <a:schemeClr val="bg1"/>
              </a:solidFill>
              <a:latin typeface="Arial Rounded MT Bold" panose="020F0704030504030204" pitchFamily="34" charset="0"/>
            </a:endParaRPr>
          </a:p>
          <a:p>
            <a:pPr algn="ctr"/>
            <a:endParaRPr lang="en-GB" sz="4400" i="1" dirty="0">
              <a:solidFill>
                <a:schemeClr val="bg1"/>
              </a:solidFill>
              <a:latin typeface="Arial Rounded MT Bold" panose="020F0704030504030204" pitchFamily="34" charset="0"/>
            </a:endParaRPr>
          </a:p>
          <a:p>
            <a:pPr algn="ctr"/>
            <a:endParaRPr lang="en-GB" sz="4400" i="1" dirty="0">
              <a:solidFill>
                <a:schemeClr val="bg1"/>
              </a:solidFill>
              <a:latin typeface="Arial Rounded MT Bold" panose="020F0704030504030204" pitchFamily="34" charset="0"/>
            </a:endParaRPr>
          </a:p>
          <a:p>
            <a:pPr algn="ctr"/>
            <a:endParaRPr lang="en-GB" sz="4400" i="1" dirty="0">
              <a:solidFill>
                <a:schemeClr val="bg1"/>
              </a:solidFill>
              <a:latin typeface="Arial Rounded MT Bold" panose="020F0704030504030204" pitchFamily="34" charset="0"/>
            </a:endParaRPr>
          </a:p>
          <a:p>
            <a:pPr algn="ctr"/>
            <a:r>
              <a:rPr lang="en-GB" sz="4400" i="1" dirty="0">
                <a:solidFill>
                  <a:schemeClr val="bg1"/>
                </a:solidFill>
                <a:latin typeface="Arial Rounded MT Bold" panose="020F0704030504030204" pitchFamily="34" charset="0"/>
              </a:rPr>
              <a:t> </a:t>
            </a:r>
          </a:p>
          <a:p>
            <a:pPr algn="ctr"/>
            <a:endParaRPr lang="en-GB" sz="4400" i="1" dirty="0">
              <a:solidFill>
                <a:schemeClr val="bg1"/>
              </a:solidFill>
              <a:latin typeface="Arial Rounded MT Bold" panose="020F0704030504030204" pitchFamily="34" charset="0"/>
            </a:endParaRPr>
          </a:p>
        </p:txBody>
      </p:sp>
      <p:sp>
        <p:nvSpPr>
          <p:cNvPr id="4" name="Curved Right Arrow 3"/>
          <p:cNvSpPr/>
          <p:nvPr/>
        </p:nvSpPr>
        <p:spPr>
          <a:xfrm rot="19740132">
            <a:off x="3475915" y="2290179"/>
            <a:ext cx="1426967" cy="4179502"/>
          </a:xfrm>
          <a:prstGeom prst="curvedRightArrow">
            <a:avLst/>
          </a:prstGeom>
          <a:solidFill>
            <a:schemeClr val="bg1"/>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672526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231" y="4792584"/>
            <a:ext cx="3225968" cy="369332"/>
          </a:xfrm>
          <a:prstGeom prst="rect">
            <a:avLst/>
          </a:prstGeom>
          <a:solidFill>
            <a:schemeClr val="accent2">
              <a:lumMod val="20000"/>
              <a:lumOff val="80000"/>
            </a:schemeClr>
          </a:solidFill>
        </p:spPr>
        <p:txBody>
          <a:bodyPr wrap="square">
            <a:spAutoFit/>
          </a:bodyPr>
          <a:lstStyle/>
          <a:p>
            <a:endParaRPr lang="en-GB" dirty="0">
              <a:solidFill>
                <a:schemeClr val="bg1"/>
              </a:solidFill>
              <a:latin typeface="Arial Rounded MT Bold" panose="020F0704030504030204" pitchFamily="34" charset="0"/>
            </a:endParaRPr>
          </a:p>
        </p:txBody>
      </p:sp>
      <p:sp>
        <p:nvSpPr>
          <p:cNvPr id="2" name="Rectangle 1"/>
          <p:cNvSpPr/>
          <p:nvPr/>
        </p:nvSpPr>
        <p:spPr>
          <a:xfrm>
            <a:off x="869074" y="4792584"/>
            <a:ext cx="3200941" cy="369332"/>
          </a:xfrm>
          <a:prstGeom prst="rect">
            <a:avLst/>
          </a:prstGeom>
        </p:spPr>
        <p:txBody>
          <a:bodyPr wrap="none">
            <a:spAutoFit/>
          </a:bodyPr>
          <a:lstStyle/>
          <a:p>
            <a:pPr algn="ctr"/>
            <a:r>
              <a:rPr lang="en-GB" dirty="0">
                <a:solidFill>
                  <a:schemeClr val="bg1"/>
                </a:solidFill>
                <a:latin typeface="Arial Rounded MT Bold" panose="020F0704030504030204" pitchFamily="34" charset="0"/>
                <a:hlinkClick r:id="rId2"/>
                <a:hlinkMouseOver r:id="rId2"/>
              </a:rPr>
              <a:t>Satisfaction</a:t>
            </a:r>
            <a:r>
              <a:rPr lang="en-GB" dirty="0">
                <a:solidFill>
                  <a:schemeClr val="bg1"/>
                </a:solidFill>
                <a:latin typeface="Arial Rounded MT Bold" panose="020F0704030504030204" pitchFamily="34" charset="0"/>
                <a:hlinkClick r:id="rId2"/>
              </a:rPr>
              <a:t> with Life Scale</a:t>
            </a:r>
            <a:endParaRPr lang="en-GB" dirty="0">
              <a:solidFill>
                <a:schemeClr val="bg1"/>
              </a:solidFill>
              <a:latin typeface="Arial Rounded MT Bold" panose="020F0704030504030204" pitchFamily="34" charset="0"/>
            </a:endParaRPr>
          </a:p>
        </p:txBody>
      </p:sp>
      <p:sp>
        <p:nvSpPr>
          <p:cNvPr id="4" name="TextBox 3"/>
          <p:cNvSpPr txBox="1"/>
          <p:nvPr/>
        </p:nvSpPr>
        <p:spPr>
          <a:xfrm>
            <a:off x="1048241" y="862793"/>
            <a:ext cx="3108958" cy="1015663"/>
          </a:xfrm>
          <a:prstGeom prst="rect">
            <a:avLst/>
          </a:prstGeom>
          <a:solidFill>
            <a:schemeClr val="accent2">
              <a:lumMod val="60000"/>
              <a:lumOff val="40000"/>
            </a:schemeClr>
          </a:solidFill>
        </p:spPr>
        <p:txBody>
          <a:bodyPr wrap="square" rtlCol="0">
            <a:spAutoFit/>
          </a:bodyPr>
          <a:lstStyle/>
          <a:p>
            <a:pPr algn="ctr"/>
            <a:r>
              <a:rPr lang="en-GB" sz="2000" dirty="0">
                <a:solidFill>
                  <a:schemeClr val="bg1"/>
                </a:solidFill>
                <a:latin typeface="Arial Rounded MT Bold" panose="020F0704030504030204" pitchFamily="34" charset="0"/>
              </a:rPr>
              <a:t>Satisfaction</a:t>
            </a:r>
          </a:p>
          <a:p>
            <a:pPr algn="ctr"/>
            <a:r>
              <a:rPr lang="en-GB" sz="2000" dirty="0">
                <a:solidFill>
                  <a:schemeClr val="bg1"/>
                </a:solidFill>
                <a:latin typeface="Arial Rounded MT Bold" panose="020F0704030504030204" pitchFamily="34" charset="0"/>
              </a:rPr>
              <a:t> with</a:t>
            </a:r>
          </a:p>
          <a:p>
            <a:pPr algn="ctr"/>
            <a:r>
              <a:rPr lang="en-GB" sz="2000" dirty="0">
                <a:solidFill>
                  <a:schemeClr val="bg1"/>
                </a:solidFill>
                <a:latin typeface="Arial Rounded MT Bold" panose="020F0704030504030204" pitchFamily="34" charset="0"/>
              </a:rPr>
              <a:t> Life Scale</a:t>
            </a:r>
          </a:p>
        </p:txBody>
      </p:sp>
      <p:sp>
        <p:nvSpPr>
          <p:cNvPr id="5" name="Rectangle 4"/>
          <p:cNvSpPr/>
          <p:nvPr/>
        </p:nvSpPr>
        <p:spPr>
          <a:xfrm>
            <a:off x="1347721" y="2140866"/>
            <a:ext cx="2560319" cy="954107"/>
          </a:xfrm>
          <a:prstGeom prst="rect">
            <a:avLst/>
          </a:prstGeom>
        </p:spPr>
        <p:txBody>
          <a:bodyPr wrap="square">
            <a:spAutoFit/>
          </a:bodyPr>
          <a:lstStyle/>
          <a:p>
            <a:pPr algn="ctr"/>
            <a:r>
              <a:rPr lang="en-GB" sz="1400" dirty="0" err="1">
                <a:latin typeface="Arial Rounded MT Bold" panose="020F0704030504030204" pitchFamily="34" charset="0"/>
              </a:rPr>
              <a:t>Diener</a:t>
            </a:r>
            <a:r>
              <a:rPr lang="en-GB" sz="1400" dirty="0">
                <a:latin typeface="Arial Rounded MT Bold" panose="020F0704030504030204" pitchFamily="34" charset="0"/>
              </a:rPr>
              <a:t>, E., Emmons, R. A., Larsen, R. J., &amp; Griffin, S. (1985). The Satisfaction with Life Scale. </a:t>
            </a:r>
          </a:p>
        </p:txBody>
      </p:sp>
      <p:pic>
        <p:nvPicPr>
          <p:cNvPr id="6" name="Picture 5"/>
          <p:cNvPicPr>
            <a:picLocks noChangeAspect="1"/>
          </p:cNvPicPr>
          <p:nvPr/>
        </p:nvPicPr>
        <p:blipFill rotWithShape="1">
          <a:blip r:embed="rId3"/>
          <a:srcRect l="20759" t="9645" r="23311" b="6082"/>
          <a:stretch/>
        </p:blipFill>
        <p:spPr>
          <a:xfrm>
            <a:off x="4772661" y="689317"/>
            <a:ext cx="6739937" cy="5493260"/>
          </a:xfrm>
          <a:prstGeom prst="rect">
            <a:avLst/>
          </a:prstGeom>
        </p:spPr>
      </p:pic>
      <p:sp>
        <p:nvSpPr>
          <p:cNvPr id="7" name="TextBox 6"/>
          <p:cNvSpPr txBox="1"/>
          <p:nvPr/>
        </p:nvSpPr>
        <p:spPr>
          <a:xfrm>
            <a:off x="1048241" y="3435947"/>
            <a:ext cx="3016976" cy="1015663"/>
          </a:xfrm>
          <a:prstGeom prst="rect">
            <a:avLst/>
          </a:prstGeom>
          <a:solidFill>
            <a:schemeClr val="accent2">
              <a:lumMod val="60000"/>
              <a:lumOff val="40000"/>
            </a:schemeClr>
          </a:solidFill>
        </p:spPr>
        <p:txBody>
          <a:bodyPr wrap="square" rtlCol="0">
            <a:spAutoFit/>
          </a:bodyPr>
          <a:lstStyle/>
          <a:p>
            <a:pPr algn="ctr"/>
            <a:r>
              <a:rPr lang="en-GB" sz="2000" dirty="0">
                <a:solidFill>
                  <a:schemeClr val="bg1"/>
                </a:solidFill>
                <a:latin typeface="Arial Rounded MT Bold" panose="020F0704030504030204" pitchFamily="34" charset="0"/>
              </a:rPr>
              <a:t>Follow this link to the </a:t>
            </a:r>
            <a:r>
              <a:rPr lang="en-GB" sz="2000" i="1" dirty="0">
                <a:solidFill>
                  <a:schemeClr val="bg1"/>
                </a:solidFill>
                <a:latin typeface="Arial Rounded MT Bold" panose="020F0704030504030204" pitchFamily="34" charset="0"/>
              </a:rPr>
              <a:t>Satisfaction with Life Scale</a:t>
            </a:r>
          </a:p>
        </p:txBody>
      </p:sp>
    </p:spTree>
    <p:extLst>
      <p:ext uri="{BB962C8B-B14F-4D97-AF65-F5344CB8AC3E}">
        <p14:creationId xmlns:p14="http://schemas.microsoft.com/office/powerpoint/2010/main" val="224193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1196" y="4914919"/>
            <a:ext cx="6056175" cy="923330"/>
          </a:xfrm>
          <a:prstGeom prst="rect">
            <a:avLst/>
          </a:prstGeom>
        </p:spPr>
        <p:txBody>
          <a:bodyPr wrap="square">
            <a:spAutoFit/>
          </a:bodyPr>
          <a:lstStyle/>
          <a:p>
            <a:r>
              <a:rPr lang="en-GB" b="1" dirty="0">
                <a:solidFill>
                  <a:schemeClr val="bg1"/>
                </a:solidFill>
                <a:latin typeface="Arial Rounded MT Bold" panose="020F0704030504030204" pitchFamily="34" charset="0"/>
                <a:hlinkClick r:id="rId2"/>
              </a:rPr>
              <a:t>https://www2.uwe.ac.uk/services/Marketing/students/pdf/Wellbeing-resources/well-being-scale-wemwbs.pdf</a:t>
            </a:r>
            <a:endParaRPr lang="en-GB" b="1" dirty="0">
              <a:solidFill>
                <a:schemeClr val="bg1"/>
              </a:solidFill>
              <a:latin typeface="Arial Rounded MT Bold" panose="020F0704030504030204" pitchFamily="34" charset="0"/>
            </a:endParaRPr>
          </a:p>
        </p:txBody>
      </p:sp>
      <p:pic>
        <p:nvPicPr>
          <p:cNvPr id="4" name="Picture 3"/>
          <p:cNvPicPr>
            <a:picLocks noChangeAspect="1"/>
          </p:cNvPicPr>
          <p:nvPr/>
        </p:nvPicPr>
        <p:blipFill rotWithShape="1">
          <a:blip r:embed="rId3"/>
          <a:srcRect l="32932" t="21897" r="33419" b="4024"/>
          <a:stretch/>
        </p:blipFill>
        <p:spPr>
          <a:xfrm>
            <a:off x="6836228" y="602244"/>
            <a:ext cx="4731657" cy="5595357"/>
          </a:xfrm>
          <a:prstGeom prst="rect">
            <a:avLst/>
          </a:prstGeom>
        </p:spPr>
      </p:pic>
      <p:sp>
        <p:nvSpPr>
          <p:cNvPr id="5" name="TextBox 4"/>
          <p:cNvSpPr txBox="1"/>
          <p:nvPr/>
        </p:nvSpPr>
        <p:spPr>
          <a:xfrm>
            <a:off x="649427" y="725715"/>
            <a:ext cx="5969087" cy="3970318"/>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r>
              <a:rPr lang="en-GB" sz="2800" dirty="0">
                <a:solidFill>
                  <a:schemeClr val="bg1"/>
                </a:solidFill>
                <a:latin typeface="Arial Rounded MT Bold" panose="020F0704030504030204" pitchFamily="34" charset="0"/>
              </a:rPr>
              <a:t>The Warwick-Edinburgh Mental Well-being Scale</a:t>
            </a:r>
          </a:p>
          <a:p>
            <a:pPr algn="ctr"/>
            <a:endParaRPr lang="en-GB" sz="2800" dirty="0">
              <a:solidFill>
                <a:schemeClr val="bg1"/>
              </a:solidFill>
              <a:latin typeface="Arial Rounded MT Bold" panose="020F0704030504030204" pitchFamily="34" charset="0"/>
            </a:endParaRPr>
          </a:p>
          <a:p>
            <a:pPr algn="ctr"/>
            <a:endParaRPr lang="en-GB" sz="2800" dirty="0">
              <a:solidFill>
                <a:schemeClr val="bg1"/>
              </a:solidFill>
              <a:latin typeface="Arial Rounded MT Bold" panose="020F0704030504030204" pitchFamily="34" charset="0"/>
            </a:endParaRPr>
          </a:p>
          <a:p>
            <a:pPr algn="ctr"/>
            <a:endParaRPr lang="en-GB" sz="2800" dirty="0">
              <a:solidFill>
                <a:schemeClr val="bg1"/>
              </a:solidFill>
              <a:latin typeface="Arial Rounded MT Bold" panose="020F0704030504030204" pitchFamily="34" charset="0"/>
            </a:endParaRPr>
          </a:p>
          <a:p>
            <a:pPr algn="ctr"/>
            <a:endParaRPr lang="en-GB" sz="2800" dirty="0">
              <a:solidFill>
                <a:schemeClr val="bg1"/>
              </a:solidFill>
              <a:latin typeface="Arial Rounded MT Bold" panose="020F0704030504030204" pitchFamily="34" charset="0"/>
            </a:endParaRPr>
          </a:p>
          <a:p>
            <a:pPr algn="ctr"/>
            <a:endParaRPr lang="en-GB" sz="2800" dirty="0">
              <a:solidFill>
                <a:schemeClr val="bg1"/>
              </a:solidFill>
              <a:latin typeface="Arial Rounded MT Bold" panose="020F0704030504030204" pitchFamily="34" charset="0"/>
            </a:endParaRPr>
          </a:p>
          <a:p>
            <a:pPr algn="ctr"/>
            <a:endParaRPr lang="en-GB" sz="2800" dirty="0">
              <a:solidFill>
                <a:schemeClr val="bg1"/>
              </a:solidFill>
              <a:latin typeface="Arial Rounded MT Bold" panose="020F0704030504030204" pitchFamily="34" charset="0"/>
            </a:endParaRPr>
          </a:p>
          <a:p>
            <a:pPr algn="ctr"/>
            <a:endParaRPr lang="en-GB" sz="2800" dirty="0">
              <a:solidFill>
                <a:schemeClr val="bg1"/>
              </a:solidFill>
              <a:latin typeface="Arial Rounded MT Bold" panose="020F0704030504030204" pitchFamily="34" charset="0"/>
            </a:endParaRPr>
          </a:p>
        </p:txBody>
      </p:sp>
      <p:sp>
        <p:nvSpPr>
          <p:cNvPr id="6" name="TextBox 5"/>
          <p:cNvSpPr txBox="1"/>
          <p:nvPr/>
        </p:nvSpPr>
        <p:spPr>
          <a:xfrm>
            <a:off x="1931240" y="2530381"/>
            <a:ext cx="3405459" cy="523220"/>
          </a:xfrm>
          <a:prstGeom prst="rect">
            <a:avLst/>
          </a:prstGeom>
          <a:solidFill>
            <a:schemeClr val="accent2">
              <a:lumMod val="60000"/>
              <a:lumOff val="40000"/>
            </a:schemeClr>
          </a:solidFill>
        </p:spPr>
        <p:txBody>
          <a:bodyPr wrap="square" rtlCol="0">
            <a:spAutoFit/>
          </a:bodyPr>
          <a:lstStyle/>
          <a:p>
            <a:r>
              <a:rPr lang="en-GB" sz="2800" dirty="0">
                <a:solidFill>
                  <a:schemeClr val="bg1"/>
                </a:solidFill>
                <a:latin typeface="Arial Rounded MT Bold" panose="020F0704030504030204" pitchFamily="34" charset="0"/>
              </a:rPr>
              <a:t>Follow this Link</a:t>
            </a:r>
          </a:p>
        </p:txBody>
      </p:sp>
      <p:sp>
        <p:nvSpPr>
          <p:cNvPr id="7" name="Curved Right Arrow 6"/>
          <p:cNvSpPr/>
          <p:nvPr/>
        </p:nvSpPr>
        <p:spPr>
          <a:xfrm>
            <a:off x="1931240" y="3243457"/>
            <a:ext cx="731520" cy="1415629"/>
          </a:xfrm>
          <a:prstGeom prst="curved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3229142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25714" y="778225"/>
            <a:ext cx="10769600" cy="4832092"/>
          </a:xfrm>
          <a:prstGeom prst="rect">
            <a:avLst/>
          </a:prstGeom>
          <a:solidFill>
            <a:srgbClr val="6696B6"/>
          </a:solidFill>
        </p:spPr>
        <p:txBody>
          <a:bodyPr wrap="square" rtlCol="0">
            <a:spAutoFit/>
          </a:bodyPr>
          <a:lstStyle/>
          <a:p>
            <a:r>
              <a:rPr lang="en-GB" sz="2800" dirty="0">
                <a:solidFill>
                  <a:schemeClr val="bg1"/>
                </a:solidFill>
                <a:latin typeface="Arial Rounded MT Bold" panose="020F0704030504030204" pitchFamily="34" charset="0"/>
              </a:rPr>
              <a:t>After completing one (or all) of these questionnaires, write or draw a reflection about the results in your wellbeing journal.</a:t>
            </a:r>
          </a:p>
          <a:p>
            <a:endParaRPr lang="en-GB" sz="2800" dirty="0">
              <a:solidFill>
                <a:schemeClr val="bg1"/>
              </a:solidFill>
              <a:latin typeface="Arial Rounded MT Bold" panose="020F0704030504030204" pitchFamily="34" charset="0"/>
            </a:endParaRPr>
          </a:p>
          <a:p>
            <a:r>
              <a:rPr lang="en-GB" sz="2800" dirty="0">
                <a:solidFill>
                  <a:schemeClr val="bg1"/>
                </a:solidFill>
                <a:latin typeface="Arial Rounded MT Bold" panose="020F0704030504030204" pitchFamily="34" charset="0"/>
              </a:rPr>
              <a:t>Were there any surprises? </a:t>
            </a:r>
          </a:p>
          <a:p>
            <a:endParaRPr lang="en-GB" sz="2800" dirty="0">
              <a:solidFill>
                <a:schemeClr val="bg1"/>
              </a:solidFill>
              <a:latin typeface="Arial Rounded MT Bold" panose="020F0704030504030204" pitchFamily="34" charset="0"/>
            </a:endParaRPr>
          </a:p>
          <a:p>
            <a:r>
              <a:rPr lang="en-GB" sz="2800" dirty="0">
                <a:solidFill>
                  <a:schemeClr val="bg1"/>
                </a:solidFill>
                <a:latin typeface="Arial Rounded MT Bold" panose="020F0704030504030204" pitchFamily="34" charset="0"/>
              </a:rPr>
              <a:t>Was the score(s) what you expected? </a:t>
            </a:r>
          </a:p>
          <a:p>
            <a:endParaRPr lang="en-GB" sz="2800" dirty="0">
              <a:solidFill>
                <a:schemeClr val="bg1"/>
              </a:solidFill>
              <a:latin typeface="Arial Rounded MT Bold" panose="020F0704030504030204" pitchFamily="34" charset="0"/>
            </a:endParaRPr>
          </a:p>
          <a:p>
            <a:r>
              <a:rPr lang="en-GB" sz="2800" dirty="0">
                <a:solidFill>
                  <a:schemeClr val="bg1"/>
                </a:solidFill>
                <a:latin typeface="Arial Rounded MT Bold" panose="020F0704030504030204" pitchFamily="34" charset="0"/>
              </a:rPr>
              <a:t>How do you feel now having competed the questionnaire(s)?</a:t>
            </a:r>
          </a:p>
          <a:p>
            <a:endParaRPr lang="en-GB" sz="2800" dirty="0">
              <a:solidFill>
                <a:schemeClr val="bg1"/>
              </a:solidFill>
              <a:latin typeface="Arial Rounded MT Bold" panose="020F0704030504030204" pitchFamily="34" charset="0"/>
            </a:endParaRPr>
          </a:p>
          <a:p>
            <a:r>
              <a:rPr lang="en-GB" sz="2800" dirty="0">
                <a:solidFill>
                  <a:schemeClr val="bg1"/>
                </a:solidFill>
                <a:latin typeface="Arial Rounded MT Bold" panose="020F0704030504030204" pitchFamily="34" charset="0"/>
              </a:rPr>
              <a:t> What else are you thinking about?</a:t>
            </a:r>
          </a:p>
          <a:p>
            <a:endParaRPr lang="en-GB" sz="2800" dirty="0">
              <a:solidFill>
                <a:schemeClr val="bg1"/>
              </a:solidFill>
              <a:latin typeface="Arial Rounded MT Bold" panose="020F0704030504030204" pitchFamily="34" charset="0"/>
            </a:endParaRPr>
          </a:p>
        </p:txBody>
      </p:sp>
      <p:pic>
        <p:nvPicPr>
          <p:cNvPr id="4" name="Picture 3"/>
          <p:cNvPicPr>
            <a:picLocks noChangeAspect="1"/>
          </p:cNvPicPr>
          <p:nvPr/>
        </p:nvPicPr>
        <p:blipFill rotWithShape="1">
          <a:blip r:embed="rId3">
            <a:clrChange>
              <a:clrFrom>
                <a:srgbClr val="FFFEFA"/>
              </a:clrFrom>
              <a:clrTo>
                <a:srgbClr val="FFFEFA">
                  <a:alpha val="0"/>
                </a:srgbClr>
              </a:clrTo>
            </a:clrChange>
            <a:extLst>
              <a:ext uri="{28A0092B-C50C-407E-A947-70E740481C1C}">
                <a14:useLocalDpi xmlns:a14="http://schemas.microsoft.com/office/drawing/2010/main" val="0"/>
              </a:ext>
            </a:extLst>
          </a:blip>
          <a:srcRect l="37121" t="1894" r="46168" b="73402"/>
          <a:stretch/>
        </p:blipFill>
        <p:spPr>
          <a:xfrm>
            <a:off x="159657" y="5275900"/>
            <a:ext cx="1545790" cy="1523447"/>
          </a:xfrm>
          <a:prstGeom prst="rect">
            <a:avLst/>
          </a:prstGeom>
          <a:noFill/>
          <a:effectLst>
            <a:softEdge rad="0"/>
          </a:effectLst>
        </p:spPr>
      </p:pic>
      <p:pic>
        <p:nvPicPr>
          <p:cNvPr id="5" name="Picture 4"/>
          <p:cNvPicPr>
            <a:picLocks noChangeAspect="1"/>
          </p:cNvPicPr>
          <p:nvPr/>
        </p:nvPicPr>
        <p:blipFill rotWithShape="1">
          <a:blip r:embed="rId4">
            <a:clrChange>
              <a:clrFrom>
                <a:srgbClr val="FEFDF9"/>
              </a:clrFrom>
              <a:clrTo>
                <a:srgbClr val="FEFDF9">
                  <a:alpha val="0"/>
                </a:srgbClr>
              </a:clrTo>
            </a:clrChange>
            <a:extLst>
              <a:ext uri="{28A0092B-C50C-407E-A947-70E740481C1C}">
                <a14:useLocalDpi xmlns:a14="http://schemas.microsoft.com/office/drawing/2010/main" val="0"/>
              </a:ext>
            </a:extLst>
          </a:blip>
          <a:srcRect l="54164" r="32529" b="73897"/>
          <a:stretch/>
        </p:blipFill>
        <p:spPr>
          <a:xfrm>
            <a:off x="9860997" y="4391369"/>
            <a:ext cx="1352747" cy="1769063"/>
          </a:xfrm>
          <a:prstGeom prst="rect">
            <a:avLst/>
          </a:prstGeom>
        </p:spPr>
      </p:pic>
      <p:pic>
        <p:nvPicPr>
          <p:cNvPr id="7" name="Picture 6"/>
          <p:cNvPicPr>
            <a:picLocks noChangeAspect="1"/>
          </p:cNvPicPr>
          <p:nvPr/>
        </p:nvPicPr>
        <p:blipFill>
          <a:blip r:embed="rId5">
            <a:clrChange>
              <a:clrFrom>
                <a:srgbClr val="FEFDF9"/>
              </a:clrFrom>
              <a:clrTo>
                <a:srgbClr val="FEFDF9">
                  <a:alpha val="0"/>
                </a:srgbClr>
              </a:clrTo>
            </a:clrChange>
          </a:blip>
          <a:stretch>
            <a:fillRect/>
          </a:stretch>
        </p:blipFill>
        <p:spPr>
          <a:xfrm rot="10800000">
            <a:off x="8031697" y="2464659"/>
            <a:ext cx="2505673" cy="737680"/>
          </a:xfrm>
          <a:prstGeom prst="rect">
            <a:avLst/>
          </a:prstGeom>
        </p:spPr>
      </p:pic>
    </p:spTree>
    <p:extLst>
      <p:ext uri="{BB962C8B-B14F-4D97-AF65-F5344CB8AC3E}">
        <p14:creationId xmlns:p14="http://schemas.microsoft.com/office/powerpoint/2010/main" val="266214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812" t="4195" r="3405" b="58245"/>
          <a:stretch/>
        </p:blipFill>
        <p:spPr>
          <a:xfrm>
            <a:off x="6077243" y="825910"/>
            <a:ext cx="5013545" cy="4980776"/>
          </a:xfrm>
          <a:prstGeom prst="rect">
            <a:avLst/>
          </a:prstGeom>
        </p:spPr>
      </p:pic>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613" t="50497" r="2863" b="11403"/>
          <a:stretch/>
        </p:blipFill>
        <p:spPr>
          <a:xfrm>
            <a:off x="1061883" y="825910"/>
            <a:ext cx="5015360" cy="5350434"/>
          </a:xfrm>
          <a:prstGeom prst="rect">
            <a:avLst/>
          </a:prstGeom>
        </p:spPr>
      </p:pic>
      <p:sp>
        <p:nvSpPr>
          <p:cNvPr id="8" name="TextBox 7"/>
          <p:cNvSpPr txBox="1"/>
          <p:nvPr/>
        </p:nvSpPr>
        <p:spPr>
          <a:xfrm>
            <a:off x="2359741" y="1681316"/>
            <a:ext cx="2347489" cy="1200329"/>
          </a:xfrm>
          <a:prstGeom prst="rect">
            <a:avLst/>
          </a:prstGeom>
          <a:noFill/>
        </p:spPr>
        <p:txBody>
          <a:bodyPr wrap="square" rtlCol="0">
            <a:spAutoFit/>
          </a:bodyPr>
          <a:lstStyle/>
          <a:p>
            <a:r>
              <a:rPr lang="en-GB" sz="2400" dirty="0">
                <a:latin typeface="Arial Rounded MT Bold" panose="020F0704030504030204" pitchFamily="34" charset="0"/>
              </a:rPr>
              <a:t>Q: What if I need to pause the Webinar</a:t>
            </a:r>
          </a:p>
        </p:txBody>
      </p:sp>
      <p:sp>
        <p:nvSpPr>
          <p:cNvPr id="9" name="TextBox 8"/>
          <p:cNvSpPr txBox="1"/>
          <p:nvPr/>
        </p:nvSpPr>
        <p:spPr>
          <a:xfrm>
            <a:off x="7626504" y="1484189"/>
            <a:ext cx="2094271" cy="3785652"/>
          </a:xfrm>
          <a:prstGeom prst="rect">
            <a:avLst/>
          </a:prstGeom>
          <a:noFill/>
        </p:spPr>
        <p:txBody>
          <a:bodyPr wrap="square" rtlCol="0">
            <a:spAutoFit/>
          </a:bodyPr>
          <a:lstStyle/>
          <a:p>
            <a:pPr algn="ctr"/>
            <a:r>
              <a:rPr lang="en-GB" sz="2000" dirty="0">
                <a:latin typeface="Arial Rounded MT Bold" panose="020F0704030504030204" pitchFamily="34" charset="0"/>
              </a:rPr>
              <a:t>A: Although you can’t pause the</a:t>
            </a:r>
          </a:p>
          <a:p>
            <a:pPr algn="ctr"/>
            <a:r>
              <a:rPr lang="en-GB" sz="2000" dirty="0">
                <a:latin typeface="Arial Rounded MT Bold" panose="020F0704030504030204" pitchFamily="34" charset="0"/>
              </a:rPr>
              <a:t>Webinar, it is being recorded, so you can do what you’ve got to do and then watch the recording later.</a:t>
            </a:r>
          </a:p>
          <a:p>
            <a:pPr marL="342900" indent="-342900" algn="ctr">
              <a:buAutoNum type="alphaUcPeriod"/>
            </a:pPr>
            <a:endParaRPr lang="en-GB" sz="2000" dirty="0">
              <a:latin typeface="Arial Rounded MT Bold" panose="020F0704030504030204" pitchFamily="34" charset="0"/>
            </a:endParaRPr>
          </a:p>
        </p:txBody>
      </p:sp>
    </p:spTree>
    <p:extLst>
      <p:ext uri="{BB962C8B-B14F-4D97-AF65-F5344CB8AC3E}">
        <p14:creationId xmlns:p14="http://schemas.microsoft.com/office/powerpoint/2010/main" val="454040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614" y="828892"/>
            <a:ext cx="10312843" cy="5185934"/>
          </a:xfrm>
          <a:prstGeom prst="rect">
            <a:avLst/>
          </a:prstGeom>
        </p:spPr>
      </p:pic>
      <p:pic>
        <p:nvPicPr>
          <p:cNvPr id="6" name="Picture 5"/>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0833" t="2372" r="64411" b="73517"/>
          <a:stretch/>
        </p:blipFill>
        <p:spPr>
          <a:xfrm>
            <a:off x="9952075" y="495063"/>
            <a:ext cx="1484243" cy="1616765"/>
          </a:xfrm>
          <a:prstGeom prst="rect">
            <a:avLst/>
          </a:prstGeom>
          <a:effectLst>
            <a:softEdge rad="152400"/>
          </a:effectLst>
        </p:spPr>
      </p:pic>
    </p:spTree>
    <p:extLst>
      <p:ext uri="{BB962C8B-B14F-4D97-AF65-F5344CB8AC3E}">
        <p14:creationId xmlns:p14="http://schemas.microsoft.com/office/powerpoint/2010/main" val="2323294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185" t="2001" r="47218" b="77504"/>
          <a:stretch/>
        </p:blipFill>
        <p:spPr>
          <a:xfrm>
            <a:off x="591137" y="614818"/>
            <a:ext cx="2362463" cy="2126100"/>
          </a:xfrm>
          <a:prstGeom prst="rect">
            <a:avLst/>
          </a:prstGeom>
          <a:solidFill>
            <a:schemeClr val="accent2"/>
          </a:solidFill>
          <a:effectLst>
            <a:softEdge rad="50800"/>
          </a:effectLst>
        </p:spPr>
      </p:pic>
      <p:pic>
        <p:nvPicPr>
          <p:cNvPr id="4" name="Picture 3"/>
          <p:cNvPicPr>
            <a:picLocks noChangeAspect="1"/>
          </p:cNvPicPr>
          <p:nvPr/>
        </p:nvPicPr>
        <p:blipFill rotWithShape="1">
          <a:blip r:embed="rId3">
            <a:duotone>
              <a:schemeClr val="accent5">
                <a:shade val="45000"/>
                <a:satMod val="135000"/>
              </a:schemeClr>
              <a:prstClr val="white"/>
            </a:duotone>
          </a:blip>
          <a:srcRect l="74733" t="57381" b="28322"/>
          <a:stretch/>
        </p:blipFill>
        <p:spPr>
          <a:xfrm rot="10800000">
            <a:off x="1278519" y="2966331"/>
            <a:ext cx="2416897" cy="667658"/>
          </a:xfrm>
          <a:prstGeom prst="rect">
            <a:avLst/>
          </a:prstGeom>
        </p:spPr>
      </p:pic>
      <p:sp>
        <p:nvSpPr>
          <p:cNvPr id="6" name="TextBox 5"/>
          <p:cNvSpPr txBox="1"/>
          <p:nvPr/>
        </p:nvSpPr>
        <p:spPr>
          <a:xfrm>
            <a:off x="3893749" y="966211"/>
            <a:ext cx="5394726" cy="1200329"/>
          </a:xfrm>
          <a:prstGeom prst="rect">
            <a:avLst/>
          </a:prstGeom>
          <a:solidFill>
            <a:schemeClr val="accent3">
              <a:lumMod val="75000"/>
            </a:schemeClr>
          </a:solidFill>
        </p:spPr>
        <p:txBody>
          <a:bodyPr wrap="square" rtlCol="0">
            <a:spAutoFit/>
          </a:bodyPr>
          <a:lstStyle/>
          <a:p>
            <a:r>
              <a:rPr lang="en-GB" sz="2400" dirty="0">
                <a:solidFill>
                  <a:schemeClr val="bg1"/>
                </a:solidFill>
                <a:latin typeface="Arial Rounded MT Bold" panose="020F0704030504030204" pitchFamily="34" charset="0"/>
              </a:rPr>
              <a:t>Positive emotions have an un-doing effect on negative ones  </a:t>
            </a:r>
          </a:p>
          <a:p>
            <a:r>
              <a:rPr lang="en-GB" sz="2400" dirty="0">
                <a:solidFill>
                  <a:schemeClr val="bg1"/>
                </a:solidFill>
                <a:latin typeface="Arial Rounded MT Bold" panose="020F0704030504030204" pitchFamily="34" charset="0"/>
              </a:rPr>
              <a:t>almost like an ‘inner- re-set button’.</a:t>
            </a:r>
          </a:p>
        </p:txBody>
      </p:sp>
      <p:sp>
        <p:nvSpPr>
          <p:cNvPr id="7" name="TextBox 6"/>
          <p:cNvSpPr txBox="1"/>
          <p:nvPr/>
        </p:nvSpPr>
        <p:spPr>
          <a:xfrm>
            <a:off x="850093" y="3555314"/>
            <a:ext cx="3709859" cy="2246769"/>
          </a:xfrm>
          <a:prstGeom prst="rect">
            <a:avLst/>
          </a:prstGeom>
          <a:noFill/>
        </p:spPr>
        <p:txBody>
          <a:bodyPr wrap="square" rtlCol="0">
            <a:spAutoFit/>
          </a:bodyPr>
          <a:lstStyle/>
          <a:p>
            <a:pPr algn="ctr"/>
            <a:r>
              <a:rPr lang="en-GB" sz="2000" dirty="0">
                <a:latin typeface="Arial Rounded MT Bold" panose="020F0704030504030204" pitchFamily="34" charset="0"/>
              </a:rPr>
              <a:t>Add items to your wellbeing journal which promote feelings of positivity (hope, joy, faith, love, strength, fun etc.) keep adding items and keep looking at them to boost feeling of positivity.</a:t>
            </a:r>
          </a:p>
        </p:txBody>
      </p:sp>
      <p:sp>
        <p:nvSpPr>
          <p:cNvPr id="12" name="Rectangle 11"/>
          <p:cNvSpPr/>
          <p:nvPr/>
        </p:nvSpPr>
        <p:spPr>
          <a:xfrm>
            <a:off x="880818" y="954593"/>
            <a:ext cx="1708262" cy="1446550"/>
          </a:xfrm>
          <a:prstGeom prst="rect">
            <a:avLst/>
          </a:prstGeom>
        </p:spPr>
        <p:txBody>
          <a:bodyPr wrap="square">
            <a:spAutoFit/>
          </a:bodyPr>
          <a:lstStyle/>
          <a:p>
            <a:pPr algn="ctr"/>
            <a:r>
              <a:rPr lang="en-GB" sz="2200" dirty="0">
                <a:solidFill>
                  <a:schemeClr val="bg1"/>
                </a:solidFill>
                <a:latin typeface="Arial Rounded MT Bold" panose="020F0704030504030204" pitchFamily="34" charset="0"/>
              </a:rPr>
              <a:t>Promote Feelings </a:t>
            </a:r>
          </a:p>
          <a:p>
            <a:pPr algn="ctr"/>
            <a:r>
              <a:rPr lang="en-GB" sz="2200" dirty="0">
                <a:solidFill>
                  <a:schemeClr val="bg1"/>
                </a:solidFill>
                <a:latin typeface="Arial Rounded MT Bold" panose="020F0704030504030204" pitchFamily="34" charset="0"/>
              </a:rPr>
              <a:t>of Wellbeing</a:t>
            </a:r>
          </a:p>
        </p:txBody>
      </p:sp>
      <p:pic>
        <p:nvPicPr>
          <p:cNvPr id="14" name="Picture 13"/>
          <p:cNvPicPr>
            <a:picLocks noChangeAspect="1"/>
          </p:cNvPicPr>
          <p:nvPr/>
        </p:nvPicPr>
        <p:blipFill>
          <a:blip r:embed="rId4"/>
          <a:stretch>
            <a:fillRect/>
          </a:stretch>
        </p:blipFill>
        <p:spPr>
          <a:xfrm>
            <a:off x="4629183" y="3202324"/>
            <a:ext cx="2362200" cy="2952750"/>
          </a:xfrm>
          <a:prstGeom prst="rect">
            <a:avLst/>
          </a:prstGeom>
          <a:effectLst>
            <a:softEdge rad="63500"/>
          </a:effectLst>
        </p:spPr>
      </p:pic>
      <p:pic>
        <p:nvPicPr>
          <p:cNvPr id="1026" name="Picture 2" descr=" "/>
          <p:cNvPicPr>
            <a:picLocks noChangeAspect="1" noChangeArrowheads="1"/>
          </p:cNvPicPr>
          <p:nvPr/>
        </p:nvPicPr>
        <p:blipFill rotWithShape="1">
          <a:blip r:embed="rId5">
            <a:extLst>
              <a:ext uri="{28A0092B-C50C-407E-A947-70E740481C1C}">
                <a14:useLocalDpi xmlns:a14="http://schemas.microsoft.com/office/drawing/2010/main" val="0"/>
              </a:ext>
            </a:extLst>
          </a:blip>
          <a:srcRect l="17599" t="9171" r="11550" b="18943"/>
          <a:stretch/>
        </p:blipFill>
        <p:spPr bwMode="auto">
          <a:xfrm>
            <a:off x="7060614" y="3390936"/>
            <a:ext cx="2227861" cy="2548992"/>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9357706" y="3058405"/>
            <a:ext cx="2247900" cy="3219450"/>
          </a:xfrm>
          <a:prstGeom prst="rect">
            <a:avLst/>
          </a:prstGeom>
          <a:effectLst>
            <a:softEdge rad="266700"/>
          </a:effectLst>
        </p:spPr>
      </p:pic>
    </p:spTree>
    <p:extLst>
      <p:ext uri="{BB962C8B-B14F-4D97-AF65-F5344CB8AC3E}">
        <p14:creationId xmlns:p14="http://schemas.microsoft.com/office/powerpoint/2010/main" val="1832783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5408" y="686186"/>
            <a:ext cx="7473004" cy="646331"/>
          </a:xfrm>
          <a:prstGeom prst="rect">
            <a:avLst/>
          </a:prstGeom>
        </p:spPr>
        <p:txBody>
          <a:bodyPr wrap="square">
            <a:spAutoFit/>
          </a:bodyPr>
          <a:lstStyle/>
          <a:p>
            <a:pPr algn="ctr"/>
            <a:r>
              <a:rPr lang="en-GB" sz="3600" dirty="0">
                <a:solidFill>
                  <a:schemeClr val="accent3">
                    <a:lumMod val="50000"/>
                  </a:schemeClr>
                </a:solidFill>
                <a:latin typeface="Arial Rounded MT Bold" panose="020F0704030504030204" pitchFamily="34" charset="0"/>
              </a:rPr>
              <a:t>Create a Humour Diary</a:t>
            </a:r>
          </a:p>
        </p:txBody>
      </p:sp>
      <p:pic>
        <p:nvPicPr>
          <p:cNvPr id="3" name="Picture 2"/>
          <p:cNvPicPr>
            <a:picLocks noChangeAspect="1"/>
          </p:cNvPicPr>
          <p:nvPr/>
        </p:nvPicPr>
        <p:blipFill rotWithShape="1">
          <a:blip r:embed="rId2">
            <a:clrChange>
              <a:clrFrom>
                <a:srgbClr val="FEFDF9"/>
              </a:clrFrom>
              <a:clrTo>
                <a:srgbClr val="FEFDF9">
                  <a:alpha val="0"/>
                </a:srgbClr>
              </a:clrTo>
            </a:clrChange>
            <a:duotone>
              <a:schemeClr val="accent3">
                <a:shade val="45000"/>
                <a:satMod val="135000"/>
              </a:schemeClr>
              <a:prstClr val="white"/>
            </a:duotone>
          </a:blip>
          <a:srcRect l="74733" t="30031" b="54740"/>
          <a:stretch/>
        </p:blipFill>
        <p:spPr>
          <a:xfrm rot="10800000">
            <a:off x="809865" y="2031571"/>
            <a:ext cx="1875543" cy="641017"/>
          </a:xfrm>
          <a:prstGeom prst="rect">
            <a:avLst/>
          </a:prstGeom>
        </p:spPr>
      </p:pic>
      <p:sp>
        <p:nvSpPr>
          <p:cNvPr id="4" name="Rectangle 3"/>
          <p:cNvSpPr/>
          <p:nvPr/>
        </p:nvSpPr>
        <p:spPr>
          <a:xfrm>
            <a:off x="2032336" y="1601962"/>
            <a:ext cx="9364179" cy="954107"/>
          </a:xfrm>
          <a:prstGeom prst="rect">
            <a:avLst/>
          </a:prstGeom>
        </p:spPr>
        <p:txBody>
          <a:bodyPr wrap="square">
            <a:spAutoFit/>
          </a:bodyPr>
          <a:lstStyle/>
          <a:p>
            <a:pPr algn="ctr"/>
            <a:endParaRPr lang="en-GB" sz="2400" dirty="0">
              <a:latin typeface="Arial Rounded MT Bold" panose="020F0704030504030204" pitchFamily="34" charset="0"/>
            </a:endParaRPr>
          </a:p>
          <a:p>
            <a:pPr algn="ctr"/>
            <a:r>
              <a:rPr lang="en-GB" sz="3200" dirty="0">
                <a:latin typeface="Arial Rounded MT Bold" panose="020F0704030504030204" pitchFamily="34" charset="0"/>
              </a:rPr>
              <a:t> </a:t>
            </a:r>
            <a:r>
              <a:rPr lang="en-GB" sz="2800" dirty="0">
                <a:latin typeface="Arial Rounded MT Bold" panose="020F0704030504030204" pitchFamily="34" charset="0"/>
              </a:rPr>
              <a:t>Humour has been shown to increase wellbeing</a:t>
            </a:r>
            <a:endParaRPr lang="en-GB" sz="2800" dirty="0"/>
          </a:p>
        </p:txBody>
      </p:sp>
      <p:sp>
        <p:nvSpPr>
          <p:cNvPr id="5" name="Rectangle 4"/>
          <p:cNvSpPr/>
          <p:nvPr/>
        </p:nvSpPr>
        <p:spPr>
          <a:xfrm>
            <a:off x="2245198" y="3444571"/>
            <a:ext cx="6096000" cy="3170099"/>
          </a:xfrm>
          <a:prstGeom prst="rect">
            <a:avLst/>
          </a:prstGeom>
        </p:spPr>
        <p:txBody>
          <a:bodyPr>
            <a:spAutoFit/>
          </a:bodyPr>
          <a:lstStyle/>
          <a:p>
            <a:pPr algn="ctr"/>
            <a:r>
              <a:rPr lang="en-GB" sz="2800" dirty="0">
                <a:latin typeface="Arial Rounded MT Bold" panose="020F0704030504030204" pitchFamily="34" charset="0"/>
              </a:rPr>
              <a:t>Before you go to sleep, write down 3 funny things that happened in your day…</a:t>
            </a:r>
          </a:p>
          <a:p>
            <a:pPr algn="ctr"/>
            <a:endParaRPr lang="en-GB" sz="2800" dirty="0">
              <a:latin typeface="Arial Rounded MT Bold" panose="020F0704030504030204" pitchFamily="34" charset="0"/>
            </a:endParaRPr>
          </a:p>
          <a:p>
            <a:pPr algn="ctr"/>
            <a:r>
              <a:rPr lang="en-GB" sz="2800" dirty="0">
                <a:latin typeface="Arial Rounded MT Bold" panose="020F0704030504030204" pitchFamily="34" charset="0"/>
              </a:rPr>
              <a:t>Read it regularly for an instant boost</a:t>
            </a:r>
          </a:p>
          <a:p>
            <a:pPr algn="ctr"/>
            <a:endParaRPr lang="en-GB" sz="3200" dirty="0"/>
          </a:p>
        </p:txBody>
      </p:sp>
      <p:pic>
        <p:nvPicPr>
          <p:cNvPr id="6" name="Picture 5"/>
          <p:cNvPicPr>
            <a:picLocks noChangeAspect="1"/>
          </p:cNvPicPr>
          <p:nvPr/>
        </p:nvPicPr>
        <p:blipFill>
          <a:blip r:embed="rId3"/>
          <a:stretch>
            <a:fillRect/>
          </a:stretch>
        </p:blipFill>
        <p:spPr>
          <a:xfrm>
            <a:off x="594299" y="3720279"/>
            <a:ext cx="2094365" cy="615725"/>
          </a:xfrm>
          <a:prstGeom prst="rect">
            <a:avLst/>
          </a:prstGeom>
        </p:spPr>
      </p:pic>
      <p:sp>
        <p:nvSpPr>
          <p:cNvPr id="9" name="Rectangle 8"/>
          <p:cNvSpPr/>
          <p:nvPr/>
        </p:nvSpPr>
        <p:spPr>
          <a:xfrm>
            <a:off x="7136716" y="2529572"/>
            <a:ext cx="3745449" cy="369332"/>
          </a:xfrm>
          <a:prstGeom prst="rect">
            <a:avLst/>
          </a:prstGeom>
        </p:spPr>
        <p:txBody>
          <a:bodyPr wrap="none">
            <a:spAutoFit/>
          </a:bodyPr>
          <a:lstStyle/>
          <a:p>
            <a:r>
              <a:rPr lang="en-GB" dirty="0">
                <a:solidFill>
                  <a:schemeClr val="accent3">
                    <a:lumMod val="50000"/>
                  </a:schemeClr>
                </a:solidFill>
                <a:latin typeface="Arial Rounded MT Bold" panose="020F0704030504030204" pitchFamily="34" charset="0"/>
              </a:rPr>
              <a:t>Crawford and </a:t>
            </a:r>
            <a:r>
              <a:rPr lang="en-GB" dirty="0" err="1">
                <a:solidFill>
                  <a:schemeClr val="accent3">
                    <a:lumMod val="50000"/>
                  </a:schemeClr>
                </a:solidFill>
                <a:latin typeface="Arial Rounded MT Bold" panose="020F0704030504030204" pitchFamily="34" charset="0"/>
              </a:rPr>
              <a:t>Caltabiano</a:t>
            </a:r>
            <a:r>
              <a:rPr lang="en-GB" dirty="0">
                <a:solidFill>
                  <a:schemeClr val="accent3">
                    <a:lumMod val="50000"/>
                  </a:schemeClr>
                </a:solidFill>
                <a:latin typeface="Arial Rounded MT Bold" panose="020F0704030504030204" pitchFamily="34" charset="0"/>
              </a:rPr>
              <a:t> (2011)</a:t>
            </a:r>
            <a:endParaRPr lang="en-GB" dirty="0"/>
          </a:p>
        </p:txBody>
      </p:sp>
      <p:pic>
        <p:nvPicPr>
          <p:cNvPr id="10" name="Picture 9"/>
          <p:cNvPicPr>
            <a:picLocks noChangeAspect="1"/>
          </p:cNvPicPr>
          <p:nvPr/>
        </p:nvPicPr>
        <p:blipFill>
          <a:blip r:embed="rId4"/>
          <a:stretch>
            <a:fillRect/>
          </a:stretch>
        </p:blipFill>
        <p:spPr>
          <a:xfrm>
            <a:off x="7900987" y="3780946"/>
            <a:ext cx="3752849" cy="2497350"/>
          </a:xfrm>
          <a:prstGeom prst="rect">
            <a:avLst/>
          </a:prstGeom>
          <a:effectLst>
            <a:softEdge rad="266700"/>
          </a:effectLst>
        </p:spPr>
      </p:pic>
      <p:pic>
        <p:nvPicPr>
          <p:cNvPr id="11" name="Picture 10"/>
          <p:cNvPicPr>
            <a:picLocks noChangeAspect="1"/>
          </p:cNvPicPr>
          <p:nvPr/>
        </p:nvPicPr>
        <p:blipFill>
          <a:blip r:embed="rId5"/>
          <a:stretch>
            <a:fillRect/>
          </a:stretch>
        </p:blipFill>
        <p:spPr>
          <a:xfrm>
            <a:off x="695564" y="5107987"/>
            <a:ext cx="1875544" cy="552274"/>
          </a:xfrm>
          <a:prstGeom prst="rect">
            <a:avLst/>
          </a:prstGeom>
        </p:spPr>
      </p:pic>
    </p:spTree>
    <p:extLst>
      <p:ext uri="{BB962C8B-B14F-4D97-AF65-F5344CB8AC3E}">
        <p14:creationId xmlns:p14="http://schemas.microsoft.com/office/powerpoint/2010/main" val="288543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0925" y="1846947"/>
            <a:ext cx="6096000" cy="4154984"/>
          </a:xfrm>
          <a:prstGeom prst="rect">
            <a:avLst/>
          </a:prstGeom>
          <a:solidFill>
            <a:srgbClr val="666699"/>
          </a:solidFill>
        </p:spPr>
        <p:txBody>
          <a:bodyPr>
            <a:spAutoFit/>
          </a:bodyPr>
          <a:lstStyle/>
          <a:p>
            <a:r>
              <a:rPr lang="en-GB" sz="2400" dirty="0">
                <a:solidFill>
                  <a:schemeClr val="bg1"/>
                </a:solidFill>
                <a:latin typeface="Arial Rounded MT Bold" panose="020F0704030504030204" pitchFamily="34" charset="0"/>
              </a:rPr>
              <a:t>Negative emotions tend to be more ‘sticky’ and positive ones more ‘fleeting’.</a:t>
            </a:r>
          </a:p>
          <a:p>
            <a:endParaRPr lang="en-GB" sz="2400" dirty="0">
              <a:solidFill>
                <a:schemeClr val="bg1"/>
              </a:solidFill>
              <a:latin typeface="Arial Rounded MT Bold" panose="020F0704030504030204" pitchFamily="34" charset="0"/>
            </a:endParaRPr>
          </a:p>
          <a:p>
            <a:r>
              <a:rPr lang="en-GB" sz="2400" dirty="0">
                <a:solidFill>
                  <a:schemeClr val="bg1"/>
                </a:solidFill>
                <a:latin typeface="Arial Rounded MT Bold" panose="020F0704030504030204" pitchFamily="34" charset="0"/>
              </a:rPr>
              <a:t> The frequency therefore, is more important of the intensity. </a:t>
            </a:r>
          </a:p>
          <a:p>
            <a:endParaRPr lang="en-GB" sz="2400" dirty="0">
              <a:solidFill>
                <a:schemeClr val="bg1"/>
              </a:solidFill>
              <a:latin typeface="Arial Rounded MT Bold" panose="020F0704030504030204" pitchFamily="34" charset="0"/>
            </a:endParaRPr>
          </a:p>
          <a:p>
            <a:r>
              <a:rPr lang="en-GB" sz="2400" dirty="0">
                <a:solidFill>
                  <a:schemeClr val="bg1"/>
                </a:solidFill>
                <a:latin typeface="Arial Rounded MT Bold" panose="020F0704030504030204" pitchFamily="34" charset="0"/>
              </a:rPr>
              <a:t>Create a PLAYLIST of activities that bring you pleasure. Try to engage in one of these each day, journal about your experiences doing this. </a:t>
            </a:r>
            <a:endParaRPr lang="en-GB" sz="2400" dirty="0">
              <a:solidFill>
                <a:schemeClr val="bg1"/>
              </a:solidFill>
            </a:endParaRPr>
          </a:p>
        </p:txBody>
      </p:sp>
      <p:pic>
        <p:nvPicPr>
          <p:cNvPr id="3" name="Picture 2"/>
          <p:cNvPicPr>
            <a:picLocks noChangeAspect="1"/>
          </p:cNvPicPr>
          <p:nvPr/>
        </p:nvPicPr>
        <p:blipFill rotWithShape="1">
          <a:blip r:embed="rId2">
            <a:clrChange>
              <a:clrFrom>
                <a:srgbClr val="FFFEFA"/>
              </a:clrFrom>
              <a:clrTo>
                <a:srgbClr val="FFFEFA">
                  <a:alpha val="0"/>
                </a:srgbClr>
              </a:clrTo>
            </a:clrChange>
            <a:duotone>
              <a:schemeClr val="accent2">
                <a:shade val="45000"/>
                <a:satMod val="135000"/>
              </a:schemeClr>
              <a:prstClr val="white"/>
            </a:duotone>
          </a:blip>
          <a:srcRect l="74733" t="43240" b="40287"/>
          <a:stretch/>
        </p:blipFill>
        <p:spPr>
          <a:xfrm rot="10800000">
            <a:off x="913490" y="1846947"/>
            <a:ext cx="2286269" cy="769258"/>
          </a:xfrm>
          <a:prstGeom prst="rect">
            <a:avLst/>
          </a:prstGeom>
        </p:spPr>
      </p:pic>
      <p:sp>
        <p:nvSpPr>
          <p:cNvPr id="4" name="TextBox 3"/>
          <p:cNvSpPr txBox="1"/>
          <p:nvPr/>
        </p:nvSpPr>
        <p:spPr>
          <a:xfrm>
            <a:off x="2714626" y="871537"/>
            <a:ext cx="7561301" cy="461665"/>
          </a:xfrm>
          <a:prstGeom prst="rect">
            <a:avLst/>
          </a:prstGeom>
          <a:noFill/>
        </p:spPr>
        <p:txBody>
          <a:bodyPr wrap="none" rtlCol="0">
            <a:spAutoFit/>
          </a:bodyPr>
          <a:lstStyle/>
          <a:p>
            <a:r>
              <a:rPr lang="en-GB" sz="2400" dirty="0">
                <a:solidFill>
                  <a:srgbClr val="000066"/>
                </a:solidFill>
                <a:latin typeface="Arial Rounded MT Bold" panose="020F0704030504030204" pitchFamily="34" charset="0"/>
              </a:rPr>
              <a:t>Create a Play List of Activities that bring Pleasure</a:t>
            </a:r>
          </a:p>
        </p:txBody>
      </p:sp>
      <p:pic>
        <p:nvPicPr>
          <p:cNvPr id="5" name="Picture 4"/>
          <p:cNvPicPr>
            <a:picLocks noChangeAspect="1"/>
          </p:cNvPicPr>
          <p:nvPr/>
        </p:nvPicPr>
        <p:blipFill>
          <a:blip r:embed="rId3"/>
          <a:stretch>
            <a:fillRect/>
          </a:stretch>
        </p:blipFill>
        <p:spPr>
          <a:xfrm>
            <a:off x="913489" y="3156276"/>
            <a:ext cx="2286198" cy="768163"/>
          </a:xfrm>
          <a:prstGeom prst="rect">
            <a:avLst/>
          </a:prstGeom>
        </p:spPr>
      </p:pic>
      <p:pic>
        <p:nvPicPr>
          <p:cNvPr id="6" name="Picture 5"/>
          <p:cNvPicPr>
            <a:picLocks noChangeAspect="1"/>
          </p:cNvPicPr>
          <p:nvPr/>
        </p:nvPicPr>
        <p:blipFill>
          <a:blip r:embed="rId3"/>
          <a:stretch>
            <a:fillRect/>
          </a:stretch>
        </p:blipFill>
        <p:spPr>
          <a:xfrm>
            <a:off x="913561" y="4611780"/>
            <a:ext cx="2286198" cy="768163"/>
          </a:xfrm>
          <a:prstGeom prst="rect">
            <a:avLst/>
          </a:prstGeom>
        </p:spPr>
      </p:pic>
    </p:spTree>
    <p:extLst>
      <p:ext uri="{BB962C8B-B14F-4D97-AF65-F5344CB8AC3E}">
        <p14:creationId xmlns:p14="http://schemas.microsoft.com/office/powerpoint/2010/main" val="2763218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451" y="812800"/>
            <a:ext cx="7352319" cy="5192575"/>
          </a:xfrm>
          <a:prstGeom prst="rect">
            <a:avLst/>
          </a:prstGeom>
        </p:spPr>
      </p:pic>
      <p:sp>
        <p:nvSpPr>
          <p:cNvPr id="4" name="TextBox 3"/>
          <p:cNvSpPr txBox="1"/>
          <p:nvPr/>
        </p:nvSpPr>
        <p:spPr>
          <a:xfrm>
            <a:off x="868429" y="812800"/>
            <a:ext cx="2931885" cy="5262979"/>
          </a:xfrm>
          <a:prstGeom prst="rect">
            <a:avLst/>
          </a:prstGeom>
          <a:solidFill>
            <a:srgbClr val="BEECE4"/>
          </a:solidFill>
        </p:spPr>
        <p:txBody>
          <a:bodyPr wrap="square" rtlCol="0">
            <a:spAutoFit/>
          </a:bodyPr>
          <a:lstStyle/>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r>
              <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rPr>
              <a:t>My Playlist of Positive Activities</a:t>
            </a: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a:p>
            <a:pPr algn="ctr"/>
            <a:endParaRPr lang="en-GB" sz="2400" b="1" dirty="0">
              <a:ln w="22225">
                <a:solidFill>
                  <a:schemeClr val="accent2"/>
                </a:solidFill>
                <a:prstDash val="solid"/>
              </a:ln>
              <a:solidFill>
                <a:schemeClr val="accent2">
                  <a:lumMod val="40000"/>
                  <a:lumOff val="60000"/>
                </a:schemeClr>
              </a:solidFill>
              <a:latin typeface="Arial Rounded MT Bold" panose="020F0704030504030204" pitchFamily="34" charset="0"/>
            </a:endParaRPr>
          </a:p>
        </p:txBody>
      </p:sp>
      <p:pic>
        <p:nvPicPr>
          <p:cNvPr id="6" name="Picture 5"/>
          <p:cNvPicPr>
            <a:picLocks noChangeAspect="1"/>
          </p:cNvPicPr>
          <p:nvPr/>
        </p:nvPicPr>
        <p:blipFill>
          <a:blip r:embed="rId3">
            <a:clrChange>
              <a:clrFrom>
                <a:srgbClr val="FDFCF8"/>
              </a:clrFrom>
              <a:clrTo>
                <a:srgbClr val="FDFCF8">
                  <a:alpha val="0"/>
                </a:srgbClr>
              </a:clrTo>
            </a:clrChange>
            <a:duotone>
              <a:schemeClr val="accent2">
                <a:shade val="45000"/>
                <a:satMod val="135000"/>
              </a:schemeClr>
              <a:prstClr val="white"/>
            </a:duotone>
          </a:blip>
          <a:stretch>
            <a:fillRect/>
          </a:stretch>
        </p:blipFill>
        <p:spPr>
          <a:xfrm>
            <a:off x="1127258" y="3444289"/>
            <a:ext cx="2414225" cy="707197"/>
          </a:xfrm>
          <a:prstGeom prst="rect">
            <a:avLst/>
          </a:prstGeom>
        </p:spPr>
      </p:pic>
    </p:spTree>
    <p:extLst>
      <p:ext uri="{BB962C8B-B14F-4D97-AF65-F5344CB8AC3E}">
        <p14:creationId xmlns:p14="http://schemas.microsoft.com/office/powerpoint/2010/main" val="435742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7207" t="5241" r="60079" b="60125"/>
          <a:stretch/>
        </p:blipFill>
        <p:spPr>
          <a:xfrm>
            <a:off x="4380534" y="755347"/>
            <a:ext cx="3788229" cy="2090057"/>
          </a:xfrm>
          <a:prstGeom prst="rect">
            <a:avLst/>
          </a:prstGeom>
          <a:effectLst>
            <a:softEdge rad="38100"/>
          </a:effectLst>
        </p:spPr>
      </p:pic>
      <p:sp>
        <p:nvSpPr>
          <p:cNvPr id="13" name="Rectangle 12"/>
          <p:cNvSpPr/>
          <p:nvPr/>
        </p:nvSpPr>
        <p:spPr>
          <a:xfrm>
            <a:off x="738841" y="4736902"/>
            <a:ext cx="3802744" cy="1200329"/>
          </a:xfrm>
          <a:prstGeom prst="rect">
            <a:avLst/>
          </a:prstGeom>
          <a:solidFill>
            <a:srgbClr val="BEECE4"/>
          </a:solidFill>
          <a:effectLst>
            <a:softEdge rad="101600"/>
          </a:effectLst>
        </p:spPr>
        <p:txBody>
          <a:bodyPr wrap="square">
            <a:spAutoFit/>
          </a:bodyPr>
          <a:lstStyle/>
          <a:p>
            <a:r>
              <a:rPr lang="en-GB" dirty="0">
                <a:solidFill>
                  <a:srgbClr val="2A2A2A"/>
                </a:solidFill>
                <a:latin typeface="Lora"/>
              </a:rPr>
              <a:t>When you are doing something you love, like playing music or a certain sport, then realizing that time has totally passed you by</a:t>
            </a:r>
            <a:endParaRPr lang="en-GB" dirty="0"/>
          </a:p>
        </p:txBody>
      </p:sp>
      <p:sp>
        <p:nvSpPr>
          <p:cNvPr id="14" name="Rectangle 13"/>
          <p:cNvSpPr/>
          <p:nvPr/>
        </p:nvSpPr>
        <p:spPr>
          <a:xfrm>
            <a:off x="8636001" y="900480"/>
            <a:ext cx="2525484" cy="4524315"/>
          </a:xfrm>
          <a:prstGeom prst="rect">
            <a:avLst/>
          </a:prstGeom>
          <a:solidFill>
            <a:srgbClr val="BEECE4"/>
          </a:solidFill>
          <a:effectLst>
            <a:softEdge rad="114300"/>
          </a:effectLst>
        </p:spPr>
        <p:txBody>
          <a:bodyPr wrap="square">
            <a:spAutoFit/>
          </a:bodyPr>
          <a:lstStyle/>
          <a:p>
            <a:pPr algn="ctr"/>
            <a:r>
              <a:rPr lang="en-GB" sz="2400" b="1" i="1" dirty="0">
                <a:solidFill>
                  <a:schemeClr val="accent2">
                    <a:lumMod val="50000"/>
                  </a:schemeClr>
                </a:solidFill>
                <a:latin typeface="Ink Free" panose="03080402000500000000" pitchFamily="66" charset="0"/>
              </a:rPr>
              <a:t>Flow is one of life’s highly enjoyable states of being, wrapping us entirely in the present, and helping us be more creative, productive, and happy.</a:t>
            </a:r>
          </a:p>
          <a:p>
            <a:pPr algn="ctr"/>
            <a:r>
              <a:rPr lang="en-GB" sz="2400" b="1" dirty="0">
                <a:solidFill>
                  <a:schemeClr val="accent2">
                    <a:lumMod val="50000"/>
                  </a:schemeClr>
                </a:solidFill>
                <a:latin typeface="Ink Free" panose="03080402000500000000" pitchFamily="66" charset="0"/>
              </a:rPr>
              <a:t>-Moore 2019</a:t>
            </a:r>
          </a:p>
        </p:txBody>
      </p:sp>
      <p:sp>
        <p:nvSpPr>
          <p:cNvPr id="15" name="Rectangle 14"/>
          <p:cNvSpPr/>
          <p:nvPr/>
        </p:nvSpPr>
        <p:spPr>
          <a:xfrm>
            <a:off x="758916" y="2304286"/>
            <a:ext cx="2839239" cy="369332"/>
          </a:xfrm>
          <a:prstGeom prst="rect">
            <a:avLst/>
          </a:prstGeom>
          <a:solidFill>
            <a:srgbClr val="BEECE4"/>
          </a:solidFill>
          <a:effectLst>
            <a:softEdge rad="127000"/>
          </a:effectLst>
        </p:spPr>
        <p:txBody>
          <a:bodyPr wrap="none">
            <a:spAutoFit/>
          </a:bodyPr>
          <a:lstStyle/>
          <a:p>
            <a:r>
              <a:rPr lang="en-GB" dirty="0">
                <a:solidFill>
                  <a:srgbClr val="2A2A2A"/>
                </a:solidFill>
                <a:latin typeface="Lora"/>
              </a:rPr>
              <a:t>Being immersed in a task </a:t>
            </a:r>
            <a:endParaRPr lang="en-GB" dirty="0"/>
          </a:p>
        </p:txBody>
      </p:sp>
      <p:sp>
        <p:nvSpPr>
          <p:cNvPr id="16" name="Rectangle 15"/>
          <p:cNvSpPr/>
          <p:nvPr/>
        </p:nvSpPr>
        <p:spPr>
          <a:xfrm>
            <a:off x="738841" y="2921144"/>
            <a:ext cx="3326552" cy="369332"/>
          </a:xfrm>
          <a:prstGeom prst="rect">
            <a:avLst/>
          </a:prstGeom>
          <a:solidFill>
            <a:srgbClr val="BEECE4"/>
          </a:solidFill>
          <a:effectLst>
            <a:softEdge rad="76200"/>
          </a:effectLst>
        </p:spPr>
        <p:txBody>
          <a:bodyPr wrap="none">
            <a:spAutoFit/>
          </a:bodyPr>
          <a:lstStyle/>
          <a:p>
            <a:r>
              <a:rPr lang="en-GB" dirty="0">
                <a:solidFill>
                  <a:srgbClr val="2A2A2A"/>
                </a:solidFill>
                <a:latin typeface="Lora"/>
              </a:rPr>
              <a:t>Oblivious to the outside world </a:t>
            </a:r>
            <a:endParaRPr lang="en-GB" dirty="0"/>
          </a:p>
        </p:txBody>
      </p:sp>
      <p:sp>
        <p:nvSpPr>
          <p:cNvPr id="17" name="Rectangle 16"/>
          <p:cNvSpPr/>
          <p:nvPr/>
        </p:nvSpPr>
        <p:spPr>
          <a:xfrm>
            <a:off x="738841" y="3552024"/>
            <a:ext cx="2859314" cy="923330"/>
          </a:xfrm>
          <a:prstGeom prst="rect">
            <a:avLst/>
          </a:prstGeom>
          <a:solidFill>
            <a:srgbClr val="BEECE4"/>
          </a:solidFill>
          <a:effectLst>
            <a:softEdge rad="152400"/>
          </a:effectLst>
        </p:spPr>
        <p:txBody>
          <a:bodyPr wrap="square">
            <a:spAutoFit/>
          </a:bodyPr>
          <a:lstStyle/>
          <a:p>
            <a:r>
              <a:rPr lang="en-GB" dirty="0">
                <a:solidFill>
                  <a:srgbClr val="2A2A2A"/>
                </a:solidFill>
                <a:latin typeface="Lora"/>
              </a:rPr>
              <a:t>Focused only on your own progress and what’s going on right here and now? </a:t>
            </a:r>
            <a:endParaRPr lang="en-GB" dirty="0"/>
          </a:p>
        </p:txBody>
      </p:sp>
      <p:sp>
        <p:nvSpPr>
          <p:cNvPr id="18" name="TextBox 17"/>
          <p:cNvSpPr txBox="1"/>
          <p:nvPr/>
        </p:nvSpPr>
        <p:spPr>
          <a:xfrm>
            <a:off x="1194342" y="1569544"/>
            <a:ext cx="1756229" cy="461665"/>
          </a:xfrm>
          <a:prstGeom prst="rect">
            <a:avLst/>
          </a:prstGeom>
          <a:solidFill>
            <a:srgbClr val="BDE5D4"/>
          </a:solidFill>
          <a:ln>
            <a:solidFill>
              <a:schemeClr val="bg1"/>
            </a:solidFill>
          </a:ln>
          <a:effectLst>
            <a:softEdge rad="76200"/>
          </a:effectLst>
        </p:spPr>
        <p:txBody>
          <a:bodyPr wrap="square" rtlCol="0">
            <a:spAutoFit/>
          </a:bodyPr>
          <a:lstStyle/>
          <a:p>
            <a:pPr algn="ctr"/>
            <a:r>
              <a:rPr lang="en-GB" sz="2400" dirty="0">
                <a:solidFill>
                  <a:schemeClr val="accent2">
                    <a:lumMod val="50000"/>
                  </a:schemeClr>
                </a:solidFill>
                <a:latin typeface="Arial Rounded MT Bold" panose="020F0704030504030204" pitchFamily="34" charset="0"/>
              </a:rPr>
              <a:t>Flow Is</a:t>
            </a:r>
            <a:r>
              <a:rPr lang="en-GB" dirty="0">
                <a:solidFill>
                  <a:schemeClr val="accent2">
                    <a:lumMod val="50000"/>
                  </a:schemeClr>
                </a:solidFill>
              </a:rPr>
              <a:t>:</a:t>
            </a: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0614" t="11429" r="60467" b="64021"/>
          <a:stretch/>
        </p:blipFill>
        <p:spPr>
          <a:xfrm>
            <a:off x="5326743" y="3515490"/>
            <a:ext cx="2365828" cy="1683658"/>
          </a:xfrm>
          <a:prstGeom prst="rect">
            <a:avLst/>
          </a:prstGeom>
          <a:effectLst>
            <a:softEdge rad="76200"/>
          </a:effectLst>
        </p:spPr>
      </p:pic>
    </p:spTree>
    <p:extLst>
      <p:ext uri="{BB962C8B-B14F-4D97-AF65-F5344CB8AC3E}">
        <p14:creationId xmlns:p14="http://schemas.microsoft.com/office/powerpoint/2010/main" val="916171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72" y="792843"/>
            <a:ext cx="8128000" cy="5245100"/>
          </a:xfrm>
          <a:prstGeom prst="rect">
            <a:avLst/>
          </a:prstGeom>
        </p:spPr>
      </p:pic>
      <p:sp>
        <p:nvSpPr>
          <p:cNvPr id="3" name="TextBox 2"/>
          <p:cNvSpPr txBox="1"/>
          <p:nvPr/>
        </p:nvSpPr>
        <p:spPr>
          <a:xfrm>
            <a:off x="686906" y="792843"/>
            <a:ext cx="2293257" cy="1815882"/>
          </a:xfrm>
          <a:prstGeom prst="rect">
            <a:avLst/>
          </a:prstGeom>
          <a:solidFill>
            <a:schemeClr val="accent3">
              <a:lumMod val="60000"/>
              <a:lumOff val="40000"/>
            </a:schemeClr>
          </a:solidFill>
        </p:spPr>
        <p:txBody>
          <a:bodyPr wrap="square" rtlCol="0">
            <a:spAutoFit/>
          </a:bodyPr>
          <a:lstStyle/>
          <a:p>
            <a:pPr algn="ctr"/>
            <a:r>
              <a:rPr lang="en-GB" sz="2800" b="1" dirty="0">
                <a:solidFill>
                  <a:schemeClr val="bg1"/>
                </a:solidFill>
                <a:latin typeface="Arial Rounded MT Bold" panose="020F0704030504030204" pitchFamily="34" charset="0"/>
              </a:rPr>
              <a:t>Activities which give me a sense of FLOW</a:t>
            </a:r>
          </a:p>
        </p:txBody>
      </p:sp>
      <p:pic>
        <p:nvPicPr>
          <p:cNvPr id="4" name="Picture 3"/>
          <p:cNvPicPr>
            <a:picLocks noChangeAspect="1"/>
          </p:cNvPicPr>
          <p:nvPr/>
        </p:nvPicPr>
        <p:blipFill>
          <a:blip r:embed="rId3">
            <a:duotone>
              <a:schemeClr val="accent2">
                <a:shade val="45000"/>
                <a:satMod val="135000"/>
              </a:schemeClr>
              <a:prstClr val="white"/>
            </a:duotone>
          </a:blip>
          <a:stretch>
            <a:fillRect/>
          </a:stretch>
        </p:blipFill>
        <p:spPr>
          <a:xfrm>
            <a:off x="871035" y="2804915"/>
            <a:ext cx="1924997" cy="610478"/>
          </a:xfrm>
          <a:prstGeom prst="rect">
            <a:avLst/>
          </a:prstGeom>
        </p:spPr>
      </p:pic>
    </p:spTree>
    <p:extLst>
      <p:ext uri="{BB962C8B-B14F-4D97-AF65-F5344CB8AC3E}">
        <p14:creationId xmlns:p14="http://schemas.microsoft.com/office/powerpoint/2010/main" val="1544352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bg2">
                <a:shade val="45000"/>
                <a:satMod val="135000"/>
              </a:schemeClr>
              <a:prstClr val="white"/>
            </a:duotone>
          </a:blip>
          <a:srcRect l="74885" t="72883" r="-152" b="13753"/>
          <a:stretch/>
        </p:blipFill>
        <p:spPr>
          <a:xfrm rot="10800000">
            <a:off x="5233901" y="3172495"/>
            <a:ext cx="2743719" cy="70851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31121106"/>
              </p:ext>
            </p:extLst>
          </p:nvPr>
        </p:nvGraphicFramePr>
        <p:xfrm>
          <a:off x="1152988" y="1651736"/>
          <a:ext cx="10085623" cy="2590800"/>
        </p:xfrm>
        <a:graphic>
          <a:graphicData uri="http://schemas.openxmlformats.org/drawingml/2006/table">
            <a:tbl>
              <a:tblPr firstRow="1" bandRow="1">
                <a:tableStyleId>{21E4AEA4-8DFA-4A89-87EB-49C32662AFE0}</a:tableStyleId>
              </a:tblPr>
              <a:tblGrid>
                <a:gridCol w="3037114">
                  <a:extLst>
                    <a:ext uri="{9D8B030D-6E8A-4147-A177-3AD203B41FA5}">
                      <a16:colId xmlns:a16="http://schemas.microsoft.com/office/drawing/2014/main" val="3413779735"/>
                    </a:ext>
                  </a:extLst>
                </a:gridCol>
                <a:gridCol w="7048509">
                  <a:extLst>
                    <a:ext uri="{9D8B030D-6E8A-4147-A177-3AD203B41FA5}">
                      <a16:colId xmlns:a16="http://schemas.microsoft.com/office/drawing/2014/main" val="3355458017"/>
                    </a:ext>
                  </a:extLst>
                </a:gridCol>
              </a:tblGrid>
              <a:tr h="356095">
                <a:tc>
                  <a:txBody>
                    <a:bodyPr/>
                    <a:lstStyle/>
                    <a:p>
                      <a:pPr algn="ctr"/>
                      <a:r>
                        <a:rPr lang="en-GB" sz="2000" dirty="0">
                          <a:solidFill>
                            <a:schemeClr val="bg1"/>
                          </a:solidFill>
                          <a:latin typeface="Arial Rounded MT Bold" panose="020F0704030504030204" pitchFamily="34" charset="0"/>
                        </a:rPr>
                        <a:t>Life Domain</a:t>
                      </a:r>
                    </a:p>
                  </a:txBody>
                  <a:tcPr/>
                </a:tc>
                <a:tc>
                  <a:txBody>
                    <a:bodyPr/>
                    <a:lstStyle/>
                    <a:p>
                      <a:pPr algn="ctr"/>
                      <a:r>
                        <a:rPr lang="en-GB" sz="2000" dirty="0">
                          <a:latin typeface="Arial Rounded MT Bold" panose="020F0704030504030204" pitchFamily="34" charset="0"/>
                        </a:rPr>
                        <a:t>My best qualities,</a:t>
                      </a:r>
                      <a:r>
                        <a:rPr lang="en-GB" sz="2000" baseline="0" dirty="0">
                          <a:latin typeface="Arial Rounded MT Bold" panose="020F0704030504030204" pitchFamily="34" charset="0"/>
                        </a:rPr>
                        <a:t> skills and strengths</a:t>
                      </a:r>
                      <a:endParaRPr lang="en-GB" sz="2000" dirty="0">
                        <a:latin typeface="Arial Rounded MT Bold" panose="020F0704030504030204" pitchFamily="34" charset="0"/>
                      </a:endParaRPr>
                    </a:p>
                  </a:txBody>
                  <a:tcPr/>
                </a:tc>
                <a:extLst>
                  <a:ext uri="{0D108BD9-81ED-4DB2-BD59-A6C34878D82A}">
                    <a16:rowId xmlns:a16="http://schemas.microsoft.com/office/drawing/2014/main" val="2481185529"/>
                  </a:ext>
                </a:extLst>
              </a:tr>
              <a:tr h="361041">
                <a:tc>
                  <a:txBody>
                    <a:bodyPr/>
                    <a:lstStyle/>
                    <a:p>
                      <a:r>
                        <a:rPr lang="en-GB" dirty="0">
                          <a:latin typeface="Arial Rounded MT Bold" panose="020F0704030504030204" pitchFamily="34" charset="0"/>
                        </a:rPr>
                        <a:t>Relationships/friendships</a:t>
                      </a:r>
                    </a:p>
                  </a:txBody>
                  <a:tcPr/>
                </a:tc>
                <a:tc>
                  <a:txBody>
                    <a:bodyPr/>
                    <a:lstStyle/>
                    <a:p>
                      <a:endParaRPr lang="en-GB">
                        <a:latin typeface="Arial Rounded MT Bold" panose="020F0704030504030204" pitchFamily="34" charset="0"/>
                      </a:endParaRPr>
                    </a:p>
                  </a:txBody>
                  <a:tcPr/>
                </a:tc>
                <a:extLst>
                  <a:ext uri="{0D108BD9-81ED-4DB2-BD59-A6C34878D82A}">
                    <a16:rowId xmlns:a16="http://schemas.microsoft.com/office/drawing/2014/main" val="1584295169"/>
                  </a:ext>
                </a:extLst>
              </a:tr>
              <a:tr h="361041">
                <a:tc>
                  <a:txBody>
                    <a:bodyPr/>
                    <a:lstStyle/>
                    <a:p>
                      <a:r>
                        <a:rPr lang="en-GB" dirty="0">
                          <a:latin typeface="Arial Rounded MT Bold" panose="020F0704030504030204" pitchFamily="34" charset="0"/>
                        </a:rPr>
                        <a:t>Work</a:t>
                      </a: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135626385"/>
                  </a:ext>
                </a:extLst>
              </a:tr>
              <a:tr h="361041">
                <a:tc>
                  <a:txBody>
                    <a:bodyPr/>
                    <a:lstStyle/>
                    <a:p>
                      <a:r>
                        <a:rPr lang="en-GB" dirty="0">
                          <a:latin typeface="Arial Rounded MT Bold" panose="020F0704030504030204" pitchFamily="34" charset="0"/>
                        </a:rPr>
                        <a:t>Home</a:t>
                      </a: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3179328423"/>
                  </a:ext>
                </a:extLst>
              </a:tr>
              <a:tr h="361041">
                <a:tc>
                  <a:txBody>
                    <a:bodyPr/>
                    <a:lstStyle/>
                    <a:p>
                      <a:r>
                        <a:rPr lang="en-GB" dirty="0">
                          <a:latin typeface="Arial Rounded MT Bold" panose="020F0704030504030204" pitchFamily="34" charset="0"/>
                        </a:rPr>
                        <a:t>Study</a:t>
                      </a: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1027594575"/>
                  </a:ext>
                </a:extLst>
              </a:tr>
              <a:tr h="361041">
                <a:tc>
                  <a:txBody>
                    <a:bodyPr/>
                    <a:lstStyle/>
                    <a:p>
                      <a:r>
                        <a:rPr lang="en-GB" dirty="0">
                          <a:latin typeface="Arial Rounded MT Bold" panose="020F0704030504030204" pitchFamily="34" charset="0"/>
                        </a:rPr>
                        <a:t>Hobbies</a:t>
                      </a:r>
                    </a:p>
                  </a:txBody>
                  <a:tcPr/>
                </a:tc>
                <a:tc>
                  <a:txBody>
                    <a:bodyPr/>
                    <a:lstStyle/>
                    <a:p>
                      <a:endParaRPr lang="en-GB">
                        <a:latin typeface="Arial Rounded MT Bold" panose="020F0704030504030204" pitchFamily="34" charset="0"/>
                      </a:endParaRPr>
                    </a:p>
                  </a:txBody>
                  <a:tcPr/>
                </a:tc>
                <a:extLst>
                  <a:ext uri="{0D108BD9-81ED-4DB2-BD59-A6C34878D82A}">
                    <a16:rowId xmlns:a16="http://schemas.microsoft.com/office/drawing/2014/main" val="3444268466"/>
                  </a:ext>
                </a:extLst>
              </a:tr>
              <a:tr h="361041">
                <a:tc>
                  <a:txBody>
                    <a:bodyPr/>
                    <a:lstStyle/>
                    <a:p>
                      <a:r>
                        <a:rPr lang="en-GB" dirty="0">
                          <a:latin typeface="Arial Rounded MT Bold" panose="020F0704030504030204" pitchFamily="34" charset="0"/>
                        </a:rPr>
                        <a:t>Other</a:t>
                      </a:r>
                    </a:p>
                  </a:txBody>
                  <a:tcPr/>
                </a:tc>
                <a:tc>
                  <a:txBody>
                    <a:bodyPr/>
                    <a:lstStyle/>
                    <a:p>
                      <a:endParaRPr lang="en-GB" dirty="0">
                        <a:latin typeface="Arial Rounded MT Bold" panose="020F0704030504030204" pitchFamily="34" charset="0"/>
                      </a:endParaRPr>
                    </a:p>
                  </a:txBody>
                  <a:tcPr/>
                </a:tc>
                <a:extLst>
                  <a:ext uri="{0D108BD9-81ED-4DB2-BD59-A6C34878D82A}">
                    <a16:rowId xmlns:a16="http://schemas.microsoft.com/office/drawing/2014/main" val="1052268558"/>
                  </a:ext>
                </a:extLst>
              </a:tr>
            </a:tbl>
          </a:graphicData>
        </a:graphic>
      </p:graphicFrame>
      <p:sp>
        <p:nvSpPr>
          <p:cNvPr id="5" name="TextBox 4"/>
          <p:cNvSpPr txBox="1"/>
          <p:nvPr/>
        </p:nvSpPr>
        <p:spPr>
          <a:xfrm>
            <a:off x="2748241" y="739259"/>
            <a:ext cx="6858801" cy="707886"/>
          </a:xfrm>
          <a:prstGeom prst="rect">
            <a:avLst/>
          </a:prstGeom>
          <a:solidFill>
            <a:schemeClr val="accent2">
              <a:lumMod val="75000"/>
            </a:schemeClr>
          </a:solidFill>
        </p:spPr>
        <p:txBody>
          <a:bodyPr wrap="none" rtlCol="0">
            <a:spAutoFit/>
          </a:bodyPr>
          <a:lstStyle/>
          <a:p>
            <a:r>
              <a:rPr lang="en-GB" sz="2000" dirty="0">
                <a:solidFill>
                  <a:schemeClr val="bg1"/>
                </a:solidFill>
                <a:latin typeface="Arial Rounded MT Bold" panose="020F0704030504030204" pitchFamily="34" charset="0"/>
              </a:rPr>
              <a:t>Make a list of your best qualities, skills, and strengths </a:t>
            </a:r>
          </a:p>
          <a:p>
            <a:r>
              <a:rPr lang="en-GB" sz="2000" dirty="0">
                <a:solidFill>
                  <a:schemeClr val="bg1"/>
                </a:solidFill>
                <a:latin typeface="Arial Rounded MT Bold" panose="020F0704030504030204" pitchFamily="34" charset="0"/>
              </a:rPr>
              <a:t>in your Wellbeing Journal using a table like this one </a:t>
            </a:r>
          </a:p>
        </p:txBody>
      </p:sp>
      <p:sp>
        <p:nvSpPr>
          <p:cNvPr id="6" name="TextBox 5"/>
          <p:cNvSpPr txBox="1"/>
          <p:nvPr/>
        </p:nvSpPr>
        <p:spPr>
          <a:xfrm>
            <a:off x="2418453" y="4604066"/>
            <a:ext cx="9053263" cy="1631216"/>
          </a:xfrm>
          <a:prstGeom prst="rect">
            <a:avLst/>
          </a:prstGeom>
          <a:solidFill>
            <a:schemeClr val="accent2">
              <a:lumMod val="75000"/>
            </a:schemeClr>
          </a:solidFill>
        </p:spPr>
        <p:txBody>
          <a:bodyPr wrap="square" rtlCol="0">
            <a:spAutoFit/>
          </a:bodyPr>
          <a:lstStyle/>
          <a:p>
            <a:r>
              <a:rPr lang="en-GB" sz="2000" dirty="0">
                <a:solidFill>
                  <a:schemeClr val="bg1"/>
                </a:solidFill>
                <a:latin typeface="Arial Rounded MT Bold" panose="020F0704030504030204" pitchFamily="34" charset="0"/>
              </a:rPr>
              <a:t>We all have transferable skills from one area of life which we can use in another area. </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Rounded MT Bold" panose="020F0704030504030204" pitchFamily="34" charset="0"/>
              </a:rPr>
              <a:t>Consider how you could apply these qualities when faced with a new challenge.</a:t>
            </a:r>
          </a:p>
        </p:txBody>
      </p:sp>
      <p:pic>
        <p:nvPicPr>
          <p:cNvPr id="7" name="Picture 6"/>
          <p:cNvPicPr>
            <a:picLocks noChangeAspect="1"/>
          </p:cNvPicPr>
          <p:nvPr/>
        </p:nvPicPr>
        <p:blipFill rotWithShape="1">
          <a:blip r:embed="rId3"/>
          <a:srcRect l="70358" t="38869" r="13690" b="38840"/>
          <a:stretch/>
        </p:blipFill>
        <p:spPr>
          <a:xfrm>
            <a:off x="342901" y="4604657"/>
            <a:ext cx="2075552" cy="1630625"/>
          </a:xfrm>
          <a:prstGeom prst="rect">
            <a:avLst/>
          </a:prstGeom>
          <a:effectLst>
            <a:softEdge rad="127000"/>
          </a:effectLst>
        </p:spPr>
      </p:pic>
    </p:spTree>
    <p:extLst>
      <p:ext uri="{BB962C8B-B14F-4D97-AF65-F5344CB8AC3E}">
        <p14:creationId xmlns:p14="http://schemas.microsoft.com/office/powerpoint/2010/main" val="2415838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8613338" y="2528246"/>
            <a:ext cx="3079689" cy="3709268"/>
          </a:xfrm>
          <a:prstGeom prst="rect">
            <a:avLst/>
          </a:prstGeom>
        </p:spPr>
      </p:pic>
      <p:sp>
        <p:nvSpPr>
          <p:cNvPr id="2" name="TextBox 1"/>
          <p:cNvSpPr txBox="1"/>
          <p:nvPr/>
        </p:nvSpPr>
        <p:spPr>
          <a:xfrm>
            <a:off x="2922815" y="1564721"/>
            <a:ext cx="5502728" cy="923330"/>
          </a:xfrm>
          <a:prstGeom prst="rect">
            <a:avLst/>
          </a:prstGeom>
          <a:solidFill>
            <a:srgbClr val="6FCFCD"/>
          </a:solidFill>
        </p:spPr>
        <p:txBody>
          <a:bodyPr wrap="square" rtlCol="0">
            <a:spAutoFit/>
          </a:bodyPr>
          <a:lstStyle/>
          <a:p>
            <a:r>
              <a:rPr lang="en-GB" dirty="0">
                <a:solidFill>
                  <a:schemeClr val="bg1"/>
                </a:solidFill>
                <a:latin typeface="Arial Rounded MT Bold" panose="020F0704030504030204" pitchFamily="34" charset="0"/>
              </a:rPr>
              <a:t>Your relationships with friends, family, loved ones, colleagues, and others are a central source of wellbeing</a:t>
            </a:r>
          </a:p>
        </p:txBody>
      </p:sp>
      <p:sp>
        <p:nvSpPr>
          <p:cNvPr id="3" name="Rectangle 2"/>
          <p:cNvSpPr/>
          <p:nvPr/>
        </p:nvSpPr>
        <p:spPr>
          <a:xfrm>
            <a:off x="2922815" y="2842993"/>
            <a:ext cx="5690523" cy="646331"/>
          </a:xfrm>
          <a:prstGeom prst="rect">
            <a:avLst/>
          </a:prstGeom>
          <a:solidFill>
            <a:srgbClr val="6FCFCD"/>
          </a:solidFill>
        </p:spPr>
        <p:txBody>
          <a:bodyPr wrap="square">
            <a:spAutoFit/>
          </a:bodyPr>
          <a:lstStyle/>
          <a:p>
            <a:r>
              <a:rPr lang="en-GB" dirty="0">
                <a:solidFill>
                  <a:schemeClr val="bg1"/>
                </a:solidFill>
                <a:latin typeface="Arial Rounded MT Bold" panose="020F0704030504030204" pitchFamily="34" charset="0"/>
              </a:rPr>
              <a:t>You can increase positive emotion and reduce negative emotion in your relationships </a:t>
            </a:r>
          </a:p>
        </p:txBody>
      </p:sp>
      <p:sp>
        <p:nvSpPr>
          <p:cNvPr id="4" name="Rectangle 3"/>
          <p:cNvSpPr/>
          <p:nvPr/>
        </p:nvSpPr>
        <p:spPr>
          <a:xfrm>
            <a:off x="2922815" y="4004345"/>
            <a:ext cx="5690523" cy="923330"/>
          </a:xfrm>
          <a:prstGeom prst="rect">
            <a:avLst/>
          </a:prstGeom>
          <a:solidFill>
            <a:srgbClr val="6FCFCD"/>
          </a:solidFill>
        </p:spPr>
        <p:txBody>
          <a:bodyPr wrap="square">
            <a:spAutoFit/>
          </a:bodyPr>
          <a:lstStyle/>
          <a:p>
            <a:r>
              <a:rPr lang="en-GB" dirty="0">
                <a:solidFill>
                  <a:schemeClr val="bg1"/>
                </a:solidFill>
                <a:latin typeface="Arial Rounded MT Bold" panose="020F0704030504030204" pitchFamily="34" charset="0"/>
              </a:rPr>
              <a:t>Happiness is contagious, you can boost your positive emotions and others by performing acts of kindness.  </a:t>
            </a:r>
          </a:p>
        </p:txBody>
      </p:sp>
      <p:sp>
        <p:nvSpPr>
          <p:cNvPr id="5" name="Rectangle 4"/>
          <p:cNvSpPr/>
          <p:nvPr/>
        </p:nvSpPr>
        <p:spPr>
          <a:xfrm>
            <a:off x="2922815" y="4996542"/>
            <a:ext cx="5690523" cy="923330"/>
          </a:xfrm>
          <a:prstGeom prst="rect">
            <a:avLst/>
          </a:prstGeom>
          <a:solidFill>
            <a:srgbClr val="6FCFCD"/>
          </a:solidFill>
        </p:spPr>
        <p:txBody>
          <a:bodyPr wrap="square">
            <a:spAutoFit/>
          </a:bodyPr>
          <a:lstStyle/>
          <a:p>
            <a:r>
              <a:rPr lang="en-GB" dirty="0">
                <a:solidFill>
                  <a:schemeClr val="bg1"/>
                </a:solidFill>
                <a:latin typeface="Arial Rounded MT Bold" panose="020F0704030504030204" pitchFamily="34" charset="0"/>
              </a:rPr>
              <a:t>Moods and behaviours are contagious; </a:t>
            </a:r>
          </a:p>
          <a:p>
            <a:r>
              <a:rPr lang="en-GB" dirty="0">
                <a:solidFill>
                  <a:schemeClr val="bg1"/>
                </a:solidFill>
                <a:latin typeface="Arial Rounded MT Bold" panose="020F0704030504030204" pitchFamily="34" charset="0"/>
              </a:rPr>
              <a:t>people’s happiness depends on the happiness of others with whom they are connected.</a:t>
            </a:r>
          </a:p>
        </p:txBody>
      </p:sp>
      <p:sp>
        <p:nvSpPr>
          <p:cNvPr id="6" name="Rectangle 5"/>
          <p:cNvSpPr/>
          <p:nvPr/>
        </p:nvSpPr>
        <p:spPr>
          <a:xfrm>
            <a:off x="4399148" y="728439"/>
            <a:ext cx="3481338" cy="461665"/>
          </a:xfrm>
          <a:prstGeom prst="rect">
            <a:avLst/>
          </a:prstGeom>
          <a:solidFill>
            <a:srgbClr val="6696B6"/>
          </a:solidFill>
          <a:effectLst>
            <a:softEdge rad="76200"/>
          </a:effectLst>
        </p:spPr>
        <p:txBody>
          <a:bodyPr wrap="none">
            <a:spAutoFit/>
          </a:bodyPr>
          <a:lstStyle/>
          <a:p>
            <a:r>
              <a:rPr lang="en-GB" sz="2400" dirty="0">
                <a:solidFill>
                  <a:schemeClr val="bg1"/>
                </a:solidFill>
                <a:latin typeface="Arial Rounded MT Bold" panose="020F0704030504030204" pitchFamily="34" charset="0"/>
              </a:rPr>
              <a:t>Positive</a:t>
            </a:r>
            <a:r>
              <a:rPr lang="en-GB" dirty="0">
                <a:solidFill>
                  <a:schemeClr val="bg1"/>
                </a:solidFill>
                <a:latin typeface="Arial Rounded MT Bold" panose="020F0704030504030204" pitchFamily="34" charset="0"/>
              </a:rPr>
              <a:t> </a:t>
            </a:r>
            <a:r>
              <a:rPr lang="en-GB" sz="2400" dirty="0">
                <a:solidFill>
                  <a:schemeClr val="bg1"/>
                </a:solidFill>
                <a:latin typeface="Arial Rounded MT Bold" panose="020F0704030504030204" pitchFamily="34" charset="0"/>
              </a:rPr>
              <a:t>Relationships</a:t>
            </a:r>
            <a:r>
              <a:rPr lang="en-GB" dirty="0">
                <a:solidFill>
                  <a:schemeClr val="bg1"/>
                </a:solidFill>
                <a:latin typeface="Arial Rounded MT Bold" panose="020F0704030504030204" pitchFamily="34" charset="0"/>
              </a:rPr>
              <a:t> </a:t>
            </a:r>
            <a:endParaRPr lang="en-GB"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6355" t="61679" b="18388"/>
          <a:stretch/>
        </p:blipFill>
        <p:spPr>
          <a:xfrm rot="10800000">
            <a:off x="802821" y="3948582"/>
            <a:ext cx="1858736" cy="73478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4335" t="80620" r="32857" b="2105"/>
          <a:stretch/>
        </p:blipFill>
        <p:spPr>
          <a:xfrm rot="10800000">
            <a:off x="907041" y="2842993"/>
            <a:ext cx="1812471" cy="636814"/>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5161" r="65468" b="66234"/>
          <a:stretch/>
        </p:blipFill>
        <p:spPr>
          <a:xfrm rot="10800000">
            <a:off x="778328" y="5115306"/>
            <a:ext cx="1907721" cy="685801"/>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65468" b="81310"/>
          <a:stretch/>
        </p:blipFill>
        <p:spPr>
          <a:xfrm rot="10800000">
            <a:off x="802822" y="1680257"/>
            <a:ext cx="1907721" cy="688972"/>
          </a:xfrm>
          <a:prstGeom prst="rect">
            <a:avLst/>
          </a:prstGeom>
        </p:spPr>
      </p:pic>
      <p:sp>
        <p:nvSpPr>
          <p:cNvPr id="24" name="Oval 23"/>
          <p:cNvSpPr/>
          <p:nvPr/>
        </p:nvSpPr>
        <p:spPr>
          <a:xfrm>
            <a:off x="9650185" y="3509498"/>
            <a:ext cx="669472" cy="6869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8481905" y="3450996"/>
            <a:ext cx="669472" cy="6869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112146" y="3583838"/>
            <a:ext cx="669472" cy="6869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9086866" y="5616939"/>
            <a:ext cx="1282580" cy="610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613338" y="3935478"/>
            <a:ext cx="669472" cy="945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613338" y="4683368"/>
            <a:ext cx="1494048" cy="1544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p:cNvSpPr/>
          <p:nvPr/>
        </p:nvSpPr>
        <p:spPr>
          <a:xfrm>
            <a:off x="9092478" y="3901810"/>
            <a:ext cx="1060704" cy="9144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9282810" y="6007630"/>
            <a:ext cx="1190715" cy="2198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flipV="1">
            <a:off x="9127687" y="6256084"/>
            <a:ext cx="1456915" cy="20833"/>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4"/>
          <a:srcRect l="11320" t="2984" r="12211" b="3827"/>
          <a:stretch/>
        </p:blipFill>
        <p:spPr>
          <a:xfrm>
            <a:off x="9265693" y="4768287"/>
            <a:ext cx="1142336" cy="1515866"/>
          </a:xfrm>
          <a:prstGeom prst="rect">
            <a:avLst/>
          </a:prstGeom>
          <a:effectLst>
            <a:softEdge rad="50800"/>
          </a:effectLst>
        </p:spPr>
      </p:pic>
    </p:spTree>
    <p:extLst>
      <p:ext uri="{BB962C8B-B14F-4D97-AF65-F5344CB8AC3E}">
        <p14:creationId xmlns:p14="http://schemas.microsoft.com/office/powerpoint/2010/main" val="1995412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8823" t="18750" r="14024" b="60715"/>
          <a:stretch/>
        </p:blipFill>
        <p:spPr>
          <a:xfrm>
            <a:off x="9476015" y="4702627"/>
            <a:ext cx="930728" cy="1502229"/>
          </a:xfrm>
          <a:prstGeom prst="rect">
            <a:avLst/>
          </a:prstGeom>
        </p:spPr>
      </p:pic>
      <p:pic>
        <p:nvPicPr>
          <p:cNvPr id="3" name="Picture 2"/>
          <p:cNvPicPr>
            <a:picLocks noChangeAspect="1"/>
          </p:cNvPicPr>
          <p:nvPr/>
        </p:nvPicPr>
        <p:blipFill rotWithShape="1">
          <a:blip r:embed="rId2"/>
          <a:srcRect l="85683" t="16667" r="5365" b="60342"/>
          <a:stretch/>
        </p:blipFill>
        <p:spPr>
          <a:xfrm>
            <a:off x="10406743" y="4523013"/>
            <a:ext cx="1164774" cy="1681843"/>
          </a:xfrm>
          <a:prstGeom prst="rect">
            <a:avLst/>
          </a:prstGeom>
        </p:spPr>
      </p:pic>
      <p:pic>
        <p:nvPicPr>
          <p:cNvPr id="5" name="Picture 4"/>
          <p:cNvPicPr>
            <a:picLocks noChangeAspect="1"/>
          </p:cNvPicPr>
          <p:nvPr/>
        </p:nvPicPr>
        <p:blipFill rotWithShape="1">
          <a:blip r:embed="rId2"/>
          <a:srcRect l="60876" t="40401" r="30088" b="40179"/>
          <a:stretch/>
        </p:blipFill>
        <p:spPr>
          <a:xfrm>
            <a:off x="1592783" y="4898570"/>
            <a:ext cx="1175656" cy="1420585"/>
          </a:xfrm>
          <a:prstGeom prst="rect">
            <a:avLst/>
          </a:prstGeom>
          <a:effectLst>
            <a:softEdge rad="101600"/>
          </a:effectLst>
        </p:spPr>
      </p:pic>
      <p:pic>
        <p:nvPicPr>
          <p:cNvPr id="6" name="Picture 5"/>
          <p:cNvPicPr>
            <a:picLocks noChangeAspect="1"/>
          </p:cNvPicPr>
          <p:nvPr/>
        </p:nvPicPr>
        <p:blipFill rotWithShape="1">
          <a:blip r:embed="rId2"/>
          <a:srcRect l="70999" t="13541" r="20718" b="60342"/>
          <a:stretch/>
        </p:blipFill>
        <p:spPr>
          <a:xfrm>
            <a:off x="515097" y="4408712"/>
            <a:ext cx="1077686" cy="1910443"/>
          </a:xfrm>
          <a:prstGeom prst="rect">
            <a:avLst/>
          </a:prstGeom>
          <a:effectLst>
            <a:softEdge rad="76200"/>
          </a:effectLst>
        </p:spPr>
      </p:pic>
      <p:pic>
        <p:nvPicPr>
          <p:cNvPr id="7" name="Picture 6"/>
          <p:cNvPicPr>
            <a:picLocks noChangeAspect="1"/>
          </p:cNvPicPr>
          <p:nvPr/>
        </p:nvPicPr>
        <p:blipFill rotWithShape="1">
          <a:blip r:embed="rId2"/>
          <a:srcRect l="62268" t="16667" r="28917" b="61532"/>
          <a:stretch/>
        </p:blipFill>
        <p:spPr>
          <a:xfrm>
            <a:off x="524006" y="495299"/>
            <a:ext cx="1146952" cy="1594757"/>
          </a:xfrm>
          <a:prstGeom prst="rect">
            <a:avLst/>
          </a:prstGeom>
          <a:effectLst>
            <a:softEdge rad="38100"/>
          </a:effectLst>
        </p:spPr>
      </p:pic>
      <p:pic>
        <p:nvPicPr>
          <p:cNvPr id="8" name="Picture 7"/>
          <p:cNvPicPr>
            <a:picLocks noChangeAspect="1"/>
          </p:cNvPicPr>
          <p:nvPr/>
        </p:nvPicPr>
        <p:blipFill rotWithShape="1">
          <a:blip r:embed="rId2"/>
          <a:srcRect l="86269" t="38690" r="5365" b="40179"/>
          <a:stretch/>
        </p:blipFill>
        <p:spPr>
          <a:xfrm>
            <a:off x="10482943" y="674914"/>
            <a:ext cx="1088574" cy="1545771"/>
          </a:xfrm>
          <a:prstGeom prst="rect">
            <a:avLst/>
          </a:prstGeom>
        </p:spPr>
      </p:pic>
      <p:sp>
        <p:nvSpPr>
          <p:cNvPr id="9" name="TextBox 8"/>
          <p:cNvSpPr txBox="1"/>
          <p:nvPr/>
        </p:nvSpPr>
        <p:spPr>
          <a:xfrm>
            <a:off x="4222167" y="683567"/>
            <a:ext cx="4821448" cy="461665"/>
          </a:xfrm>
          <a:prstGeom prst="rect">
            <a:avLst/>
          </a:prstGeom>
          <a:solidFill>
            <a:schemeClr val="accent3">
              <a:lumMod val="75000"/>
            </a:schemeClr>
          </a:solidFill>
          <a:effectLst>
            <a:softEdge rad="76200"/>
          </a:effectLst>
        </p:spPr>
        <p:txBody>
          <a:bodyPr wrap="none" rtlCol="0">
            <a:spAutoFit/>
          </a:bodyPr>
          <a:lstStyle/>
          <a:p>
            <a:r>
              <a:rPr lang="en-GB" sz="2400" dirty="0">
                <a:solidFill>
                  <a:schemeClr val="bg1"/>
                </a:solidFill>
                <a:latin typeface="Arial Rounded MT Bold" panose="020F0704030504030204" pitchFamily="34" charset="0"/>
              </a:rPr>
              <a:t>Positive Relationships - Activity</a:t>
            </a:r>
          </a:p>
        </p:txBody>
      </p:sp>
      <p:sp>
        <p:nvSpPr>
          <p:cNvPr id="10" name="TextBox 9"/>
          <p:cNvSpPr txBox="1"/>
          <p:nvPr/>
        </p:nvSpPr>
        <p:spPr>
          <a:xfrm>
            <a:off x="815673" y="1292774"/>
            <a:ext cx="7783285" cy="646331"/>
          </a:xfrm>
          <a:prstGeom prst="rect">
            <a:avLst/>
          </a:prstGeom>
          <a:noFill/>
        </p:spPr>
        <p:txBody>
          <a:bodyPr wrap="square" rtlCol="0">
            <a:spAutoFit/>
          </a:bodyPr>
          <a:lstStyle/>
          <a:p>
            <a:pPr algn="ctr"/>
            <a:r>
              <a:rPr lang="en-GB" dirty="0">
                <a:latin typeface="Ink Free" panose="03080402000500000000" pitchFamily="66" charset="0"/>
              </a:rPr>
              <a:t> 1. </a:t>
            </a:r>
            <a:r>
              <a:rPr lang="en-GB" dirty="0">
                <a:latin typeface="Arial Rounded MT Bold" panose="020F0704030504030204" pitchFamily="34" charset="0"/>
              </a:rPr>
              <a:t>Take any close relationship you have at the moment</a:t>
            </a:r>
          </a:p>
          <a:p>
            <a:pPr algn="ctr"/>
            <a:r>
              <a:rPr lang="en-GB" dirty="0">
                <a:latin typeface="Arial Rounded MT Bold" panose="020F0704030504030204" pitchFamily="34" charset="0"/>
              </a:rPr>
              <a:t> and think past over the past 24 to 48 hours…. </a:t>
            </a:r>
          </a:p>
        </p:txBody>
      </p:sp>
      <p:sp>
        <p:nvSpPr>
          <p:cNvPr id="11" name="Rectangle 10"/>
          <p:cNvSpPr/>
          <p:nvPr/>
        </p:nvSpPr>
        <p:spPr>
          <a:xfrm>
            <a:off x="1097482" y="2251207"/>
            <a:ext cx="10087104" cy="646331"/>
          </a:xfrm>
          <a:prstGeom prst="rect">
            <a:avLst/>
          </a:prstGeom>
        </p:spPr>
        <p:txBody>
          <a:bodyPr wrap="square">
            <a:spAutoFit/>
          </a:bodyPr>
          <a:lstStyle/>
          <a:p>
            <a:r>
              <a:rPr lang="en-GB" dirty="0">
                <a:latin typeface="Arial Rounded MT Bold" panose="020F0704030504030204" pitchFamily="34" charset="0"/>
              </a:rPr>
              <a:t> </a:t>
            </a:r>
            <a:r>
              <a:rPr lang="en-GB" dirty="0">
                <a:latin typeface="Ink Free" panose="03080402000500000000" pitchFamily="66" charset="0"/>
              </a:rPr>
              <a:t>2. </a:t>
            </a:r>
            <a:r>
              <a:rPr lang="en-GB" dirty="0">
                <a:latin typeface="Arial Rounded MT Bold" panose="020F0704030504030204" pitchFamily="34" charset="0"/>
              </a:rPr>
              <a:t>How many positive moments (times when you laughed, enjoyed each others company or helped each other out) can you list? Write them down.</a:t>
            </a:r>
            <a:endParaRPr lang="en-GB" dirty="0"/>
          </a:p>
        </p:txBody>
      </p:sp>
      <p:sp>
        <p:nvSpPr>
          <p:cNvPr id="12" name="Rectangle 11"/>
          <p:cNvSpPr/>
          <p:nvPr/>
        </p:nvSpPr>
        <p:spPr>
          <a:xfrm>
            <a:off x="3645496" y="5363933"/>
            <a:ext cx="4953462" cy="646331"/>
          </a:xfrm>
          <a:prstGeom prst="rect">
            <a:avLst/>
          </a:prstGeom>
        </p:spPr>
        <p:txBody>
          <a:bodyPr wrap="square">
            <a:spAutoFit/>
          </a:bodyPr>
          <a:lstStyle/>
          <a:p>
            <a:r>
              <a:rPr lang="en-GB" dirty="0">
                <a:latin typeface="Ink Free" panose="03080402000500000000" pitchFamily="66" charset="0"/>
              </a:rPr>
              <a:t>5.</a:t>
            </a:r>
            <a:r>
              <a:rPr lang="en-GB" dirty="0">
                <a:latin typeface="Arial Rounded MT Bold" panose="020F0704030504030204" pitchFamily="34" charset="0"/>
              </a:rPr>
              <a:t> What can you do to increase the positive</a:t>
            </a:r>
          </a:p>
          <a:p>
            <a:r>
              <a:rPr lang="en-GB" dirty="0">
                <a:latin typeface="Arial Rounded MT Bold" panose="020F0704030504030204" pitchFamily="34" charset="0"/>
              </a:rPr>
              <a:t> and  reduce the negative? </a:t>
            </a:r>
            <a:endParaRPr lang="en-GB" dirty="0"/>
          </a:p>
        </p:txBody>
      </p:sp>
      <p:sp>
        <p:nvSpPr>
          <p:cNvPr id="13" name="Rectangle 12"/>
          <p:cNvSpPr/>
          <p:nvPr/>
        </p:nvSpPr>
        <p:spPr>
          <a:xfrm>
            <a:off x="1592783" y="4431572"/>
            <a:ext cx="7581899" cy="369332"/>
          </a:xfrm>
          <a:prstGeom prst="rect">
            <a:avLst/>
          </a:prstGeom>
        </p:spPr>
        <p:txBody>
          <a:bodyPr wrap="square">
            <a:spAutoFit/>
          </a:bodyPr>
          <a:lstStyle/>
          <a:p>
            <a:r>
              <a:rPr lang="en-GB" dirty="0">
                <a:latin typeface="Arial Rounded MT Bold" panose="020F0704030504030204" pitchFamily="34" charset="0"/>
              </a:rPr>
              <a:t> </a:t>
            </a:r>
            <a:r>
              <a:rPr lang="en-GB" dirty="0">
                <a:latin typeface="Ink Free" panose="03080402000500000000" pitchFamily="66" charset="0"/>
              </a:rPr>
              <a:t>4. </a:t>
            </a:r>
            <a:r>
              <a:rPr lang="en-GB" dirty="0">
                <a:latin typeface="Arial Rounded MT Bold" panose="020F0704030504030204" pitchFamily="34" charset="0"/>
              </a:rPr>
              <a:t>What is the ratio of shared happy moments to unhappy ones?</a:t>
            </a:r>
            <a:r>
              <a:rPr lang="en-GB" dirty="0">
                <a:latin typeface="Ink Free" panose="03080402000500000000" pitchFamily="66" charset="0"/>
              </a:rPr>
              <a:t> </a:t>
            </a:r>
            <a:endParaRPr lang="en-GB" dirty="0"/>
          </a:p>
        </p:txBody>
      </p:sp>
      <p:sp>
        <p:nvSpPr>
          <p:cNvPr id="14" name="Rectangle 13"/>
          <p:cNvSpPr/>
          <p:nvPr/>
        </p:nvSpPr>
        <p:spPr>
          <a:xfrm>
            <a:off x="1228110" y="3326660"/>
            <a:ext cx="10087104" cy="646331"/>
          </a:xfrm>
          <a:prstGeom prst="rect">
            <a:avLst/>
          </a:prstGeom>
        </p:spPr>
        <p:txBody>
          <a:bodyPr wrap="square">
            <a:spAutoFit/>
          </a:bodyPr>
          <a:lstStyle/>
          <a:p>
            <a:r>
              <a:rPr lang="en-GB" dirty="0">
                <a:latin typeface="Arial Rounded MT Bold" panose="020F0704030504030204" pitchFamily="34" charset="0"/>
              </a:rPr>
              <a:t> </a:t>
            </a:r>
            <a:r>
              <a:rPr lang="en-GB" dirty="0">
                <a:latin typeface="Ink Free" panose="03080402000500000000" pitchFamily="66" charset="0"/>
              </a:rPr>
              <a:t>3. </a:t>
            </a:r>
            <a:r>
              <a:rPr lang="en-GB" dirty="0">
                <a:latin typeface="Arial Rounded MT Bold" panose="020F0704030504030204" pitchFamily="34" charset="0"/>
              </a:rPr>
              <a:t>How many negative moments (times when you shouted or got angry with each other)</a:t>
            </a:r>
          </a:p>
          <a:p>
            <a:r>
              <a:rPr lang="en-GB" dirty="0">
                <a:latin typeface="Arial Rounded MT Bold" panose="020F0704030504030204" pitchFamily="34" charset="0"/>
              </a:rPr>
              <a:t>Can you remember for the same time period? Write it down.</a:t>
            </a:r>
          </a:p>
        </p:txBody>
      </p:sp>
    </p:spTree>
    <p:extLst>
      <p:ext uri="{BB962C8B-B14F-4D97-AF65-F5344CB8AC3E}">
        <p14:creationId xmlns:p14="http://schemas.microsoft.com/office/powerpoint/2010/main" val="13950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9972" b="49208"/>
          <a:stretch/>
        </p:blipFill>
        <p:spPr>
          <a:xfrm>
            <a:off x="516382" y="496040"/>
            <a:ext cx="5209170" cy="4754578"/>
          </a:xfrm>
          <a:prstGeom prst="rect">
            <a:avLst/>
          </a:prstGeom>
        </p:spPr>
      </p:pic>
      <p:sp>
        <p:nvSpPr>
          <p:cNvPr id="5" name="Rectangle 4"/>
          <p:cNvSpPr/>
          <p:nvPr/>
        </p:nvSpPr>
        <p:spPr>
          <a:xfrm>
            <a:off x="516381" y="2268000"/>
            <a:ext cx="431683" cy="461665"/>
          </a:xfrm>
          <a:prstGeom prst="rect">
            <a:avLst/>
          </a:prstGeom>
        </p:spPr>
        <p:txBody>
          <a:bodyPr wrap="square">
            <a:spAutoFit/>
          </a:bodyPr>
          <a:lstStyle/>
          <a:p>
            <a:r>
              <a:rPr lang="en-GB" sz="2400" dirty="0">
                <a:latin typeface="Arial Rounded MT Bold" panose="020F0704030504030204" pitchFamily="34" charset="0"/>
              </a:rPr>
              <a:t>  </a:t>
            </a:r>
            <a:endParaRPr lang="en-GB" sz="2400" dirty="0"/>
          </a:p>
        </p:txBody>
      </p:sp>
      <p:sp>
        <p:nvSpPr>
          <p:cNvPr id="11" name="Rectangle 10"/>
          <p:cNvSpPr/>
          <p:nvPr/>
        </p:nvSpPr>
        <p:spPr>
          <a:xfrm>
            <a:off x="1653940" y="2339226"/>
            <a:ext cx="2301969" cy="1200329"/>
          </a:xfrm>
          <a:prstGeom prst="rect">
            <a:avLst/>
          </a:prstGeom>
        </p:spPr>
        <p:txBody>
          <a:bodyPr wrap="square">
            <a:spAutoFit/>
          </a:bodyPr>
          <a:lstStyle/>
          <a:p>
            <a:pPr algn="ctr"/>
            <a:r>
              <a:rPr lang="en-GB" sz="2400" dirty="0">
                <a:latin typeface="Arial Rounded MT Bold" panose="020F0704030504030204" pitchFamily="34" charset="0"/>
              </a:rPr>
              <a:t>Q: Do I have to turn my webcam on?</a:t>
            </a:r>
          </a:p>
        </p:txBody>
      </p:sp>
      <p:pic>
        <p:nvPicPr>
          <p:cNvPr id="13" name="Picture 1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2055" r="43277" b="9279"/>
          <a:stretch/>
        </p:blipFill>
        <p:spPr>
          <a:xfrm>
            <a:off x="5617699" y="1288207"/>
            <a:ext cx="6123545" cy="4502697"/>
          </a:xfrm>
          <a:prstGeom prst="rect">
            <a:avLst/>
          </a:prstGeom>
        </p:spPr>
      </p:pic>
      <p:sp>
        <p:nvSpPr>
          <p:cNvPr id="19" name="Rectangle 18"/>
          <p:cNvSpPr/>
          <p:nvPr/>
        </p:nvSpPr>
        <p:spPr>
          <a:xfrm>
            <a:off x="7251526" y="2729665"/>
            <a:ext cx="3611400" cy="1200329"/>
          </a:xfrm>
          <a:prstGeom prst="rect">
            <a:avLst/>
          </a:prstGeom>
        </p:spPr>
        <p:txBody>
          <a:bodyPr wrap="square">
            <a:spAutoFit/>
          </a:bodyPr>
          <a:lstStyle/>
          <a:p>
            <a:r>
              <a:rPr lang="en-GB" sz="2400" dirty="0">
                <a:latin typeface="Arial Rounded MT Bold" panose="020F0704030504030204" pitchFamily="34" charset="0"/>
              </a:rPr>
              <a:t>A: No. You can see me, but I can’t see you, and no one else can either.</a:t>
            </a:r>
            <a:endParaRPr lang="en-GB" sz="2400" dirty="0"/>
          </a:p>
        </p:txBody>
      </p:sp>
    </p:spTree>
    <p:extLst>
      <p:ext uri="{BB962C8B-B14F-4D97-AF65-F5344CB8AC3E}">
        <p14:creationId xmlns:p14="http://schemas.microsoft.com/office/powerpoint/2010/main" val="1038907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1474"/>
          <a:stretch/>
        </p:blipFill>
        <p:spPr>
          <a:xfrm>
            <a:off x="2007056" y="386463"/>
            <a:ext cx="8394244" cy="5985762"/>
          </a:xfrm>
          <a:prstGeom prst="rect">
            <a:avLst/>
          </a:prstGeom>
          <a:effectLst>
            <a:softEdge rad="114300"/>
          </a:effectLst>
        </p:spPr>
      </p:pic>
    </p:spTree>
    <p:extLst>
      <p:ext uri="{BB962C8B-B14F-4D97-AF65-F5344CB8AC3E}">
        <p14:creationId xmlns:p14="http://schemas.microsoft.com/office/powerpoint/2010/main" val="138703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86" t="3483" r="2168" b="9625"/>
          <a:stretch/>
        </p:blipFill>
        <p:spPr>
          <a:xfrm>
            <a:off x="2070602" y="657224"/>
            <a:ext cx="8173536" cy="5472113"/>
          </a:xfrm>
          <a:prstGeom prst="rect">
            <a:avLst/>
          </a:prstGeom>
          <a:effectLst>
            <a:softEdge rad="88900"/>
          </a:effectLst>
        </p:spPr>
      </p:pic>
      <p:sp>
        <p:nvSpPr>
          <p:cNvPr id="3" name="Rectangle 2"/>
          <p:cNvSpPr/>
          <p:nvPr/>
        </p:nvSpPr>
        <p:spPr>
          <a:xfrm>
            <a:off x="7679740" y="5944671"/>
            <a:ext cx="3719095" cy="369332"/>
          </a:xfrm>
          <a:prstGeom prst="rect">
            <a:avLst/>
          </a:prstGeom>
        </p:spPr>
        <p:txBody>
          <a:bodyPr wrap="none">
            <a:spAutoFit/>
          </a:bodyPr>
          <a:lstStyle/>
          <a:p>
            <a:r>
              <a:rPr lang="en-GB" dirty="0">
                <a:latin typeface="Arial Rounded MT Bold" panose="020F0704030504030204" pitchFamily="34" charset="0"/>
              </a:rPr>
              <a:t>Martin Seligman, </a:t>
            </a:r>
            <a:r>
              <a:rPr lang="en-GB" i="1" dirty="0">
                <a:latin typeface="Arial Rounded MT Bold" panose="020F0704030504030204" pitchFamily="34" charset="0"/>
              </a:rPr>
              <a:t>Flourish</a:t>
            </a:r>
            <a:r>
              <a:rPr lang="en-GB" dirty="0">
                <a:latin typeface="Arial Rounded MT Bold" panose="020F0704030504030204" pitchFamily="34" charset="0"/>
              </a:rPr>
              <a:t>, 2011</a:t>
            </a:r>
          </a:p>
        </p:txBody>
      </p:sp>
    </p:spTree>
    <p:extLst>
      <p:ext uri="{BB962C8B-B14F-4D97-AF65-F5344CB8AC3E}">
        <p14:creationId xmlns:p14="http://schemas.microsoft.com/office/powerpoint/2010/main" val="3807954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2118" y="1147823"/>
            <a:ext cx="6096000" cy="830997"/>
          </a:xfrm>
          <a:prstGeom prst="rect">
            <a:avLst/>
          </a:prstGeom>
        </p:spPr>
        <p:txBody>
          <a:bodyPr>
            <a:spAutoFit/>
          </a:bodyPr>
          <a:lstStyle/>
          <a:p>
            <a:pPr algn="ctr"/>
            <a:r>
              <a:rPr lang="en-GB" sz="2400" dirty="0">
                <a:latin typeface="Arial Rounded MT Bold" panose="020F0704030504030204" pitchFamily="34" charset="0"/>
              </a:rPr>
              <a:t>One of the core components of Wellbeing</a:t>
            </a:r>
          </a:p>
        </p:txBody>
      </p:sp>
      <p:pic>
        <p:nvPicPr>
          <p:cNvPr id="5" name="Picture 4"/>
          <p:cNvPicPr>
            <a:picLocks noChangeAspect="1"/>
          </p:cNvPicPr>
          <p:nvPr/>
        </p:nvPicPr>
        <p:blipFill>
          <a:blip r:embed="rId2"/>
          <a:stretch>
            <a:fillRect/>
          </a:stretch>
        </p:blipFill>
        <p:spPr>
          <a:xfrm>
            <a:off x="4912196" y="2324410"/>
            <a:ext cx="5728465" cy="3812032"/>
          </a:xfrm>
          <a:prstGeom prst="rect">
            <a:avLst/>
          </a:prstGeom>
          <a:effectLst>
            <a:softEdge rad="101600"/>
          </a:effectLst>
        </p:spPr>
      </p:pic>
      <p:sp>
        <p:nvSpPr>
          <p:cNvPr id="6" name="Rectangle 5"/>
          <p:cNvSpPr/>
          <p:nvPr/>
        </p:nvSpPr>
        <p:spPr>
          <a:xfrm>
            <a:off x="951456" y="2324410"/>
            <a:ext cx="2813520" cy="3046988"/>
          </a:xfrm>
          <a:prstGeom prst="rect">
            <a:avLst/>
          </a:prstGeom>
        </p:spPr>
        <p:txBody>
          <a:bodyPr wrap="square">
            <a:spAutoFit/>
          </a:bodyPr>
          <a:lstStyle/>
          <a:p>
            <a:r>
              <a:rPr lang="en-GB" sz="2400" dirty="0">
                <a:latin typeface="Arial Rounded MT Bold" panose="020F0704030504030204" pitchFamily="34" charset="0"/>
              </a:rPr>
              <a:t>Incorporates self-awareness, and makes sense of who you are, what you do and how you fit into the grand scheme of things.  </a:t>
            </a:r>
          </a:p>
        </p:txBody>
      </p:sp>
      <p:sp>
        <p:nvSpPr>
          <p:cNvPr id="7" name="TextBox 6"/>
          <p:cNvSpPr txBox="1"/>
          <p:nvPr/>
        </p:nvSpPr>
        <p:spPr>
          <a:xfrm>
            <a:off x="951456" y="978546"/>
            <a:ext cx="2241449" cy="584775"/>
          </a:xfrm>
          <a:prstGeom prst="rect">
            <a:avLst/>
          </a:prstGeom>
          <a:solidFill>
            <a:schemeClr val="accent2"/>
          </a:solidFill>
        </p:spPr>
        <p:txBody>
          <a:bodyPr wrap="square" rtlCol="0">
            <a:spAutoFit/>
          </a:bodyPr>
          <a:lstStyle/>
          <a:p>
            <a:r>
              <a:rPr lang="en-GB" sz="3200" b="1" dirty="0">
                <a:solidFill>
                  <a:schemeClr val="bg1"/>
                </a:solidFill>
                <a:latin typeface="Arial Rounded MT Bold" panose="020F0704030504030204" pitchFamily="34" charset="0"/>
              </a:rPr>
              <a:t>Meaning</a:t>
            </a:r>
          </a:p>
        </p:txBody>
      </p:sp>
    </p:spTree>
    <p:extLst>
      <p:ext uri="{BB962C8B-B14F-4D97-AF65-F5344CB8AC3E}">
        <p14:creationId xmlns:p14="http://schemas.microsoft.com/office/powerpoint/2010/main" val="2688011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10805"/>
          <a:stretch/>
        </p:blipFill>
        <p:spPr>
          <a:xfrm>
            <a:off x="8499567" y="3728444"/>
            <a:ext cx="2076450" cy="1962541"/>
          </a:xfrm>
          <a:prstGeom prst="rect">
            <a:avLst/>
          </a:prstGeom>
        </p:spPr>
      </p:pic>
      <p:sp>
        <p:nvSpPr>
          <p:cNvPr id="4" name="Rectangle 3"/>
          <p:cNvSpPr/>
          <p:nvPr/>
        </p:nvSpPr>
        <p:spPr>
          <a:xfrm>
            <a:off x="2928658" y="821676"/>
            <a:ext cx="6431242" cy="461665"/>
          </a:xfrm>
          <a:prstGeom prst="rect">
            <a:avLst/>
          </a:prstGeom>
          <a:solidFill>
            <a:schemeClr val="accent2">
              <a:lumMod val="50000"/>
            </a:schemeClr>
          </a:solidFill>
          <a:effectLst>
            <a:softEdge rad="63500"/>
          </a:effectLst>
        </p:spPr>
        <p:txBody>
          <a:bodyPr wrap="square">
            <a:spAutoFit/>
          </a:bodyPr>
          <a:lstStyle/>
          <a:p>
            <a:r>
              <a:rPr lang="en-GB" sz="2400" dirty="0">
                <a:solidFill>
                  <a:schemeClr val="bg1"/>
                </a:solidFill>
                <a:latin typeface="Arial Rounded MT Bold" panose="020F0704030504030204" pitchFamily="34" charset="0"/>
              </a:rPr>
              <a:t>Meaning performs two important factors: </a:t>
            </a:r>
          </a:p>
        </p:txBody>
      </p:sp>
      <p:sp>
        <p:nvSpPr>
          <p:cNvPr id="5" name="Rectangle 4"/>
          <p:cNvSpPr/>
          <p:nvPr/>
        </p:nvSpPr>
        <p:spPr>
          <a:xfrm>
            <a:off x="580777" y="1536001"/>
            <a:ext cx="4691930" cy="4154984"/>
          </a:xfrm>
          <a:prstGeom prst="rect">
            <a:avLst/>
          </a:prstGeom>
        </p:spPr>
        <p:txBody>
          <a:bodyPr wrap="square">
            <a:spAutoFit/>
          </a:bodyPr>
          <a:lstStyle/>
          <a:p>
            <a:endParaRPr lang="en-GB" sz="2200" dirty="0">
              <a:latin typeface="Arial Rounded MT Bold" panose="020F0704030504030204" pitchFamily="34" charset="0"/>
            </a:endParaRPr>
          </a:p>
          <a:p>
            <a:pPr marL="342900" indent="-342900" algn="ctr">
              <a:buAutoNum type="arabicPeriod"/>
            </a:pPr>
            <a:r>
              <a:rPr lang="en-GB" sz="2200" dirty="0">
                <a:latin typeface="Arial Rounded MT Bold" panose="020F0704030504030204" pitchFamily="34" charset="0"/>
              </a:rPr>
              <a:t>Provides a foundation which helps us to be more resilient and able to bounce back </a:t>
            </a:r>
          </a:p>
          <a:p>
            <a:pPr algn="ctr"/>
            <a:r>
              <a:rPr lang="en-GB" sz="2200" dirty="0">
                <a:latin typeface="Arial Rounded MT Bold" panose="020F0704030504030204" pitchFamily="34" charset="0"/>
              </a:rPr>
              <a:t>from adversity.</a:t>
            </a:r>
          </a:p>
          <a:p>
            <a:pPr marL="342900" indent="-342900" algn="ctr">
              <a:buAutoNum type="arabicPeriod"/>
            </a:pPr>
            <a:endParaRPr lang="en-GB" sz="2200" dirty="0">
              <a:latin typeface="Arial Rounded MT Bold" panose="020F0704030504030204" pitchFamily="34" charset="0"/>
            </a:endParaRPr>
          </a:p>
          <a:p>
            <a:pPr marL="342900" indent="-342900" algn="ctr">
              <a:buAutoNum type="arabicPeriod"/>
            </a:pPr>
            <a:endParaRPr lang="en-GB" sz="2200" dirty="0">
              <a:latin typeface="Arial Rounded MT Bold" panose="020F0704030504030204" pitchFamily="34" charset="0"/>
            </a:endParaRPr>
          </a:p>
          <a:p>
            <a:pPr algn="ctr"/>
            <a:r>
              <a:rPr lang="en-GB" sz="2200" dirty="0">
                <a:latin typeface="Arial Rounded MT Bold" panose="020F0704030504030204" pitchFamily="34" charset="0"/>
              </a:rPr>
              <a:t>2.   Gives us a sense of      	purpose and direction for our lives.</a:t>
            </a:r>
          </a:p>
          <a:p>
            <a:pPr marL="342900" indent="-342900" algn="ctr">
              <a:buAutoNum type="arabicPeriod"/>
            </a:pPr>
            <a:endParaRPr lang="en-GB" sz="2200" dirty="0">
              <a:latin typeface="Arial Rounded MT Bold" panose="020F0704030504030204" pitchFamily="34" charset="0"/>
            </a:endParaRPr>
          </a:p>
          <a:p>
            <a:pPr marL="342900" indent="-342900" algn="ctr">
              <a:buAutoNum type="arabicPeriod"/>
            </a:pPr>
            <a:endParaRPr lang="en-GB" sz="2200" dirty="0">
              <a:latin typeface="Arial Rounded MT Bold" panose="020F0704030504030204" pitchFamily="34" charset="0"/>
            </a:endParaRPr>
          </a:p>
        </p:txBody>
      </p:sp>
      <p:pic>
        <p:nvPicPr>
          <p:cNvPr id="7" name="Picture 6"/>
          <p:cNvPicPr>
            <a:picLocks noChangeAspect="1"/>
          </p:cNvPicPr>
          <p:nvPr/>
        </p:nvPicPr>
        <p:blipFill>
          <a:blip r:embed="rId3"/>
          <a:stretch>
            <a:fillRect/>
          </a:stretch>
        </p:blipFill>
        <p:spPr>
          <a:xfrm>
            <a:off x="8499567" y="1588563"/>
            <a:ext cx="2145978" cy="2139881"/>
          </a:xfrm>
          <a:prstGeom prst="rect">
            <a:avLst/>
          </a:prstGeom>
        </p:spPr>
      </p:pic>
      <p:sp>
        <p:nvSpPr>
          <p:cNvPr id="8" name="Rectangle 7"/>
          <p:cNvSpPr/>
          <p:nvPr/>
        </p:nvSpPr>
        <p:spPr>
          <a:xfrm>
            <a:off x="5882753" y="1973646"/>
            <a:ext cx="2006768" cy="492443"/>
          </a:xfrm>
          <a:prstGeom prst="rect">
            <a:avLst/>
          </a:prstGeom>
        </p:spPr>
        <p:txBody>
          <a:bodyPr wrap="none">
            <a:spAutoFit/>
          </a:bodyPr>
          <a:lstStyle/>
          <a:p>
            <a:r>
              <a:rPr lang="en-GB" sz="2600" b="1" dirty="0">
                <a:solidFill>
                  <a:schemeClr val="accent2">
                    <a:lumMod val="50000"/>
                  </a:schemeClr>
                </a:solidFill>
                <a:latin typeface="Arial Rounded MT Bold" panose="020F0704030504030204" pitchFamily="34" charset="0"/>
              </a:rPr>
              <a:t>Anchors us</a:t>
            </a:r>
            <a:endParaRPr lang="en-GB" sz="2600" b="1" dirty="0">
              <a:solidFill>
                <a:schemeClr val="accent2">
                  <a:lumMod val="50000"/>
                </a:schemeClr>
              </a:solidFill>
            </a:endParaRPr>
          </a:p>
        </p:txBody>
      </p:sp>
      <p:sp>
        <p:nvSpPr>
          <p:cNvPr id="11" name="Rectangle 10"/>
          <p:cNvSpPr/>
          <p:nvPr/>
        </p:nvSpPr>
        <p:spPr>
          <a:xfrm>
            <a:off x="5882753" y="3685046"/>
            <a:ext cx="2308485" cy="1938992"/>
          </a:xfrm>
          <a:prstGeom prst="rect">
            <a:avLst/>
          </a:prstGeom>
        </p:spPr>
        <p:txBody>
          <a:bodyPr wrap="square">
            <a:spAutoFit/>
          </a:bodyPr>
          <a:lstStyle/>
          <a:p>
            <a:r>
              <a:rPr lang="en-GB" sz="2400" b="1" dirty="0">
                <a:solidFill>
                  <a:schemeClr val="accent2">
                    <a:lumMod val="50000"/>
                  </a:schemeClr>
                </a:solidFill>
                <a:latin typeface="Arial Rounded MT Bold" panose="020F0704030504030204" pitchFamily="34" charset="0"/>
              </a:rPr>
              <a:t>Enables us to set goals for our lives</a:t>
            </a:r>
          </a:p>
          <a:p>
            <a:r>
              <a:rPr lang="en-GB" sz="2400" b="1" dirty="0">
                <a:solidFill>
                  <a:schemeClr val="accent2">
                    <a:lumMod val="50000"/>
                  </a:schemeClr>
                </a:solidFill>
                <a:latin typeface="Arial Rounded MT Bold" panose="020F0704030504030204" pitchFamily="34" charset="0"/>
              </a:rPr>
              <a:t> and points the way</a:t>
            </a:r>
          </a:p>
        </p:txBody>
      </p:sp>
    </p:spTree>
    <p:extLst>
      <p:ext uri="{BB962C8B-B14F-4D97-AF65-F5344CB8AC3E}">
        <p14:creationId xmlns:p14="http://schemas.microsoft.com/office/powerpoint/2010/main" val="2141940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hoto by Emily Strange on November 15, 2019."/>
          <p:cNvPicPr>
            <a:picLocks noChangeAspect="1" noChangeArrowheads="1"/>
          </p:cNvPicPr>
          <p:nvPr/>
        </p:nvPicPr>
        <p:blipFill rotWithShape="1">
          <a:blip r:embed="rId3">
            <a:extLst>
              <a:ext uri="{28A0092B-C50C-407E-A947-70E740481C1C}">
                <a14:useLocalDpi xmlns:a14="http://schemas.microsoft.com/office/drawing/2010/main" val="0"/>
              </a:ext>
            </a:extLst>
          </a:blip>
          <a:srcRect l="25305" t="42651" r="17403" b="1307"/>
          <a:stretch/>
        </p:blipFill>
        <p:spPr bwMode="auto">
          <a:xfrm>
            <a:off x="4901364" y="986388"/>
            <a:ext cx="5317137" cy="52011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71735" y="986388"/>
            <a:ext cx="1643463" cy="523220"/>
          </a:xfrm>
          <a:prstGeom prst="rect">
            <a:avLst/>
          </a:prstGeom>
          <a:solidFill>
            <a:schemeClr val="accent2"/>
          </a:solidFill>
        </p:spPr>
        <p:txBody>
          <a:bodyPr wrap="none" rtlCol="0">
            <a:spAutoFit/>
          </a:bodyPr>
          <a:lstStyle/>
          <a:p>
            <a:pPr algn="ctr"/>
            <a:r>
              <a:rPr lang="en-GB" sz="2800" b="1" dirty="0">
                <a:solidFill>
                  <a:schemeClr val="bg1"/>
                </a:solidFill>
                <a:latin typeface="Arial Rounded MT Bold" panose="020F0704030504030204" pitchFamily="34" charset="0"/>
              </a:rPr>
              <a:t>Purpose</a:t>
            </a:r>
          </a:p>
        </p:txBody>
      </p:sp>
      <p:sp>
        <p:nvSpPr>
          <p:cNvPr id="15" name="Rectangle 14"/>
          <p:cNvSpPr/>
          <p:nvPr/>
        </p:nvSpPr>
        <p:spPr>
          <a:xfrm>
            <a:off x="8146162" y="3229615"/>
            <a:ext cx="242374" cy="369332"/>
          </a:xfrm>
          <a:prstGeom prst="rect">
            <a:avLst/>
          </a:prstGeom>
        </p:spPr>
        <p:txBody>
          <a:bodyPr wrap="none">
            <a:spAutoFit/>
          </a:bodyPr>
          <a:lstStyle/>
          <a:p>
            <a:pPr algn="ctr"/>
            <a:r>
              <a:rPr lang="en-GB" dirty="0"/>
              <a:t> </a:t>
            </a:r>
          </a:p>
        </p:txBody>
      </p:sp>
      <p:sp>
        <p:nvSpPr>
          <p:cNvPr id="17" name="Rectangle 16"/>
          <p:cNvSpPr/>
          <p:nvPr/>
        </p:nvSpPr>
        <p:spPr>
          <a:xfrm>
            <a:off x="1317580" y="2537118"/>
            <a:ext cx="2551774" cy="2123658"/>
          </a:xfrm>
          <a:prstGeom prst="rect">
            <a:avLst/>
          </a:prstGeom>
        </p:spPr>
        <p:txBody>
          <a:bodyPr wrap="square">
            <a:spAutoFit/>
          </a:bodyPr>
          <a:lstStyle/>
          <a:p>
            <a:pPr algn="ctr"/>
            <a:r>
              <a:rPr lang="en-GB" sz="2200" dirty="0">
                <a:latin typeface="Arial Rounded MT Bold" panose="020F0704030504030204" pitchFamily="34" charset="0"/>
              </a:rPr>
              <a:t>Purpose is a MOTIVATOR, it encompasses your goals, values and aspirations</a:t>
            </a:r>
          </a:p>
        </p:txBody>
      </p:sp>
      <p:sp>
        <p:nvSpPr>
          <p:cNvPr id="18" name="Rectangle 17"/>
          <p:cNvSpPr/>
          <p:nvPr/>
        </p:nvSpPr>
        <p:spPr>
          <a:xfrm>
            <a:off x="4912620" y="4338735"/>
            <a:ext cx="5549191" cy="1200329"/>
          </a:xfrm>
          <a:prstGeom prst="rect">
            <a:avLst/>
          </a:prstGeom>
        </p:spPr>
        <p:txBody>
          <a:bodyPr wrap="square">
            <a:spAutoFit/>
          </a:bodyPr>
          <a:lstStyle/>
          <a:p>
            <a:pPr algn="ctr"/>
            <a:r>
              <a:rPr lang="en-GB" sz="2400" b="1" dirty="0">
                <a:solidFill>
                  <a:schemeClr val="bg1"/>
                </a:solidFill>
                <a:latin typeface="Arial Rounded MT Bold" panose="020F0704030504030204" pitchFamily="34" charset="0"/>
              </a:rPr>
              <a:t>A life with out purpose </a:t>
            </a:r>
          </a:p>
          <a:p>
            <a:pPr algn="ctr"/>
            <a:r>
              <a:rPr lang="en-GB" sz="2400" b="1" dirty="0">
                <a:solidFill>
                  <a:schemeClr val="bg1"/>
                </a:solidFill>
                <a:latin typeface="Arial Rounded MT Bold" panose="020F0704030504030204" pitchFamily="34" charset="0"/>
              </a:rPr>
              <a:t>is like a ship with out a rudder; we need it for stability and steering </a:t>
            </a:r>
          </a:p>
        </p:txBody>
      </p:sp>
      <p:sp>
        <p:nvSpPr>
          <p:cNvPr id="19" name="Rectangle 18"/>
          <p:cNvSpPr/>
          <p:nvPr/>
        </p:nvSpPr>
        <p:spPr>
          <a:xfrm>
            <a:off x="8765512" y="2777978"/>
            <a:ext cx="242374" cy="369332"/>
          </a:xfrm>
          <a:prstGeom prst="rect">
            <a:avLst/>
          </a:prstGeom>
        </p:spPr>
        <p:txBody>
          <a:bodyPr wrap="none">
            <a:spAutoFit/>
          </a:bodyPr>
          <a:lstStyle/>
          <a:p>
            <a:pPr algn="ctr"/>
            <a:r>
              <a:rPr lang="en-GB" dirty="0"/>
              <a:t> </a:t>
            </a:r>
          </a:p>
        </p:txBody>
      </p:sp>
    </p:spTree>
    <p:extLst>
      <p:ext uri="{BB962C8B-B14F-4D97-AF65-F5344CB8AC3E}">
        <p14:creationId xmlns:p14="http://schemas.microsoft.com/office/powerpoint/2010/main" val="3784207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848" t="73862" r="26517" b="3128"/>
          <a:stretch/>
        </p:blipFill>
        <p:spPr>
          <a:xfrm>
            <a:off x="723897" y="723899"/>
            <a:ext cx="1132199" cy="1273725"/>
          </a:xfrm>
          <a:prstGeom prst="rect">
            <a:avLst/>
          </a:prstGeom>
        </p:spPr>
      </p:pic>
      <p:pic>
        <p:nvPicPr>
          <p:cNvPr id="4" name="Picture 3"/>
          <p:cNvPicPr>
            <a:picLocks noChangeAspect="1"/>
          </p:cNvPicPr>
          <p:nvPr/>
        </p:nvPicPr>
        <p:blipFill rotWithShape="1">
          <a:blip r:embed="rId2">
            <a:clrChange>
              <a:clrFrom>
                <a:srgbClr val="FFFEF9"/>
              </a:clrFrom>
              <a:clrTo>
                <a:srgbClr val="FFFEF9">
                  <a:alpha val="0"/>
                </a:srgbClr>
              </a:clrTo>
            </a:clrChange>
          </a:blip>
          <a:srcRect l="20741" t="2988" r="65055" b="74003"/>
          <a:stretch/>
        </p:blipFill>
        <p:spPr>
          <a:xfrm>
            <a:off x="661114" y="4896280"/>
            <a:ext cx="1257764" cy="1358384"/>
          </a:xfrm>
          <a:prstGeom prst="rect">
            <a:avLst/>
          </a:prstGeom>
        </p:spPr>
      </p:pic>
      <p:pic>
        <p:nvPicPr>
          <p:cNvPr id="5" name="Picture 4"/>
          <p:cNvPicPr>
            <a:picLocks noChangeAspect="1"/>
          </p:cNvPicPr>
          <p:nvPr/>
        </p:nvPicPr>
        <p:blipFill rotWithShape="1">
          <a:blip r:embed="rId3"/>
          <a:srcRect l="10025" t="14044" r="12787" b="13104"/>
          <a:stretch/>
        </p:blipFill>
        <p:spPr>
          <a:xfrm>
            <a:off x="10094118" y="685800"/>
            <a:ext cx="1450181" cy="1450181"/>
          </a:xfrm>
          <a:prstGeom prst="rect">
            <a:avLst/>
          </a:prstGeom>
        </p:spPr>
      </p:pic>
      <p:sp>
        <p:nvSpPr>
          <p:cNvPr id="6" name="TextBox 5"/>
          <p:cNvSpPr txBox="1"/>
          <p:nvPr/>
        </p:nvSpPr>
        <p:spPr>
          <a:xfrm>
            <a:off x="5480746" y="661283"/>
            <a:ext cx="1471044" cy="523220"/>
          </a:xfrm>
          <a:prstGeom prst="rect">
            <a:avLst/>
          </a:prstGeom>
          <a:solidFill>
            <a:schemeClr val="accent1">
              <a:lumMod val="50000"/>
            </a:schemeClr>
          </a:solidFill>
        </p:spPr>
        <p:txBody>
          <a:bodyPr wrap="none" rtlCol="0">
            <a:spAutoFit/>
          </a:bodyPr>
          <a:lstStyle/>
          <a:p>
            <a:r>
              <a:rPr lang="en-GB" sz="2800" dirty="0">
                <a:solidFill>
                  <a:schemeClr val="bg1"/>
                </a:solidFill>
                <a:latin typeface="Arial Rounded MT Bold" panose="020F0704030504030204" pitchFamily="34" charset="0"/>
              </a:rPr>
              <a:t>Try this</a:t>
            </a:r>
          </a:p>
        </p:txBody>
      </p:sp>
      <p:sp>
        <p:nvSpPr>
          <p:cNvPr id="9" name="Rectangle 8"/>
          <p:cNvSpPr/>
          <p:nvPr/>
        </p:nvSpPr>
        <p:spPr>
          <a:xfrm>
            <a:off x="2244924" y="1529689"/>
            <a:ext cx="6471643" cy="830997"/>
          </a:xfrm>
          <a:prstGeom prst="rect">
            <a:avLst/>
          </a:prstGeom>
          <a:solidFill>
            <a:schemeClr val="accent1">
              <a:lumMod val="40000"/>
              <a:lumOff val="60000"/>
            </a:schemeClr>
          </a:solidFill>
        </p:spPr>
        <p:txBody>
          <a:bodyPr wrap="none">
            <a:spAutoFit/>
          </a:bodyPr>
          <a:lstStyle/>
          <a:p>
            <a:r>
              <a:rPr lang="en-GB" sz="2400" b="1" dirty="0">
                <a:solidFill>
                  <a:schemeClr val="tx2">
                    <a:lumMod val="90000"/>
                    <a:lumOff val="10000"/>
                  </a:schemeClr>
                </a:solidFill>
                <a:latin typeface="Ink Free" panose="03080402000500000000" pitchFamily="66" charset="0"/>
              </a:rPr>
              <a:t>Imagine fast forwarding to the end of your life,</a:t>
            </a:r>
          </a:p>
          <a:p>
            <a:r>
              <a:rPr lang="en-GB" sz="2400" b="1" dirty="0">
                <a:solidFill>
                  <a:schemeClr val="tx2">
                    <a:lumMod val="90000"/>
                    <a:lumOff val="10000"/>
                  </a:schemeClr>
                </a:solidFill>
                <a:latin typeface="Ink Free" panose="03080402000500000000" pitchFamily="66" charset="0"/>
              </a:rPr>
              <a:t> how would you answer the following questions? </a:t>
            </a:r>
          </a:p>
        </p:txBody>
      </p:sp>
      <p:sp>
        <p:nvSpPr>
          <p:cNvPr id="10" name="Rectangle 9"/>
          <p:cNvSpPr/>
          <p:nvPr/>
        </p:nvSpPr>
        <p:spPr>
          <a:xfrm>
            <a:off x="1074725" y="2817052"/>
            <a:ext cx="10283086" cy="1938992"/>
          </a:xfrm>
          <a:prstGeom prst="rect">
            <a:avLst/>
          </a:prstGeom>
          <a:solidFill>
            <a:schemeClr val="accent1">
              <a:lumMod val="20000"/>
              <a:lumOff val="80000"/>
            </a:schemeClr>
          </a:solidFill>
        </p:spPr>
        <p:txBody>
          <a:bodyPr wrap="square">
            <a:spAutoFit/>
          </a:bodyPr>
          <a:lstStyle/>
          <a:p>
            <a:pPr marL="342900" indent="-342900">
              <a:buAutoNum type="arabicPeriod"/>
            </a:pPr>
            <a:r>
              <a:rPr lang="en-GB" sz="2000" dirty="0">
                <a:latin typeface="Arial Rounded MT Bold" panose="020F0704030504030204" pitchFamily="34" charset="0"/>
              </a:rPr>
              <a:t>How and for what, do I want to be remembered? </a:t>
            </a:r>
          </a:p>
          <a:p>
            <a:pPr marL="342900" indent="-342900">
              <a:buAutoNum type="arabicPeriod"/>
            </a:pPr>
            <a:r>
              <a:rPr lang="en-GB" sz="2000" dirty="0">
                <a:latin typeface="Arial Rounded MT Bold" panose="020F0704030504030204" pitchFamily="34" charset="0"/>
              </a:rPr>
              <a:t>By whom do I want to be remembered?</a:t>
            </a:r>
          </a:p>
          <a:p>
            <a:pPr marL="342900" indent="-342900">
              <a:buAutoNum type="arabicPeriod"/>
            </a:pPr>
            <a:r>
              <a:rPr lang="en-GB" sz="2000" dirty="0">
                <a:latin typeface="Arial Rounded MT Bold" panose="020F0704030504030204" pitchFamily="34" charset="0"/>
              </a:rPr>
              <a:t>Which of my accomplishments and personal strengths would I want others to talk about?</a:t>
            </a:r>
          </a:p>
          <a:p>
            <a:pPr marL="342900" indent="-342900">
              <a:buAutoNum type="arabicPeriod"/>
            </a:pPr>
            <a:r>
              <a:rPr lang="en-GB" sz="2000" dirty="0">
                <a:latin typeface="Arial Rounded MT Bold" panose="020F0704030504030204" pitchFamily="34" charset="0"/>
              </a:rPr>
              <a:t>When I look back, am I satisfied with the life I have lived?</a:t>
            </a:r>
          </a:p>
          <a:p>
            <a:pPr marL="342900" indent="-342900">
              <a:buAutoNum type="arabicPeriod"/>
            </a:pPr>
            <a:r>
              <a:rPr lang="en-GB" sz="2000" dirty="0">
                <a:latin typeface="Arial Rounded MT Bold" panose="020F0704030504030204" pitchFamily="34" charset="0"/>
              </a:rPr>
              <a:t>Am I living my life in such a way now that this will be achieved? </a:t>
            </a:r>
            <a:endParaRPr lang="en-GB" sz="2000" dirty="0"/>
          </a:p>
        </p:txBody>
      </p:sp>
      <p:pic>
        <p:nvPicPr>
          <p:cNvPr id="3" name="Picture 2"/>
          <p:cNvPicPr>
            <a:picLocks noChangeAspect="1"/>
          </p:cNvPicPr>
          <p:nvPr/>
        </p:nvPicPr>
        <p:blipFill rotWithShape="1">
          <a:blip r:embed="rId2"/>
          <a:srcRect l="44552" t="72868" r="44086" b="3128"/>
          <a:stretch/>
        </p:blipFill>
        <p:spPr>
          <a:xfrm>
            <a:off x="10536071" y="4756044"/>
            <a:ext cx="1008228" cy="1419921"/>
          </a:xfrm>
          <a:prstGeom prst="rect">
            <a:avLst/>
          </a:prstGeom>
          <a:effectLst>
            <a:softEdge rad="76200"/>
          </a:effectLst>
        </p:spPr>
      </p:pic>
    </p:spTree>
    <p:extLst>
      <p:ext uri="{BB962C8B-B14F-4D97-AF65-F5344CB8AC3E}">
        <p14:creationId xmlns:p14="http://schemas.microsoft.com/office/powerpoint/2010/main" val="3362044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47" y="425970"/>
            <a:ext cx="11127630" cy="6096000"/>
          </a:xfrm>
          <a:prstGeom prst="rect">
            <a:avLst/>
          </a:prstGeom>
          <a:effectLst>
            <a:softEdge rad="330200"/>
          </a:effectLst>
        </p:spPr>
      </p:pic>
      <p:sp>
        <p:nvSpPr>
          <p:cNvPr id="13" name="TextBox 12"/>
          <p:cNvSpPr txBox="1"/>
          <p:nvPr/>
        </p:nvSpPr>
        <p:spPr>
          <a:xfrm>
            <a:off x="871084" y="1505212"/>
            <a:ext cx="10364955" cy="1015663"/>
          </a:xfrm>
          <a:prstGeom prst="rect">
            <a:avLst/>
          </a:prstGeom>
          <a:noFill/>
        </p:spPr>
        <p:txBody>
          <a:bodyPr wrap="square" rtlCol="0">
            <a:spAutoFit/>
          </a:bodyPr>
          <a:lstStyle/>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a:p>
            <a:pPr algn="ctr"/>
            <a:endParaRPr lang="en-GB" sz="2000" dirty="0">
              <a:latin typeface="Arial Rounded MT Bold" panose="020F0704030504030204" pitchFamily="34" charset="0"/>
            </a:endParaRPr>
          </a:p>
        </p:txBody>
      </p:sp>
      <p:sp>
        <p:nvSpPr>
          <p:cNvPr id="4" name="Rectangle 3"/>
          <p:cNvSpPr/>
          <p:nvPr/>
        </p:nvSpPr>
        <p:spPr>
          <a:xfrm>
            <a:off x="5736236" y="750148"/>
            <a:ext cx="5761220" cy="1323439"/>
          </a:xfrm>
          <a:prstGeom prst="rect">
            <a:avLst/>
          </a:prstGeom>
        </p:spPr>
        <p:txBody>
          <a:bodyPr wrap="square">
            <a:spAutoFit/>
          </a:bodyPr>
          <a:lstStyle/>
          <a:p>
            <a:r>
              <a:rPr lang="en-GB" sz="2000" dirty="0">
                <a:latin typeface="Arial Rounded MT Bold" panose="020F0704030504030204" pitchFamily="34" charset="0"/>
              </a:rPr>
              <a:t>By answering these questions, you may begin to see whether you are living to your values, achieving your goals and living the life you want to be living. </a:t>
            </a:r>
          </a:p>
        </p:txBody>
      </p:sp>
      <p:sp>
        <p:nvSpPr>
          <p:cNvPr id="5" name="Rectangle 4"/>
          <p:cNvSpPr/>
          <p:nvPr/>
        </p:nvSpPr>
        <p:spPr>
          <a:xfrm>
            <a:off x="5736236" y="2205260"/>
            <a:ext cx="5761220" cy="1015663"/>
          </a:xfrm>
          <a:prstGeom prst="rect">
            <a:avLst/>
          </a:prstGeom>
        </p:spPr>
        <p:txBody>
          <a:bodyPr wrap="square">
            <a:spAutoFit/>
          </a:bodyPr>
          <a:lstStyle/>
          <a:p>
            <a:r>
              <a:rPr lang="en-GB" sz="2000" dirty="0">
                <a:latin typeface="Arial Rounded MT Bold" panose="020F0704030504030204" pitchFamily="34" charset="0"/>
              </a:rPr>
              <a:t>Think about what small changes you could make to ensure you are headed in the right direction.</a:t>
            </a:r>
          </a:p>
        </p:txBody>
      </p:sp>
      <p:sp>
        <p:nvSpPr>
          <p:cNvPr id="7" name="Rectangle 6"/>
          <p:cNvSpPr/>
          <p:nvPr/>
        </p:nvSpPr>
        <p:spPr>
          <a:xfrm>
            <a:off x="5736236" y="3325482"/>
            <a:ext cx="6096000" cy="1015663"/>
          </a:xfrm>
          <a:prstGeom prst="rect">
            <a:avLst/>
          </a:prstGeom>
        </p:spPr>
        <p:txBody>
          <a:bodyPr>
            <a:spAutoFit/>
          </a:bodyPr>
          <a:lstStyle/>
          <a:p>
            <a:r>
              <a:rPr lang="en-GB" sz="2000" dirty="0">
                <a:latin typeface="Arial Rounded MT Bold" panose="020F0704030504030204" pitchFamily="34" charset="0"/>
              </a:rPr>
              <a:t>What can you realistically do? What is in your control? What are you currently doing to move you toward your goals?</a:t>
            </a:r>
          </a:p>
        </p:txBody>
      </p:sp>
    </p:spTree>
    <p:extLst>
      <p:ext uri="{BB962C8B-B14F-4D97-AF65-F5344CB8AC3E}">
        <p14:creationId xmlns:p14="http://schemas.microsoft.com/office/powerpoint/2010/main" val="177340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778" t="7919" r="48022" b="52438"/>
          <a:stretch/>
        </p:blipFill>
        <p:spPr>
          <a:xfrm>
            <a:off x="2550696" y="768821"/>
            <a:ext cx="6208294" cy="5395993"/>
          </a:xfrm>
          <a:prstGeom prst="rect">
            <a:avLst/>
          </a:prstGeom>
        </p:spPr>
      </p:pic>
      <p:sp>
        <p:nvSpPr>
          <p:cNvPr id="5" name="TextBox 4"/>
          <p:cNvSpPr txBox="1"/>
          <p:nvPr/>
        </p:nvSpPr>
        <p:spPr>
          <a:xfrm>
            <a:off x="4138864" y="1686887"/>
            <a:ext cx="3609474" cy="3046988"/>
          </a:xfrm>
          <a:prstGeom prst="rect">
            <a:avLst/>
          </a:prstGeom>
          <a:noFill/>
        </p:spPr>
        <p:txBody>
          <a:bodyPr wrap="square" rtlCol="0">
            <a:spAutoFit/>
          </a:bodyPr>
          <a:lstStyle/>
          <a:p>
            <a:pPr algn="ctr"/>
            <a:r>
              <a:rPr lang="en-GB" sz="2400" b="1" dirty="0">
                <a:latin typeface="Ink Free" panose="03080402000500000000" pitchFamily="66" charset="0"/>
              </a:rPr>
              <a:t>There are several pathways of </a:t>
            </a:r>
          </a:p>
          <a:p>
            <a:pPr algn="ctr"/>
            <a:r>
              <a:rPr lang="en-GB" sz="2400" b="1" dirty="0">
                <a:latin typeface="Ink Free" panose="03080402000500000000" pitchFamily="66" charset="0"/>
              </a:rPr>
              <a:t>finding meaning.</a:t>
            </a:r>
          </a:p>
          <a:p>
            <a:pPr algn="ctr"/>
            <a:r>
              <a:rPr lang="en-GB" sz="2400" b="1" dirty="0">
                <a:latin typeface="Ink Free" panose="03080402000500000000" pitchFamily="66" charset="0"/>
              </a:rPr>
              <a:t>It doesn’t always happen in a grand reveal. It helps to be curious about yourself, about other people, and about life.</a:t>
            </a:r>
          </a:p>
        </p:txBody>
      </p:sp>
      <p:sp>
        <p:nvSpPr>
          <p:cNvPr id="2" name="Rectangle 1"/>
          <p:cNvSpPr/>
          <p:nvPr/>
        </p:nvSpPr>
        <p:spPr>
          <a:xfrm>
            <a:off x="3903402" y="4733875"/>
            <a:ext cx="3619902" cy="369332"/>
          </a:xfrm>
          <a:prstGeom prst="rect">
            <a:avLst/>
          </a:prstGeom>
        </p:spPr>
        <p:txBody>
          <a:bodyPr wrap="none">
            <a:spAutoFit/>
          </a:bodyPr>
          <a:lstStyle/>
          <a:p>
            <a:r>
              <a:rPr lang="en-GB" b="1" spc="300" dirty="0">
                <a:latin typeface="Ink Free" panose="03080402000500000000" pitchFamily="66" charset="0"/>
              </a:rPr>
              <a:t>-Bridget Grenville-Cleave</a:t>
            </a:r>
            <a:endParaRPr lang="en-GB" dirty="0"/>
          </a:p>
        </p:txBody>
      </p:sp>
    </p:spTree>
    <p:extLst>
      <p:ext uri="{BB962C8B-B14F-4D97-AF65-F5344CB8AC3E}">
        <p14:creationId xmlns:p14="http://schemas.microsoft.com/office/powerpoint/2010/main" val="678320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11" t="10192" r="52295" b="58359"/>
          <a:stretch/>
        </p:blipFill>
        <p:spPr>
          <a:xfrm>
            <a:off x="1999597" y="786064"/>
            <a:ext cx="7739983" cy="5338512"/>
          </a:xfrm>
          <a:prstGeom prst="rect">
            <a:avLst/>
          </a:prstGeom>
        </p:spPr>
      </p:pic>
      <p:sp>
        <p:nvSpPr>
          <p:cNvPr id="5" name="TextBox 4"/>
          <p:cNvSpPr txBox="1"/>
          <p:nvPr/>
        </p:nvSpPr>
        <p:spPr>
          <a:xfrm>
            <a:off x="3607653" y="1360719"/>
            <a:ext cx="5069305" cy="3416320"/>
          </a:xfrm>
          <a:prstGeom prst="rect">
            <a:avLst/>
          </a:prstGeom>
          <a:noFill/>
        </p:spPr>
        <p:txBody>
          <a:bodyPr wrap="square" rtlCol="0">
            <a:spAutoFit/>
          </a:bodyPr>
          <a:lstStyle/>
          <a:p>
            <a:pPr algn="ctr"/>
            <a:r>
              <a:rPr lang="en-GB" sz="2400" b="1" spc="300" dirty="0">
                <a:latin typeface="Ink Free" panose="03080402000500000000" pitchFamily="66" charset="0"/>
              </a:rPr>
              <a:t>Sometimes people think that their life purpose should suddenly become clear in a kind of epiphany,</a:t>
            </a:r>
          </a:p>
          <a:p>
            <a:pPr algn="ctr"/>
            <a:r>
              <a:rPr lang="en-GB" sz="2400" b="1" spc="300" dirty="0">
                <a:latin typeface="Ink Free" panose="03080402000500000000" pitchFamily="66" charset="0"/>
              </a:rPr>
              <a:t>But it’s often a slower process, a gradual realization which takes place over time</a:t>
            </a:r>
          </a:p>
          <a:p>
            <a:pPr algn="ctr"/>
            <a:r>
              <a:rPr lang="en-GB" sz="2400" b="1" spc="300" dirty="0">
                <a:latin typeface="Ink Free" panose="03080402000500000000" pitchFamily="66" charset="0"/>
              </a:rPr>
              <a:t>- Bridget Grenville-Cleave</a:t>
            </a:r>
          </a:p>
        </p:txBody>
      </p:sp>
    </p:spTree>
    <p:extLst>
      <p:ext uri="{BB962C8B-B14F-4D97-AF65-F5344CB8AC3E}">
        <p14:creationId xmlns:p14="http://schemas.microsoft.com/office/powerpoint/2010/main" val="1149204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5793" y="765704"/>
            <a:ext cx="9336506" cy="400110"/>
          </a:xfrm>
          <a:prstGeom prst="rect">
            <a:avLst/>
          </a:prstGeom>
          <a:solidFill>
            <a:srgbClr val="86427C"/>
          </a:solidFill>
        </p:spPr>
        <p:txBody>
          <a:bodyPr wrap="square" rtlCol="0">
            <a:spAutoFit/>
          </a:bodyPr>
          <a:lstStyle/>
          <a:p>
            <a:r>
              <a:rPr lang="en-GB" sz="2000" b="1" spc="600" dirty="0">
                <a:solidFill>
                  <a:schemeClr val="bg1"/>
                </a:solidFill>
                <a:latin typeface="Ink Free" panose="03080402000500000000" pitchFamily="66" charset="0"/>
              </a:rPr>
              <a:t>Finding Meaningful Work to Benefit your Wellbeing</a:t>
            </a:r>
          </a:p>
        </p:txBody>
      </p:sp>
      <p:sp>
        <p:nvSpPr>
          <p:cNvPr id="3" name="TextBox 2"/>
          <p:cNvSpPr txBox="1"/>
          <p:nvPr/>
        </p:nvSpPr>
        <p:spPr>
          <a:xfrm>
            <a:off x="2616551" y="1272299"/>
            <a:ext cx="7234989" cy="1569660"/>
          </a:xfrm>
          <a:prstGeom prst="rect">
            <a:avLst/>
          </a:prstGeom>
          <a:solidFill>
            <a:srgbClr val="666699"/>
          </a:solidFill>
        </p:spPr>
        <p:txBody>
          <a:bodyPr wrap="square" rtlCol="0">
            <a:spAutoFit/>
          </a:bodyPr>
          <a:lstStyle/>
          <a:p>
            <a:pPr algn="ctr"/>
            <a:r>
              <a:rPr lang="en-GB" sz="2400" b="1" dirty="0">
                <a:solidFill>
                  <a:schemeClr val="bg1"/>
                </a:solidFill>
                <a:latin typeface="Ink Free" panose="03080402000500000000" pitchFamily="66" charset="0"/>
              </a:rPr>
              <a:t>Change the way you perceive your job</a:t>
            </a:r>
          </a:p>
          <a:p>
            <a:pPr algn="ctr"/>
            <a:r>
              <a:rPr lang="en-GB" sz="2400" b="1" dirty="0">
                <a:solidFill>
                  <a:schemeClr val="bg1"/>
                </a:solidFill>
                <a:latin typeface="Ink Free" panose="03080402000500000000" pitchFamily="66" charset="0"/>
              </a:rPr>
              <a:t> (or a job you would want to have), by answering these questions – then reflect on these in your </a:t>
            </a:r>
          </a:p>
          <a:p>
            <a:pPr algn="ctr"/>
            <a:r>
              <a:rPr lang="en-GB" sz="2400" b="1" dirty="0">
                <a:solidFill>
                  <a:schemeClr val="bg1"/>
                </a:solidFill>
                <a:latin typeface="Ink Free" panose="03080402000500000000" pitchFamily="66" charset="0"/>
              </a:rPr>
              <a:t>Wellbeing Journal</a:t>
            </a:r>
          </a:p>
        </p:txBody>
      </p:sp>
      <p:sp>
        <p:nvSpPr>
          <p:cNvPr id="4" name="TextBox 3"/>
          <p:cNvSpPr txBox="1"/>
          <p:nvPr/>
        </p:nvSpPr>
        <p:spPr>
          <a:xfrm>
            <a:off x="1122947" y="3035079"/>
            <a:ext cx="8728593" cy="1323439"/>
          </a:xfrm>
          <a:prstGeom prst="rect">
            <a:avLst/>
          </a:prstGeom>
          <a:noFill/>
        </p:spPr>
        <p:txBody>
          <a:bodyPr wrap="square" rtlCol="0">
            <a:spAutoFit/>
          </a:bodyPr>
          <a:lstStyle/>
          <a:p>
            <a:pPr marL="342900" indent="-342900">
              <a:buAutoNum type="arabicPeriod"/>
            </a:pPr>
            <a:r>
              <a:rPr lang="en-GB" sz="2000" b="1" dirty="0">
                <a:latin typeface="Ink Free" panose="03080402000500000000" pitchFamily="66" charset="0"/>
              </a:rPr>
              <a:t>If you were given the opportunity to create your own job description either within the organisation in which you work, or some place else, what would your responsibilities be?</a:t>
            </a:r>
          </a:p>
          <a:p>
            <a:pPr marL="342900" indent="-342900">
              <a:buAutoNum type="arabicPeriod"/>
            </a:pPr>
            <a:endParaRPr lang="en-GB" sz="2000" b="1" dirty="0">
              <a:latin typeface="Ink Free" panose="03080402000500000000" pitchFamily="66" charset="0"/>
            </a:endParaRPr>
          </a:p>
        </p:txBody>
      </p:sp>
      <p:sp>
        <p:nvSpPr>
          <p:cNvPr id="5" name="Rectangle 4"/>
          <p:cNvSpPr/>
          <p:nvPr/>
        </p:nvSpPr>
        <p:spPr>
          <a:xfrm>
            <a:off x="1122947" y="4106636"/>
            <a:ext cx="9868407" cy="400110"/>
          </a:xfrm>
          <a:prstGeom prst="rect">
            <a:avLst/>
          </a:prstGeom>
        </p:spPr>
        <p:txBody>
          <a:bodyPr wrap="none">
            <a:spAutoFit/>
          </a:bodyPr>
          <a:lstStyle/>
          <a:p>
            <a:r>
              <a:rPr lang="en-GB" sz="2000" b="1" dirty="0">
                <a:latin typeface="Ink Free" panose="03080402000500000000" pitchFamily="66" charset="0"/>
              </a:rPr>
              <a:t> 2. How would this new job differ then your current one – or one you’ve done in the past? </a:t>
            </a:r>
          </a:p>
        </p:txBody>
      </p:sp>
      <p:sp>
        <p:nvSpPr>
          <p:cNvPr id="6" name="Rectangle 5"/>
          <p:cNvSpPr/>
          <p:nvPr/>
        </p:nvSpPr>
        <p:spPr>
          <a:xfrm>
            <a:off x="1122947" y="4716528"/>
            <a:ext cx="4793300" cy="400110"/>
          </a:xfrm>
          <a:prstGeom prst="rect">
            <a:avLst/>
          </a:prstGeom>
        </p:spPr>
        <p:txBody>
          <a:bodyPr wrap="none">
            <a:spAutoFit/>
          </a:bodyPr>
          <a:lstStyle/>
          <a:p>
            <a:r>
              <a:rPr lang="en-GB" sz="2000" b="1" dirty="0">
                <a:latin typeface="Ink Free" panose="03080402000500000000" pitchFamily="66" charset="0"/>
              </a:rPr>
              <a:t>3. Why do you want to make this change? </a:t>
            </a:r>
          </a:p>
        </p:txBody>
      </p:sp>
      <p:sp>
        <p:nvSpPr>
          <p:cNvPr id="7" name="Rectangle 6"/>
          <p:cNvSpPr/>
          <p:nvPr/>
        </p:nvSpPr>
        <p:spPr>
          <a:xfrm>
            <a:off x="1122947" y="5197648"/>
            <a:ext cx="5881738" cy="400110"/>
          </a:xfrm>
          <a:prstGeom prst="rect">
            <a:avLst/>
          </a:prstGeom>
        </p:spPr>
        <p:txBody>
          <a:bodyPr wrap="none">
            <a:spAutoFit/>
          </a:bodyPr>
          <a:lstStyle/>
          <a:p>
            <a:r>
              <a:rPr lang="en-GB" sz="2000" b="1" dirty="0">
                <a:latin typeface="Ink Free" panose="03080402000500000000" pitchFamily="66" charset="0"/>
              </a:rPr>
              <a:t>4. What has stopped you from making this change? </a:t>
            </a:r>
          </a:p>
        </p:txBody>
      </p:sp>
      <p:sp>
        <p:nvSpPr>
          <p:cNvPr id="8" name="Rectangle 7"/>
          <p:cNvSpPr/>
          <p:nvPr/>
        </p:nvSpPr>
        <p:spPr>
          <a:xfrm>
            <a:off x="1122947" y="5662718"/>
            <a:ext cx="5383205" cy="400110"/>
          </a:xfrm>
          <a:prstGeom prst="rect">
            <a:avLst/>
          </a:prstGeom>
        </p:spPr>
        <p:txBody>
          <a:bodyPr wrap="none">
            <a:spAutoFit/>
          </a:bodyPr>
          <a:lstStyle/>
          <a:p>
            <a:r>
              <a:rPr lang="en-GB" sz="2000" b="1" dirty="0">
                <a:latin typeface="Ink Free" panose="03080402000500000000" pitchFamily="66" charset="0"/>
              </a:rPr>
              <a:t>5. What would enable you to make this change? </a:t>
            </a:r>
          </a:p>
        </p:txBody>
      </p:sp>
    </p:spTree>
    <p:extLst>
      <p:ext uri="{BB962C8B-B14F-4D97-AF65-F5344CB8AC3E}">
        <p14:creationId xmlns:p14="http://schemas.microsoft.com/office/powerpoint/2010/main" val="247736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clrChange>
              <a:clrFrom>
                <a:srgbClr val="FFFFFF"/>
              </a:clrFrom>
              <a:clrTo>
                <a:srgbClr val="FFFFFF">
                  <a:alpha val="0"/>
                </a:srgbClr>
              </a:clrTo>
            </a:clrChange>
          </a:blip>
          <a:srcRect t="7500" b="10725"/>
          <a:stretch/>
        </p:blipFill>
        <p:spPr>
          <a:xfrm>
            <a:off x="948773" y="1059807"/>
            <a:ext cx="4525595" cy="4243606"/>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838" t="49373" r="4217" b="9425"/>
          <a:stretch/>
        </p:blipFill>
        <p:spPr>
          <a:xfrm>
            <a:off x="6017342" y="602526"/>
            <a:ext cx="4744828" cy="5280086"/>
          </a:xfrm>
          <a:prstGeom prst="rect">
            <a:avLst/>
          </a:prstGeom>
        </p:spPr>
      </p:pic>
      <p:sp>
        <p:nvSpPr>
          <p:cNvPr id="7" name="TextBox 6"/>
          <p:cNvSpPr txBox="1"/>
          <p:nvPr/>
        </p:nvSpPr>
        <p:spPr>
          <a:xfrm>
            <a:off x="2524413" y="2390599"/>
            <a:ext cx="1917289" cy="1323439"/>
          </a:xfrm>
          <a:prstGeom prst="rect">
            <a:avLst/>
          </a:prstGeom>
          <a:noFill/>
        </p:spPr>
        <p:txBody>
          <a:bodyPr wrap="square" rtlCol="0">
            <a:spAutoFit/>
          </a:bodyPr>
          <a:lstStyle/>
          <a:p>
            <a:r>
              <a:rPr lang="en-GB" sz="2000" dirty="0">
                <a:latin typeface="Arial Rounded MT Bold" panose="020F0704030504030204" pitchFamily="34" charset="0"/>
              </a:rPr>
              <a:t>Q: Will there be a break during the webinar? </a:t>
            </a:r>
          </a:p>
        </p:txBody>
      </p:sp>
      <p:sp>
        <p:nvSpPr>
          <p:cNvPr id="8" name="TextBox 7"/>
          <p:cNvSpPr txBox="1"/>
          <p:nvPr/>
        </p:nvSpPr>
        <p:spPr>
          <a:xfrm>
            <a:off x="6914045" y="1303577"/>
            <a:ext cx="3411642" cy="1938992"/>
          </a:xfrm>
          <a:prstGeom prst="rect">
            <a:avLst/>
          </a:prstGeom>
          <a:noFill/>
        </p:spPr>
        <p:txBody>
          <a:bodyPr wrap="square" rtlCol="0">
            <a:spAutoFit/>
          </a:bodyPr>
          <a:lstStyle/>
          <a:p>
            <a:pPr algn="ctr"/>
            <a:r>
              <a:rPr lang="en-GB" sz="2000" dirty="0">
                <a:latin typeface="Arial Rounded MT Bold" panose="020F0704030504030204" pitchFamily="34" charset="0"/>
              </a:rPr>
              <a:t>A: There won’t be any scheduled breaks, however, when we stop to do the activities, you can take a break if you need to.</a:t>
            </a:r>
          </a:p>
        </p:txBody>
      </p:sp>
    </p:spTree>
    <p:extLst>
      <p:ext uri="{BB962C8B-B14F-4D97-AF65-F5344CB8AC3E}">
        <p14:creationId xmlns:p14="http://schemas.microsoft.com/office/powerpoint/2010/main" val="2539687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64" y="733925"/>
            <a:ext cx="5317206" cy="5317206"/>
          </a:xfrm>
          <a:prstGeom prst="rect">
            <a:avLst/>
          </a:prstGeom>
        </p:spPr>
      </p:pic>
      <p:sp>
        <p:nvSpPr>
          <p:cNvPr id="4" name="TextBox 3"/>
          <p:cNvSpPr txBox="1"/>
          <p:nvPr/>
        </p:nvSpPr>
        <p:spPr>
          <a:xfrm>
            <a:off x="4728974" y="2968174"/>
            <a:ext cx="2917786" cy="584775"/>
          </a:xfrm>
          <a:prstGeom prst="rect">
            <a:avLst/>
          </a:prstGeom>
          <a:noFill/>
        </p:spPr>
        <p:txBody>
          <a:bodyPr wrap="none" rtlCol="0">
            <a:spAutoFit/>
          </a:bodyPr>
          <a:lstStyle/>
          <a:p>
            <a:r>
              <a:rPr lang="en-GB" sz="3200" b="1" dirty="0">
                <a:solidFill>
                  <a:schemeClr val="accent1">
                    <a:lumMod val="50000"/>
                  </a:schemeClr>
                </a:solidFill>
                <a:latin typeface="Ink Free" panose="03080402000500000000" pitchFamily="66" charset="0"/>
              </a:rPr>
              <a:t>Accomplishment</a:t>
            </a:r>
          </a:p>
        </p:txBody>
      </p:sp>
    </p:spTree>
    <p:extLst>
      <p:ext uri="{BB962C8B-B14F-4D97-AF65-F5344CB8AC3E}">
        <p14:creationId xmlns:p14="http://schemas.microsoft.com/office/powerpoint/2010/main" val="992838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016" t="11883" r="3845" b="77590"/>
          <a:stretch/>
        </p:blipFill>
        <p:spPr>
          <a:xfrm>
            <a:off x="723900" y="742950"/>
            <a:ext cx="2971800" cy="304800"/>
          </a:xfrm>
          <a:prstGeom prst="rect">
            <a:avLst/>
          </a:prstGeom>
        </p:spPr>
      </p:pic>
      <p:sp>
        <p:nvSpPr>
          <p:cNvPr id="4" name="TextBox 3"/>
          <p:cNvSpPr txBox="1"/>
          <p:nvPr/>
        </p:nvSpPr>
        <p:spPr>
          <a:xfrm>
            <a:off x="946150" y="1238250"/>
            <a:ext cx="9867900" cy="4154984"/>
          </a:xfrm>
          <a:prstGeom prst="rect">
            <a:avLst/>
          </a:prstGeom>
          <a:solidFill>
            <a:srgbClr val="666699"/>
          </a:solidFill>
        </p:spPr>
        <p:txBody>
          <a:bodyPr wrap="square" rtlCol="0">
            <a:spAutoFit/>
          </a:bodyPr>
          <a:lstStyle/>
          <a:p>
            <a:r>
              <a:rPr lang="en-GB" sz="2400" dirty="0">
                <a:solidFill>
                  <a:schemeClr val="bg1"/>
                </a:solidFill>
                <a:latin typeface="Arial Rounded MT Bold" panose="020F0704030504030204" pitchFamily="34" charset="0"/>
              </a:rPr>
              <a:t>Accomplishment is the final element of the PERMA model for Wellbeing.</a:t>
            </a:r>
          </a:p>
          <a:p>
            <a:endParaRPr lang="en-GB" sz="2400" dirty="0">
              <a:solidFill>
                <a:schemeClr val="bg1"/>
              </a:solidFill>
              <a:latin typeface="Arial Rounded MT Bold" panose="020F0704030504030204" pitchFamily="34" charset="0"/>
            </a:endParaRPr>
          </a:p>
          <a:p>
            <a:r>
              <a:rPr lang="en-GB" sz="2400" dirty="0">
                <a:solidFill>
                  <a:schemeClr val="bg1"/>
                </a:solidFill>
                <a:latin typeface="Arial Rounded MT Bold" panose="020F0704030504030204" pitchFamily="34" charset="0"/>
              </a:rPr>
              <a:t>Accomplishment includes: </a:t>
            </a:r>
          </a:p>
          <a:p>
            <a:r>
              <a:rPr lang="en-GB" sz="2400" dirty="0">
                <a:solidFill>
                  <a:schemeClr val="bg1"/>
                </a:solidFill>
                <a:latin typeface="Arial Rounded MT Bold" panose="020F0704030504030204" pitchFamily="34" charset="0"/>
              </a:rPr>
              <a:t>Achievement</a:t>
            </a:r>
          </a:p>
          <a:p>
            <a:r>
              <a:rPr lang="en-GB" sz="2400" dirty="0">
                <a:solidFill>
                  <a:schemeClr val="bg1"/>
                </a:solidFill>
                <a:latin typeface="Arial Rounded MT Bold" panose="020F0704030504030204" pitchFamily="34" charset="0"/>
              </a:rPr>
              <a:t>Success</a:t>
            </a:r>
          </a:p>
          <a:p>
            <a:r>
              <a:rPr lang="en-GB" sz="2400" dirty="0">
                <a:solidFill>
                  <a:schemeClr val="bg1"/>
                </a:solidFill>
                <a:latin typeface="Arial Rounded MT Bold" panose="020F0704030504030204" pitchFamily="34" charset="0"/>
              </a:rPr>
              <a:t>Competence</a:t>
            </a:r>
          </a:p>
          <a:p>
            <a:r>
              <a:rPr lang="en-GB" sz="2400" dirty="0">
                <a:solidFill>
                  <a:schemeClr val="bg1"/>
                </a:solidFill>
                <a:latin typeface="Arial Rounded MT Bold" panose="020F0704030504030204" pitchFamily="34" charset="0"/>
              </a:rPr>
              <a:t>Mastery</a:t>
            </a:r>
          </a:p>
          <a:p>
            <a:r>
              <a:rPr lang="en-GB" sz="2400" dirty="0">
                <a:solidFill>
                  <a:schemeClr val="bg1"/>
                </a:solidFill>
                <a:latin typeface="Arial Rounded MT Bold" panose="020F0704030504030204" pitchFamily="34" charset="0"/>
              </a:rPr>
              <a:t>Progress towards dreams </a:t>
            </a:r>
          </a:p>
          <a:p>
            <a:r>
              <a:rPr lang="en-GB" sz="2400" dirty="0">
                <a:solidFill>
                  <a:schemeClr val="bg1"/>
                </a:solidFill>
                <a:latin typeface="Arial Rounded MT Bold" panose="020F0704030504030204" pitchFamily="34" charset="0"/>
              </a:rPr>
              <a:t>Skill and effort are two main contributors to goal achievement, both of which can be increased.</a:t>
            </a:r>
          </a:p>
        </p:txBody>
      </p:sp>
      <p:pic>
        <p:nvPicPr>
          <p:cNvPr id="2" name="Picture 1"/>
          <p:cNvPicPr>
            <a:picLocks noChangeAspect="1"/>
          </p:cNvPicPr>
          <p:nvPr/>
        </p:nvPicPr>
        <p:blipFill rotWithShape="1">
          <a:blip r:embed="rId3">
            <a:clrChange>
              <a:clrFrom>
                <a:srgbClr val="FFFEFA"/>
              </a:clrFrom>
              <a:clrTo>
                <a:srgbClr val="FFFEFA">
                  <a:alpha val="0"/>
                </a:srgbClr>
              </a:clrTo>
            </a:clrChange>
          </a:blip>
          <a:srcRect l="53597" t="2616" r="31726" b="73875"/>
          <a:stretch/>
        </p:blipFill>
        <p:spPr>
          <a:xfrm>
            <a:off x="9582151" y="3816350"/>
            <a:ext cx="2247900" cy="2400300"/>
          </a:xfrm>
          <a:prstGeom prst="rect">
            <a:avLst/>
          </a:prstGeom>
        </p:spPr>
      </p:pic>
    </p:spTree>
    <p:extLst>
      <p:ext uri="{BB962C8B-B14F-4D97-AF65-F5344CB8AC3E}">
        <p14:creationId xmlns:p14="http://schemas.microsoft.com/office/powerpoint/2010/main" val="3890898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2500" t="64444" b="10000"/>
          <a:stretch/>
        </p:blipFill>
        <p:spPr>
          <a:xfrm>
            <a:off x="1078264" y="711144"/>
            <a:ext cx="2895600" cy="2906129"/>
          </a:xfrm>
          <a:prstGeom prst="rect">
            <a:avLst/>
          </a:prstGeom>
        </p:spPr>
      </p:pic>
      <p:sp>
        <p:nvSpPr>
          <p:cNvPr id="7" name="TextBox 6"/>
          <p:cNvSpPr txBox="1"/>
          <p:nvPr/>
        </p:nvSpPr>
        <p:spPr>
          <a:xfrm>
            <a:off x="1814039" y="1388252"/>
            <a:ext cx="1562100" cy="954107"/>
          </a:xfrm>
          <a:prstGeom prst="rect">
            <a:avLst/>
          </a:prstGeom>
          <a:noFill/>
        </p:spPr>
        <p:txBody>
          <a:bodyPr wrap="square" rtlCol="0">
            <a:spAutoFit/>
          </a:bodyPr>
          <a:lstStyle/>
          <a:p>
            <a:r>
              <a:rPr lang="en-GB" sz="2800" b="1" spc="600" dirty="0">
                <a:latin typeface="Bradley Hand ITC" panose="03070402050302030203" pitchFamily="66" charset="0"/>
              </a:rPr>
              <a:t>Try</a:t>
            </a:r>
          </a:p>
          <a:p>
            <a:r>
              <a:rPr lang="en-GB" sz="2800" b="1" spc="600" dirty="0">
                <a:latin typeface="Bradley Hand ITC" panose="03070402050302030203" pitchFamily="66" charset="0"/>
              </a:rPr>
              <a:t>this</a:t>
            </a:r>
          </a:p>
        </p:txBody>
      </p:sp>
      <p:sp>
        <p:nvSpPr>
          <p:cNvPr id="8" name="TextBox 7"/>
          <p:cNvSpPr txBox="1"/>
          <p:nvPr/>
        </p:nvSpPr>
        <p:spPr>
          <a:xfrm>
            <a:off x="4340514" y="711144"/>
            <a:ext cx="6991349" cy="2308324"/>
          </a:xfrm>
          <a:prstGeom prst="rect">
            <a:avLst/>
          </a:prstGeom>
          <a:solidFill>
            <a:schemeClr val="tx2">
              <a:lumMod val="25000"/>
              <a:lumOff val="75000"/>
            </a:schemeClr>
          </a:solidFill>
        </p:spPr>
        <p:txBody>
          <a:bodyPr wrap="square" rtlCol="0">
            <a:spAutoFit/>
          </a:bodyPr>
          <a:lstStyle/>
          <a:p>
            <a:pPr algn="ctr"/>
            <a:r>
              <a:rPr lang="en-GB" sz="2400" dirty="0">
                <a:latin typeface="Arial Rounded MT Bold" panose="020F0704030504030204" pitchFamily="34" charset="0"/>
              </a:rPr>
              <a:t>Look back at your Wheel of Wellbeing, ask yourself: Which activities have you done recently which contributed to you sense of:</a:t>
            </a:r>
          </a:p>
          <a:p>
            <a:pPr algn="ctr"/>
            <a:r>
              <a:rPr lang="en-GB" sz="2400" dirty="0">
                <a:latin typeface="Arial Rounded MT Bold" panose="020F0704030504030204" pitchFamily="34" charset="0"/>
              </a:rPr>
              <a:t>Competence</a:t>
            </a:r>
          </a:p>
          <a:p>
            <a:pPr algn="ctr"/>
            <a:r>
              <a:rPr lang="en-GB" sz="2400" dirty="0">
                <a:latin typeface="Arial Rounded MT Bold" panose="020F0704030504030204" pitchFamily="34" charset="0"/>
              </a:rPr>
              <a:t>Mastery </a:t>
            </a:r>
          </a:p>
          <a:p>
            <a:pPr algn="ctr"/>
            <a:r>
              <a:rPr lang="en-GB" sz="2400" dirty="0">
                <a:latin typeface="Arial Rounded MT Bold" panose="020F0704030504030204" pitchFamily="34" charset="0"/>
              </a:rPr>
              <a:t>Achievement</a:t>
            </a:r>
          </a:p>
        </p:txBody>
      </p:sp>
      <p:sp>
        <p:nvSpPr>
          <p:cNvPr id="9" name="TextBox 8"/>
          <p:cNvSpPr txBox="1"/>
          <p:nvPr/>
        </p:nvSpPr>
        <p:spPr>
          <a:xfrm flipH="1">
            <a:off x="4340513" y="3219382"/>
            <a:ext cx="6991349" cy="1200329"/>
          </a:xfrm>
          <a:prstGeom prst="rect">
            <a:avLst/>
          </a:prstGeom>
          <a:solidFill>
            <a:schemeClr val="bg2">
              <a:lumMod val="75000"/>
            </a:schemeClr>
          </a:solidFill>
        </p:spPr>
        <p:txBody>
          <a:bodyPr wrap="square" rtlCol="0">
            <a:spAutoFit/>
          </a:bodyPr>
          <a:lstStyle/>
          <a:p>
            <a:r>
              <a:rPr lang="en-GB" sz="2400" dirty="0">
                <a:latin typeface="Arial Rounded MT Bold" panose="020F0704030504030204" pitchFamily="34" charset="0"/>
              </a:rPr>
              <a:t>Do you get a sense of accomplishment from the tings you do day–to-day? If so, from which activities in particular?</a:t>
            </a:r>
          </a:p>
        </p:txBody>
      </p:sp>
      <p:sp>
        <p:nvSpPr>
          <p:cNvPr id="13" name="Rectangle 12"/>
          <p:cNvSpPr/>
          <p:nvPr/>
        </p:nvSpPr>
        <p:spPr>
          <a:xfrm>
            <a:off x="4340513" y="4619625"/>
            <a:ext cx="6991349" cy="830997"/>
          </a:xfrm>
          <a:prstGeom prst="rect">
            <a:avLst/>
          </a:prstGeom>
          <a:solidFill>
            <a:schemeClr val="tx2">
              <a:lumMod val="50000"/>
              <a:lumOff val="50000"/>
            </a:schemeClr>
          </a:solidFill>
        </p:spPr>
        <p:txBody>
          <a:bodyPr wrap="square">
            <a:spAutoFit/>
          </a:bodyPr>
          <a:lstStyle/>
          <a:p>
            <a:r>
              <a:rPr lang="en-GB" sz="2400" dirty="0">
                <a:latin typeface="Arial Rounded MT Bold" panose="020F0704030504030204" pitchFamily="34" charset="0"/>
              </a:rPr>
              <a:t>Which activities can you do which increase the feeling of accomplishment in your life?</a:t>
            </a:r>
          </a:p>
        </p:txBody>
      </p:sp>
      <p:sp>
        <p:nvSpPr>
          <p:cNvPr id="15" name="Rectangle 14"/>
          <p:cNvSpPr/>
          <p:nvPr/>
        </p:nvSpPr>
        <p:spPr>
          <a:xfrm>
            <a:off x="4340512" y="5650536"/>
            <a:ext cx="6991349" cy="461665"/>
          </a:xfrm>
          <a:prstGeom prst="rect">
            <a:avLst/>
          </a:prstGeom>
          <a:solidFill>
            <a:schemeClr val="tx2">
              <a:lumMod val="50000"/>
              <a:lumOff val="50000"/>
            </a:schemeClr>
          </a:solidFill>
        </p:spPr>
        <p:txBody>
          <a:bodyPr wrap="square">
            <a:spAutoFit/>
          </a:bodyPr>
          <a:lstStyle/>
          <a:p>
            <a:r>
              <a:rPr lang="en-GB" sz="2400" dirty="0">
                <a:latin typeface="Arial Rounded MT Bold" panose="020F0704030504030204" pitchFamily="34" charset="0"/>
              </a:rPr>
              <a:t>Reflect on these in your Wellbeing Journal </a:t>
            </a:r>
            <a:endParaRPr lang="en-GB" sz="2400" dirty="0"/>
          </a:p>
        </p:txBody>
      </p:sp>
    </p:spTree>
    <p:extLst>
      <p:ext uri="{BB962C8B-B14F-4D97-AF65-F5344CB8AC3E}">
        <p14:creationId xmlns:p14="http://schemas.microsoft.com/office/powerpoint/2010/main" val="1300922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2888883"/>
              </p:ext>
            </p:extLst>
          </p:nvPr>
        </p:nvGraphicFramePr>
        <p:xfrm>
          <a:off x="3390899" y="800100"/>
          <a:ext cx="8093331" cy="2590800"/>
        </p:xfrm>
        <a:graphic>
          <a:graphicData uri="http://schemas.openxmlformats.org/drawingml/2006/table">
            <a:tbl>
              <a:tblPr firstRow="1" bandRow="1">
                <a:tableStyleId>{F5AB1C69-6EDB-4FF4-983F-18BD219EF322}</a:tableStyleId>
              </a:tblPr>
              <a:tblGrid>
                <a:gridCol w="2038351">
                  <a:extLst>
                    <a:ext uri="{9D8B030D-6E8A-4147-A177-3AD203B41FA5}">
                      <a16:colId xmlns:a16="http://schemas.microsoft.com/office/drawing/2014/main" val="1229609438"/>
                    </a:ext>
                  </a:extLst>
                </a:gridCol>
                <a:gridCol w="3357203">
                  <a:extLst>
                    <a:ext uri="{9D8B030D-6E8A-4147-A177-3AD203B41FA5}">
                      <a16:colId xmlns:a16="http://schemas.microsoft.com/office/drawing/2014/main" val="3650406819"/>
                    </a:ext>
                  </a:extLst>
                </a:gridCol>
                <a:gridCol w="2697777">
                  <a:extLst>
                    <a:ext uri="{9D8B030D-6E8A-4147-A177-3AD203B41FA5}">
                      <a16:colId xmlns:a16="http://schemas.microsoft.com/office/drawing/2014/main" val="3649753933"/>
                    </a:ext>
                  </a:extLst>
                </a:gridCol>
              </a:tblGrid>
              <a:tr h="725894">
                <a:tc>
                  <a:txBody>
                    <a:bodyPr/>
                    <a:lstStyle/>
                    <a:p>
                      <a:pPr algn="ctr"/>
                      <a:r>
                        <a:rPr lang="en-GB" sz="2000" dirty="0">
                          <a:latin typeface="Arial" panose="020B0604020202020204" pitchFamily="34" charset="0"/>
                          <a:cs typeface="Arial" panose="020B0604020202020204" pitchFamily="34" charset="0"/>
                        </a:rPr>
                        <a:t>Time Period</a:t>
                      </a:r>
                    </a:p>
                  </a:txBody>
                  <a:tcPr/>
                </a:tc>
                <a:tc>
                  <a:txBody>
                    <a:bodyPr/>
                    <a:lstStyle/>
                    <a:p>
                      <a:pPr algn="ctr"/>
                      <a:r>
                        <a:rPr lang="en-GB" sz="2000" dirty="0">
                          <a:latin typeface="Arial" panose="020B0604020202020204" pitchFamily="34" charset="0"/>
                          <a:cs typeface="Arial" panose="020B0604020202020204" pitchFamily="34" charset="0"/>
                        </a:rPr>
                        <a:t>Achievements which made me</a:t>
                      </a:r>
                      <a:r>
                        <a:rPr lang="en-GB" sz="2000" baseline="0" dirty="0">
                          <a:latin typeface="Arial" panose="020B0604020202020204" pitchFamily="34" charset="0"/>
                          <a:cs typeface="Arial" panose="020B0604020202020204" pitchFamily="34" charset="0"/>
                        </a:rPr>
                        <a:t> feel proud</a:t>
                      </a:r>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a:latin typeface="Arial" panose="020B0604020202020204" pitchFamily="34" charset="0"/>
                          <a:cs typeface="Arial" panose="020B0604020202020204" pitchFamily="34" charset="0"/>
                        </a:rPr>
                        <a:t>Natural Abilities,</a:t>
                      </a:r>
                      <a:r>
                        <a:rPr lang="en-GB" sz="2000" baseline="0" dirty="0">
                          <a:latin typeface="Arial" panose="020B0604020202020204" pitchFamily="34" charset="0"/>
                          <a:cs typeface="Arial" panose="020B0604020202020204" pitchFamily="34" charset="0"/>
                        </a:rPr>
                        <a:t> Interests and Strengths Used</a:t>
                      </a:r>
                      <a:endParaRPr lang="en-GB"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23510631"/>
                  </a:ext>
                </a:extLst>
              </a:tr>
              <a:tr h="285958">
                <a:tc>
                  <a:txBody>
                    <a:bodyPr/>
                    <a:lstStyle/>
                    <a:p>
                      <a:r>
                        <a:rPr lang="en-GB" sz="2000" dirty="0">
                          <a:latin typeface="Arial" panose="020B0604020202020204" pitchFamily="34" charset="0"/>
                          <a:cs typeface="Arial" panose="020B0604020202020204" pitchFamily="34" charset="0"/>
                        </a:rPr>
                        <a:t>0-10</a:t>
                      </a: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39950375"/>
                  </a:ext>
                </a:extLst>
              </a:tr>
              <a:tr h="285958">
                <a:tc>
                  <a:txBody>
                    <a:bodyPr/>
                    <a:lstStyle/>
                    <a:p>
                      <a:r>
                        <a:rPr lang="en-GB" sz="2000" dirty="0">
                          <a:latin typeface="Arial" panose="020B0604020202020204" pitchFamily="34" charset="0"/>
                          <a:cs typeface="Arial" panose="020B0604020202020204" pitchFamily="34" charset="0"/>
                        </a:rPr>
                        <a:t>10-20</a:t>
                      </a: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25851721"/>
                  </a:ext>
                </a:extLst>
              </a:tr>
              <a:tr h="285958">
                <a:tc>
                  <a:txBody>
                    <a:bodyPr/>
                    <a:lstStyle/>
                    <a:p>
                      <a:r>
                        <a:rPr lang="en-GB" sz="2000" dirty="0">
                          <a:latin typeface="Arial" panose="020B0604020202020204" pitchFamily="34" charset="0"/>
                          <a:cs typeface="Arial" panose="020B0604020202020204" pitchFamily="34" charset="0"/>
                        </a:rPr>
                        <a:t>20-30</a:t>
                      </a:r>
                    </a:p>
                  </a:txBody>
                  <a:tcPr/>
                </a:tc>
                <a:tc>
                  <a:txBody>
                    <a:bodyPr/>
                    <a:lstStyle/>
                    <a:p>
                      <a:endParaRPr lang="en-GB" sz="2000">
                        <a:latin typeface="Arial" panose="020B0604020202020204" pitchFamily="34" charset="0"/>
                        <a:cs typeface="Arial" panose="020B0604020202020204" pitchFamily="34" charset="0"/>
                      </a:endParaRPr>
                    </a:p>
                  </a:txBody>
                  <a:tcPr/>
                </a:tc>
                <a:tc>
                  <a:txBody>
                    <a:bodyPr/>
                    <a:lstStyle/>
                    <a:p>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64033534"/>
                  </a:ext>
                </a:extLst>
              </a:tr>
              <a:tr h="285958">
                <a:tc>
                  <a:txBody>
                    <a:bodyPr/>
                    <a:lstStyle/>
                    <a:p>
                      <a:r>
                        <a:rPr lang="en-GB" sz="2000" dirty="0">
                          <a:latin typeface="Arial" panose="020B0604020202020204" pitchFamily="34" charset="0"/>
                          <a:cs typeface="Arial" panose="020B0604020202020204" pitchFamily="34" charset="0"/>
                        </a:rPr>
                        <a:t>30-40</a:t>
                      </a:r>
                    </a:p>
                  </a:txBody>
                  <a:tcPr/>
                </a:tc>
                <a:tc>
                  <a:txBody>
                    <a:bodyPr/>
                    <a:lstStyle/>
                    <a:p>
                      <a:endParaRPr lang="en-GB" sz="200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7847724"/>
                  </a:ext>
                </a:extLst>
              </a:tr>
            </a:tbl>
          </a:graphicData>
        </a:graphic>
      </p:graphicFrame>
      <p:sp>
        <p:nvSpPr>
          <p:cNvPr id="3" name="TextBox 2"/>
          <p:cNvSpPr txBox="1"/>
          <p:nvPr/>
        </p:nvSpPr>
        <p:spPr>
          <a:xfrm>
            <a:off x="647699" y="800100"/>
            <a:ext cx="2743200" cy="2123658"/>
          </a:xfrm>
          <a:prstGeom prst="rect">
            <a:avLst/>
          </a:prstGeom>
          <a:noFill/>
        </p:spPr>
        <p:txBody>
          <a:bodyPr wrap="square" rtlCol="0">
            <a:spAutoFit/>
          </a:bodyPr>
          <a:lstStyle/>
          <a:p>
            <a:pPr algn="ctr"/>
            <a:r>
              <a:rPr lang="en-GB" sz="2200" spc="300" dirty="0">
                <a:solidFill>
                  <a:schemeClr val="accent3">
                    <a:lumMod val="50000"/>
                  </a:schemeClr>
                </a:solidFill>
                <a:latin typeface="Arial Rounded MT Bold" panose="020F0704030504030204" pitchFamily="34" charset="0"/>
              </a:rPr>
              <a:t>In your Wellbeing Journal make a table with three columns like this:</a:t>
            </a:r>
            <a:r>
              <a:rPr lang="en-GB" sz="2200" dirty="0">
                <a:solidFill>
                  <a:schemeClr val="accent3">
                    <a:lumMod val="50000"/>
                  </a:schemeClr>
                </a:solidFill>
                <a:latin typeface="Arial Rounded MT Bold" panose="020F0704030504030204" pitchFamily="34" charset="0"/>
              </a:rPr>
              <a:t> </a:t>
            </a:r>
          </a:p>
        </p:txBody>
      </p:sp>
      <p:sp>
        <p:nvSpPr>
          <p:cNvPr id="5" name="TextBox 4"/>
          <p:cNvSpPr txBox="1"/>
          <p:nvPr/>
        </p:nvSpPr>
        <p:spPr>
          <a:xfrm>
            <a:off x="770118" y="3424003"/>
            <a:ext cx="10714112" cy="3139321"/>
          </a:xfrm>
          <a:prstGeom prst="rect">
            <a:avLst/>
          </a:prstGeom>
          <a:noFill/>
        </p:spPr>
        <p:txBody>
          <a:bodyPr wrap="square" rtlCol="0">
            <a:spAutoFit/>
          </a:bodyPr>
          <a:lstStyle/>
          <a:p>
            <a:r>
              <a:rPr lang="en-GB" sz="2000" dirty="0">
                <a:latin typeface="Arial Rounded MT Bold" panose="020F0704030504030204" pitchFamily="34" charset="0"/>
              </a:rPr>
              <a:t>In the first column, write each decade of your life. In the second column, write any achievement you can think of which made you feel proud now as you look back on your past. Include all achievements, big and small. </a:t>
            </a:r>
          </a:p>
          <a:p>
            <a:endParaRPr lang="en-GB" sz="2000" dirty="0">
              <a:latin typeface="Arial Rounded MT Bold" panose="020F0704030504030204" pitchFamily="34" charset="0"/>
            </a:endParaRPr>
          </a:p>
          <a:p>
            <a:r>
              <a:rPr lang="en-GB" sz="2000" dirty="0">
                <a:latin typeface="Arial Rounded MT Bold" panose="020F0704030504030204" pitchFamily="34" charset="0"/>
              </a:rPr>
              <a:t>Were there any achievements you had forgotten about? </a:t>
            </a:r>
          </a:p>
          <a:p>
            <a:r>
              <a:rPr lang="en-GB" sz="2000" dirty="0">
                <a:latin typeface="Arial Rounded MT Bold" panose="020F0704030504030204" pitchFamily="34" charset="0"/>
              </a:rPr>
              <a:t>Were there more then you initially thought? </a:t>
            </a:r>
          </a:p>
          <a:p>
            <a:endParaRPr lang="en-GB" sz="2000" dirty="0">
              <a:latin typeface="Arial Rounded MT Bold" panose="020F0704030504030204" pitchFamily="34" charset="0"/>
            </a:endParaRPr>
          </a:p>
          <a:p>
            <a:r>
              <a:rPr lang="en-GB" sz="2000" dirty="0">
                <a:latin typeface="Arial Rounded MT Bold" panose="020F0704030504030204" pitchFamily="34" charset="0"/>
              </a:rPr>
              <a:t>In the final column reflect on which natural abilities, interests and strengths, enabled you to achieve these.</a:t>
            </a:r>
          </a:p>
          <a:p>
            <a:r>
              <a:rPr lang="en-GB" dirty="0"/>
              <a:t> </a:t>
            </a:r>
          </a:p>
        </p:txBody>
      </p:sp>
    </p:spTree>
    <p:extLst>
      <p:ext uri="{BB962C8B-B14F-4D97-AF65-F5344CB8AC3E}">
        <p14:creationId xmlns:p14="http://schemas.microsoft.com/office/powerpoint/2010/main" val="1501127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9545" t="24205" r="46511" b="48513"/>
          <a:stretch/>
        </p:blipFill>
        <p:spPr>
          <a:xfrm>
            <a:off x="380754" y="206274"/>
            <a:ext cx="3480516" cy="4283074"/>
          </a:xfrm>
          <a:prstGeom prst="rect">
            <a:avLst/>
          </a:prstGeom>
        </p:spPr>
      </p:pic>
      <p:sp>
        <p:nvSpPr>
          <p:cNvPr id="3" name="TextBox 2"/>
          <p:cNvSpPr txBox="1"/>
          <p:nvPr/>
        </p:nvSpPr>
        <p:spPr>
          <a:xfrm>
            <a:off x="691842" y="1333500"/>
            <a:ext cx="2858339" cy="1908215"/>
          </a:xfrm>
          <a:prstGeom prst="rect">
            <a:avLst/>
          </a:prstGeom>
          <a:noFill/>
        </p:spPr>
        <p:txBody>
          <a:bodyPr wrap="square" rtlCol="0">
            <a:spAutoFit/>
          </a:bodyPr>
          <a:lstStyle/>
          <a:p>
            <a:pPr algn="ctr"/>
            <a:r>
              <a:rPr lang="en-GB" sz="2400" b="1" spc="300" dirty="0">
                <a:latin typeface="Ink Free" panose="03080402000500000000" pitchFamily="66" charset="0"/>
              </a:rPr>
              <a:t>Ask yourself </a:t>
            </a:r>
          </a:p>
          <a:p>
            <a:pPr algn="ctr"/>
            <a:r>
              <a:rPr lang="en-GB" sz="2400" b="1" spc="300" dirty="0">
                <a:latin typeface="Ink Free" panose="03080402000500000000" pitchFamily="66" charset="0"/>
              </a:rPr>
              <a:t>and reflect in your Wellbeing Journal</a:t>
            </a:r>
            <a:r>
              <a:rPr lang="en-GB" sz="2400" b="1" spc="300" dirty="0">
                <a:latin typeface="Arial Rounded MT Bold" panose="020F0704030504030204" pitchFamily="34" charset="0"/>
              </a:rPr>
              <a:t>:</a:t>
            </a:r>
          </a:p>
          <a:p>
            <a:endParaRPr lang="en-GB" sz="2200" dirty="0"/>
          </a:p>
        </p:txBody>
      </p:sp>
      <p:sp>
        <p:nvSpPr>
          <p:cNvPr id="4" name="TextBox 3"/>
          <p:cNvSpPr txBox="1"/>
          <p:nvPr/>
        </p:nvSpPr>
        <p:spPr>
          <a:xfrm>
            <a:off x="3726734" y="631217"/>
            <a:ext cx="7867650" cy="5447645"/>
          </a:xfrm>
          <a:prstGeom prst="rect">
            <a:avLst/>
          </a:prstGeom>
          <a:noFill/>
        </p:spPr>
        <p:txBody>
          <a:bodyPr wrap="square" rtlCol="0">
            <a:spAutoFit/>
          </a:bodyPr>
          <a:lstStyle/>
          <a:p>
            <a:r>
              <a:rPr lang="en-GB" sz="2200" dirty="0">
                <a:latin typeface="Bookman Old Style" panose="02050604050505020204" pitchFamily="18" charset="0"/>
              </a:rPr>
              <a:t> </a:t>
            </a:r>
          </a:p>
          <a:p>
            <a:pPr marL="342900" indent="-342900">
              <a:buFont typeface="Wingdings" panose="05000000000000000000" pitchFamily="2" charset="2"/>
              <a:buChar char="§"/>
            </a:pPr>
            <a:r>
              <a:rPr lang="en-GB" sz="2200" dirty="0">
                <a:latin typeface="Bookman Old Style" panose="02050604050505020204" pitchFamily="18" charset="0"/>
              </a:rPr>
              <a:t>Did any patterns emerge?</a:t>
            </a:r>
          </a:p>
          <a:p>
            <a:endParaRPr lang="en-GB" sz="2200" dirty="0">
              <a:latin typeface="Bookman Old Style" panose="02050604050505020204" pitchFamily="18" charset="0"/>
            </a:endParaRPr>
          </a:p>
          <a:p>
            <a:endParaRPr lang="en-GB" sz="2200" dirty="0">
              <a:latin typeface="Bookman Old Style" panose="02050604050505020204" pitchFamily="18" charset="0"/>
            </a:endParaRPr>
          </a:p>
          <a:p>
            <a:pPr marL="342900" indent="-342900">
              <a:buFont typeface="Wingdings" panose="05000000000000000000" pitchFamily="2" charset="2"/>
              <a:buChar char="§"/>
            </a:pPr>
            <a:r>
              <a:rPr lang="en-GB" sz="2200" dirty="0">
                <a:latin typeface="Bookman Old Style" panose="02050604050505020204" pitchFamily="18" charset="0"/>
              </a:rPr>
              <a:t>Pick one prominent accomplishment from your table, reflect on this accomplishment, spend time savouring the memories from this achievement, recall:</a:t>
            </a:r>
          </a:p>
          <a:p>
            <a:endParaRPr lang="en-GB" sz="2200" dirty="0">
              <a:latin typeface="Bookman Old Style" panose="02050604050505020204" pitchFamily="18" charset="0"/>
            </a:endParaRPr>
          </a:p>
          <a:p>
            <a:pPr marL="342900" indent="-342900">
              <a:buFont typeface="Wingdings" panose="05000000000000000000" pitchFamily="2" charset="2"/>
              <a:buChar char="§"/>
            </a:pPr>
            <a:r>
              <a:rPr lang="en-GB" sz="2200" dirty="0">
                <a:latin typeface="Bookman Old Style" panose="02050604050505020204" pitchFamily="18" charset="0"/>
              </a:rPr>
              <a:t>What happened? What did you do to make this success a reality? What skills and abilities did you use? What setbacks and challenges did you have to overcome? Who else was involved? What exactly makes you proud about this achievement? What positive feelings arise now when looking back?</a:t>
            </a:r>
          </a:p>
          <a:p>
            <a:endParaRPr lang="en-GB" sz="2200" dirty="0">
              <a:latin typeface="Bookman Old Style" panose="02050604050505020204" pitchFamily="18" charset="0"/>
            </a:endParaRPr>
          </a:p>
          <a:p>
            <a:endParaRPr lang="en-GB" dirty="0"/>
          </a:p>
        </p:txBody>
      </p:sp>
    </p:spTree>
    <p:extLst>
      <p:ext uri="{BB962C8B-B14F-4D97-AF65-F5344CB8AC3E}">
        <p14:creationId xmlns:p14="http://schemas.microsoft.com/office/powerpoint/2010/main" val="1587845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l="21556" t="19778" r="21555" b="19778"/>
          <a:stretch/>
        </p:blipFill>
        <p:spPr>
          <a:xfrm>
            <a:off x="1009649" y="1587639"/>
            <a:ext cx="2402541" cy="2552700"/>
          </a:xfrm>
          <a:prstGeom prst="rect">
            <a:avLst/>
          </a:prstGeom>
        </p:spPr>
      </p:pic>
      <p:sp>
        <p:nvSpPr>
          <p:cNvPr id="3" name="TextBox 2"/>
          <p:cNvSpPr txBox="1"/>
          <p:nvPr/>
        </p:nvSpPr>
        <p:spPr>
          <a:xfrm>
            <a:off x="781050" y="758920"/>
            <a:ext cx="4465390" cy="523220"/>
          </a:xfrm>
          <a:prstGeom prst="rect">
            <a:avLst/>
          </a:prstGeom>
          <a:solidFill>
            <a:schemeClr val="accent2">
              <a:lumMod val="60000"/>
              <a:lumOff val="40000"/>
            </a:schemeClr>
          </a:solidFill>
        </p:spPr>
        <p:txBody>
          <a:bodyPr wrap="none" rtlCol="0">
            <a:spAutoFit/>
          </a:bodyPr>
          <a:lstStyle/>
          <a:p>
            <a:r>
              <a:rPr lang="en-GB" sz="2800" dirty="0">
                <a:solidFill>
                  <a:schemeClr val="bg1"/>
                </a:solidFill>
                <a:latin typeface="Arial Rounded MT Bold" panose="020F0704030504030204" pitchFamily="34" charset="0"/>
              </a:rPr>
              <a:t>Accomplishment Anchor</a:t>
            </a:r>
          </a:p>
        </p:txBody>
      </p:sp>
      <p:sp>
        <p:nvSpPr>
          <p:cNvPr id="4" name="TextBox 3"/>
          <p:cNvSpPr txBox="1"/>
          <p:nvPr/>
        </p:nvSpPr>
        <p:spPr>
          <a:xfrm>
            <a:off x="4114800" y="1478779"/>
            <a:ext cx="5372100" cy="1938992"/>
          </a:xfrm>
          <a:prstGeom prst="rect">
            <a:avLst/>
          </a:prstGeom>
          <a:noFill/>
        </p:spPr>
        <p:txBody>
          <a:bodyPr wrap="square" rtlCol="0">
            <a:spAutoFit/>
          </a:bodyPr>
          <a:lstStyle/>
          <a:p>
            <a:r>
              <a:rPr lang="en-GB" sz="2400" dirty="0">
                <a:latin typeface="Arial Rounded MT Bold" panose="020F0704030504030204" pitchFamily="34" charset="0"/>
              </a:rPr>
              <a:t>You can use your past success to give you confidence and spur you on to greater accomplishments, and to give you a boost of positivity.</a:t>
            </a:r>
          </a:p>
        </p:txBody>
      </p:sp>
      <p:sp>
        <p:nvSpPr>
          <p:cNvPr id="5" name="TextBox 4"/>
          <p:cNvSpPr txBox="1"/>
          <p:nvPr/>
        </p:nvSpPr>
        <p:spPr>
          <a:xfrm>
            <a:off x="4114800" y="3614410"/>
            <a:ext cx="6096000" cy="2308324"/>
          </a:xfrm>
          <a:prstGeom prst="rect">
            <a:avLst/>
          </a:prstGeom>
          <a:noFill/>
        </p:spPr>
        <p:txBody>
          <a:bodyPr wrap="square" rtlCol="0">
            <a:spAutoFit/>
          </a:bodyPr>
          <a:lstStyle/>
          <a:p>
            <a:r>
              <a:rPr lang="en-GB" sz="2400" dirty="0">
                <a:latin typeface="Arial Rounded MT Bold" panose="020F0704030504030204" pitchFamily="34" charset="0"/>
              </a:rPr>
              <a:t>Look back regularly at your accomplishment table; try to find a memento from each accomplishment – such as a photo/medal/certificate etc. revisit this table whenever you need a boost.</a:t>
            </a:r>
          </a:p>
        </p:txBody>
      </p:sp>
    </p:spTree>
    <p:extLst>
      <p:ext uri="{BB962C8B-B14F-4D97-AF65-F5344CB8AC3E}">
        <p14:creationId xmlns:p14="http://schemas.microsoft.com/office/powerpoint/2010/main" val="28611434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100000"/>
                    </a14:imgEffect>
                    <a14:imgEffect>
                      <a14:brightnessContrast bright="-4000" contrast="32000"/>
                    </a14:imgEffect>
                  </a14:imgLayer>
                </a14:imgProps>
              </a:ext>
              <a:ext uri="{28A0092B-C50C-407E-A947-70E740481C1C}">
                <a14:useLocalDpi xmlns:a14="http://schemas.microsoft.com/office/drawing/2010/main" val="0"/>
              </a:ext>
            </a:extLst>
          </a:blip>
          <a:srcRect l="14714" t="8273" r="17324" b="7995"/>
          <a:stretch/>
        </p:blipFill>
        <p:spPr>
          <a:xfrm>
            <a:off x="2838450" y="696158"/>
            <a:ext cx="6591300" cy="5524500"/>
          </a:xfrm>
          <a:prstGeom prst="rect">
            <a:avLst/>
          </a:prstGeom>
        </p:spPr>
      </p:pic>
      <p:sp>
        <p:nvSpPr>
          <p:cNvPr id="4" name="TextBox 3"/>
          <p:cNvSpPr txBox="1"/>
          <p:nvPr/>
        </p:nvSpPr>
        <p:spPr>
          <a:xfrm>
            <a:off x="4475633" y="2781300"/>
            <a:ext cx="3316935" cy="1354217"/>
          </a:xfrm>
          <a:prstGeom prst="rect">
            <a:avLst/>
          </a:prstGeom>
          <a:noFill/>
        </p:spPr>
        <p:txBody>
          <a:bodyPr wrap="none" rtlCol="0">
            <a:spAutoFit/>
          </a:bodyPr>
          <a:lstStyle/>
          <a:p>
            <a:pPr algn="ctr"/>
            <a:r>
              <a:rPr lang="en-GB" sz="3200" b="1" spc="600" dirty="0">
                <a:latin typeface="Ink Free" panose="03080402000500000000" pitchFamily="66" charset="0"/>
              </a:rPr>
              <a:t>Appreciative</a:t>
            </a:r>
          </a:p>
          <a:p>
            <a:pPr algn="ctr"/>
            <a:r>
              <a:rPr lang="en-GB" sz="3200" b="1" spc="600" dirty="0">
                <a:latin typeface="Ink Free" panose="03080402000500000000" pitchFamily="66" charset="0"/>
              </a:rPr>
              <a:t>Inquiry</a:t>
            </a:r>
          </a:p>
          <a:p>
            <a:pPr algn="ctr"/>
            <a:endParaRPr lang="en-GB" dirty="0"/>
          </a:p>
        </p:txBody>
      </p:sp>
    </p:spTree>
    <p:extLst>
      <p:ext uri="{BB962C8B-B14F-4D97-AF65-F5344CB8AC3E}">
        <p14:creationId xmlns:p14="http://schemas.microsoft.com/office/powerpoint/2010/main" val="3848647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3700" y="1543050"/>
            <a:ext cx="184731" cy="369332"/>
          </a:xfrm>
          <a:prstGeom prst="rect">
            <a:avLst/>
          </a:prstGeom>
          <a:noFill/>
        </p:spPr>
        <p:txBody>
          <a:bodyPr wrap="none" rtlCol="0">
            <a:spAutoFit/>
          </a:bodyPr>
          <a:lstStyle/>
          <a:p>
            <a:endParaRPr lang="en-GB" dirty="0"/>
          </a:p>
        </p:txBody>
      </p:sp>
      <p:pic>
        <p:nvPicPr>
          <p:cNvPr id="3" name="Picture 2"/>
          <p:cNvPicPr>
            <a:picLocks noChangeAspect="1"/>
          </p:cNvPicPr>
          <p:nvPr/>
        </p:nvPicPr>
        <p:blipFill rotWithShape="1">
          <a:blip r:embed="rId2"/>
          <a:srcRect l="14421" t="32813" r="70955" b="28385"/>
          <a:stretch/>
        </p:blipFill>
        <p:spPr>
          <a:xfrm>
            <a:off x="9235300" y="2944267"/>
            <a:ext cx="2057400" cy="2838450"/>
          </a:xfrm>
          <a:prstGeom prst="rect">
            <a:avLst/>
          </a:prstGeom>
        </p:spPr>
      </p:pic>
      <p:sp>
        <p:nvSpPr>
          <p:cNvPr id="5" name="Rectangle 4"/>
          <p:cNvSpPr/>
          <p:nvPr/>
        </p:nvSpPr>
        <p:spPr>
          <a:xfrm>
            <a:off x="8633599" y="5797390"/>
            <a:ext cx="2925801" cy="369332"/>
          </a:xfrm>
          <a:prstGeom prst="rect">
            <a:avLst/>
          </a:prstGeom>
        </p:spPr>
        <p:txBody>
          <a:bodyPr wrap="none">
            <a:spAutoFit/>
          </a:bodyPr>
          <a:lstStyle/>
          <a:p>
            <a:r>
              <a:rPr lang="en-GB" dirty="0">
                <a:solidFill>
                  <a:srgbClr val="660099"/>
                </a:solidFill>
                <a:latin typeface="arial" panose="020B0604020202020204" pitchFamily="34" charset="0"/>
                <a:hlinkClick r:id="rId3"/>
              </a:rPr>
              <a:t>"The Kiss" by Gustav Klimt</a:t>
            </a:r>
            <a:endParaRPr lang="en-GB" b="0" i="0" dirty="0">
              <a:solidFill>
                <a:srgbClr val="660099"/>
              </a:solidFill>
              <a:effectLst/>
              <a:latin typeface="arial" panose="020B0604020202020204" pitchFamily="34" charset="0"/>
              <a:hlinkClick r:id="rId3"/>
            </a:endParaRPr>
          </a:p>
        </p:txBody>
      </p:sp>
      <p:sp>
        <p:nvSpPr>
          <p:cNvPr id="7" name="Rectangle 6"/>
          <p:cNvSpPr/>
          <p:nvPr/>
        </p:nvSpPr>
        <p:spPr>
          <a:xfrm>
            <a:off x="1019175" y="716340"/>
            <a:ext cx="6672262" cy="2308324"/>
          </a:xfrm>
          <a:prstGeom prst="rect">
            <a:avLst/>
          </a:prstGeom>
        </p:spPr>
        <p:txBody>
          <a:bodyPr wrap="square">
            <a:spAutoFit/>
          </a:bodyPr>
          <a:lstStyle/>
          <a:p>
            <a:r>
              <a:rPr lang="en-GB" sz="2400" dirty="0">
                <a:solidFill>
                  <a:srgbClr val="444444"/>
                </a:solidFill>
                <a:latin typeface="MV Boli" panose="02000500030200090000" pitchFamily="2" charset="0"/>
                <a:cs typeface="MV Boli" panose="02000500030200090000" pitchFamily="2" charset="0"/>
              </a:rPr>
              <a:t>Appreciative Inquiry (AI) was developed by David </a:t>
            </a:r>
            <a:r>
              <a:rPr lang="en-GB" sz="2400" dirty="0" err="1">
                <a:solidFill>
                  <a:srgbClr val="444444"/>
                </a:solidFill>
                <a:latin typeface="MV Boli" panose="02000500030200090000" pitchFamily="2" charset="0"/>
                <a:cs typeface="MV Boli" panose="02000500030200090000" pitchFamily="2" charset="0"/>
              </a:rPr>
              <a:t>Cooperridge</a:t>
            </a:r>
            <a:r>
              <a:rPr lang="en-GB" sz="2400" dirty="0">
                <a:solidFill>
                  <a:srgbClr val="444444"/>
                </a:solidFill>
                <a:latin typeface="MV Boli" panose="02000500030200090000" pitchFamily="2" charset="0"/>
                <a:cs typeface="MV Boli" panose="02000500030200090000" pitchFamily="2" charset="0"/>
              </a:rPr>
              <a:t> in the mid-eighties. His wife, an artist, educated him about the “</a:t>
            </a:r>
            <a:r>
              <a:rPr lang="en-GB" sz="2400" b="1" dirty="0">
                <a:solidFill>
                  <a:srgbClr val="444444"/>
                </a:solidFill>
                <a:latin typeface="MV Boli" panose="02000500030200090000" pitchFamily="2" charset="0"/>
                <a:cs typeface="MV Boli" panose="02000500030200090000" pitchFamily="2" charset="0"/>
              </a:rPr>
              <a:t>appreciative eye</a:t>
            </a:r>
            <a:r>
              <a:rPr lang="en-GB" sz="2400" dirty="0">
                <a:solidFill>
                  <a:srgbClr val="444444"/>
                </a:solidFill>
                <a:latin typeface="MV Boli" panose="02000500030200090000" pitchFamily="2" charset="0"/>
                <a:cs typeface="MV Boli" panose="02000500030200090000" pitchFamily="2" charset="0"/>
              </a:rPr>
              <a:t>”</a:t>
            </a:r>
            <a:r>
              <a:rPr lang="en-GB" sz="2400" b="1" dirty="0">
                <a:solidFill>
                  <a:srgbClr val="444444"/>
                </a:solidFill>
                <a:latin typeface="MV Boli" panose="02000500030200090000" pitchFamily="2" charset="0"/>
                <a:cs typeface="MV Boli" panose="02000500030200090000" pitchFamily="2" charset="0"/>
              </a:rPr>
              <a:t> </a:t>
            </a:r>
            <a:r>
              <a:rPr lang="en-GB" sz="2400" dirty="0">
                <a:solidFill>
                  <a:srgbClr val="444444"/>
                </a:solidFill>
                <a:latin typeface="MV Boli" panose="02000500030200090000" pitchFamily="2" charset="0"/>
                <a:cs typeface="MV Boli" panose="02000500030200090000" pitchFamily="2" charset="0"/>
              </a:rPr>
              <a:t>– an idea that assumes that </a:t>
            </a:r>
            <a:r>
              <a:rPr lang="en-GB" sz="2400" b="1" dirty="0">
                <a:solidFill>
                  <a:srgbClr val="444444"/>
                </a:solidFill>
                <a:latin typeface="MV Boli" panose="02000500030200090000" pitchFamily="2" charset="0"/>
                <a:cs typeface="MV Boli" panose="02000500030200090000" pitchFamily="2" charset="0"/>
              </a:rPr>
              <a:t>in every piece of art there is beauty</a:t>
            </a:r>
            <a:r>
              <a:rPr lang="en-GB" sz="2400" dirty="0">
                <a:solidFill>
                  <a:srgbClr val="444444"/>
                </a:solidFill>
                <a:latin typeface="MV Boli" panose="02000500030200090000" pitchFamily="2" charset="0"/>
                <a:cs typeface="MV Boli" panose="02000500030200090000" pitchFamily="2" charset="0"/>
              </a:rPr>
              <a:t>. AI applies this principle to business.</a:t>
            </a:r>
            <a:endParaRPr lang="en-GB" sz="2400" dirty="0">
              <a:latin typeface="MV Boli" panose="02000500030200090000" pitchFamily="2" charset="0"/>
              <a:cs typeface="MV Boli" panose="02000500030200090000" pitchFamily="2" charset="0"/>
            </a:endParaRPr>
          </a:p>
        </p:txBody>
      </p:sp>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588" t="23913" r="13953" b="27488"/>
          <a:stretch/>
        </p:blipFill>
        <p:spPr>
          <a:xfrm>
            <a:off x="6015850" y="2969507"/>
            <a:ext cx="3219450" cy="495301"/>
          </a:xfrm>
          <a:prstGeom prst="rect">
            <a:avLst/>
          </a:prstGeom>
        </p:spPr>
      </p:pic>
      <p:sp>
        <p:nvSpPr>
          <p:cNvPr id="9" name="Rectangle 8"/>
          <p:cNvSpPr/>
          <p:nvPr/>
        </p:nvSpPr>
        <p:spPr>
          <a:xfrm>
            <a:off x="1019174" y="3393996"/>
            <a:ext cx="6672263" cy="2677656"/>
          </a:xfrm>
          <a:prstGeom prst="rect">
            <a:avLst/>
          </a:prstGeom>
        </p:spPr>
        <p:txBody>
          <a:bodyPr wrap="square">
            <a:spAutoFit/>
          </a:bodyPr>
          <a:lstStyle/>
          <a:p>
            <a:r>
              <a:rPr lang="en-GB" sz="2400" dirty="0">
                <a:solidFill>
                  <a:srgbClr val="444444"/>
                </a:solidFill>
                <a:latin typeface="MV Boli" panose="02000500030200090000" pitchFamily="2" charset="0"/>
                <a:cs typeface="MV Boli" panose="02000500030200090000" pitchFamily="2" charset="0"/>
              </a:rPr>
              <a:t>AI is a way of looking at change which focuses on identifying and doing more of </a:t>
            </a:r>
            <a:r>
              <a:rPr lang="en-GB" sz="2400" b="1" dirty="0">
                <a:solidFill>
                  <a:srgbClr val="444444"/>
                </a:solidFill>
                <a:latin typeface="MV Boli" panose="02000500030200090000" pitchFamily="2" charset="0"/>
                <a:cs typeface="MV Boli" panose="02000500030200090000" pitchFamily="2" charset="0"/>
              </a:rPr>
              <a:t>what is already working</a:t>
            </a:r>
            <a:r>
              <a:rPr lang="en-GB" sz="2400" dirty="0">
                <a:solidFill>
                  <a:srgbClr val="444444"/>
                </a:solidFill>
                <a:latin typeface="MV Boli" panose="02000500030200090000" pitchFamily="2" charset="0"/>
                <a:cs typeface="MV Boli" panose="02000500030200090000" pitchFamily="2" charset="0"/>
              </a:rPr>
              <a:t>, rather than looking for problems and trying to fix them.</a:t>
            </a:r>
          </a:p>
          <a:p>
            <a:endParaRPr lang="en-GB" sz="2400" dirty="0">
              <a:solidFill>
                <a:srgbClr val="444444"/>
              </a:solidFill>
              <a:latin typeface="MV Boli" panose="02000500030200090000" pitchFamily="2" charset="0"/>
              <a:cs typeface="MV Boli" panose="02000500030200090000" pitchFamily="2" charset="0"/>
            </a:endParaRPr>
          </a:p>
          <a:p>
            <a:r>
              <a:rPr lang="en-GB" sz="2400" dirty="0">
                <a:solidFill>
                  <a:srgbClr val="444444"/>
                </a:solidFill>
                <a:latin typeface="MV Boli" panose="02000500030200090000" pitchFamily="2" charset="0"/>
                <a:cs typeface="MV Boli" panose="02000500030200090000" pitchFamily="2" charset="0"/>
              </a:rPr>
              <a:t>AI is a STRENGHS based approach to managing change</a:t>
            </a:r>
            <a:endParaRPr lang="en-GB" sz="2400" dirty="0">
              <a:latin typeface="MV Boli" panose="02000500030200090000" pitchFamily="2" charset="0"/>
              <a:cs typeface="MV Boli" panose="02000500030200090000" pitchFamily="2" charset="0"/>
            </a:endParaRPr>
          </a:p>
        </p:txBody>
      </p:sp>
      <p:sp>
        <p:nvSpPr>
          <p:cNvPr id="10" name="Rectangle 9"/>
          <p:cNvSpPr/>
          <p:nvPr/>
        </p:nvSpPr>
        <p:spPr>
          <a:xfrm>
            <a:off x="7691438" y="1931432"/>
            <a:ext cx="4309365" cy="830997"/>
          </a:xfrm>
          <a:prstGeom prst="rect">
            <a:avLst/>
          </a:prstGeom>
        </p:spPr>
        <p:txBody>
          <a:bodyPr wrap="square">
            <a:spAutoFit/>
          </a:bodyPr>
          <a:lstStyle/>
          <a:p>
            <a:pPr algn="ctr"/>
            <a:r>
              <a:rPr lang="en-GB" sz="2400" b="1" dirty="0">
                <a:solidFill>
                  <a:srgbClr val="444444"/>
                </a:solidFill>
                <a:latin typeface="MV Boli" panose="02000500030200090000" pitchFamily="2" charset="0"/>
                <a:cs typeface="MV Boli" panose="02000500030200090000" pitchFamily="2" charset="0"/>
              </a:rPr>
              <a:t>In every piece of art</a:t>
            </a:r>
          </a:p>
          <a:p>
            <a:pPr algn="ctr"/>
            <a:r>
              <a:rPr lang="en-GB" sz="2400" b="1" dirty="0">
                <a:solidFill>
                  <a:srgbClr val="444444"/>
                </a:solidFill>
                <a:latin typeface="MV Boli" panose="02000500030200090000" pitchFamily="2" charset="0"/>
                <a:cs typeface="MV Boli" panose="02000500030200090000" pitchFamily="2" charset="0"/>
              </a:rPr>
              <a:t> there is beauty</a:t>
            </a:r>
            <a:r>
              <a:rPr lang="en-GB" sz="2400" dirty="0">
                <a:solidFill>
                  <a:srgbClr val="444444"/>
                </a:solidFill>
                <a:latin typeface="MV Boli" panose="02000500030200090000" pitchFamily="2" charset="0"/>
                <a:cs typeface="MV Boli" panose="02000500030200090000" pitchFamily="2" charset="0"/>
              </a:rPr>
              <a:t> </a:t>
            </a:r>
            <a:endParaRPr lang="en-GB" sz="2400" dirty="0"/>
          </a:p>
        </p:txBody>
      </p:sp>
    </p:spTree>
    <p:extLst>
      <p:ext uri="{BB962C8B-B14F-4D97-AF65-F5344CB8AC3E}">
        <p14:creationId xmlns:p14="http://schemas.microsoft.com/office/powerpoint/2010/main" val="4265110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666750"/>
            <a:ext cx="10610850" cy="5324535"/>
          </a:xfrm>
          <a:prstGeom prst="rect">
            <a:avLst/>
          </a:prstGeom>
          <a:solidFill>
            <a:schemeClr val="accent2">
              <a:lumMod val="60000"/>
              <a:lumOff val="40000"/>
            </a:schemeClr>
          </a:solidFill>
        </p:spPr>
        <p:txBody>
          <a:bodyPr wrap="square" rtlCol="0">
            <a:spAutoFit/>
          </a:bodyPr>
          <a:lstStyle/>
          <a:p>
            <a:r>
              <a:rPr lang="en-GB" sz="3200" dirty="0">
                <a:solidFill>
                  <a:schemeClr val="bg1"/>
                </a:solidFill>
                <a:latin typeface="Arial Rounded MT Bold" panose="020F0704030504030204" pitchFamily="34" charset="0"/>
              </a:rPr>
              <a:t>AI starts from a POSITIVE perspective.</a:t>
            </a:r>
          </a:p>
          <a:p>
            <a:r>
              <a:rPr lang="en-GB" sz="3200" dirty="0">
                <a:solidFill>
                  <a:schemeClr val="bg1"/>
                </a:solidFill>
                <a:latin typeface="Arial Rounded MT Bold" panose="020F0704030504030204" pitchFamily="34" charset="0"/>
              </a:rPr>
              <a:t>Instead of thinking about what is not currently working, AI asks: WHAT IS WORKING WELL? and building upon this.</a:t>
            </a:r>
          </a:p>
          <a:p>
            <a:endParaRPr lang="en-GB" sz="3200" dirty="0">
              <a:solidFill>
                <a:schemeClr val="bg1"/>
              </a:solidFill>
              <a:latin typeface="Arial Rounded MT Bold" panose="020F0704030504030204" pitchFamily="34" charset="0"/>
            </a:endParaRPr>
          </a:p>
          <a:p>
            <a:r>
              <a:rPr lang="en-GB" sz="3200" dirty="0">
                <a:solidFill>
                  <a:schemeClr val="bg1"/>
                </a:solidFill>
                <a:latin typeface="Arial Rounded MT Bold" panose="020F0704030504030204" pitchFamily="34" charset="0"/>
              </a:rPr>
              <a:t>Focusing on what is working well generates enthusiasm, energy and engagement necessary to recreate the positive and deal with the negative more effectively then the traditional approach by focusing only on the negative.</a:t>
            </a:r>
          </a:p>
          <a:p>
            <a:endParaRPr lang="en-GB" sz="2000" dirty="0">
              <a:solidFill>
                <a:schemeClr val="bg1"/>
              </a:solidFill>
              <a:latin typeface="Arial Rounded MT Bold" panose="020F0704030504030204" pitchFamily="34" charset="0"/>
            </a:endParaRPr>
          </a:p>
        </p:txBody>
      </p:sp>
      <p:sp>
        <p:nvSpPr>
          <p:cNvPr id="3" name="TextBox 2"/>
          <p:cNvSpPr txBox="1"/>
          <p:nvPr/>
        </p:nvSpPr>
        <p:spPr>
          <a:xfrm>
            <a:off x="800100" y="4114800"/>
            <a:ext cx="10610850" cy="523220"/>
          </a:xfrm>
          <a:prstGeom prst="rect">
            <a:avLst/>
          </a:prstGeom>
          <a:noFill/>
        </p:spPr>
        <p:txBody>
          <a:bodyPr wrap="square" rtlCol="0">
            <a:spAutoFit/>
          </a:bodyPr>
          <a:lstStyle/>
          <a:p>
            <a:r>
              <a:rPr lang="en-GB" sz="2800" dirty="0">
                <a:latin typeface="MV Boli" panose="02000500030200090000" pitchFamily="2" charset="0"/>
                <a:cs typeface="MV Boli" panose="02000500030200090000" pitchFamily="2" charset="0"/>
              </a:rPr>
              <a:t> </a:t>
            </a:r>
            <a:endParaRPr lang="en-GB" sz="2800" i="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80485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9149" y="1195804"/>
            <a:ext cx="10572750" cy="4893647"/>
          </a:xfrm>
          <a:prstGeom prst="rect">
            <a:avLst/>
          </a:prstGeom>
          <a:solidFill>
            <a:schemeClr val="accent2">
              <a:lumMod val="20000"/>
              <a:lumOff val="80000"/>
            </a:schemeClr>
          </a:solidFill>
        </p:spPr>
        <p:txBody>
          <a:bodyPr wrap="square">
            <a:spAutoFit/>
          </a:bodyPr>
          <a:lstStyle/>
          <a:p>
            <a:pPr algn="just"/>
            <a:r>
              <a:rPr lang="en-GB" sz="2400" b="1" i="1" spc="300" dirty="0">
                <a:solidFill>
                  <a:schemeClr val="accent3">
                    <a:lumMod val="50000"/>
                  </a:schemeClr>
                </a:solidFill>
                <a:latin typeface="MV Boli" panose="02000500030200090000" pitchFamily="2" charset="0"/>
                <a:cs typeface="MV Boli" panose="02000500030200090000" pitchFamily="2" charset="0"/>
              </a:rPr>
              <a:t>1.Words create worlds </a:t>
            </a:r>
            <a:r>
              <a:rPr lang="en-GB" sz="2400" spc="300" dirty="0">
                <a:solidFill>
                  <a:schemeClr val="accent3">
                    <a:lumMod val="50000"/>
                  </a:schemeClr>
                </a:solidFill>
                <a:latin typeface="MV Boli" panose="02000500030200090000" pitchFamily="2" charset="0"/>
                <a:cs typeface="MV Boli" panose="02000500030200090000" pitchFamily="2" charset="0"/>
              </a:rPr>
              <a:t>reality is not an objective fact, it is a subjective experience. This means that we can change how we view the world, and how we feel, by changing the way we describe our experience, and the stories we tell. </a:t>
            </a:r>
          </a:p>
          <a:p>
            <a:pPr algn="just"/>
            <a:r>
              <a:rPr lang="en-GB" sz="2400" spc="300" dirty="0">
                <a:latin typeface="MV Boli" panose="02000500030200090000" pitchFamily="2" charset="0"/>
                <a:cs typeface="MV Boli" panose="02000500030200090000" pitchFamily="2" charset="0"/>
              </a:rPr>
              <a:t>2.</a:t>
            </a:r>
            <a:r>
              <a:rPr lang="en-GB" sz="2400" spc="300" dirty="0">
                <a:solidFill>
                  <a:schemeClr val="accent1">
                    <a:lumMod val="75000"/>
                  </a:schemeClr>
                </a:solidFill>
                <a:latin typeface="MV Boli" panose="02000500030200090000" pitchFamily="2" charset="0"/>
                <a:cs typeface="MV Boli" panose="02000500030200090000" pitchFamily="2" charset="0"/>
              </a:rPr>
              <a:t> </a:t>
            </a:r>
            <a:r>
              <a:rPr lang="en-GB" sz="2400" b="1" spc="300" dirty="0">
                <a:latin typeface="MV Boli" panose="02000500030200090000" pitchFamily="2" charset="0"/>
                <a:cs typeface="MV Boli" panose="02000500030200090000" pitchFamily="2" charset="0"/>
              </a:rPr>
              <a:t>Asking questions starts the process of change</a:t>
            </a:r>
            <a:r>
              <a:rPr lang="en-GB" sz="2400" spc="300" dirty="0">
                <a:latin typeface="MV Boli" panose="02000500030200090000" pitchFamily="2" charset="0"/>
                <a:cs typeface="MV Boli" panose="02000500030200090000" pitchFamily="2" charset="0"/>
              </a:rPr>
              <a:t>.</a:t>
            </a:r>
          </a:p>
          <a:p>
            <a:pPr algn="just"/>
            <a:r>
              <a:rPr lang="en-GB" sz="2400" spc="300" dirty="0">
                <a:solidFill>
                  <a:schemeClr val="accent3">
                    <a:lumMod val="75000"/>
                  </a:schemeClr>
                </a:solidFill>
                <a:latin typeface="MV Boli" panose="02000500030200090000" pitchFamily="2" charset="0"/>
                <a:cs typeface="MV Boli" panose="02000500030200090000" pitchFamily="2" charset="0"/>
              </a:rPr>
              <a:t>3.</a:t>
            </a:r>
            <a:r>
              <a:rPr lang="en-GB" sz="2400" spc="300" dirty="0">
                <a:solidFill>
                  <a:schemeClr val="accent1">
                    <a:lumMod val="50000"/>
                  </a:schemeClr>
                </a:solidFill>
                <a:latin typeface="MV Boli" panose="02000500030200090000" pitchFamily="2" charset="0"/>
                <a:cs typeface="MV Boli" panose="02000500030200090000" pitchFamily="2" charset="0"/>
              </a:rPr>
              <a:t> </a:t>
            </a:r>
            <a:r>
              <a:rPr lang="en-GB" sz="2400" b="1" spc="300" dirty="0">
                <a:solidFill>
                  <a:schemeClr val="accent3">
                    <a:lumMod val="50000"/>
                  </a:schemeClr>
                </a:solidFill>
                <a:latin typeface="MV Boli" panose="02000500030200090000" pitchFamily="2" charset="0"/>
                <a:cs typeface="MV Boli" panose="02000500030200090000" pitchFamily="2" charset="0"/>
              </a:rPr>
              <a:t>Our individual experience is a story </a:t>
            </a:r>
            <a:r>
              <a:rPr lang="en-GB" sz="2400" spc="300" dirty="0">
                <a:solidFill>
                  <a:schemeClr val="accent3">
                    <a:lumMod val="50000"/>
                  </a:schemeClr>
                </a:solidFill>
                <a:latin typeface="MV Boli" panose="02000500030200090000" pitchFamily="2" charset="0"/>
                <a:cs typeface="MV Boli" panose="02000500030200090000" pitchFamily="2" charset="0"/>
              </a:rPr>
              <a:t>which can be reinterpreted and told in different ways. </a:t>
            </a:r>
          </a:p>
          <a:p>
            <a:pPr algn="just"/>
            <a:r>
              <a:rPr lang="en-GB" sz="2400" spc="300" dirty="0">
                <a:latin typeface="MV Boli" panose="02000500030200090000" pitchFamily="2" charset="0"/>
                <a:cs typeface="MV Boli" panose="02000500030200090000" pitchFamily="2" charset="0"/>
              </a:rPr>
              <a:t>4. </a:t>
            </a:r>
            <a:r>
              <a:rPr lang="en-GB" sz="2400" b="1" spc="300" dirty="0">
                <a:latin typeface="MV Boli" panose="02000500030200090000" pitchFamily="2" charset="0"/>
                <a:cs typeface="MV Boli" panose="02000500030200090000" pitchFamily="2" charset="0"/>
              </a:rPr>
              <a:t>We can create positive change effectively by creating positive images of the future</a:t>
            </a:r>
            <a:r>
              <a:rPr lang="en-GB" sz="2400" spc="300" dirty="0">
                <a:latin typeface="MV Boli" panose="02000500030200090000" pitchFamily="2" charset="0"/>
                <a:cs typeface="MV Boli" panose="02000500030200090000" pitchFamily="2" charset="0"/>
              </a:rPr>
              <a:t>. </a:t>
            </a:r>
          </a:p>
          <a:p>
            <a:pPr algn="just"/>
            <a:r>
              <a:rPr lang="en-GB" sz="2400" spc="300" dirty="0">
                <a:solidFill>
                  <a:schemeClr val="accent3">
                    <a:lumMod val="50000"/>
                  </a:schemeClr>
                </a:solidFill>
                <a:latin typeface="MV Boli" panose="02000500030200090000" pitchFamily="2" charset="0"/>
                <a:cs typeface="MV Boli" panose="02000500030200090000" pitchFamily="2" charset="0"/>
              </a:rPr>
              <a:t>5.</a:t>
            </a:r>
            <a:r>
              <a:rPr lang="en-GB" sz="2400" spc="300" dirty="0">
                <a:solidFill>
                  <a:schemeClr val="accent1">
                    <a:lumMod val="75000"/>
                  </a:schemeClr>
                </a:solidFill>
                <a:latin typeface="MV Boli" panose="02000500030200090000" pitchFamily="2" charset="0"/>
                <a:cs typeface="MV Boli" panose="02000500030200090000" pitchFamily="2" charset="0"/>
              </a:rPr>
              <a:t> </a:t>
            </a:r>
            <a:r>
              <a:rPr lang="en-GB" sz="2400" spc="300" dirty="0">
                <a:solidFill>
                  <a:schemeClr val="accent3">
                    <a:lumMod val="50000"/>
                  </a:schemeClr>
                </a:solidFill>
                <a:latin typeface="MV Boli" panose="02000500030200090000" pitchFamily="2" charset="0"/>
                <a:cs typeface="MV Boli" panose="02000500030200090000" pitchFamily="2" charset="0"/>
              </a:rPr>
              <a:t>An </a:t>
            </a:r>
            <a:r>
              <a:rPr lang="en-GB" sz="2400" b="1" spc="300" dirty="0">
                <a:solidFill>
                  <a:schemeClr val="accent3">
                    <a:lumMod val="50000"/>
                  </a:schemeClr>
                </a:solidFill>
                <a:latin typeface="MV Boli" panose="02000500030200090000" pitchFamily="2" charset="0"/>
                <a:cs typeface="MV Boli" panose="02000500030200090000" pitchFamily="2" charset="0"/>
              </a:rPr>
              <a:t>in-depth review of what went well </a:t>
            </a:r>
            <a:r>
              <a:rPr lang="en-GB" sz="2400" spc="300" dirty="0">
                <a:solidFill>
                  <a:schemeClr val="accent3">
                    <a:lumMod val="50000"/>
                  </a:schemeClr>
                </a:solidFill>
                <a:latin typeface="MV Boli" panose="02000500030200090000" pitchFamily="2" charset="0"/>
                <a:cs typeface="MV Boli" panose="02000500030200090000" pitchFamily="2" charset="0"/>
              </a:rPr>
              <a:t>and what is working now is significantly more helpful then just analysing what went wrong. </a:t>
            </a:r>
            <a:endParaRPr lang="en-GB" sz="2400" spc="300" dirty="0">
              <a:solidFill>
                <a:schemeClr val="accent3">
                  <a:lumMod val="50000"/>
                </a:schemeClr>
              </a:solidFill>
            </a:endParaRPr>
          </a:p>
        </p:txBody>
      </p:sp>
      <p:sp>
        <p:nvSpPr>
          <p:cNvPr id="4" name="Rectangle 3"/>
          <p:cNvSpPr/>
          <p:nvPr/>
        </p:nvSpPr>
        <p:spPr>
          <a:xfrm>
            <a:off x="3050527" y="672584"/>
            <a:ext cx="5426486" cy="523220"/>
          </a:xfrm>
          <a:prstGeom prst="rect">
            <a:avLst/>
          </a:prstGeom>
          <a:solidFill>
            <a:schemeClr val="accent2">
              <a:lumMod val="60000"/>
              <a:lumOff val="40000"/>
            </a:schemeClr>
          </a:solidFill>
        </p:spPr>
        <p:txBody>
          <a:bodyPr wrap="none">
            <a:spAutoFit/>
          </a:bodyPr>
          <a:lstStyle/>
          <a:p>
            <a:r>
              <a:rPr lang="en-GB" sz="2800" b="1" dirty="0">
                <a:solidFill>
                  <a:schemeClr val="bg1"/>
                </a:solidFill>
                <a:latin typeface="MV Boli" panose="02000500030200090000" pitchFamily="2" charset="0"/>
                <a:cs typeface="MV Boli" panose="02000500030200090000" pitchFamily="2" charset="0"/>
              </a:rPr>
              <a:t>AI is based on FIVE Principles: </a:t>
            </a:r>
          </a:p>
        </p:txBody>
      </p:sp>
    </p:spTree>
    <p:extLst>
      <p:ext uri="{BB962C8B-B14F-4D97-AF65-F5344CB8AC3E}">
        <p14:creationId xmlns:p14="http://schemas.microsoft.com/office/powerpoint/2010/main" val="248715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7977" t="50158" b="9274"/>
          <a:stretch/>
        </p:blipFill>
        <p:spPr>
          <a:xfrm>
            <a:off x="5809957" y="337625"/>
            <a:ext cx="6112283" cy="6365052"/>
          </a:xfrm>
          <a:prstGeom prst="rect">
            <a:avLst/>
          </a:prstGeom>
        </p:spPr>
      </p:pic>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494" t="54166" r="48062" b="9518"/>
          <a:stretch/>
        </p:blipFill>
        <p:spPr>
          <a:xfrm>
            <a:off x="661181" y="1125415"/>
            <a:ext cx="4943958" cy="4487594"/>
          </a:xfrm>
          <a:prstGeom prst="rect">
            <a:avLst/>
          </a:prstGeom>
        </p:spPr>
      </p:pic>
      <p:sp>
        <p:nvSpPr>
          <p:cNvPr id="4" name="TextBox 3"/>
          <p:cNvSpPr txBox="1"/>
          <p:nvPr/>
        </p:nvSpPr>
        <p:spPr>
          <a:xfrm>
            <a:off x="1607966" y="2138289"/>
            <a:ext cx="3090643" cy="1200329"/>
          </a:xfrm>
          <a:prstGeom prst="rect">
            <a:avLst/>
          </a:prstGeom>
          <a:noFill/>
        </p:spPr>
        <p:txBody>
          <a:bodyPr wrap="square" rtlCol="0">
            <a:spAutoFit/>
          </a:bodyPr>
          <a:lstStyle/>
          <a:p>
            <a:pPr algn="ctr"/>
            <a:r>
              <a:rPr lang="en-GB" sz="2400" dirty="0">
                <a:latin typeface="Arial Rounded MT Bold" panose="020F0704030504030204" pitchFamily="34" charset="0"/>
              </a:rPr>
              <a:t>Q: Can I leave the webinar whenever I want to?</a:t>
            </a:r>
          </a:p>
        </p:txBody>
      </p:sp>
      <p:sp>
        <p:nvSpPr>
          <p:cNvPr id="5" name="Rectangle 4"/>
          <p:cNvSpPr/>
          <p:nvPr/>
        </p:nvSpPr>
        <p:spPr>
          <a:xfrm>
            <a:off x="7230793" y="1125415"/>
            <a:ext cx="3080825" cy="2031325"/>
          </a:xfrm>
          <a:prstGeom prst="rect">
            <a:avLst/>
          </a:prstGeom>
        </p:spPr>
        <p:txBody>
          <a:bodyPr wrap="square">
            <a:spAutoFit/>
          </a:bodyPr>
          <a:lstStyle/>
          <a:p>
            <a:pPr algn="ctr"/>
            <a:r>
              <a:rPr lang="en-GB" dirty="0">
                <a:latin typeface="Arial Rounded MT Bold" panose="020F0704030504030204" pitchFamily="34" charset="0"/>
              </a:rPr>
              <a:t>A: Yes, you do not have to stay for the entire </a:t>
            </a:r>
          </a:p>
          <a:p>
            <a:pPr algn="ctr"/>
            <a:r>
              <a:rPr lang="en-GB" dirty="0">
                <a:latin typeface="Arial Rounded MT Bold" panose="020F0704030504030204" pitchFamily="34" charset="0"/>
              </a:rPr>
              <a:t>session if you don’t want to – you can watch this</a:t>
            </a:r>
          </a:p>
          <a:p>
            <a:pPr algn="ctr"/>
            <a:r>
              <a:rPr lang="en-GB" dirty="0">
                <a:latin typeface="Arial Rounded MT Bold" panose="020F0704030504030204" pitchFamily="34" charset="0"/>
              </a:rPr>
              <a:t>as a recording later and do the activities in your own time.</a:t>
            </a:r>
          </a:p>
        </p:txBody>
      </p:sp>
    </p:spTree>
    <p:extLst>
      <p:ext uri="{BB962C8B-B14F-4D97-AF65-F5344CB8AC3E}">
        <p14:creationId xmlns:p14="http://schemas.microsoft.com/office/powerpoint/2010/main" val="735215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blip>
          <a:srcRect l="5861" t="1819" r="8620" b="1597"/>
          <a:stretch/>
        </p:blipFill>
        <p:spPr>
          <a:xfrm>
            <a:off x="3396343" y="856343"/>
            <a:ext cx="5500916" cy="5266238"/>
          </a:xfrm>
          <a:prstGeom prst="rect">
            <a:avLst/>
          </a:prstGeom>
        </p:spPr>
      </p:pic>
      <p:sp>
        <p:nvSpPr>
          <p:cNvPr id="3" name="TextBox 2"/>
          <p:cNvSpPr txBox="1"/>
          <p:nvPr/>
        </p:nvSpPr>
        <p:spPr>
          <a:xfrm>
            <a:off x="3962400" y="1935190"/>
            <a:ext cx="4339771" cy="2677656"/>
          </a:xfrm>
          <a:prstGeom prst="rect">
            <a:avLst/>
          </a:prstGeom>
          <a:noFill/>
        </p:spPr>
        <p:txBody>
          <a:bodyPr wrap="square" rtlCol="0">
            <a:spAutoFit/>
          </a:bodyPr>
          <a:lstStyle/>
          <a:p>
            <a:pPr algn="ctr"/>
            <a:r>
              <a:rPr lang="en-GB" sz="2800" dirty="0">
                <a:latin typeface="Footlight MT Light" panose="0204060206030A020304" pitchFamily="18" charset="0"/>
              </a:rPr>
              <a:t>You begin your Appreciative Inquiry by focusing on the POSITIVE future that you want to create,</a:t>
            </a:r>
          </a:p>
          <a:p>
            <a:pPr algn="ctr"/>
            <a:r>
              <a:rPr lang="en-GB" sz="2800" dirty="0">
                <a:latin typeface="Footlight MT Light" panose="0204060206030A020304" pitchFamily="18" charset="0"/>
              </a:rPr>
              <a:t>Rather then the problem that you want to solve </a:t>
            </a:r>
          </a:p>
        </p:txBody>
      </p:sp>
    </p:spTree>
    <p:extLst>
      <p:ext uri="{BB962C8B-B14F-4D97-AF65-F5344CB8AC3E}">
        <p14:creationId xmlns:p14="http://schemas.microsoft.com/office/powerpoint/2010/main" val="2279455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14" t="37847" r="74317" b="31033"/>
          <a:stretch/>
        </p:blipFill>
        <p:spPr>
          <a:xfrm>
            <a:off x="3116871" y="415090"/>
            <a:ext cx="6273871" cy="5984335"/>
          </a:xfrm>
          <a:prstGeom prst="rect">
            <a:avLst/>
          </a:prstGeom>
        </p:spPr>
      </p:pic>
      <p:sp>
        <p:nvSpPr>
          <p:cNvPr id="11" name="TextBox 10"/>
          <p:cNvSpPr txBox="1"/>
          <p:nvPr/>
        </p:nvSpPr>
        <p:spPr>
          <a:xfrm>
            <a:off x="3709745" y="1178389"/>
            <a:ext cx="5093061" cy="523220"/>
          </a:xfrm>
          <a:prstGeom prst="rect">
            <a:avLst/>
          </a:prstGeom>
          <a:noFill/>
        </p:spPr>
        <p:txBody>
          <a:bodyPr wrap="none" rtlCol="0">
            <a:spAutoFit/>
          </a:bodyPr>
          <a:lstStyle/>
          <a:p>
            <a:r>
              <a:rPr lang="en-GB" sz="2800" b="1" dirty="0">
                <a:latin typeface="Footlight MT Light" panose="0204060206030A020304" pitchFamily="18" charset="0"/>
              </a:rPr>
              <a:t>Stage 1: Discovery – What’s Best?</a:t>
            </a:r>
          </a:p>
        </p:txBody>
      </p:sp>
      <p:sp>
        <p:nvSpPr>
          <p:cNvPr id="2" name="Rectangle 1"/>
          <p:cNvSpPr/>
          <p:nvPr/>
        </p:nvSpPr>
        <p:spPr>
          <a:xfrm>
            <a:off x="3935459" y="2003354"/>
            <a:ext cx="4152571" cy="3539430"/>
          </a:xfrm>
          <a:prstGeom prst="rect">
            <a:avLst/>
          </a:prstGeom>
        </p:spPr>
        <p:txBody>
          <a:bodyPr wrap="square">
            <a:spAutoFit/>
          </a:bodyPr>
          <a:lstStyle/>
          <a:p>
            <a:pPr algn="ctr"/>
            <a:r>
              <a:rPr lang="en-GB" sz="2800" dirty="0">
                <a:latin typeface="Footlight MT Light" panose="0204060206030A020304" pitchFamily="18" charset="0"/>
              </a:rPr>
              <a:t>Asking positively framed questions about the future you want to create and reflecting on the answers.</a:t>
            </a:r>
          </a:p>
          <a:p>
            <a:pPr algn="ctr"/>
            <a:r>
              <a:rPr lang="en-GB" sz="2800" dirty="0">
                <a:latin typeface="Footlight MT Light" panose="0204060206030A020304" pitchFamily="18" charset="0"/>
              </a:rPr>
              <a:t>Through being curious and asking questions you create the environment for discovery. </a:t>
            </a:r>
          </a:p>
        </p:txBody>
      </p:sp>
    </p:spTree>
    <p:extLst>
      <p:ext uri="{BB962C8B-B14F-4D97-AF65-F5344CB8AC3E}">
        <p14:creationId xmlns:p14="http://schemas.microsoft.com/office/powerpoint/2010/main" val="795089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4558" y="765360"/>
            <a:ext cx="10689526" cy="5410587"/>
          </a:xfrm>
          <a:prstGeom prst="rect">
            <a:avLst/>
          </a:prstGeom>
        </p:spPr>
      </p:pic>
      <p:sp>
        <p:nvSpPr>
          <p:cNvPr id="12" name="TextBox 11"/>
          <p:cNvSpPr txBox="1"/>
          <p:nvPr/>
        </p:nvSpPr>
        <p:spPr>
          <a:xfrm>
            <a:off x="4975067" y="786834"/>
            <a:ext cx="2467429" cy="954107"/>
          </a:xfrm>
          <a:prstGeom prst="rect">
            <a:avLst/>
          </a:prstGeom>
          <a:noFill/>
        </p:spPr>
        <p:txBody>
          <a:bodyPr wrap="square" rtlCol="0">
            <a:spAutoFit/>
          </a:bodyPr>
          <a:lstStyle/>
          <a:p>
            <a:pPr algn="ctr"/>
            <a:r>
              <a:rPr lang="en-GB" sz="2800" b="1" dirty="0">
                <a:solidFill>
                  <a:schemeClr val="bg1"/>
                </a:solidFill>
                <a:latin typeface="Footlight MT Light" panose="0204060206030A020304" pitchFamily="18" charset="0"/>
              </a:rPr>
              <a:t>The Miracle Question</a:t>
            </a:r>
          </a:p>
        </p:txBody>
      </p:sp>
      <p:sp>
        <p:nvSpPr>
          <p:cNvPr id="13" name="TextBox 12"/>
          <p:cNvSpPr txBox="1"/>
          <p:nvPr/>
        </p:nvSpPr>
        <p:spPr>
          <a:xfrm>
            <a:off x="1568478" y="1904018"/>
            <a:ext cx="8901686" cy="3354765"/>
          </a:xfrm>
          <a:prstGeom prst="rect">
            <a:avLst/>
          </a:prstGeom>
          <a:noFill/>
        </p:spPr>
        <p:txBody>
          <a:bodyPr wrap="square" rtlCol="0">
            <a:spAutoFit/>
          </a:bodyPr>
          <a:lstStyle/>
          <a:p>
            <a:r>
              <a:rPr lang="en-GB" sz="2400" dirty="0">
                <a:solidFill>
                  <a:schemeClr val="bg1"/>
                </a:solidFill>
                <a:latin typeface="Bahnschrift SemiLight" panose="020B0502040204020203" pitchFamily="34" charset="0"/>
              </a:rPr>
              <a:t>Imagine that in the middle of the night,  when you were fast asleep, a miracle happens: all the problems you are having are solved. But since the miracle happened in the middle of the night,  nobody tells you that it happened.  When you wake up the next morning, how will you know that the miracle happened. WHAT WILL BE DIFFERENT?</a:t>
            </a:r>
          </a:p>
          <a:p>
            <a:endParaRPr lang="en-GB" sz="2000" dirty="0">
              <a:solidFill>
                <a:schemeClr val="bg1"/>
              </a:solidFill>
              <a:latin typeface="Bahnschrift SemiLight" panose="020B0502040204020203" pitchFamily="34" charset="0"/>
            </a:endParaRPr>
          </a:p>
          <a:p>
            <a:endParaRPr lang="en-GB" sz="2400" dirty="0">
              <a:solidFill>
                <a:schemeClr val="bg1"/>
              </a:solidFill>
              <a:latin typeface="Footlight MT Light" panose="0204060206030A020304" pitchFamily="18" charset="0"/>
            </a:endParaRPr>
          </a:p>
          <a:p>
            <a:endParaRPr lang="en-GB" sz="2400" dirty="0">
              <a:solidFill>
                <a:schemeClr val="bg1"/>
              </a:solidFill>
              <a:latin typeface="Footlight MT Light" panose="0204060206030A020304" pitchFamily="18" charset="0"/>
            </a:endParaRPr>
          </a:p>
        </p:txBody>
      </p:sp>
      <p:sp>
        <p:nvSpPr>
          <p:cNvPr id="3" name="Rectangle 2"/>
          <p:cNvSpPr/>
          <p:nvPr/>
        </p:nvSpPr>
        <p:spPr>
          <a:xfrm>
            <a:off x="4975067" y="4960195"/>
            <a:ext cx="6096000" cy="923330"/>
          </a:xfrm>
          <a:prstGeom prst="rect">
            <a:avLst/>
          </a:prstGeom>
        </p:spPr>
        <p:txBody>
          <a:bodyPr>
            <a:spAutoFit/>
          </a:bodyPr>
          <a:lstStyle/>
          <a:p>
            <a:r>
              <a:rPr lang="en-GB" dirty="0">
                <a:solidFill>
                  <a:schemeClr val="bg1"/>
                </a:solidFill>
                <a:latin typeface="Bahnschrift SemiLight" panose="020B0502040204020203" pitchFamily="34" charset="0"/>
              </a:rPr>
              <a:t> </a:t>
            </a:r>
            <a:r>
              <a:rPr lang="en-GB" dirty="0">
                <a:solidFill>
                  <a:schemeClr val="bg1"/>
                </a:solidFill>
                <a:latin typeface="Footlight MT Light" panose="0204060206030A020304" pitchFamily="18" charset="0"/>
              </a:rPr>
              <a:t>This is a good exercise to do to help you visualise clearly what this positive future looks like and feels like; as well as helping you to imagine the part you play in this.</a:t>
            </a:r>
          </a:p>
        </p:txBody>
      </p:sp>
    </p:spTree>
    <p:extLst>
      <p:ext uri="{BB962C8B-B14F-4D97-AF65-F5344CB8AC3E}">
        <p14:creationId xmlns:p14="http://schemas.microsoft.com/office/powerpoint/2010/main" val="688916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982350" y="872196"/>
            <a:ext cx="6149757" cy="5137389"/>
          </a:xfrm>
          <a:prstGeom prst="rect">
            <a:avLst/>
          </a:prstGeom>
        </p:spPr>
      </p:pic>
      <p:sp>
        <p:nvSpPr>
          <p:cNvPr id="5" name="TextBox 4"/>
          <p:cNvSpPr txBox="1"/>
          <p:nvPr/>
        </p:nvSpPr>
        <p:spPr>
          <a:xfrm>
            <a:off x="3991114" y="1625628"/>
            <a:ext cx="3929024" cy="461665"/>
          </a:xfrm>
          <a:prstGeom prst="rect">
            <a:avLst/>
          </a:prstGeom>
          <a:noFill/>
        </p:spPr>
        <p:txBody>
          <a:bodyPr wrap="none" rtlCol="0">
            <a:spAutoFit/>
          </a:bodyPr>
          <a:lstStyle/>
          <a:p>
            <a:r>
              <a:rPr lang="en-GB" sz="2400" b="1" dirty="0">
                <a:latin typeface="Footlight MT Light" panose="0204060206030A020304" pitchFamily="18" charset="0"/>
              </a:rPr>
              <a:t>Stage 2: Dream – What's Next</a:t>
            </a:r>
          </a:p>
        </p:txBody>
      </p:sp>
      <p:sp>
        <p:nvSpPr>
          <p:cNvPr id="6" name="Rectangle 5"/>
          <p:cNvSpPr/>
          <p:nvPr/>
        </p:nvSpPr>
        <p:spPr>
          <a:xfrm>
            <a:off x="4300999" y="2376268"/>
            <a:ext cx="3512457" cy="2677656"/>
          </a:xfrm>
          <a:prstGeom prst="rect">
            <a:avLst/>
          </a:prstGeom>
        </p:spPr>
        <p:txBody>
          <a:bodyPr wrap="square">
            <a:spAutoFit/>
          </a:bodyPr>
          <a:lstStyle/>
          <a:p>
            <a:pPr algn="ctr"/>
            <a:r>
              <a:rPr lang="en-GB" sz="2800" dirty="0">
                <a:latin typeface="Footlight MT Light" panose="0204060206030A020304" pitchFamily="18" charset="0"/>
              </a:rPr>
              <a:t>Creating a positive and compelling vision for the future, based on the reflections from the</a:t>
            </a:r>
          </a:p>
          <a:p>
            <a:pPr algn="ctr"/>
            <a:r>
              <a:rPr lang="en-GB" sz="2800" dirty="0">
                <a:latin typeface="Footlight MT Light" panose="0204060206030A020304" pitchFamily="18" charset="0"/>
              </a:rPr>
              <a:t> discovery stage.</a:t>
            </a:r>
          </a:p>
        </p:txBody>
      </p:sp>
    </p:spTree>
    <p:extLst>
      <p:ext uri="{BB962C8B-B14F-4D97-AF65-F5344CB8AC3E}">
        <p14:creationId xmlns:p14="http://schemas.microsoft.com/office/powerpoint/2010/main" val="11141326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56025" y="719561"/>
            <a:ext cx="5319642" cy="5324535"/>
          </a:xfrm>
          <a:prstGeom prst="rect">
            <a:avLst/>
          </a:prstGeom>
          <a:solidFill>
            <a:srgbClr val="BEECE4"/>
          </a:solidFill>
        </p:spPr>
        <p:txBody>
          <a:bodyPr wrap="square" rtlCol="0">
            <a:spAutoFit/>
          </a:bodyPr>
          <a:lstStyle/>
          <a:p>
            <a:pPr algn="ctr"/>
            <a:endParaRPr lang="en-GB" sz="2000" b="1" dirty="0">
              <a:latin typeface="Corbel" panose="020B0503020204020204" pitchFamily="34" charset="0"/>
            </a:endParaRPr>
          </a:p>
          <a:p>
            <a:pPr algn="ctr"/>
            <a:endParaRPr lang="en-GB" sz="2000" b="1" dirty="0">
              <a:latin typeface="Corbel" panose="020B0503020204020204" pitchFamily="34" charset="0"/>
            </a:endParaRPr>
          </a:p>
          <a:p>
            <a:pPr algn="ctr"/>
            <a:r>
              <a:rPr lang="en-GB" sz="2400" b="1" dirty="0">
                <a:latin typeface="Corbel" panose="020B0503020204020204" pitchFamily="34" charset="0"/>
              </a:rPr>
              <a:t>Create a positive and compelling vision of the future, based on the descriptions and  stories described in stage one.</a:t>
            </a:r>
          </a:p>
          <a:p>
            <a:pPr algn="ctr"/>
            <a:endParaRPr lang="en-GB" sz="2400" b="1" dirty="0">
              <a:latin typeface="Corbel" panose="020B0503020204020204" pitchFamily="34" charset="0"/>
            </a:endParaRPr>
          </a:p>
          <a:p>
            <a:pPr algn="ctr"/>
            <a:r>
              <a:rPr lang="en-GB" sz="2400" b="1" dirty="0">
                <a:latin typeface="Corbel" panose="020B0503020204020204" pitchFamily="34" charset="0"/>
              </a:rPr>
              <a:t>WHAT MIGHT BE?</a:t>
            </a:r>
          </a:p>
          <a:p>
            <a:pPr algn="ctr"/>
            <a:endParaRPr lang="en-GB" sz="2400" b="1" dirty="0">
              <a:latin typeface="Corbel" panose="020B0503020204020204" pitchFamily="34" charset="0"/>
            </a:endParaRPr>
          </a:p>
          <a:p>
            <a:pPr algn="ctr"/>
            <a:r>
              <a:rPr lang="en-GB" sz="2400" b="1" dirty="0">
                <a:latin typeface="Corbel" panose="020B0503020204020204" pitchFamily="34" charset="0"/>
              </a:rPr>
              <a:t>Projecting the image of the best of what you want and what you value in to the future. </a:t>
            </a:r>
          </a:p>
          <a:p>
            <a:pPr algn="ctr"/>
            <a:endParaRPr lang="en-GB" sz="2000" b="1" dirty="0">
              <a:latin typeface="Corbel" panose="020B0503020204020204" pitchFamily="34" charset="0"/>
            </a:endParaRPr>
          </a:p>
          <a:p>
            <a:pPr algn="ctr"/>
            <a:endParaRPr lang="en-GB" sz="2000" b="1" dirty="0">
              <a:latin typeface="Corbel" panose="020B0503020204020204" pitchFamily="34" charset="0"/>
            </a:endParaRPr>
          </a:p>
          <a:p>
            <a:pPr algn="ctr"/>
            <a:endParaRPr lang="en-GB" sz="2000" b="1" dirty="0">
              <a:latin typeface="Corbel" panose="020B0503020204020204" pitchFamily="34" charset="0"/>
            </a:endParaRPr>
          </a:p>
        </p:txBody>
      </p:sp>
      <p:sp>
        <p:nvSpPr>
          <p:cNvPr id="4" name="TextBox 3"/>
          <p:cNvSpPr txBox="1"/>
          <p:nvPr/>
        </p:nvSpPr>
        <p:spPr>
          <a:xfrm>
            <a:off x="993522" y="965783"/>
            <a:ext cx="4646951" cy="5078313"/>
          </a:xfrm>
          <a:prstGeom prst="rect">
            <a:avLst/>
          </a:prstGeom>
          <a:noFill/>
        </p:spPr>
        <p:txBody>
          <a:bodyPr wrap="square" rtlCol="0">
            <a:spAutoFit/>
          </a:bodyPr>
          <a:lstStyle/>
          <a:p>
            <a:r>
              <a:rPr lang="en-GB" sz="2400" dirty="0">
                <a:latin typeface="Corbel" panose="020B0503020204020204" pitchFamily="34" charset="0"/>
              </a:rPr>
              <a:t>Try This:</a:t>
            </a:r>
          </a:p>
          <a:p>
            <a:r>
              <a:rPr lang="en-GB" sz="2000" dirty="0">
                <a:latin typeface="Corbel" panose="020B0503020204020204" pitchFamily="34" charset="0"/>
              </a:rPr>
              <a:t>Reflect on these questions in your Wellbeing Journal.</a:t>
            </a:r>
          </a:p>
          <a:p>
            <a:endParaRPr lang="en-GB" sz="2000" dirty="0">
              <a:latin typeface="Corbel" panose="020B0503020204020204" pitchFamily="34" charset="0"/>
            </a:endParaRPr>
          </a:p>
          <a:p>
            <a:r>
              <a:rPr lang="en-GB" sz="2000" dirty="0">
                <a:latin typeface="Corbel" panose="020B0503020204020204" pitchFamily="34" charset="0"/>
              </a:rPr>
              <a:t>What vision do you have of your future?</a:t>
            </a:r>
          </a:p>
          <a:p>
            <a:r>
              <a:rPr lang="en-GB" sz="2000" dirty="0">
                <a:latin typeface="Corbel" panose="020B0503020204020204" pitchFamily="34" charset="0"/>
              </a:rPr>
              <a:t>Describe:</a:t>
            </a:r>
          </a:p>
          <a:p>
            <a:r>
              <a:rPr lang="en-GB" sz="2000" dirty="0">
                <a:latin typeface="Corbel" panose="020B0503020204020204" pitchFamily="34" charset="0"/>
              </a:rPr>
              <a:t>Words/pictures/images/thoughts/feelings</a:t>
            </a:r>
          </a:p>
          <a:p>
            <a:r>
              <a:rPr lang="en-GB" sz="2000" dirty="0">
                <a:latin typeface="Corbel" panose="020B0503020204020204" pitchFamily="34" charset="0"/>
              </a:rPr>
              <a:t>/smells and colours</a:t>
            </a:r>
          </a:p>
          <a:p>
            <a:r>
              <a:rPr lang="en-GB" sz="2000" dirty="0">
                <a:latin typeface="Corbel" panose="020B0503020204020204" pitchFamily="34" charset="0"/>
              </a:rPr>
              <a:t>Can you draw the vision?</a:t>
            </a:r>
          </a:p>
          <a:p>
            <a:r>
              <a:rPr lang="en-GB" sz="2000" dirty="0">
                <a:latin typeface="Corbel" panose="020B0503020204020204" pitchFamily="34" charset="0"/>
              </a:rPr>
              <a:t>Make a collage of pictures from magazines or photos which describe your vision for the future that you want to create.</a:t>
            </a:r>
          </a:p>
          <a:p>
            <a:endParaRPr lang="en-GB" sz="2000" dirty="0">
              <a:latin typeface="Corbel" panose="020B0503020204020204" pitchFamily="34" charset="0"/>
            </a:endParaRPr>
          </a:p>
          <a:p>
            <a:endParaRPr lang="en-GB" sz="2000" dirty="0">
              <a:latin typeface="Corbel" panose="020B0503020204020204" pitchFamily="34" charset="0"/>
            </a:endParaRPr>
          </a:p>
          <a:p>
            <a:endParaRPr lang="en-GB" sz="2000" dirty="0">
              <a:latin typeface="Corbel" panose="020B0503020204020204" pitchFamily="34" charset="0"/>
            </a:endParaRPr>
          </a:p>
          <a:p>
            <a:endParaRPr lang="en-GB" sz="2000" dirty="0">
              <a:latin typeface="Corbel" panose="020B0503020204020204" pitchFamily="34" charset="0"/>
            </a:endParaRPr>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248" t="69639" r="27983" b="948"/>
          <a:stretch/>
        </p:blipFill>
        <p:spPr>
          <a:xfrm>
            <a:off x="560098" y="555042"/>
            <a:ext cx="5495927" cy="5776684"/>
          </a:xfrm>
          <a:prstGeom prst="rect">
            <a:avLst/>
          </a:prstGeom>
        </p:spPr>
      </p:pic>
    </p:spTree>
    <p:extLst>
      <p:ext uri="{BB962C8B-B14F-4D97-AF65-F5344CB8AC3E}">
        <p14:creationId xmlns:p14="http://schemas.microsoft.com/office/powerpoint/2010/main" val="1233409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5" t="68447" r="72542"/>
          <a:stretch/>
        </p:blipFill>
        <p:spPr>
          <a:xfrm>
            <a:off x="1943748" y="218317"/>
            <a:ext cx="7809851" cy="6138940"/>
          </a:xfrm>
          <a:prstGeom prst="rect">
            <a:avLst/>
          </a:prstGeom>
        </p:spPr>
      </p:pic>
      <p:sp>
        <p:nvSpPr>
          <p:cNvPr id="3" name="TextBox 2"/>
          <p:cNvSpPr txBox="1"/>
          <p:nvPr/>
        </p:nvSpPr>
        <p:spPr>
          <a:xfrm>
            <a:off x="3831280" y="1377849"/>
            <a:ext cx="4443332" cy="461665"/>
          </a:xfrm>
          <a:prstGeom prst="rect">
            <a:avLst/>
          </a:prstGeom>
          <a:noFill/>
        </p:spPr>
        <p:txBody>
          <a:bodyPr wrap="none" rtlCol="0">
            <a:spAutoFit/>
          </a:bodyPr>
          <a:lstStyle/>
          <a:p>
            <a:r>
              <a:rPr lang="en-GB" sz="2400" b="1" dirty="0">
                <a:latin typeface="Footlight MT Light" panose="0204060206030A020304" pitchFamily="18" charset="0"/>
              </a:rPr>
              <a:t>Stage 3: Design – How Might We?</a:t>
            </a:r>
          </a:p>
        </p:txBody>
      </p:sp>
      <p:sp>
        <p:nvSpPr>
          <p:cNvPr id="4" name="Rectangle 3"/>
          <p:cNvSpPr/>
          <p:nvPr/>
        </p:nvSpPr>
        <p:spPr>
          <a:xfrm>
            <a:off x="3941116" y="2086821"/>
            <a:ext cx="4223659" cy="3108543"/>
          </a:xfrm>
          <a:prstGeom prst="rect">
            <a:avLst/>
          </a:prstGeom>
        </p:spPr>
        <p:txBody>
          <a:bodyPr wrap="square">
            <a:spAutoFit/>
          </a:bodyPr>
          <a:lstStyle/>
          <a:p>
            <a:pPr lvl="0" algn="ctr"/>
            <a:r>
              <a:rPr lang="en-GB" sz="2800" dirty="0">
                <a:latin typeface="Footlight MT Light" panose="0204060206030A020304" pitchFamily="18" charset="0"/>
              </a:rPr>
              <a:t>Answering the question:</a:t>
            </a:r>
            <a:r>
              <a:rPr lang="en-GB" sz="2800" i="1" dirty="0">
                <a:latin typeface="Footlight MT Light" panose="0204060206030A020304" pitchFamily="18" charset="0"/>
              </a:rPr>
              <a:t> How can it be? </a:t>
            </a:r>
          </a:p>
          <a:p>
            <a:pPr lvl="0" algn="ctr"/>
            <a:r>
              <a:rPr lang="en-GB" sz="2800" dirty="0">
                <a:latin typeface="Footlight MT Light" panose="0204060206030A020304" pitchFamily="18" charset="0"/>
              </a:rPr>
              <a:t>Positive images of the past rather then its problems and difficulties. </a:t>
            </a:r>
          </a:p>
          <a:p>
            <a:pPr lvl="0" algn="ctr"/>
            <a:r>
              <a:rPr lang="en-GB" sz="2800" dirty="0">
                <a:latin typeface="Footlight MT Light" panose="0204060206030A020304" pitchFamily="18" charset="0"/>
              </a:rPr>
              <a:t>You get MORE of what you focus on. </a:t>
            </a:r>
            <a:endParaRPr lang="en-GB" sz="2800" i="1" dirty="0">
              <a:latin typeface="Footlight MT Light" panose="0204060206030A020304" pitchFamily="18" charset="0"/>
            </a:endParaRPr>
          </a:p>
        </p:txBody>
      </p:sp>
    </p:spTree>
    <p:extLst>
      <p:ext uri="{BB962C8B-B14F-4D97-AF65-F5344CB8AC3E}">
        <p14:creationId xmlns:p14="http://schemas.microsoft.com/office/powerpoint/2010/main" val="1597655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5831" y="1172475"/>
            <a:ext cx="7827540" cy="4524315"/>
          </a:xfrm>
          <a:prstGeom prst="rect">
            <a:avLst/>
          </a:prstGeom>
          <a:solidFill>
            <a:srgbClr val="BEECE4"/>
          </a:solidFill>
        </p:spPr>
        <p:txBody>
          <a:bodyPr wrap="square" rtlCol="0">
            <a:spAutoFit/>
          </a:bodyPr>
          <a:lstStyle/>
          <a:p>
            <a:pPr algn="ctr"/>
            <a:endParaRPr lang="en-GB" sz="3200" dirty="0"/>
          </a:p>
          <a:p>
            <a:pPr algn="ctr"/>
            <a:endParaRPr lang="en-GB" sz="3200" dirty="0"/>
          </a:p>
          <a:p>
            <a:pPr algn="ctr"/>
            <a:r>
              <a:rPr lang="en-GB" sz="3200" dirty="0"/>
              <a:t>AI  is rooted in POSITIVE IMAGES rather than  problems and difficulties.</a:t>
            </a:r>
          </a:p>
          <a:p>
            <a:pPr algn="ctr"/>
            <a:endParaRPr lang="en-GB" sz="3200" dirty="0"/>
          </a:p>
          <a:p>
            <a:pPr algn="ctr"/>
            <a:r>
              <a:rPr lang="en-GB" sz="3200" dirty="0"/>
              <a:t>YOU GET MORE OF WHAT YOU FOCUS ON.</a:t>
            </a:r>
          </a:p>
          <a:p>
            <a:pPr algn="ctr"/>
            <a:endParaRPr lang="en-GB" sz="3200" dirty="0"/>
          </a:p>
          <a:p>
            <a:pPr algn="ctr"/>
            <a:endParaRPr lang="en-GB" sz="3200" dirty="0"/>
          </a:p>
        </p:txBody>
      </p:sp>
    </p:spTree>
    <p:extLst>
      <p:ext uri="{BB962C8B-B14F-4D97-AF65-F5344CB8AC3E}">
        <p14:creationId xmlns:p14="http://schemas.microsoft.com/office/powerpoint/2010/main" val="10143408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blip>
          <a:srcRect t="3229" r="6008"/>
          <a:stretch/>
        </p:blipFill>
        <p:spPr>
          <a:xfrm>
            <a:off x="2574883" y="752057"/>
            <a:ext cx="5712775" cy="5716924"/>
          </a:xfrm>
          <a:prstGeom prst="rect">
            <a:avLst/>
          </a:prstGeom>
        </p:spPr>
      </p:pic>
      <p:sp>
        <p:nvSpPr>
          <p:cNvPr id="3" name="TextBox 2"/>
          <p:cNvSpPr txBox="1"/>
          <p:nvPr/>
        </p:nvSpPr>
        <p:spPr>
          <a:xfrm>
            <a:off x="3439489" y="1414651"/>
            <a:ext cx="4296625" cy="461665"/>
          </a:xfrm>
          <a:prstGeom prst="rect">
            <a:avLst/>
          </a:prstGeom>
          <a:noFill/>
        </p:spPr>
        <p:txBody>
          <a:bodyPr wrap="none" rtlCol="0">
            <a:spAutoFit/>
          </a:bodyPr>
          <a:lstStyle/>
          <a:p>
            <a:r>
              <a:rPr lang="en-GB" sz="2400" b="1" dirty="0">
                <a:latin typeface="Footlight MT Light" panose="0204060206030A020304" pitchFamily="18" charset="0"/>
              </a:rPr>
              <a:t>Stage 4: Destiny – What Will We</a:t>
            </a:r>
          </a:p>
        </p:txBody>
      </p:sp>
      <p:sp>
        <p:nvSpPr>
          <p:cNvPr id="4" name="Rectangle 3"/>
          <p:cNvSpPr/>
          <p:nvPr/>
        </p:nvSpPr>
        <p:spPr>
          <a:xfrm>
            <a:off x="3454201" y="2086856"/>
            <a:ext cx="4267200" cy="3416320"/>
          </a:xfrm>
          <a:prstGeom prst="rect">
            <a:avLst/>
          </a:prstGeom>
        </p:spPr>
        <p:txBody>
          <a:bodyPr wrap="square">
            <a:spAutoFit/>
          </a:bodyPr>
          <a:lstStyle/>
          <a:p>
            <a:pPr lvl="0" algn="ctr"/>
            <a:r>
              <a:rPr lang="en-GB" sz="2400" dirty="0">
                <a:solidFill>
                  <a:prstClr val="black"/>
                </a:solidFill>
                <a:latin typeface="Footlight MT Light" panose="0204060206030A020304" pitchFamily="18" charset="0"/>
              </a:rPr>
              <a:t>The practical work of making your vision into a reality. Focusing on the positive creates its own momentum. By spontaneously developing and improving; always building positively on what went on before you are developing the ability to improvise.</a:t>
            </a:r>
          </a:p>
        </p:txBody>
      </p:sp>
    </p:spTree>
    <p:extLst>
      <p:ext uri="{BB962C8B-B14F-4D97-AF65-F5344CB8AC3E}">
        <p14:creationId xmlns:p14="http://schemas.microsoft.com/office/powerpoint/2010/main" val="3385621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9200" t="49886" r="34446" b="42319"/>
          <a:stretch/>
        </p:blipFill>
        <p:spPr>
          <a:xfrm>
            <a:off x="885372" y="959339"/>
            <a:ext cx="2061028" cy="508000"/>
          </a:xfrm>
          <a:prstGeom prst="rect">
            <a:avLst/>
          </a:prstGeom>
        </p:spPr>
      </p:pic>
      <p:sp>
        <p:nvSpPr>
          <p:cNvPr id="5" name="TextBox 4"/>
          <p:cNvSpPr txBox="1"/>
          <p:nvPr/>
        </p:nvSpPr>
        <p:spPr>
          <a:xfrm>
            <a:off x="2973072" y="743803"/>
            <a:ext cx="7345409" cy="1200329"/>
          </a:xfrm>
          <a:prstGeom prst="rect">
            <a:avLst/>
          </a:prstGeom>
          <a:solidFill>
            <a:srgbClr val="BDE5D4"/>
          </a:solidFill>
        </p:spPr>
        <p:txBody>
          <a:bodyPr wrap="none" rtlCol="0">
            <a:spAutoFit/>
          </a:bodyPr>
          <a:lstStyle/>
          <a:p>
            <a:pPr algn="ctr"/>
            <a:r>
              <a:rPr lang="en-GB" sz="2400" dirty="0">
                <a:solidFill>
                  <a:schemeClr val="accent3">
                    <a:lumMod val="50000"/>
                  </a:schemeClr>
                </a:solidFill>
                <a:latin typeface="Footlight MT Light" panose="0204060206030A020304" pitchFamily="18" charset="0"/>
              </a:rPr>
              <a:t>Reflect further on the image of the future that you want, </a:t>
            </a:r>
          </a:p>
          <a:p>
            <a:pPr algn="ctr"/>
            <a:r>
              <a:rPr lang="en-GB" sz="2400" dirty="0">
                <a:solidFill>
                  <a:schemeClr val="accent3">
                    <a:lumMod val="50000"/>
                  </a:schemeClr>
                </a:solidFill>
                <a:latin typeface="Footlight MT Light" panose="0204060206030A020304" pitchFamily="18" charset="0"/>
              </a:rPr>
              <a:t>and ask yourself the following questions: </a:t>
            </a:r>
          </a:p>
          <a:p>
            <a:pPr algn="ctr"/>
            <a:endParaRPr lang="en-GB" sz="2400" dirty="0">
              <a:solidFill>
                <a:schemeClr val="accent3">
                  <a:lumMod val="50000"/>
                </a:schemeClr>
              </a:solidFill>
              <a:latin typeface="Footlight MT Light" panose="0204060206030A020304" pitchFamily="18" charset="0"/>
            </a:endParaRPr>
          </a:p>
        </p:txBody>
      </p:sp>
      <p:sp>
        <p:nvSpPr>
          <p:cNvPr id="10" name="TextBox 9"/>
          <p:cNvSpPr txBox="1"/>
          <p:nvPr/>
        </p:nvSpPr>
        <p:spPr>
          <a:xfrm>
            <a:off x="1027401" y="2074761"/>
            <a:ext cx="10049098" cy="4062651"/>
          </a:xfrm>
          <a:prstGeom prst="rect">
            <a:avLst/>
          </a:prstGeom>
          <a:solidFill>
            <a:srgbClr val="6696B6"/>
          </a:solidFill>
        </p:spPr>
        <p:txBody>
          <a:bodyPr wrap="none" rtlCol="0">
            <a:spAutoFit/>
          </a:bodyPr>
          <a:lstStyle/>
          <a:p>
            <a:r>
              <a:rPr lang="en-GB" sz="2400" dirty="0">
                <a:solidFill>
                  <a:schemeClr val="bg1"/>
                </a:solidFill>
                <a:latin typeface="Footlight MT Light" panose="0204060206030A020304" pitchFamily="18" charset="0"/>
              </a:rPr>
              <a:t>What exactly is happening?</a:t>
            </a:r>
          </a:p>
          <a:p>
            <a:r>
              <a:rPr lang="en-GB" sz="2400" dirty="0">
                <a:solidFill>
                  <a:schemeClr val="bg1"/>
                </a:solidFill>
                <a:latin typeface="Footlight MT Light" panose="0204060206030A020304" pitchFamily="18" charset="0"/>
              </a:rPr>
              <a:t>What are you doing differently?</a:t>
            </a:r>
          </a:p>
          <a:p>
            <a:r>
              <a:rPr lang="en-GB" sz="2400" dirty="0">
                <a:solidFill>
                  <a:schemeClr val="bg1"/>
                </a:solidFill>
                <a:latin typeface="Footlight MT Light" panose="0204060206030A020304" pitchFamily="18" charset="0"/>
              </a:rPr>
              <a:t>What parts of your life would you keep? What would you let go?</a:t>
            </a:r>
          </a:p>
          <a:p>
            <a:r>
              <a:rPr lang="en-GB" sz="2400" dirty="0">
                <a:solidFill>
                  <a:schemeClr val="bg1"/>
                </a:solidFill>
                <a:latin typeface="Footlight MT Light" panose="0204060206030A020304" pitchFamily="18" charset="0"/>
              </a:rPr>
              <a:t>What would you be doing differently?</a:t>
            </a:r>
          </a:p>
          <a:p>
            <a:r>
              <a:rPr lang="en-GB" sz="2400" dirty="0">
                <a:solidFill>
                  <a:schemeClr val="bg1"/>
                </a:solidFill>
                <a:latin typeface="Footlight MT Light" panose="0204060206030A020304" pitchFamily="18" charset="0"/>
              </a:rPr>
              <a:t>What new things would  you do?</a:t>
            </a:r>
          </a:p>
          <a:p>
            <a:r>
              <a:rPr lang="en-GB" sz="2400" dirty="0">
                <a:solidFill>
                  <a:schemeClr val="bg1"/>
                </a:solidFill>
                <a:latin typeface="Footlight MT Light" panose="0204060206030A020304" pitchFamily="18" charset="0"/>
              </a:rPr>
              <a:t>Who else is involved?</a:t>
            </a:r>
          </a:p>
          <a:p>
            <a:r>
              <a:rPr lang="en-GB" sz="2400" dirty="0">
                <a:solidFill>
                  <a:schemeClr val="bg1"/>
                </a:solidFill>
                <a:latin typeface="Footlight MT Light" panose="0204060206030A020304" pitchFamily="18" charset="0"/>
              </a:rPr>
              <a:t>What part are they playing in supporting you? What are they saying or doing?</a:t>
            </a:r>
          </a:p>
          <a:p>
            <a:r>
              <a:rPr lang="en-GB" sz="2400" dirty="0">
                <a:solidFill>
                  <a:schemeClr val="bg1"/>
                </a:solidFill>
                <a:latin typeface="Footlight MT Light" panose="0204060206030A020304" pitchFamily="18" charset="0"/>
              </a:rPr>
              <a:t>What does this positive future look and feel like in detail?</a:t>
            </a:r>
          </a:p>
          <a:p>
            <a:endParaRPr lang="en-GB" sz="2400" dirty="0">
              <a:solidFill>
                <a:schemeClr val="bg1"/>
              </a:solidFill>
              <a:latin typeface="Footlight MT Light" panose="0204060206030A020304" pitchFamily="18" charset="0"/>
            </a:endParaRPr>
          </a:p>
          <a:p>
            <a:pPr algn="ctr"/>
            <a:r>
              <a:rPr lang="en-GB" sz="2400" dirty="0">
                <a:solidFill>
                  <a:schemeClr val="bg1"/>
                </a:solidFill>
                <a:latin typeface="Footlight MT Light" panose="0204060206030A020304" pitchFamily="18" charset="0"/>
              </a:rPr>
              <a:t>Write or draw your thoughts in your Wellbeing Journal</a:t>
            </a:r>
          </a:p>
          <a:p>
            <a:endParaRPr lang="en-GB" dirty="0">
              <a:solidFill>
                <a:schemeClr val="bg1"/>
              </a:solidFill>
            </a:endParaRPr>
          </a:p>
        </p:txBody>
      </p:sp>
    </p:spTree>
    <p:extLst>
      <p:ext uri="{BB962C8B-B14F-4D97-AF65-F5344CB8AC3E}">
        <p14:creationId xmlns:p14="http://schemas.microsoft.com/office/powerpoint/2010/main" val="15587888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4978" t="56374" r="67855" b="22485"/>
          <a:stretch/>
        </p:blipFill>
        <p:spPr>
          <a:xfrm>
            <a:off x="863728" y="1903025"/>
            <a:ext cx="1300271" cy="885372"/>
          </a:xfrm>
          <a:prstGeom prst="rect">
            <a:avLst/>
          </a:prstGeom>
        </p:spPr>
      </p:pic>
      <p:pic>
        <p:nvPicPr>
          <p:cNvPr id="3" name="Picture 2"/>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4195" t="56584" r="67855" b="26434"/>
          <a:stretch/>
        </p:blipFill>
        <p:spPr>
          <a:xfrm>
            <a:off x="812800" y="4371566"/>
            <a:ext cx="1337769" cy="711201"/>
          </a:xfrm>
          <a:prstGeom prst="rect">
            <a:avLst/>
          </a:prstGeom>
        </p:spPr>
      </p:pic>
      <p:pic>
        <p:nvPicPr>
          <p:cNvPr id="4" name="Picture 3"/>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4497" t="56374" r="67855" b="26609"/>
          <a:stretch/>
        </p:blipFill>
        <p:spPr>
          <a:xfrm>
            <a:off x="827314" y="3111141"/>
            <a:ext cx="1323255" cy="712648"/>
          </a:xfrm>
          <a:prstGeom prst="rect">
            <a:avLst/>
          </a:prstGeom>
        </p:spPr>
      </p:pic>
      <p:pic>
        <p:nvPicPr>
          <p:cNvPr id="5" name="Picture 4"/>
          <p:cNvPicPr>
            <a:picLocks noChangeAspect="1"/>
          </p:cNvPicPr>
          <p:nvPr/>
        </p:nvPicPr>
        <p:blipFill rotWithShape="1">
          <a:blip r:embed="rId2">
            <a:clrChange>
              <a:clrFrom>
                <a:srgbClr val="FCFCFC"/>
              </a:clrFrom>
              <a:clrTo>
                <a:srgbClr val="FCFCFC">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4068" t="56374" r="67855" b="22485"/>
          <a:stretch/>
        </p:blipFill>
        <p:spPr>
          <a:xfrm>
            <a:off x="863728" y="792619"/>
            <a:ext cx="1343813" cy="885372"/>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343053" y="744766"/>
            <a:ext cx="4259090" cy="4044947"/>
          </a:xfrm>
          <a:prstGeom prst="rect">
            <a:avLst/>
          </a:prstGeom>
        </p:spPr>
      </p:pic>
      <p:sp>
        <p:nvSpPr>
          <p:cNvPr id="8" name="TextBox 7"/>
          <p:cNvSpPr txBox="1"/>
          <p:nvPr/>
        </p:nvSpPr>
        <p:spPr>
          <a:xfrm>
            <a:off x="8393599" y="2157034"/>
            <a:ext cx="2419253" cy="954107"/>
          </a:xfrm>
          <a:prstGeom prst="rect">
            <a:avLst/>
          </a:prstGeom>
          <a:solidFill>
            <a:schemeClr val="accent2">
              <a:lumMod val="60000"/>
              <a:lumOff val="40000"/>
            </a:schemeClr>
          </a:solidFill>
        </p:spPr>
        <p:txBody>
          <a:bodyPr wrap="none" rtlCol="0">
            <a:spAutoFit/>
          </a:bodyPr>
          <a:lstStyle/>
          <a:p>
            <a:pPr algn="ctr"/>
            <a:r>
              <a:rPr lang="en-GB" sz="2800" b="1" spc="600" dirty="0">
                <a:solidFill>
                  <a:schemeClr val="bg1"/>
                </a:solidFill>
                <a:latin typeface="Harrington" panose="04040505050A02020702" pitchFamily="82" charset="0"/>
              </a:rPr>
              <a:t>Character</a:t>
            </a:r>
          </a:p>
          <a:p>
            <a:pPr algn="ctr"/>
            <a:r>
              <a:rPr lang="en-GB" sz="2800" b="1" spc="600" dirty="0">
                <a:solidFill>
                  <a:schemeClr val="bg1"/>
                </a:solidFill>
                <a:latin typeface="Harrington" panose="04040505050A02020702" pitchFamily="82" charset="0"/>
              </a:rPr>
              <a:t>Strengths</a:t>
            </a:r>
          </a:p>
        </p:txBody>
      </p:sp>
      <p:sp>
        <p:nvSpPr>
          <p:cNvPr id="9" name="Rectangle 8"/>
          <p:cNvSpPr/>
          <p:nvPr/>
        </p:nvSpPr>
        <p:spPr>
          <a:xfrm>
            <a:off x="2310920" y="4201475"/>
            <a:ext cx="4626909" cy="1477328"/>
          </a:xfrm>
          <a:prstGeom prst="rect">
            <a:avLst/>
          </a:prstGeom>
        </p:spPr>
        <p:txBody>
          <a:bodyPr wrap="square">
            <a:spAutoFit/>
          </a:bodyPr>
          <a:lstStyle/>
          <a:p>
            <a:pPr algn="ctr"/>
            <a:r>
              <a:rPr lang="en-GB" dirty="0">
                <a:latin typeface="Arial" panose="020B0604020202020204" pitchFamily="34" charset="0"/>
                <a:cs typeface="Arial" panose="020B0604020202020204" pitchFamily="34" charset="0"/>
              </a:rPr>
              <a:t>Looking back at your childhood can give us clues as to what our strengths might be: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 were you good at?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 did you love doing?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 did you find easy to do?</a:t>
            </a:r>
          </a:p>
        </p:txBody>
      </p:sp>
      <p:sp>
        <p:nvSpPr>
          <p:cNvPr id="10" name="Rectangle 9"/>
          <p:cNvSpPr/>
          <p:nvPr/>
        </p:nvSpPr>
        <p:spPr>
          <a:xfrm>
            <a:off x="2310920" y="3007406"/>
            <a:ext cx="4409193" cy="646331"/>
          </a:xfrm>
          <a:prstGeom prst="rect">
            <a:avLst/>
          </a:prstGeom>
        </p:spPr>
        <p:txBody>
          <a:bodyPr wrap="square">
            <a:spAutoFit/>
          </a:bodyPr>
          <a:lstStyle/>
          <a:p>
            <a:pPr algn="ctr"/>
            <a:r>
              <a:rPr lang="en-GB" dirty="0">
                <a:latin typeface="Arial" panose="020B0604020202020204" pitchFamily="34" charset="0"/>
                <a:cs typeface="Arial" panose="020B0604020202020204" pitchFamily="34" charset="0"/>
              </a:rPr>
              <a:t>We feel intrinsically motivated to use our strengths, and wont feel like a chore.</a:t>
            </a:r>
          </a:p>
        </p:txBody>
      </p:sp>
      <p:sp>
        <p:nvSpPr>
          <p:cNvPr id="11" name="Rectangle 10"/>
          <p:cNvSpPr/>
          <p:nvPr/>
        </p:nvSpPr>
        <p:spPr>
          <a:xfrm>
            <a:off x="2310921" y="2019533"/>
            <a:ext cx="4409192" cy="646331"/>
          </a:xfrm>
          <a:prstGeom prst="rect">
            <a:avLst/>
          </a:prstGeom>
        </p:spPr>
        <p:txBody>
          <a:bodyPr wrap="square">
            <a:spAutoFit/>
          </a:bodyPr>
          <a:lstStyle/>
          <a:p>
            <a:pPr algn="ctr"/>
            <a:r>
              <a:rPr lang="en-GB" dirty="0">
                <a:latin typeface="Arial" panose="020B0604020202020204" pitchFamily="34" charset="0"/>
                <a:cs typeface="Arial" panose="020B0604020202020204" pitchFamily="34" charset="0"/>
              </a:rPr>
              <a:t>Strengths: energise us and can lead to an increase in wellbeing</a:t>
            </a:r>
          </a:p>
        </p:txBody>
      </p:sp>
      <p:sp>
        <p:nvSpPr>
          <p:cNvPr id="12" name="Rectangle 11"/>
          <p:cNvSpPr/>
          <p:nvPr/>
        </p:nvSpPr>
        <p:spPr>
          <a:xfrm>
            <a:off x="2310921" y="754661"/>
            <a:ext cx="4409192" cy="923330"/>
          </a:xfrm>
          <a:prstGeom prst="rect">
            <a:avLst/>
          </a:prstGeom>
        </p:spPr>
        <p:txBody>
          <a:bodyPr wrap="square">
            <a:spAutoFit/>
          </a:bodyPr>
          <a:lstStyle/>
          <a:p>
            <a:pPr algn="ctr"/>
            <a:r>
              <a:rPr lang="en-GB" dirty="0">
                <a:latin typeface="Arial" panose="020B0604020202020204" pitchFamily="34" charset="0"/>
                <a:cs typeface="Arial" panose="020B0604020202020204" pitchFamily="34" charset="0"/>
              </a:rPr>
              <a:t>Personal Attributes which energise us; they make you feel like the “real you” and enable us to perform at  our best</a:t>
            </a:r>
          </a:p>
        </p:txBody>
      </p:sp>
    </p:spTree>
    <p:extLst>
      <p:ext uri="{BB962C8B-B14F-4D97-AF65-F5344CB8AC3E}">
        <p14:creationId xmlns:p14="http://schemas.microsoft.com/office/powerpoint/2010/main" val="381335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40767" y="2260188"/>
            <a:ext cx="2950720" cy="3968840"/>
          </a:xfrm>
          <a:prstGeom prst="rect">
            <a:avLst/>
          </a:prstGeom>
        </p:spPr>
      </p:pic>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7234" r="47439" b="51638"/>
          <a:stretch/>
        </p:blipFill>
        <p:spPr>
          <a:xfrm>
            <a:off x="267184" y="299982"/>
            <a:ext cx="4416669" cy="3727939"/>
          </a:xfrm>
          <a:prstGeom prst="rect">
            <a:avLst/>
          </a:prstGeom>
        </p:spPr>
      </p:pic>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35" t="54789" r="47397" b="12083"/>
          <a:stretch/>
        </p:blipFill>
        <p:spPr>
          <a:xfrm>
            <a:off x="6572750" y="537213"/>
            <a:ext cx="4684542" cy="3756074"/>
          </a:xfrm>
          <a:prstGeom prst="rect">
            <a:avLst/>
          </a:prstGeom>
        </p:spPr>
      </p:pic>
      <p:sp>
        <p:nvSpPr>
          <p:cNvPr id="4" name="TextBox 3"/>
          <p:cNvSpPr txBox="1"/>
          <p:nvPr/>
        </p:nvSpPr>
        <p:spPr>
          <a:xfrm>
            <a:off x="951598" y="1444580"/>
            <a:ext cx="3289169" cy="1200329"/>
          </a:xfrm>
          <a:prstGeom prst="rect">
            <a:avLst/>
          </a:prstGeom>
          <a:noFill/>
        </p:spPr>
        <p:txBody>
          <a:bodyPr wrap="none" rtlCol="0">
            <a:spAutoFit/>
          </a:bodyPr>
          <a:lstStyle/>
          <a:p>
            <a:pPr algn="ctr"/>
            <a:r>
              <a:rPr lang="en-GB" sz="2400" dirty="0">
                <a:latin typeface="Arial Rounded MT Bold" panose="020F0704030504030204" pitchFamily="34" charset="0"/>
              </a:rPr>
              <a:t>Q: Can I ask a </a:t>
            </a:r>
          </a:p>
          <a:p>
            <a:pPr algn="ctr"/>
            <a:r>
              <a:rPr lang="en-GB" sz="2400" dirty="0">
                <a:latin typeface="Arial Rounded MT Bold" panose="020F0704030504030204" pitchFamily="34" charset="0"/>
              </a:rPr>
              <a:t>question, </a:t>
            </a:r>
          </a:p>
          <a:p>
            <a:pPr algn="ctr"/>
            <a:r>
              <a:rPr lang="en-GB" sz="2400" dirty="0">
                <a:latin typeface="Arial Rounded MT Bold" panose="020F0704030504030204" pitchFamily="34" charset="0"/>
              </a:rPr>
              <a:t>or make a comment?</a:t>
            </a:r>
          </a:p>
        </p:txBody>
      </p:sp>
      <p:sp>
        <p:nvSpPr>
          <p:cNvPr id="5" name="TextBox 4"/>
          <p:cNvSpPr txBox="1"/>
          <p:nvPr/>
        </p:nvSpPr>
        <p:spPr>
          <a:xfrm>
            <a:off x="6572750" y="1444580"/>
            <a:ext cx="4554081" cy="1631216"/>
          </a:xfrm>
          <a:prstGeom prst="rect">
            <a:avLst/>
          </a:prstGeom>
          <a:noFill/>
        </p:spPr>
        <p:txBody>
          <a:bodyPr wrap="square" rtlCol="0">
            <a:spAutoFit/>
          </a:bodyPr>
          <a:lstStyle/>
          <a:p>
            <a:pPr algn="ctr"/>
            <a:r>
              <a:rPr lang="en-GB" sz="2000" dirty="0">
                <a:latin typeface="Arial Rounded MT Bold" panose="020F0704030504030204" pitchFamily="34" charset="0"/>
              </a:rPr>
              <a:t>A: You can ask a question or comment at any time, but only the speaker will be able to see the question/comment</a:t>
            </a:r>
          </a:p>
          <a:p>
            <a:pPr algn="ctr"/>
            <a:r>
              <a:rPr lang="en-GB" sz="2000" dirty="0">
                <a:latin typeface="Arial Rounded MT Bold" panose="020F0704030504030204" pitchFamily="34" charset="0"/>
              </a:rPr>
              <a:t> and respond.</a:t>
            </a:r>
          </a:p>
        </p:txBody>
      </p:sp>
      <p:cxnSp>
        <p:nvCxnSpPr>
          <p:cNvPr id="8" name="Straight Arrow Connector 7"/>
          <p:cNvCxnSpPr/>
          <p:nvPr/>
        </p:nvCxnSpPr>
        <p:spPr>
          <a:xfrm flipH="1">
            <a:off x="5964702" y="3075796"/>
            <a:ext cx="3882683" cy="1454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995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54801" t="63282" r="2912" b="8781"/>
          <a:stretch/>
        </p:blipFill>
        <p:spPr>
          <a:xfrm>
            <a:off x="624114" y="414330"/>
            <a:ext cx="4441371" cy="3168978"/>
          </a:xfrm>
          <a:prstGeom prst="rect">
            <a:avLst/>
          </a:prstGeom>
        </p:spPr>
      </p:pic>
      <p:sp>
        <p:nvSpPr>
          <p:cNvPr id="4" name="TextBox 3"/>
          <p:cNvSpPr txBox="1"/>
          <p:nvPr/>
        </p:nvSpPr>
        <p:spPr>
          <a:xfrm>
            <a:off x="2989942" y="1045196"/>
            <a:ext cx="1582057" cy="2246769"/>
          </a:xfrm>
          <a:prstGeom prst="rect">
            <a:avLst/>
          </a:prstGeom>
          <a:noFill/>
        </p:spPr>
        <p:txBody>
          <a:bodyPr wrap="square" rtlCol="0">
            <a:spAutoFit/>
          </a:bodyPr>
          <a:lstStyle/>
          <a:p>
            <a:pPr algn="ctr"/>
            <a:endParaRPr lang="en-GB" sz="2000" b="1" dirty="0">
              <a:latin typeface="Bradley Hand ITC" panose="03070402050302030203" pitchFamily="66" charset="0"/>
            </a:endParaRPr>
          </a:p>
          <a:p>
            <a:pPr algn="ctr"/>
            <a:r>
              <a:rPr lang="en-GB" sz="2000" b="1" dirty="0">
                <a:solidFill>
                  <a:schemeClr val="accent2">
                    <a:lumMod val="75000"/>
                  </a:schemeClr>
                </a:solidFill>
                <a:latin typeface="Bradley Hand ITC" panose="03070402050302030203" pitchFamily="66" charset="0"/>
              </a:rPr>
              <a:t>Benefits for Using your Strengths</a:t>
            </a:r>
          </a:p>
          <a:p>
            <a:pPr algn="ctr"/>
            <a:endParaRPr lang="en-GB" sz="2000" b="1" dirty="0">
              <a:latin typeface="Bradley Hand ITC" panose="03070402050302030203" pitchFamily="66" charset="0"/>
            </a:endParaRPr>
          </a:p>
          <a:p>
            <a:pPr algn="ctr"/>
            <a:endParaRPr lang="en-GB" sz="2000" b="1" dirty="0">
              <a:latin typeface="Bradley Hand ITC" panose="03070402050302030203" pitchFamily="66" charset="0"/>
            </a:endParaRPr>
          </a:p>
          <a:p>
            <a:pPr algn="ctr"/>
            <a:endParaRPr lang="en-GB" sz="2000" b="1" dirty="0">
              <a:latin typeface="Bradley Hand ITC" panose="03070402050302030203" pitchFamily="66" charset="0"/>
            </a:endParaRPr>
          </a:p>
        </p:txBody>
      </p:sp>
      <p:sp>
        <p:nvSpPr>
          <p:cNvPr id="5" name="TextBox 4"/>
          <p:cNvSpPr txBox="1"/>
          <p:nvPr/>
        </p:nvSpPr>
        <p:spPr>
          <a:xfrm>
            <a:off x="4891313" y="2284694"/>
            <a:ext cx="6327373" cy="3816429"/>
          </a:xfrm>
          <a:prstGeom prst="rect">
            <a:avLst/>
          </a:prstGeom>
          <a:solidFill>
            <a:schemeClr val="accent2">
              <a:lumMod val="40000"/>
              <a:lumOff val="60000"/>
            </a:schemeClr>
          </a:solidFill>
        </p:spPr>
        <p:txBody>
          <a:bodyPr wrap="none" rtlCol="0">
            <a:spAutoFit/>
          </a:bodyPr>
          <a:lstStyle/>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Increased resilience</a:t>
            </a:r>
          </a:p>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Increased vitality and positive energy</a:t>
            </a:r>
          </a:p>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Decreased stress</a:t>
            </a:r>
          </a:p>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Increased confidence and self-esteem</a:t>
            </a:r>
          </a:p>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Increased happiness and wellbeing</a:t>
            </a:r>
          </a:p>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Improved work performance</a:t>
            </a:r>
          </a:p>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Increased engagement</a:t>
            </a:r>
          </a:p>
          <a:p>
            <a:pPr marL="457200" indent="-457200">
              <a:buFont typeface="Wingdings" panose="05000000000000000000" pitchFamily="2" charset="2"/>
              <a:buChar char="ü"/>
            </a:pPr>
            <a:r>
              <a:rPr lang="en-GB" sz="2800" b="1" dirty="0">
                <a:solidFill>
                  <a:schemeClr val="accent2">
                    <a:lumMod val="75000"/>
                  </a:schemeClr>
                </a:solidFill>
                <a:latin typeface="Bradley Hand ITC" panose="03070402050302030203" pitchFamily="66" charset="0"/>
              </a:rPr>
              <a:t>More likely to achieve your goals</a:t>
            </a:r>
          </a:p>
          <a:p>
            <a:endParaRPr lang="en-GB" dirty="0">
              <a:solidFill>
                <a:schemeClr val="accent2">
                  <a:lumMod val="75000"/>
                </a:schemeClr>
              </a:solidFill>
            </a:endParaRPr>
          </a:p>
        </p:txBody>
      </p:sp>
    </p:spTree>
    <p:extLst>
      <p:ext uri="{BB962C8B-B14F-4D97-AF65-F5344CB8AC3E}">
        <p14:creationId xmlns:p14="http://schemas.microsoft.com/office/powerpoint/2010/main" val="1295733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500" t="7527" r="10818" b="7926"/>
          <a:stretch/>
        </p:blipFill>
        <p:spPr>
          <a:xfrm>
            <a:off x="661181" y="604687"/>
            <a:ext cx="3601329" cy="2250831"/>
          </a:xfrm>
          <a:prstGeom prst="rect">
            <a:avLst/>
          </a:prstGeom>
        </p:spPr>
      </p:pic>
      <p:sp>
        <p:nvSpPr>
          <p:cNvPr id="3" name="TextBox 2"/>
          <p:cNvSpPr txBox="1"/>
          <p:nvPr/>
        </p:nvSpPr>
        <p:spPr>
          <a:xfrm>
            <a:off x="5621110" y="871868"/>
            <a:ext cx="2927404" cy="523220"/>
          </a:xfrm>
          <a:prstGeom prst="rect">
            <a:avLst/>
          </a:prstGeom>
          <a:noFill/>
        </p:spPr>
        <p:txBody>
          <a:bodyPr wrap="none" rtlCol="0">
            <a:spAutoFit/>
          </a:bodyPr>
          <a:lstStyle/>
          <a:p>
            <a:r>
              <a:rPr lang="en-GB" sz="2800" b="1" dirty="0">
                <a:solidFill>
                  <a:schemeClr val="accent3">
                    <a:lumMod val="50000"/>
                  </a:schemeClr>
                </a:solidFill>
                <a:latin typeface="Bahnschrift Light" panose="020B0502040204020203" pitchFamily="34" charset="0"/>
              </a:rPr>
              <a:t>Strengths Toolkit</a:t>
            </a:r>
          </a:p>
        </p:txBody>
      </p:sp>
      <p:sp>
        <p:nvSpPr>
          <p:cNvPr id="4" name="TextBox 3"/>
          <p:cNvSpPr txBox="1"/>
          <p:nvPr/>
        </p:nvSpPr>
        <p:spPr>
          <a:xfrm>
            <a:off x="3918402" y="1788208"/>
            <a:ext cx="7103523" cy="1323439"/>
          </a:xfrm>
          <a:prstGeom prst="rect">
            <a:avLst/>
          </a:prstGeom>
          <a:noFill/>
        </p:spPr>
        <p:txBody>
          <a:bodyPr wrap="square" rtlCol="0">
            <a:spAutoFit/>
          </a:bodyPr>
          <a:lstStyle/>
          <a:p>
            <a:pPr algn="ctr"/>
            <a:r>
              <a:rPr lang="en-GB" sz="2000" dirty="0">
                <a:latin typeface="Bahnschrift Light" panose="020B0502040204020203" pitchFamily="34" charset="0"/>
              </a:rPr>
              <a:t>Another way to think about you strengths is as a</a:t>
            </a:r>
          </a:p>
          <a:p>
            <a:pPr algn="ctr"/>
            <a:r>
              <a:rPr lang="en-GB" sz="2000" dirty="0">
                <a:latin typeface="Bahnschrift Light" panose="020B0502040204020203" pitchFamily="34" charset="0"/>
              </a:rPr>
              <a:t> PERSONAL TOOLKIT.</a:t>
            </a:r>
          </a:p>
          <a:p>
            <a:pPr algn="ctr"/>
            <a:r>
              <a:rPr lang="en-GB" sz="2000" dirty="0">
                <a:latin typeface="Bahnschrift Light" panose="020B0502040204020203" pitchFamily="34" charset="0"/>
              </a:rPr>
              <a:t>An invisible collection of resources which you can draw on at any time to help you tackle challenges and resolve issues.</a:t>
            </a:r>
          </a:p>
        </p:txBody>
      </p:sp>
      <p:sp>
        <p:nvSpPr>
          <p:cNvPr id="5" name="TextBox 4"/>
          <p:cNvSpPr txBox="1"/>
          <p:nvPr/>
        </p:nvSpPr>
        <p:spPr>
          <a:xfrm>
            <a:off x="1041010" y="3395523"/>
            <a:ext cx="9769021" cy="707886"/>
          </a:xfrm>
          <a:prstGeom prst="rect">
            <a:avLst/>
          </a:prstGeom>
          <a:noFill/>
        </p:spPr>
        <p:txBody>
          <a:bodyPr wrap="none" rtlCol="0">
            <a:spAutoFit/>
          </a:bodyPr>
          <a:lstStyle/>
          <a:p>
            <a:r>
              <a:rPr lang="en-GB" sz="2000" b="1" dirty="0">
                <a:latin typeface="Bahnschrift Light" panose="020B0502040204020203" pitchFamily="34" charset="0"/>
              </a:rPr>
              <a:t>Try This: </a:t>
            </a:r>
            <a:endParaRPr lang="en-GB" sz="2000" dirty="0">
              <a:latin typeface="Bahnschrift Light" panose="020B0502040204020203" pitchFamily="34" charset="0"/>
            </a:endParaRPr>
          </a:p>
          <a:p>
            <a:r>
              <a:rPr lang="en-GB" sz="2000" dirty="0">
                <a:latin typeface="Bahnschrift Light" panose="020B0502040204020203" pitchFamily="34" charset="0"/>
              </a:rPr>
              <a:t>1.Think of an issue you are currently facing. Summarize it in your Wellbeing Journal.</a:t>
            </a:r>
          </a:p>
        </p:txBody>
      </p:sp>
      <p:sp>
        <p:nvSpPr>
          <p:cNvPr id="6" name="Rectangle 5"/>
          <p:cNvSpPr/>
          <p:nvPr/>
        </p:nvSpPr>
        <p:spPr>
          <a:xfrm>
            <a:off x="1041010" y="4020543"/>
            <a:ext cx="4580100" cy="400110"/>
          </a:xfrm>
          <a:prstGeom prst="rect">
            <a:avLst/>
          </a:prstGeom>
        </p:spPr>
        <p:txBody>
          <a:bodyPr wrap="none">
            <a:spAutoFit/>
          </a:bodyPr>
          <a:lstStyle/>
          <a:p>
            <a:r>
              <a:rPr lang="en-GB" sz="2000" dirty="0">
                <a:latin typeface="Bahnschrift Light" panose="020B0502040204020203" pitchFamily="34" charset="0"/>
              </a:rPr>
              <a:t>2. Now list your strengths underneath.</a:t>
            </a:r>
          </a:p>
        </p:txBody>
      </p:sp>
      <p:sp>
        <p:nvSpPr>
          <p:cNvPr id="7" name="Rectangle 6"/>
          <p:cNvSpPr/>
          <p:nvPr/>
        </p:nvSpPr>
        <p:spPr>
          <a:xfrm>
            <a:off x="1041010" y="4376380"/>
            <a:ext cx="7290778" cy="400110"/>
          </a:xfrm>
          <a:prstGeom prst="rect">
            <a:avLst/>
          </a:prstGeom>
        </p:spPr>
        <p:txBody>
          <a:bodyPr wrap="none">
            <a:spAutoFit/>
          </a:bodyPr>
          <a:lstStyle/>
          <a:p>
            <a:r>
              <a:rPr lang="en-GB" sz="2000" dirty="0">
                <a:latin typeface="Bahnschrift Light" panose="020B0502040204020203" pitchFamily="34" charset="0"/>
              </a:rPr>
              <a:t>3. How might you use that strength to deal with this problem? </a:t>
            </a:r>
          </a:p>
        </p:txBody>
      </p:sp>
    </p:spTree>
    <p:extLst>
      <p:ext uri="{BB962C8B-B14F-4D97-AF65-F5344CB8AC3E}">
        <p14:creationId xmlns:p14="http://schemas.microsoft.com/office/powerpoint/2010/main" val="3791591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76578" y="1589649"/>
            <a:ext cx="184731" cy="369332"/>
          </a:xfrm>
          <a:prstGeom prst="rect">
            <a:avLst/>
          </a:prstGeom>
          <a:noFill/>
        </p:spPr>
        <p:txBody>
          <a:bodyPr wrap="none" rtlCol="0">
            <a:spAutoFit/>
          </a:bodyPr>
          <a:lstStyle/>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51915" b="52792"/>
          <a:stretch/>
        </p:blipFill>
        <p:spPr>
          <a:xfrm>
            <a:off x="3548037" y="942807"/>
            <a:ext cx="5244269" cy="5148504"/>
          </a:xfrm>
          <a:prstGeom prst="rect">
            <a:avLst/>
          </a:prstGeom>
        </p:spPr>
      </p:pic>
      <p:pic>
        <p:nvPicPr>
          <p:cNvPr id="2" name="Picture 1"/>
          <p:cNvPicPr>
            <a:picLocks noChangeAspect="1"/>
          </p:cNvPicPr>
          <p:nvPr/>
        </p:nvPicPr>
        <p:blipFill rotWithShape="1">
          <a:blip r:embed="rId3">
            <a:clrChange>
              <a:clrFrom>
                <a:srgbClr val="FFFFFF"/>
              </a:clrFrom>
              <a:clrTo>
                <a:srgbClr val="FFFFFF">
                  <a:alpha val="0"/>
                </a:srgbClr>
              </a:clrTo>
            </a:clrChange>
          </a:blip>
          <a:srcRect l="5074" t="3582" r="17030" b="704"/>
          <a:stretch/>
        </p:blipFill>
        <p:spPr>
          <a:xfrm>
            <a:off x="3390313" y="755195"/>
            <a:ext cx="5401993" cy="5336116"/>
          </a:xfrm>
          <a:prstGeom prst="rect">
            <a:avLst/>
          </a:prstGeom>
        </p:spPr>
      </p:pic>
    </p:spTree>
    <p:extLst>
      <p:ext uri="{BB962C8B-B14F-4D97-AF65-F5344CB8AC3E}">
        <p14:creationId xmlns:p14="http://schemas.microsoft.com/office/powerpoint/2010/main" val="1840611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469" y="639000"/>
            <a:ext cx="7807285" cy="5176570"/>
          </a:xfrm>
          <a:prstGeom prst="rect">
            <a:avLst/>
          </a:prstGeom>
        </p:spPr>
      </p:pic>
      <p:sp>
        <p:nvSpPr>
          <p:cNvPr id="4" name="TextBox 3"/>
          <p:cNvSpPr txBox="1"/>
          <p:nvPr/>
        </p:nvSpPr>
        <p:spPr>
          <a:xfrm>
            <a:off x="3151163" y="2785793"/>
            <a:ext cx="6713697" cy="830997"/>
          </a:xfrm>
          <a:prstGeom prst="rect">
            <a:avLst/>
          </a:prstGeom>
          <a:noFill/>
        </p:spPr>
        <p:txBody>
          <a:bodyPr wrap="none" rtlCol="0">
            <a:spAutoFit/>
          </a:bodyPr>
          <a:lstStyle/>
          <a:p>
            <a:pPr algn="ctr"/>
            <a:r>
              <a:rPr lang="en-GB" sz="2400" dirty="0">
                <a:latin typeface="Berlin Sans FB" panose="020E0602020502020306" pitchFamily="34" charset="0"/>
              </a:rPr>
              <a:t>The more alternatives, the more difficult the choice.</a:t>
            </a:r>
          </a:p>
          <a:p>
            <a:pPr algn="ctr"/>
            <a:r>
              <a:rPr lang="en-GB" sz="2400" dirty="0">
                <a:latin typeface="Berlin Sans FB" panose="020E0602020502020306" pitchFamily="34" charset="0"/>
              </a:rPr>
              <a:t>-Abbe </a:t>
            </a:r>
            <a:r>
              <a:rPr lang="en-GB" sz="2400" dirty="0" err="1">
                <a:latin typeface="Berlin Sans FB" panose="020E0602020502020306" pitchFamily="34" charset="0"/>
              </a:rPr>
              <a:t>d’Allainval</a:t>
            </a:r>
            <a:endParaRPr lang="en-GB" sz="2400" dirty="0">
              <a:latin typeface="Berlin Sans FB" panose="020E0602020502020306" pitchFamily="34" charset="0"/>
            </a:endParaRPr>
          </a:p>
        </p:txBody>
      </p:sp>
    </p:spTree>
    <p:extLst>
      <p:ext uri="{BB962C8B-B14F-4D97-AF65-F5344CB8AC3E}">
        <p14:creationId xmlns:p14="http://schemas.microsoft.com/office/powerpoint/2010/main" val="30003638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336" t="55278" r="67928" b="26136"/>
          <a:stretch/>
        </p:blipFill>
        <p:spPr>
          <a:xfrm>
            <a:off x="642592" y="4867121"/>
            <a:ext cx="1298494" cy="734819"/>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495" t="4049" r="64522" b="82289"/>
          <a:stretch/>
        </p:blipFill>
        <p:spPr>
          <a:xfrm>
            <a:off x="836709" y="3985409"/>
            <a:ext cx="1092221" cy="483885"/>
          </a:xfrm>
          <a:prstGeom prst="rect">
            <a:avLst/>
          </a:prstGeom>
        </p:spPr>
      </p:pic>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045" t="2065" r="34431" b="77920"/>
          <a:stretch/>
        </p:blipFill>
        <p:spPr>
          <a:xfrm>
            <a:off x="642592" y="2845569"/>
            <a:ext cx="1480457" cy="797169"/>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307" b="81653"/>
          <a:stretch/>
        </p:blipFill>
        <p:spPr>
          <a:xfrm>
            <a:off x="649882" y="1738461"/>
            <a:ext cx="1473167" cy="72338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220" t="77159" r="67107" b="7829"/>
          <a:stretch/>
        </p:blipFill>
        <p:spPr>
          <a:xfrm>
            <a:off x="730347" y="870889"/>
            <a:ext cx="1392702" cy="661090"/>
          </a:xfrm>
          <a:prstGeom prst="rect">
            <a:avLst/>
          </a:prstGeom>
        </p:spPr>
      </p:pic>
      <p:sp>
        <p:nvSpPr>
          <p:cNvPr id="7" name="TextBox 6"/>
          <p:cNvSpPr txBox="1"/>
          <p:nvPr/>
        </p:nvSpPr>
        <p:spPr>
          <a:xfrm>
            <a:off x="2123049" y="3001140"/>
            <a:ext cx="6474849" cy="430887"/>
          </a:xfrm>
          <a:prstGeom prst="rect">
            <a:avLst/>
          </a:prstGeom>
          <a:noFill/>
        </p:spPr>
        <p:txBody>
          <a:bodyPr wrap="none" rtlCol="0">
            <a:spAutoFit/>
          </a:bodyPr>
          <a:lstStyle/>
          <a:p>
            <a:r>
              <a:rPr lang="en-GB" sz="2200" b="1" dirty="0">
                <a:latin typeface="Ink Free" panose="03080402000500000000" pitchFamily="66" charset="0"/>
              </a:rPr>
              <a:t>Some choice is good for us, but too much choice is not</a:t>
            </a:r>
          </a:p>
        </p:txBody>
      </p:sp>
      <p:sp>
        <p:nvSpPr>
          <p:cNvPr id="8" name="Rectangle 7"/>
          <p:cNvSpPr/>
          <p:nvPr/>
        </p:nvSpPr>
        <p:spPr>
          <a:xfrm>
            <a:off x="2033983" y="1751403"/>
            <a:ext cx="6963509" cy="1107996"/>
          </a:xfrm>
          <a:prstGeom prst="rect">
            <a:avLst/>
          </a:prstGeom>
        </p:spPr>
        <p:txBody>
          <a:bodyPr wrap="square">
            <a:spAutoFit/>
          </a:bodyPr>
          <a:lstStyle/>
          <a:p>
            <a:r>
              <a:rPr lang="en-GB" sz="2200" b="1" dirty="0">
                <a:latin typeface="Ink Free" panose="03080402000500000000" pitchFamily="66" charset="0"/>
              </a:rPr>
              <a:t>Choice means that we have freedom, however, increased choice makes us unable to make decisions and reduces our wellbeing</a:t>
            </a:r>
          </a:p>
        </p:txBody>
      </p:sp>
      <p:sp>
        <p:nvSpPr>
          <p:cNvPr id="9" name="Rectangle 8"/>
          <p:cNvSpPr/>
          <p:nvPr/>
        </p:nvSpPr>
        <p:spPr>
          <a:xfrm>
            <a:off x="2033983" y="913538"/>
            <a:ext cx="9562932" cy="769441"/>
          </a:xfrm>
          <a:prstGeom prst="rect">
            <a:avLst/>
          </a:prstGeom>
        </p:spPr>
        <p:txBody>
          <a:bodyPr wrap="square">
            <a:spAutoFit/>
          </a:bodyPr>
          <a:lstStyle/>
          <a:p>
            <a:r>
              <a:rPr lang="en-GB" sz="2200" b="1" dirty="0">
                <a:latin typeface="Ink Free" panose="03080402000500000000" pitchFamily="66" charset="0"/>
              </a:rPr>
              <a:t>We all have a choice, we also have to take responsibility for the decisions that we make</a:t>
            </a:r>
          </a:p>
        </p:txBody>
      </p:sp>
      <p:sp>
        <p:nvSpPr>
          <p:cNvPr id="10" name="Rectangle 9"/>
          <p:cNvSpPr/>
          <p:nvPr/>
        </p:nvSpPr>
        <p:spPr>
          <a:xfrm>
            <a:off x="1941086" y="4915454"/>
            <a:ext cx="8069838" cy="769441"/>
          </a:xfrm>
          <a:prstGeom prst="rect">
            <a:avLst/>
          </a:prstGeom>
        </p:spPr>
        <p:txBody>
          <a:bodyPr wrap="none">
            <a:spAutoFit/>
          </a:bodyPr>
          <a:lstStyle/>
          <a:p>
            <a:r>
              <a:rPr lang="en-GB" sz="2200" b="1" dirty="0">
                <a:latin typeface="Ink Free" panose="03080402000500000000" pitchFamily="66" charset="0"/>
              </a:rPr>
              <a:t>Learn to accept a choice as “good enough” rather then “the best”</a:t>
            </a:r>
          </a:p>
          <a:p>
            <a:r>
              <a:rPr lang="en-GB" sz="2200" b="1" dirty="0">
                <a:latin typeface="Ink Free" panose="03080402000500000000" pitchFamily="66" charset="0"/>
              </a:rPr>
              <a:t> in order to relieve some stress </a:t>
            </a:r>
          </a:p>
        </p:txBody>
      </p:sp>
      <p:sp>
        <p:nvSpPr>
          <p:cNvPr id="11" name="Rectangle 10"/>
          <p:cNvSpPr/>
          <p:nvPr/>
        </p:nvSpPr>
        <p:spPr>
          <a:xfrm>
            <a:off x="1826819" y="3935847"/>
            <a:ext cx="9639468" cy="769441"/>
          </a:xfrm>
          <a:prstGeom prst="rect">
            <a:avLst/>
          </a:prstGeom>
        </p:spPr>
        <p:txBody>
          <a:bodyPr wrap="square">
            <a:spAutoFit/>
          </a:bodyPr>
          <a:lstStyle/>
          <a:p>
            <a:r>
              <a:rPr lang="en-GB" sz="2200" b="1" dirty="0">
                <a:latin typeface="Ink Free" panose="03080402000500000000" pitchFamily="66" charset="0"/>
              </a:rPr>
              <a:t>Too much choice can overwhelm us, causing anxiety and stress and ultimately indecision </a:t>
            </a:r>
          </a:p>
        </p:txBody>
      </p:sp>
    </p:spTree>
    <p:extLst>
      <p:ext uri="{BB962C8B-B14F-4D97-AF65-F5344CB8AC3E}">
        <p14:creationId xmlns:p14="http://schemas.microsoft.com/office/powerpoint/2010/main" val="2101514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87658" y="1042182"/>
            <a:ext cx="2512146" cy="3477875"/>
          </a:xfrm>
          <a:prstGeom prst="rect">
            <a:avLst/>
          </a:prstGeom>
          <a:solidFill>
            <a:schemeClr val="accent2"/>
          </a:solidFill>
        </p:spPr>
        <p:txBody>
          <a:bodyPr wrap="square" rtlCol="0">
            <a:spAutoFit/>
          </a:bodyPr>
          <a:lstStyle/>
          <a:p>
            <a:r>
              <a:rPr lang="en-GB" sz="2000" b="1" dirty="0">
                <a:solidFill>
                  <a:schemeClr val="bg1"/>
                </a:solidFill>
                <a:latin typeface="Ink Free" panose="03080402000500000000" pitchFamily="66" charset="0"/>
              </a:rPr>
              <a:t>When you’re faced with a seemingly difficult choice to make, or are feeling overwhelmed by a multiple number of choices, try this:  </a:t>
            </a:r>
          </a:p>
          <a:p>
            <a:endParaRPr lang="en-GB" sz="2000" b="1" dirty="0">
              <a:solidFill>
                <a:schemeClr val="bg1"/>
              </a:solidFill>
              <a:latin typeface="Ink Free" panose="03080402000500000000" pitchFamily="66" charset="0"/>
            </a:endParaRPr>
          </a:p>
          <a:p>
            <a:r>
              <a:rPr lang="en-GB" sz="2000" b="1" dirty="0">
                <a:solidFill>
                  <a:schemeClr val="bg1"/>
                </a:solidFill>
                <a:latin typeface="Ink Free" panose="03080402000500000000" pitchFamily="66" charset="0"/>
              </a:rPr>
              <a:t>     </a:t>
            </a:r>
          </a:p>
          <a:p>
            <a:endParaRPr lang="en-GB" sz="2000" b="1" dirty="0">
              <a:solidFill>
                <a:schemeClr val="bg1"/>
              </a:solidFill>
              <a:latin typeface="Ink Free" panose="03080402000500000000" pitchFamily="66" charset="0"/>
            </a:endParaRPr>
          </a:p>
          <a:p>
            <a:r>
              <a:rPr lang="en-GB" sz="2000" b="1" dirty="0">
                <a:solidFill>
                  <a:schemeClr val="bg1"/>
                </a:solidFill>
                <a:latin typeface="Ink Free" panose="03080402000500000000" pitchFamily="66" charset="0"/>
              </a:rPr>
              <a:t> </a:t>
            </a:r>
          </a:p>
        </p:txBody>
      </p:sp>
      <p:sp>
        <p:nvSpPr>
          <p:cNvPr id="9" name="TextBox 8"/>
          <p:cNvSpPr txBox="1"/>
          <p:nvPr/>
        </p:nvSpPr>
        <p:spPr>
          <a:xfrm>
            <a:off x="4292657" y="821568"/>
            <a:ext cx="3798277" cy="2123658"/>
          </a:xfrm>
          <a:prstGeom prst="rect">
            <a:avLst/>
          </a:prstGeom>
          <a:solidFill>
            <a:schemeClr val="accent2">
              <a:lumMod val="40000"/>
              <a:lumOff val="60000"/>
            </a:schemeClr>
          </a:solidFill>
        </p:spPr>
        <p:txBody>
          <a:bodyPr wrap="square" rtlCol="0">
            <a:spAutoFit/>
          </a:bodyPr>
          <a:lstStyle/>
          <a:p>
            <a:r>
              <a:rPr lang="en-GB" sz="2200" b="1" dirty="0">
                <a:latin typeface="Ink Free" panose="03080402000500000000" pitchFamily="66" charset="0"/>
              </a:rPr>
              <a:t>Think about the choice you have to make on a scale of 1-10, ten is as important as life or death,</a:t>
            </a:r>
          </a:p>
          <a:p>
            <a:r>
              <a:rPr lang="en-GB" sz="2200" b="1" dirty="0">
                <a:latin typeface="Ink Free" panose="03080402000500000000" pitchFamily="66" charset="0"/>
              </a:rPr>
              <a:t>And one is relatively unimportant.</a:t>
            </a:r>
          </a:p>
        </p:txBody>
      </p:sp>
      <p:sp>
        <p:nvSpPr>
          <p:cNvPr id="10" name="Rectangle 9"/>
          <p:cNvSpPr/>
          <p:nvPr/>
        </p:nvSpPr>
        <p:spPr>
          <a:xfrm>
            <a:off x="4269432" y="3119758"/>
            <a:ext cx="3240258" cy="1107996"/>
          </a:xfrm>
          <a:prstGeom prst="rect">
            <a:avLst/>
          </a:prstGeom>
          <a:solidFill>
            <a:schemeClr val="accent2">
              <a:lumMod val="20000"/>
              <a:lumOff val="80000"/>
            </a:schemeClr>
          </a:solidFill>
        </p:spPr>
        <p:txBody>
          <a:bodyPr wrap="square">
            <a:spAutoFit/>
          </a:bodyPr>
          <a:lstStyle/>
          <a:p>
            <a:r>
              <a:rPr lang="en-GB" sz="2200" b="1" dirty="0">
                <a:latin typeface="Ink Free" panose="03080402000500000000" pitchFamily="66" charset="0"/>
              </a:rPr>
              <a:t>Lower your expectations, and be satisfied with “good enough”</a:t>
            </a:r>
          </a:p>
        </p:txBody>
      </p:sp>
      <p:sp>
        <p:nvSpPr>
          <p:cNvPr id="11" name="Rectangle 10"/>
          <p:cNvSpPr/>
          <p:nvPr/>
        </p:nvSpPr>
        <p:spPr>
          <a:xfrm>
            <a:off x="4269432" y="4403406"/>
            <a:ext cx="6096000" cy="430887"/>
          </a:xfrm>
          <a:prstGeom prst="rect">
            <a:avLst/>
          </a:prstGeom>
          <a:solidFill>
            <a:schemeClr val="accent2">
              <a:lumMod val="60000"/>
              <a:lumOff val="40000"/>
            </a:schemeClr>
          </a:solidFill>
        </p:spPr>
        <p:txBody>
          <a:bodyPr>
            <a:spAutoFit/>
          </a:bodyPr>
          <a:lstStyle/>
          <a:p>
            <a:r>
              <a:rPr lang="en-GB" sz="2200" b="1" dirty="0">
                <a:latin typeface="Ink Free" panose="03080402000500000000" pitchFamily="66" charset="0"/>
              </a:rPr>
              <a:t>Once you have made your choice, settle on it</a:t>
            </a:r>
          </a:p>
        </p:txBody>
      </p:sp>
      <p:sp>
        <p:nvSpPr>
          <p:cNvPr id="12" name="Rectangle 11"/>
          <p:cNvSpPr/>
          <p:nvPr/>
        </p:nvSpPr>
        <p:spPr>
          <a:xfrm>
            <a:off x="4269432" y="5067749"/>
            <a:ext cx="6096000" cy="1107996"/>
          </a:xfrm>
          <a:prstGeom prst="rect">
            <a:avLst/>
          </a:prstGeom>
          <a:solidFill>
            <a:schemeClr val="accent2">
              <a:lumMod val="40000"/>
              <a:lumOff val="60000"/>
            </a:schemeClr>
          </a:solidFill>
        </p:spPr>
        <p:txBody>
          <a:bodyPr>
            <a:spAutoFit/>
          </a:bodyPr>
          <a:lstStyle/>
          <a:p>
            <a:r>
              <a:rPr lang="en-GB" sz="2200" b="1" dirty="0">
                <a:latin typeface="Ink Free" panose="03080402000500000000" pitchFamily="66" charset="0"/>
              </a:rPr>
              <a:t>Practice GRATITUDE: Write down 3 good things about the choice you’ve made, and be thankful for what you have</a:t>
            </a:r>
          </a:p>
        </p:txBody>
      </p:sp>
      <p:pic>
        <p:nvPicPr>
          <p:cNvPr id="4" name="Picture 3"/>
          <p:cNvPicPr>
            <a:picLocks noChangeAspect="1"/>
          </p:cNvPicPr>
          <p:nvPr/>
        </p:nvPicPr>
        <p:blipFill rotWithShape="1">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l="34419" t="51487" r="45421" b="23897"/>
          <a:stretch/>
        </p:blipFill>
        <p:spPr>
          <a:xfrm>
            <a:off x="775589" y="425550"/>
            <a:ext cx="3104999" cy="4094507"/>
          </a:xfrm>
          <a:prstGeom prst="rect">
            <a:avLst/>
          </a:prstGeom>
        </p:spPr>
      </p:pic>
    </p:spTree>
    <p:extLst>
      <p:ext uri="{BB962C8B-B14F-4D97-AF65-F5344CB8AC3E}">
        <p14:creationId xmlns:p14="http://schemas.microsoft.com/office/powerpoint/2010/main" val="112999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08" y="4563495"/>
            <a:ext cx="2847975" cy="1609725"/>
          </a:xfrm>
          <a:prstGeom prst="rect">
            <a:avLst/>
          </a:prstGeom>
          <a:effectLst>
            <a:softEdge rad="165100"/>
          </a:effectLst>
        </p:spPr>
      </p:pic>
      <p:sp>
        <p:nvSpPr>
          <p:cNvPr id="10" name="TextBox 9"/>
          <p:cNvSpPr txBox="1"/>
          <p:nvPr/>
        </p:nvSpPr>
        <p:spPr>
          <a:xfrm>
            <a:off x="5776686" y="1074057"/>
            <a:ext cx="184731" cy="646331"/>
          </a:xfrm>
          <a:prstGeom prst="rect">
            <a:avLst/>
          </a:prstGeom>
          <a:noFill/>
        </p:spPr>
        <p:txBody>
          <a:bodyPr wrap="none" rtlCol="0">
            <a:spAutoFit/>
          </a:bodyPr>
          <a:lstStyle/>
          <a:p>
            <a:endParaRPr lang="en-GB" dirty="0"/>
          </a:p>
          <a:p>
            <a:endParaRPr lang="en-GB" dirty="0"/>
          </a:p>
        </p:txBody>
      </p:sp>
      <p:pic>
        <p:nvPicPr>
          <p:cNvPr id="3" name="Picture 2"/>
          <p:cNvPicPr>
            <a:picLocks noChangeAspect="1"/>
          </p:cNvPicPr>
          <p:nvPr/>
        </p:nvPicPr>
        <p:blipFill rotWithShape="1">
          <a:blip r:embed="rId3">
            <a:clrChange>
              <a:clrFrom>
                <a:srgbClr val="FFFEFA"/>
              </a:clrFrom>
              <a:clrTo>
                <a:srgbClr val="FFFEFA">
                  <a:alpha val="0"/>
                </a:srgbClr>
              </a:clrTo>
            </a:clrChange>
            <a:biLevel thresh="75000"/>
            <a:extLst>
              <a:ext uri="{28A0092B-C50C-407E-A947-70E740481C1C}">
                <a14:useLocalDpi xmlns:a14="http://schemas.microsoft.com/office/drawing/2010/main" val="0"/>
              </a:ext>
            </a:extLst>
          </a:blip>
          <a:srcRect l="37593" t="-140" r="46486" b="69931"/>
          <a:stretch/>
        </p:blipFill>
        <p:spPr>
          <a:xfrm>
            <a:off x="574101" y="-182882"/>
            <a:ext cx="4078514" cy="5551239"/>
          </a:xfrm>
          <a:prstGeom prst="rect">
            <a:avLst/>
          </a:prstGeom>
          <a:noFill/>
        </p:spPr>
      </p:pic>
      <p:sp>
        <p:nvSpPr>
          <p:cNvPr id="11" name="Rectangle 10"/>
          <p:cNvSpPr/>
          <p:nvPr/>
        </p:nvSpPr>
        <p:spPr>
          <a:xfrm>
            <a:off x="573574" y="1638630"/>
            <a:ext cx="3657600" cy="954107"/>
          </a:xfrm>
          <a:prstGeom prst="rect">
            <a:avLst/>
          </a:prstGeom>
        </p:spPr>
        <p:txBody>
          <a:bodyPr wrap="square">
            <a:spAutoFit/>
          </a:bodyPr>
          <a:lstStyle/>
          <a:p>
            <a:pPr algn="ctr"/>
            <a:r>
              <a:rPr lang="en-GB" sz="2800" b="1" spc="600" dirty="0">
                <a:solidFill>
                  <a:schemeClr val="bg2">
                    <a:lumMod val="10000"/>
                  </a:schemeClr>
                </a:solidFill>
                <a:latin typeface="Bradley Hand ITC" panose="03070402050302030203" pitchFamily="66" charset="0"/>
              </a:rPr>
              <a:t>Emotional</a:t>
            </a:r>
          </a:p>
          <a:p>
            <a:pPr algn="ctr"/>
            <a:r>
              <a:rPr lang="en-GB" sz="2800" b="1" spc="600" dirty="0">
                <a:solidFill>
                  <a:schemeClr val="bg2">
                    <a:lumMod val="10000"/>
                  </a:schemeClr>
                </a:solidFill>
                <a:latin typeface="Bradley Hand ITC" panose="03070402050302030203" pitchFamily="66" charset="0"/>
              </a:rPr>
              <a:t> Intelligence</a:t>
            </a:r>
          </a:p>
        </p:txBody>
      </p:sp>
      <p:pic>
        <p:nvPicPr>
          <p:cNvPr id="14" name="Picture 13"/>
          <p:cNvPicPr>
            <a:picLocks noChangeAspect="1"/>
          </p:cNvPicPr>
          <p:nvPr/>
        </p:nvPicPr>
        <p:blipFill rotWithShape="1">
          <a:blip r:embed="rId3">
            <a:clrChange>
              <a:clrFrom>
                <a:srgbClr val="FEFDF9"/>
              </a:clrFrom>
              <a:clrTo>
                <a:srgbClr val="FEFDF9">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82799" t="280" r="-1" b="69511"/>
          <a:stretch/>
        </p:blipFill>
        <p:spPr>
          <a:xfrm>
            <a:off x="4990835" y="560806"/>
            <a:ext cx="1730243" cy="2025749"/>
          </a:xfrm>
          <a:prstGeom prst="rect">
            <a:avLst/>
          </a:prstGeom>
        </p:spPr>
      </p:pic>
      <p:pic>
        <p:nvPicPr>
          <p:cNvPr id="15" name="Picture 14"/>
          <p:cNvPicPr>
            <a:picLocks noChangeAspect="1"/>
          </p:cNvPicPr>
          <p:nvPr/>
        </p:nvPicPr>
        <p:blipFill>
          <a:blip r:embed="rId4"/>
          <a:stretch>
            <a:fillRect/>
          </a:stretch>
        </p:blipFill>
        <p:spPr>
          <a:xfrm>
            <a:off x="4995783" y="2533975"/>
            <a:ext cx="1365622" cy="2024047"/>
          </a:xfrm>
          <a:prstGeom prst="rect">
            <a:avLst/>
          </a:prstGeom>
        </p:spPr>
      </p:pic>
      <p:pic>
        <p:nvPicPr>
          <p:cNvPr id="16" name="Picture 15"/>
          <p:cNvPicPr>
            <a:picLocks noChangeAspect="1"/>
          </p:cNvPicPr>
          <p:nvPr/>
        </p:nvPicPr>
        <p:blipFill rotWithShape="1">
          <a:blip r:embed="rId3">
            <a:clrChange>
              <a:clrFrom>
                <a:srgbClr val="FEFDF9"/>
              </a:clrFrom>
              <a:clrTo>
                <a:srgbClr val="FEFDF9">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69162" t="280" r="15974" b="69511"/>
          <a:stretch/>
        </p:blipFill>
        <p:spPr>
          <a:xfrm>
            <a:off x="4995694" y="4505442"/>
            <a:ext cx="1494972" cy="2025749"/>
          </a:xfrm>
          <a:prstGeom prst="rect">
            <a:avLst/>
          </a:prstGeom>
        </p:spPr>
      </p:pic>
      <p:sp>
        <p:nvSpPr>
          <p:cNvPr id="17" name="TextBox 16"/>
          <p:cNvSpPr txBox="1"/>
          <p:nvPr/>
        </p:nvSpPr>
        <p:spPr>
          <a:xfrm>
            <a:off x="6530515" y="966275"/>
            <a:ext cx="4789714" cy="923330"/>
          </a:xfrm>
          <a:prstGeom prst="rect">
            <a:avLst/>
          </a:prstGeom>
          <a:noFill/>
        </p:spPr>
        <p:txBody>
          <a:bodyPr wrap="square" rtlCol="0">
            <a:spAutoFit/>
          </a:bodyPr>
          <a:lstStyle/>
          <a:p>
            <a:r>
              <a:rPr lang="en-GB" dirty="0">
                <a:latin typeface="Arial Rounded MT Bold" panose="020F0704030504030204" pitchFamily="34" charset="0"/>
              </a:rPr>
              <a:t>Emotionally Intelligent people are :Self-aware, self-managed, socially-aware and socially skilled</a:t>
            </a:r>
          </a:p>
        </p:txBody>
      </p:sp>
      <p:sp>
        <p:nvSpPr>
          <p:cNvPr id="18" name="Rectangle 17"/>
          <p:cNvSpPr/>
          <p:nvPr/>
        </p:nvSpPr>
        <p:spPr>
          <a:xfrm>
            <a:off x="6530515" y="2897279"/>
            <a:ext cx="4591783" cy="923330"/>
          </a:xfrm>
          <a:prstGeom prst="rect">
            <a:avLst/>
          </a:prstGeom>
        </p:spPr>
        <p:txBody>
          <a:bodyPr wrap="square">
            <a:spAutoFit/>
          </a:bodyPr>
          <a:lstStyle/>
          <a:p>
            <a:r>
              <a:rPr lang="en-GB" dirty="0">
                <a:latin typeface="Arial Rounded MT Bold" panose="020F0704030504030204" pitchFamily="34" charset="0"/>
              </a:rPr>
              <a:t>Emotional Intelligence is linked with: wellbeing, positive moods and self-esteem</a:t>
            </a:r>
          </a:p>
        </p:txBody>
      </p:sp>
      <p:sp>
        <p:nvSpPr>
          <p:cNvPr id="19" name="Rectangle 18"/>
          <p:cNvSpPr/>
          <p:nvPr/>
        </p:nvSpPr>
        <p:spPr>
          <a:xfrm>
            <a:off x="6530515" y="4804833"/>
            <a:ext cx="4789714" cy="646331"/>
          </a:xfrm>
          <a:prstGeom prst="rect">
            <a:avLst/>
          </a:prstGeom>
        </p:spPr>
        <p:txBody>
          <a:bodyPr wrap="square">
            <a:spAutoFit/>
          </a:bodyPr>
          <a:lstStyle/>
          <a:p>
            <a:r>
              <a:rPr lang="en-GB" dirty="0">
                <a:latin typeface="Arial Rounded MT Bold" panose="020F0704030504030204" pitchFamily="34" charset="0"/>
              </a:rPr>
              <a:t>Emotional Intelligence can be learned</a:t>
            </a:r>
          </a:p>
          <a:p>
            <a:r>
              <a:rPr lang="en-GB" dirty="0">
                <a:latin typeface="Arial Rounded MT Bold" panose="020F0704030504030204" pitchFamily="34" charset="0"/>
              </a:rPr>
              <a:t> and improved upon</a:t>
            </a:r>
          </a:p>
        </p:txBody>
      </p:sp>
    </p:spTree>
    <p:extLst>
      <p:ext uri="{BB962C8B-B14F-4D97-AF65-F5344CB8AC3E}">
        <p14:creationId xmlns:p14="http://schemas.microsoft.com/office/powerpoint/2010/main" val="245302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72183" y="665433"/>
            <a:ext cx="4440046" cy="5170646"/>
          </a:xfrm>
          <a:prstGeom prst="rect">
            <a:avLst/>
          </a:prstGeom>
          <a:solidFill>
            <a:srgbClr val="A80000"/>
          </a:solidFill>
          <a:effectLst>
            <a:softEdge rad="203200"/>
          </a:effectLst>
        </p:spPr>
        <p:txBody>
          <a:bodyPr wrap="square">
            <a:spAutoFit/>
          </a:bodyPr>
          <a:lstStyle/>
          <a:p>
            <a:pPr algn="ctr"/>
            <a:endParaRPr lang="en-GB" dirty="0">
              <a:solidFill>
                <a:schemeClr val="bg1"/>
              </a:solidFill>
              <a:latin typeface="Arial Rounded MT Bold" panose="020F0704030504030204" pitchFamily="34" charset="0"/>
            </a:endParaRPr>
          </a:p>
          <a:p>
            <a:pPr algn="ctr"/>
            <a:endParaRPr lang="en-GB" dirty="0">
              <a:solidFill>
                <a:schemeClr val="bg1"/>
              </a:solidFill>
              <a:latin typeface="Arial Rounded MT Bold" panose="020F0704030504030204" pitchFamily="34" charset="0"/>
            </a:endParaRPr>
          </a:p>
          <a:p>
            <a:pPr algn="ctr"/>
            <a:r>
              <a:rPr lang="en-GB" dirty="0">
                <a:solidFill>
                  <a:schemeClr val="bg1"/>
                </a:solidFill>
                <a:latin typeface="Arial Rounded MT Bold" panose="020F0704030504030204" pitchFamily="34" charset="0"/>
              </a:rPr>
              <a:t>“</a:t>
            </a:r>
            <a:r>
              <a:rPr lang="en-GB" sz="2400" dirty="0">
                <a:solidFill>
                  <a:schemeClr val="bg1"/>
                </a:solidFill>
                <a:latin typeface="Arial Rounded MT Bold" panose="020F0704030504030204" pitchFamily="34" charset="0"/>
              </a:rPr>
              <a:t>Anybody can become </a:t>
            </a:r>
            <a:r>
              <a:rPr lang="en-GB" sz="2400" b="1" dirty="0">
                <a:solidFill>
                  <a:schemeClr val="bg1"/>
                </a:solidFill>
                <a:latin typeface="Arial Rounded MT Bold" panose="020F0704030504030204" pitchFamily="34" charset="0"/>
              </a:rPr>
              <a:t>angry</a:t>
            </a:r>
            <a:r>
              <a:rPr lang="en-GB" sz="2400" dirty="0">
                <a:solidFill>
                  <a:schemeClr val="bg1"/>
                </a:solidFill>
                <a:latin typeface="Arial Rounded MT Bold" panose="020F0704030504030204" pitchFamily="34" charset="0"/>
              </a:rPr>
              <a:t> — that is easy, but to be </a:t>
            </a:r>
            <a:r>
              <a:rPr lang="en-GB" sz="2400" b="1" dirty="0">
                <a:solidFill>
                  <a:schemeClr val="bg1"/>
                </a:solidFill>
                <a:latin typeface="Arial Rounded MT Bold" panose="020F0704030504030204" pitchFamily="34" charset="0"/>
              </a:rPr>
              <a:t>angry</a:t>
            </a:r>
            <a:r>
              <a:rPr lang="en-GB" sz="2400" dirty="0">
                <a:solidFill>
                  <a:schemeClr val="bg1"/>
                </a:solidFill>
                <a:latin typeface="Arial Rounded MT Bold" panose="020F0704030504030204" pitchFamily="34" charset="0"/>
              </a:rPr>
              <a:t> with the right person and to the right degree and at the right time and for the right purpose, and in the right way — that is not within everybody's power and is not easy.”</a:t>
            </a:r>
            <a:endParaRPr lang="en-GB" dirty="0">
              <a:solidFill>
                <a:schemeClr val="bg1"/>
              </a:solidFill>
              <a:latin typeface="Arial Rounded MT Bold" panose="020F0704030504030204" pitchFamily="34" charset="0"/>
            </a:endParaRPr>
          </a:p>
          <a:p>
            <a:pPr algn="ctr"/>
            <a:endParaRPr lang="en-GB" dirty="0">
              <a:solidFill>
                <a:schemeClr val="bg1"/>
              </a:solidFill>
              <a:latin typeface="Arial Rounded MT Bold" panose="020F0704030504030204" pitchFamily="34" charset="0"/>
            </a:endParaRPr>
          </a:p>
          <a:p>
            <a:pPr algn="ctr"/>
            <a:endParaRPr lang="en-GB" dirty="0">
              <a:solidFill>
                <a:schemeClr val="bg1"/>
              </a:solidFill>
              <a:latin typeface="Arial Rounded MT Bold" panose="020F0704030504030204" pitchFamily="34" charset="0"/>
            </a:endParaRPr>
          </a:p>
          <a:p>
            <a:pPr algn="ctr"/>
            <a:endParaRPr lang="en-GB" dirty="0">
              <a:solidFill>
                <a:schemeClr val="bg1"/>
              </a:solidFill>
              <a:latin typeface="Arial Rounded MT Bold" panose="020F0704030504030204" pitchFamily="34" charset="0"/>
            </a:endParaRPr>
          </a:p>
        </p:txBody>
      </p:sp>
      <p:sp>
        <p:nvSpPr>
          <p:cNvPr id="12" name="TextBox 11"/>
          <p:cNvSpPr txBox="1"/>
          <p:nvPr/>
        </p:nvSpPr>
        <p:spPr>
          <a:xfrm>
            <a:off x="2293256" y="5094514"/>
            <a:ext cx="1143262" cy="369332"/>
          </a:xfrm>
          <a:prstGeom prst="rect">
            <a:avLst/>
          </a:prstGeom>
          <a:noFill/>
        </p:spPr>
        <p:txBody>
          <a:bodyPr wrap="none" rtlCol="0">
            <a:spAutoFit/>
          </a:bodyPr>
          <a:lstStyle/>
          <a:p>
            <a:r>
              <a:rPr lang="en-GB" dirty="0">
                <a:solidFill>
                  <a:schemeClr val="bg1"/>
                </a:solidFill>
                <a:latin typeface="Arial Rounded MT Bold" panose="020F0704030504030204" pitchFamily="34" charset="0"/>
              </a:rPr>
              <a:t>Aristotle</a:t>
            </a:r>
          </a:p>
        </p:txBody>
      </p:sp>
      <p:pic>
        <p:nvPicPr>
          <p:cNvPr id="13" name="Picture 12"/>
          <p:cNvPicPr>
            <a:picLocks noChangeAspect="1"/>
          </p:cNvPicPr>
          <p:nvPr/>
        </p:nvPicPr>
        <p:blipFill>
          <a:blip r:embed="rId2"/>
          <a:stretch>
            <a:fillRect/>
          </a:stretch>
        </p:blipFill>
        <p:spPr>
          <a:xfrm>
            <a:off x="5600095" y="790365"/>
            <a:ext cx="5578323" cy="4304149"/>
          </a:xfrm>
          <a:prstGeom prst="rect">
            <a:avLst/>
          </a:prstGeom>
          <a:effectLst>
            <a:softEdge rad="139700"/>
          </a:effectLst>
        </p:spPr>
      </p:pic>
    </p:spTree>
    <p:extLst>
      <p:ext uri="{BB962C8B-B14F-4D97-AF65-F5344CB8AC3E}">
        <p14:creationId xmlns:p14="http://schemas.microsoft.com/office/powerpoint/2010/main" val="1309430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clrChange>
              <a:clrFrom>
                <a:srgbClr val="FFFDE6"/>
              </a:clrFrom>
              <a:clrTo>
                <a:srgbClr val="FFFDE6">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253" t="29044" r="5371" b="59362"/>
          <a:stretch/>
        </p:blipFill>
        <p:spPr>
          <a:xfrm rot="10800000">
            <a:off x="1003297" y="4121863"/>
            <a:ext cx="2032157" cy="502805"/>
          </a:xfrm>
          <a:prstGeom prst="rect">
            <a:avLst/>
          </a:prstGeom>
        </p:spPr>
      </p:pic>
      <p:pic>
        <p:nvPicPr>
          <p:cNvPr id="7" name="Picture 6"/>
          <p:cNvPicPr>
            <a:picLocks noChangeAspect="1"/>
          </p:cNvPicPr>
          <p:nvPr/>
        </p:nvPicPr>
        <p:blipFill rotWithShape="1">
          <a:blip r:embed="rId2">
            <a:clrChange>
              <a:clrFrom>
                <a:srgbClr val="FDFDE1"/>
              </a:clrFrom>
              <a:clrTo>
                <a:srgbClr val="FDFDE1">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643" t="29746" r="62825" b="56505"/>
          <a:stretch/>
        </p:blipFill>
        <p:spPr>
          <a:xfrm>
            <a:off x="833887" y="1570521"/>
            <a:ext cx="2457981" cy="596292"/>
          </a:xfrm>
          <a:prstGeom prst="rect">
            <a:avLst/>
          </a:prstGeom>
        </p:spPr>
      </p:pic>
      <p:pic>
        <p:nvPicPr>
          <p:cNvPr id="8" name="Picture 7"/>
          <p:cNvPicPr>
            <a:picLocks noChangeAspect="1"/>
          </p:cNvPicPr>
          <p:nvPr/>
        </p:nvPicPr>
        <p:blipFill rotWithShape="1">
          <a:blip r:embed="rId2">
            <a:clrChange>
              <a:clrFrom>
                <a:srgbClr val="FEFDE1"/>
              </a:clrFrom>
              <a:clrTo>
                <a:srgbClr val="FEFDE1">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53085" r="62098" b="28842"/>
          <a:stretch/>
        </p:blipFill>
        <p:spPr>
          <a:xfrm rot="10800000">
            <a:off x="833887" y="5154684"/>
            <a:ext cx="2621913" cy="783772"/>
          </a:xfrm>
          <a:prstGeom prst="rect">
            <a:avLst/>
          </a:prstGeom>
        </p:spPr>
      </p:pic>
      <p:pic>
        <p:nvPicPr>
          <p:cNvPr id="9" name="Picture 8"/>
          <p:cNvPicPr>
            <a:picLocks noChangeAspect="1"/>
          </p:cNvPicPr>
          <p:nvPr/>
        </p:nvPicPr>
        <p:blipFill rotWithShape="1">
          <a:blip r:embed="rId2">
            <a:clrChange>
              <a:clrFrom>
                <a:srgbClr val="FFFDE6"/>
              </a:clrFrom>
              <a:clrTo>
                <a:srgbClr val="FFFDE6">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4200" t="2773" r="65748" b="81739"/>
          <a:stretch/>
        </p:blipFill>
        <p:spPr>
          <a:xfrm rot="10800000">
            <a:off x="1003298" y="2799313"/>
            <a:ext cx="2078852" cy="671679"/>
          </a:xfrm>
          <a:prstGeom prst="rect">
            <a:avLst/>
          </a:prstGeom>
        </p:spPr>
      </p:pic>
      <p:sp>
        <p:nvSpPr>
          <p:cNvPr id="10" name="TextBox 9"/>
          <p:cNvSpPr txBox="1"/>
          <p:nvPr/>
        </p:nvSpPr>
        <p:spPr>
          <a:xfrm>
            <a:off x="3226566" y="1651820"/>
            <a:ext cx="3508063" cy="430887"/>
          </a:xfrm>
          <a:prstGeom prst="rect">
            <a:avLst/>
          </a:prstGeom>
          <a:noFill/>
        </p:spPr>
        <p:txBody>
          <a:bodyPr wrap="square" rtlCol="0">
            <a:spAutoFit/>
          </a:bodyPr>
          <a:lstStyle/>
          <a:p>
            <a:r>
              <a:rPr lang="en-GB" sz="2200" dirty="0">
                <a:solidFill>
                  <a:schemeClr val="accent4">
                    <a:lumMod val="75000"/>
                  </a:schemeClr>
                </a:solidFill>
                <a:latin typeface="Arial Rounded MT Bold" panose="020F0704030504030204" pitchFamily="34" charset="0"/>
              </a:rPr>
              <a:t>IDENTIFYING emotions</a:t>
            </a:r>
          </a:p>
        </p:txBody>
      </p:sp>
      <p:sp>
        <p:nvSpPr>
          <p:cNvPr id="11" name="Rectangle 10"/>
          <p:cNvSpPr/>
          <p:nvPr/>
        </p:nvSpPr>
        <p:spPr>
          <a:xfrm>
            <a:off x="3226565" y="2895763"/>
            <a:ext cx="2730387" cy="430887"/>
          </a:xfrm>
          <a:prstGeom prst="rect">
            <a:avLst/>
          </a:prstGeom>
        </p:spPr>
        <p:txBody>
          <a:bodyPr wrap="square">
            <a:spAutoFit/>
          </a:bodyPr>
          <a:lstStyle/>
          <a:p>
            <a:r>
              <a:rPr lang="en-GB" sz="2200" dirty="0">
                <a:solidFill>
                  <a:schemeClr val="accent5">
                    <a:lumMod val="75000"/>
                  </a:schemeClr>
                </a:solidFill>
                <a:latin typeface="Arial Rounded MT Bold" panose="020F0704030504030204" pitchFamily="34" charset="0"/>
              </a:rPr>
              <a:t>USING emotions</a:t>
            </a:r>
          </a:p>
        </p:txBody>
      </p:sp>
      <p:sp>
        <p:nvSpPr>
          <p:cNvPr id="12" name="Rectangle 11"/>
          <p:cNvSpPr/>
          <p:nvPr/>
        </p:nvSpPr>
        <p:spPr>
          <a:xfrm>
            <a:off x="3226566" y="4111828"/>
            <a:ext cx="6674038" cy="430887"/>
          </a:xfrm>
          <a:prstGeom prst="rect">
            <a:avLst/>
          </a:prstGeom>
        </p:spPr>
        <p:txBody>
          <a:bodyPr wrap="square">
            <a:spAutoFit/>
          </a:bodyPr>
          <a:lstStyle/>
          <a:p>
            <a:r>
              <a:rPr lang="en-GB" sz="2200" dirty="0">
                <a:solidFill>
                  <a:schemeClr val="accent2">
                    <a:lumMod val="75000"/>
                  </a:schemeClr>
                </a:solidFill>
                <a:latin typeface="Arial Rounded MT Bold" panose="020F0704030504030204" pitchFamily="34" charset="0"/>
              </a:rPr>
              <a:t>UNDERSTANDING the causes of emotions</a:t>
            </a:r>
          </a:p>
        </p:txBody>
      </p:sp>
      <p:sp>
        <p:nvSpPr>
          <p:cNvPr id="13" name="Rectangle 12"/>
          <p:cNvSpPr/>
          <p:nvPr/>
        </p:nvSpPr>
        <p:spPr>
          <a:xfrm>
            <a:off x="3227196" y="5327893"/>
            <a:ext cx="5912142" cy="430887"/>
          </a:xfrm>
          <a:prstGeom prst="rect">
            <a:avLst/>
          </a:prstGeom>
        </p:spPr>
        <p:txBody>
          <a:bodyPr wrap="square">
            <a:spAutoFit/>
          </a:bodyPr>
          <a:lstStyle/>
          <a:p>
            <a:r>
              <a:rPr lang="en-GB" sz="2200" dirty="0">
                <a:solidFill>
                  <a:schemeClr val="accent3">
                    <a:lumMod val="50000"/>
                  </a:schemeClr>
                </a:solidFill>
                <a:latin typeface="Arial Rounded MT Bold" panose="020F0704030504030204" pitchFamily="34" charset="0"/>
              </a:rPr>
              <a:t>MANAGING your emotions effectively</a:t>
            </a:r>
          </a:p>
        </p:txBody>
      </p:sp>
      <p:sp>
        <p:nvSpPr>
          <p:cNvPr id="14" name="Rectangle 13"/>
          <p:cNvSpPr/>
          <p:nvPr/>
        </p:nvSpPr>
        <p:spPr>
          <a:xfrm>
            <a:off x="3395856" y="757465"/>
            <a:ext cx="6335458" cy="430887"/>
          </a:xfrm>
          <a:prstGeom prst="rect">
            <a:avLst/>
          </a:prstGeom>
          <a:solidFill>
            <a:srgbClr val="002060"/>
          </a:solidFill>
        </p:spPr>
        <p:txBody>
          <a:bodyPr wrap="square">
            <a:spAutoFit/>
          </a:bodyPr>
          <a:lstStyle/>
          <a:p>
            <a:r>
              <a:rPr lang="en-GB" sz="2200" dirty="0">
                <a:solidFill>
                  <a:schemeClr val="bg1"/>
                </a:solidFill>
                <a:latin typeface="Arial Rounded MT Bold" panose="020F0704030504030204" pitchFamily="34" charset="0"/>
              </a:rPr>
              <a:t>The Four Skills of Emotional Intelligence</a:t>
            </a:r>
          </a:p>
        </p:txBody>
      </p:sp>
    </p:spTree>
    <p:extLst>
      <p:ext uri="{BB962C8B-B14F-4D97-AF65-F5344CB8AC3E}">
        <p14:creationId xmlns:p14="http://schemas.microsoft.com/office/powerpoint/2010/main" val="1551955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clrChange>
              <a:clrFrom>
                <a:srgbClr val="FEFCE5"/>
              </a:clrFrom>
              <a:clrTo>
                <a:srgbClr val="FEFCE5">
                  <a:alpha val="0"/>
                </a:srgbClr>
              </a:clrTo>
            </a:clrChange>
            <a:extLst>
              <a:ext uri="{28A0092B-C50C-407E-A947-70E740481C1C}">
                <a14:useLocalDpi xmlns:a14="http://schemas.microsoft.com/office/drawing/2010/main" val="0"/>
              </a:ext>
            </a:extLst>
          </a:blip>
          <a:srcRect l="36493" t="1458" r="33456" b="82844"/>
          <a:stretch/>
        </p:blipFill>
        <p:spPr>
          <a:xfrm rot="10800000">
            <a:off x="513647" y="924329"/>
            <a:ext cx="1857830" cy="680776"/>
          </a:xfrm>
          <a:prstGeom prst="rect">
            <a:avLst/>
          </a:prstGeom>
        </p:spPr>
      </p:pic>
      <p:pic>
        <p:nvPicPr>
          <p:cNvPr id="8" name="Picture 7"/>
          <p:cNvPicPr>
            <a:picLocks noChangeAspect="1"/>
          </p:cNvPicPr>
          <p:nvPr/>
        </p:nvPicPr>
        <p:blipFill rotWithShape="1">
          <a:blip r:embed="rId2">
            <a:clrChange>
              <a:clrFrom>
                <a:srgbClr val="FEFCE5"/>
              </a:clrFrom>
              <a:clrTo>
                <a:srgbClr val="FEFCE5">
                  <a:alpha val="0"/>
                </a:srgbClr>
              </a:clrTo>
            </a:clrChange>
            <a:extLst>
              <a:ext uri="{28A0092B-C50C-407E-A947-70E740481C1C}">
                <a14:useLocalDpi xmlns:a14="http://schemas.microsoft.com/office/drawing/2010/main" val="0"/>
              </a:ext>
            </a:extLst>
          </a:blip>
          <a:srcRect l="35798" t="27998" r="33456" b="56139"/>
          <a:stretch/>
        </p:blipFill>
        <p:spPr>
          <a:xfrm rot="10800000">
            <a:off x="615111" y="3824049"/>
            <a:ext cx="1900816" cy="690825"/>
          </a:xfrm>
          <a:prstGeom prst="rect">
            <a:avLst/>
          </a:prstGeom>
        </p:spPr>
      </p:pic>
      <p:pic>
        <p:nvPicPr>
          <p:cNvPr id="9" name="Picture 8"/>
          <p:cNvPicPr>
            <a:picLocks noChangeAspect="1"/>
          </p:cNvPicPr>
          <p:nvPr/>
        </p:nvPicPr>
        <p:blipFill rotWithShape="1">
          <a:blip r:embed="rId2">
            <a:clrChange>
              <a:clrFrom>
                <a:srgbClr val="FEFCE5"/>
              </a:clrFrom>
              <a:clrTo>
                <a:srgbClr val="FEFCE5">
                  <a:alpha val="0"/>
                </a:srgbClr>
              </a:clrTo>
            </a:clrChange>
            <a:extLst>
              <a:ext uri="{28A0092B-C50C-407E-A947-70E740481C1C}">
                <a14:useLocalDpi xmlns:a14="http://schemas.microsoft.com/office/drawing/2010/main" val="0"/>
              </a:ext>
            </a:extLst>
          </a:blip>
          <a:srcRect l="37143" t="16152" r="33456" b="71130"/>
          <a:stretch/>
        </p:blipFill>
        <p:spPr>
          <a:xfrm rot="10800000">
            <a:off x="656701" y="3110458"/>
            <a:ext cx="1817636" cy="551544"/>
          </a:xfrm>
          <a:prstGeom prst="rect">
            <a:avLst/>
          </a:prstGeom>
        </p:spPr>
      </p:pic>
      <p:sp>
        <p:nvSpPr>
          <p:cNvPr id="11" name="TextBox 10"/>
          <p:cNvSpPr txBox="1"/>
          <p:nvPr/>
        </p:nvSpPr>
        <p:spPr>
          <a:xfrm>
            <a:off x="2515927" y="703382"/>
            <a:ext cx="8993902" cy="2246769"/>
          </a:xfrm>
          <a:prstGeom prst="rect">
            <a:avLst/>
          </a:prstGeom>
          <a:solidFill>
            <a:schemeClr val="accent3">
              <a:lumMod val="20000"/>
              <a:lumOff val="80000"/>
            </a:schemeClr>
          </a:solidFill>
        </p:spPr>
        <p:txBody>
          <a:bodyPr wrap="square" rtlCol="0">
            <a:spAutoFit/>
          </a:bodyPr>
          <a:lstStyle/>
          <a:p>
            <a:r>
              <a:rPr lang="en-GB" sz="2000" dirty="0">
                <a:latin typeface="Arial Rounded MT Bold" panose="020F0704030504030204" pitchFamily="34" charset="0"/>
              </a:rPr>
              <a:t>Can you name your emotions accurately? </a:t>
            </a:r>
          </a:p>
          <a:p>
            <a:endParaRPr lang="en-GB" sz="2000" dirty="0">
              <a:latin typeface="Arial Rounded MT Bold" panose="020F0704030504030204" pitchFamily="34" charset="0"/>
            </a:endParaRPr>
          </a:p>
          <a:p>
            <a:r>
              <a:rPr lang="en-GB" sz="2000" dirty="0">
                <a:latin typeface="Arial Rounded MT Bold" panose="020F0704030504030204" pitchFamily="34" charset="0"/>
              </a:rPr>
              <a:t>Notice that you can be feeling negative and positive emotions at the same time. </a:t>
            </a:r>
          </a:p>
          <a:p>
            <a:endParaRPr lang="en-GB" sz="2000" dirty="0">
              <a:latin typeface="Arial Rounded MT Bold" panose="020F0704030504030204" pitchFamily="34" charset="0"/>
            </a:endParaRPr>
          </a:p>
          <a:p>
            <a:r>
              <a:rPr lang="en-GB" sz="2000" dirty="0">
                <a:latin typeface="Arial Rounded MT Bold" panose="020F0704030504030204" pitchFamily="34" charset="0"/>
              </a:rPr>
              <a:t>Notice too, that if you are not feeling negative, that does not necessarily mean that you are feeling “on top of the world”.</a:t>
            </a:r>
          </a:p>
        </p:txBody>
      </p:sp>
      <p:sp>
        <p:nvSpPr>
          <p:cNvPr id="13" name="Rectangle 12"/>
          <p:cNvSpPr/>
          <p:nvPr/>
        </p:nvSpPr>
        <p:spPr>
          <a:xfrm>
            <a:off x="2515927" y="2948410"/>
            <a:ext cx="8993902" cy="923330"/>
          </a:xfrm>
          <a:prstGeom prst="rect">
            <a:avLst/>
          </a:prstGeom>
          <a:solidFill>
            <a:schemeClr val="accent3">
              <a:lumMod val="40000"/>
              <a:lumOff val="60000"/>
            </a:schemeClr>
          </a:solidFill>
        </p:spPr>
        <p:txBody>
          <a:bodyPr wrap="square">
            <a:spAutoFit/>
          </a:bodyPr>
          <a:lstStyle/>
          <a:p>
            <a:r>
              <a:rPr lang="en-GB" dirty="0">
                <a:latin typeface="Arial Rounded MT Bold" panose="020F0704030504030204" pitchFamily="34" charset="0"/>
              </a:rPr>
              <a:t>Being able to pinpoint your own feelings is the first step in becoming emotionally intelligent; follow these links for online test you can take to assess your emotions</a:t>
            </a:r>
          </a:p>
        </p:txBody>
      </p:sp>
      <p:sp>
        <p:nvSpPr>
          <p:cNvPr id="15" name="Rectangle 14"/>
          <p:cNvSpPr/>
          <p:nvPr/>
        </p:nvSpPr>
        <p:spPr>
          <a:xfrm>
            <a:off x="2515927" y="3871740"/>
            <a:ext cx="8993902" cy="2308324"/>
          </a:xfrm>
          <a:prstGeom prst="rect">
            <a:avLst/>
          </a:prstGeom>
          <a:solidFill>
            <a:schemeClr val="accent3"/>
          </a:solidFill>
        </p:spPr>
        <p:txBody>
          <a:bodyPr wrap="square">
            <a:spAutoFit/>
          </a:bodyPr>
          <a:lstStyle/>
          <a:p>
            <a:r>
              <a:rPr lang="en-GB" b="1" dirty="0">
                <a:solidFill>
                  <a:schemeClr val="bg1"/>
                </a:solidFill>
                <a:latin typeface="Arial" panose="020B0604020202020204" pitchFamily="34" charset="0"/>
                <a:cs typeface="Arial" panose="020B0604020202020204" pitchFamily="34" charset="0"/>
              </a:rPr>
              <a:t>You can register on the University of Pennsylvania’s </a:t>
            </a:r>
            <a:r>
              <a:rPr lang="en-GB" b="1" i="1" dirty="0">
                <a:solidFill>
                  <a:schemeClr val="bg1"/>
                </a:solidFill>
                <a:latin typeface="Arial" panose="020B0604020202020204" pitchFamily="34" charset="0"/>
                <a:cs typeface="Arial" panose="020B0604020202020204" pitchFamily="34" charset="0"/>
              </a:rPr>
              <a:t>Authentic Happiness </a:t>
            </a:r>
            <a:r>
              <a:rPr lang="en-GB" b="1" dirty="0">
                <a:solidFill>
                  <a:schemeClr val="bg1"/>
                </a:solidFill>
                <a:latin typeface="Arial" panose="020B0604020202020204" pitchFamily="34" charset="0"/>
                <a:cs typeface="Arial" panose="020B0604020202020204" pitchFamily="34" charset="0"/>
              </a:rPr>
              <a:t>page, where you can get loads of different resources as well as complete questionnaires such as Scale of Positive and Negative Experience (SPANE)</a:t>
            </a:r>
          </a:p>
          <a:p>
            <a:r>
              <a:rPr lang="en-GB" b="1" dirty="0">
                <a:solidFill>
                  <a:schemeClr val="bg1"/>
                </a:solidFill>
                <a:latin typeface="Arial Rounded MT Bold" panose="020F0704030504030204" pitchFamily="34" charset="0"/>
                <a:cs typeface="Arial" panose="020B0604020202020204" pitchFamily="34" charset="0"/>
              </a:rPr>
              <a:t>and the </a:t>
            </a:r>
            <a:r>
              <a:rPr lang="en-GB" b="1" dirty="0">
                <a:solidFill>
                  <a:schemeClr val="bg1"/>
                </a:solidFill>
                <a:latin typeface="Arial" panose="020B0604020202020204" pitchFamily="34" charset="0"/>
                <a:cs typeface="Arial" panose="020B0604020202020204" pitchFamily="34" charset="0"/>
              </a:rPr>
              <a:t>Positive and Negative Affect Scale (PANAS)</a:t>
            </a:r>
          </a:p>
          <a:p>
            <a:r>
              <a:rPr lang="en-GB" b="1" dirty="0">
                <a:solidFill>
                  <a:schemeClr val="bg1"/>
                </a:solidFill>
                <a:latin typeface="Arial" panose="020B0604020202020204" pitchFamily="34" charset="0"/>
                <a:cs typeface="Arial" panose="020B0604020202020204" pitchFamily="34" charset="0"/>
              </a:rPr>
              <a:t>Both of these can be found at:</a:t>
            </a:r>
          </a:p>
          <a:p>
            <a:r>
              <a:rPr lang="en-GB" dirty="0">
                <a:latin typeface="Arial Rounded MT Bold" panose="020F0704030504030204" pitchFamily="34" charset="0"/>
                <a:hlinkClick r:id="rId3"/>
              </a:rPr>
              <a:t>https://www.authentichappiness.sas.upenn.edu/testcenter</a:t>
            </a:r>
            <a:endParaRPr lang="en-GB" b="1" dirty="0">
              <a:solidFill>
                <a:schemeClr val="bg1"/>
              </a:solidFill>
              <a:latin typeface="Arial Rounded MT Bold" panose="020F0704030504030204" pitchFamily="34" charset="0"/>
            </a:endParaRPr>
          </a:p>
          <a:p>
            <a:endParaRPr lang="en-GB" b="1" dirty="0">
              <a:solidFill>
                <a:schemeClr val="bg1"/>
              </a:solidFill>
              <a:latin typeface="Arial Rounded MT Bold" panose="020F0704030504030204" pitchFamily="34" charset="0"/>
            </a:endParaRPr>
          </a:p>
          <a:p>
            <a:endParaRPr lang="en-GB"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264437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Layer>
                </a14:imgProps>
              </a:ext>
            </a:extLst>
          </a:blip>
          <a:srcRect l="2708" t="11228" r="10526" b="7361"/>
          <a:stretch/>
        </p:blipFill>
        <p:spPr>
          <a:xfrm>
            <a:off x="6036402" y="2498165"/>
            <a:ext cx="2819400" cy="2608404"/>
          </a:xfrm>
          <a:prstGeom prst="rect">
            <a:avLst/>
          </a:prstGeom>
        </p:spPr>
      </p:pic>
      <p:pic>
        <p:nvPicPr>
          <p:cNvPr id="12" name="Picture 11"/>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3336255" y="2498165"/>
            <a:ext cx="2688759" cy="2608405"/>
          </a:xfrm>
          <a:prstGeom prst="rect">
            <a:avLst/>
          </a:prstGeom>
        </p:spPr>
      </p:pic>
      <p:sp>
        <p:nvSpPr>
          <p:cNvPr id="2" name="Title 1"/>
          <p:cNvSpPr>
            <a:spLocks noGrp="1"/>
          </p:cNvSpPr>
          <p:nvPr>
            <p:ph type="title"/>
          </p:nvPr>
        </p:nvSpPr>
        <p:spPr/>
        <p:txBody>
          <a:bodyPr/>
          <a:lstStyle/>
          <a:p>
            <a:r>
              <a:rPr lang="en-GB" dirty="0">
                <a:latin typeface="Arial Rounded MT Bold" panose="020F0704030504030204" pitchFamily="34" charset="0"/>
              </a:rPr>
              <a:t>Positive Psychology</a:t>
            </a:r>
          </a:p>
        </p:txBody>
      </p:sp>
      <p:pic>
        <p:nvPicPr>
          <p:cNvPr id="4" name="Content Placeholder 3"/>
          <p:cNvPicPr>
            <a:picLocks noGrp="1" noChangeAspect="1"/>
          </p:cNvPicPr>
          <p:nvPr>
            <p:ph idx="1"/>
          </p:nvPr>
        </p:nvPicPr>
        <p:blipFill rotWithShape="1">
          <a:blip r:embed="rId8">
            <a:duotone>
              <a:prstClr val="black"/>
              <a:schemeClr val="tx2">
                <a:tint val="45000"/>
                <a:satMod val="400000"/>
              </a:schemeClr>
            </a:duotone>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val="0"/>
              </a:ext>
            </a:extLst>
          </a:blip>
          <a:srcRect l="5961" t="11243" r="6940" b="8019"/>
          <a:stretch/>
        </p:blipFill>
        <p:spPr>
          <a:xfrm>
            <a:off x="820818" y="2498166"/>
            <a:ext cx="2504049" cy="2608405"/>
          </a:xfrm>
        </p:spPr>
      </p:pic>
      <p:sp>
        <p:nvSpPr>
          <p:cNvPr id="7" name="Rectangle 6"/>
          <p:cNvSpPr/>
          <p:nvPr/>
        </p:nvSpPr>
        <p:spPr>
          <a:xfrm>
            <a:off x="1071455" y="2941316"/>
            <a:ext cx="1802196" cy="923330"/>
          </a:xfrm>
          <a:prstGeom prst="rect">
            <a:avLst/>
          </a:prstGeom>
        </p:spPr>
        <p:txBody>
          <a:bodyPr wrap="square">
            <a:spAutoFit/>
          </a:bodyPr>
          <a:lstStyle/>
          <a:p>
            <a:pPr algn="ctr"/>
            <a:r>
              <a:rPr lang="en-GB" dirty="0">
                <a:solidFill>
                  <a:schemeClr val="bg2">
                    <a:lumMod val="25000"/>
                  </a:schemeClr>
                </a:solidFill>
                <a:latin typeface="Arial Rounded MT Bold" panose="020F0704030504030204" pitchFamily="34" charset="0"/>
              </a:rPr>
              <a:t>What is Positive Psychology?</a:t>
            </a:r>
          </a:p>
        </p:txBody>
      </p:sp>
      <p:sp>
        <p:nvSpPr>
          <p:cNvPr id="9" name="Rectangle 8"/>
          <p:cNvSpPr/>
          <p:nvPr/>
        </p:nvSpPr>
        <p:spPr>
          <a:xfrm>
            <a:off x="6614902" y="2953397"/>
            <a:ext cx="1596019" cy="923330"/>
          </a:xfrm>
          <a:prstGeom prst="rect">
            <a:avLst/>
          </a:prstGeom>
        </p:spPr>
        <p:txBody>
          <a:bodyPr wrap="square">
            <a:spAutoFit/>
          </a:bodyPr>
          <a:lstStyle/>
          <a:p>
            <a:pPr lvl="0" algn="ctr"/>
            <a:r>
              <a:rPr lang="en-GB" dirty="0">
                <a:solidFill>
                  <a:schemeClr val="bg2">
                    <a:lumMod val="25000"/>
                  </a:schemeClr>
                </a:solidFill>
                <a:latin typeface="Arial Rounded MT Bold" panose="020F0704030504030204" pitchFamily="34" charset="0"/>
              </a:rPr>
              <a:t>What is a Wellbeing Journal?</a:t>
            </a:r>
          </a:p>
        </p:txBody>
      </p:sp>
      <p:sp>
        <p:nvSpPr>
          <p:cNvPr id="10" name="Rectangle 9"/>
          <p:cNvSpPr/>
          <p:nvPr/>
        </p:nvSpPr>
        <p:spPr>
          <a:xfrm>
            <a:off x="3617304" y="3437907"/>
            <a:ext cx="2007409" cy="646331"/>
          </a:xfrm>
          <a:prstGeom prst="rect">
            <a:avLst/>
          </a:prstGeom>
        </p:spPr>
        <p:txBody>
          <a:bodyPr wrap="square">
            <a:spAutoFit/>
          </a:bodyPr>
          <a:lstStyle/>
          <a:p>
            <a:pPr algn="ctr"/>
            <a:r>
              <a:rPr lang="en-GB" dirty="0">
                <a:solidFill>
                  <a:schemeClr val="bg2">
                    <a:lumMod val="25000"/>
                  </a:schemeClr>
                </a:solidFill>
                <a:latin typeface="Arial Rounded MT Bold" panose="020F0704030504030204" pitchFamily="34" charset="0"/>
              </a:rPr>
              <a:t>Why Positive Psychology?</a:t>
            </a:r>
          </a:p>
        </p:txBody>
      </p:sp>
      <p:pic>
        <p:nvPicPr>
          <p:cNvPr id="5" name="Picture 4"/>
          <p:cNvPicPr>
            <a:picLocks noChangeAspect="1"/>
          </p:cNvPicPr>
          <p:nvPr/>
        </p:nvPicPr>
        <p:blipFill rotWithShape="1">
          <a:blip r:embed="rId10">
            <a:duotone>
              <a:prstClr val="black"/>
              <a:schemeClr val="accent1">
                <a:tint val="45000"/>
                <a:satMod val="400000"/>
              </a:schemeClr>
            </a:duotone>
          </a:blip>
          <a:srcRect l="3613" t="5570" r="9430" b="8422"/>
          <a:stretch/>
        </p:blipFill>
        <p:spPr>
          <a:xfrm>
            <a:off x="8855802" y="2498164"/>
            <a:ext cx="2503612" cy="2608405"/>
          </a:xfrm>
          <a:prstGeom prst="rect">
            <a:avLst/>
          </a:prstGeom>
        </p:spPr>
      </p:pic>
      <p:sp>
        <p:nvSpPr>
          <p:cNvPr id="8" name="TextBox 7"/>
          <p:cNvSpPr txBox="1"/>
          <p:nvPr/>
        </p:nvSpPr>
        <p:spPr>
          <a:xfrm>
            <a:off x="9078209" y="3391740"/>
            <a:ext cx="2082430" cy="369332"/>
          </a:xfrm>
          <a:prstGeom prst="rect">
            <a:avLst/>
          </a:prstGeom>
          <a:noFill/>
        </p:spPr>
        <p:txBody>
          <a:bodyPr wrap="none" rtlCol="0">
            <a:spAutoFit/>
          </a:bodyPr>
          <a:lstStyle/>
          <a:p>
            <a:r>
              <a:rPr lang="en-GB" dirty="0">
                <a:solidFill>
                  <a:schemeClr val="tx2">
                    <a:lumMod val="90000"/>
                    <a:lumOff val="10000"/>
                  </a:schemeClr>
                </a:solidFill>
                <a:latin typeface="Arial Black" panose="020B0A04020102020204" pitchFamily="34" charset="0"/>
              </a:rPr>
              <a:t>Why keep one?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9970395"/>
      </p:ext>
    </p:extLst>
  </p:cSld>
  <p:clrMapOvr>
    <a:masterClrMapping/>
  </p:clrMapOvr>
  <mc:AlternateContent xmlns:mc="http://schemas.openxmlformats.org/markup-compatibility/2006" xmlns:p14="http://schemas.microsoft.com/office/powerpoint/2010/main">
    <mc:Choice Requires="p14">
      <p:transition spd="slow" p14:dur="2000" advTm="13785"/>
    </mc:Choice>
    <mc:Fallback xmlns="">
      <p:transition spd="slow" advTm="1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286" r="12009" b="15476"/>
          <a:stretch/>
        </p:blipFill>
        <p:spPr>
          <a:xfrm rot="5400000">
            <a:off x="3695764" y="1611690"/>
            <a:ext cx="5205758" cy="3439884"/>
          </a:xfrm>
          <a:prstGeom prst="rect">
            <a:avLst/>
          </a:prstGeom>
        </p:spPr>
      </p:pic>
      <p:sp>
        <p:nvSpPr>
          <p:cNvPr id="2" name="Rectangle 1"/>
          <p:cNvSpPr/>
          <p:nvPr/>
        </p:nvSpPr>
        <p:spPr>
          <a:xfrm>
            <a:off x="494689" y="5045985"/>
            <a:ext cx="2252346" cy="923330"/>
          </a:xfrm>
          <a:prstGeom prst="rect">
            <a:avLst/>
          </a:prstGeom>
        </p:spPr>
        <p:txBody>
          <a:bodyPr wrap="square">
            <a:spAutoFit/>
          </a:bodyPr>
          <a:lstStyle/>
          <a:p>
            <a:pPr algn="ctr"/>
            <a:r>
              <a:rPr lang="en-GB" dirty="0">
                <a:latin typeface="Arial Rounded MT Bold" panose="020F0704030504030204" pitchFamily="34" charset="0"/>
              </a:rPr>
              <a:t>Example of this page from my Wellbeing Journal</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310" t="25477" r="20321" b="10481"/>
          <a:stretch/>
        </p:blipFill>
        <p:spPr>
          <a:xfrm>
            <a:off x="8018585" y="728753"/>
            <a:ext cx="3343421" cy="5186298"/>
          </a:xfrm>
          <a:prstGeom prst="rect">
            <a:avLst/>
          </a:prstGeom>
        </p:spPr>
      </p:pic>
      <p:pic>
        <p:nvPicPr>
          <p:cNvPr id="7" name="Picture 6"/>
          <p:cNvPicPr>
            <a:picLocks noChangeAspect="1"/>
          </p:cNvPicPr>
          <p:nvPr/>
        </p:nvPicPr>
        <p:blipFill>
          <a:blip r:embed="rId4"/>
          <a:stretch>
            <a:fillRect/>
          </a:stretch>
        </p:blipFill>
        <p:spPr>
          <a:xfrm>
            <a:off x="270371" y="201062"/>
            <a:ext cx="1820962" cy="1872202"/>
          </a:xfrm>
          <a:prstGeom prst="rect">
            <a:avLst/>
          </a:prstGeom>
        </p:spPr>
      </p:pic>
      <p:sp>
        <p:nvSpPr>
          <p:cNvPr id="8" name="TextBox 7"/>
          <p:cNvSpPr txBox="1"/>
          <p:nvPr/>
        </p:nvSpPr>
        <p:spPr>
          <a:xfrm>
            <a:off x="649382" y="937108"/>
            <a:ext cx="1171796" cy="400110"/>
          </a:xfrm>
          <a:prstGeom prst="rect">
            <a:avLst/>
          </a:prstGeom>
          <a:noFill/>
        </p:spPr>
        <p:txBody>
          <a:bodyPr wrap="none" rtlCol="0">
            <a:spAutoFit/>
          </a:bodyPr>
          <a:lstStyle/>
          <a:p>
            <a:r>
              <a:rPr lang="en-GB" sz="2000" dirty="0">
                <a:latin typeface="Arial Rounded MT Bold" panose="020F0704030504030204" pitchFamily="34" charset="0"/>
              </a:rPr>
              <a:t>Try This</a:t>
            </a:r>
          </a:p>
        </p:txBody>
      </p:sp>
      <p:sp>
        <p:nvSpPr>
          <p:cNvPr id="9" name="Rectangle 8"/>
          <p:cNvSpPr/>
          <p:nvPr/>
        </p:nvSpPr>
        <p:spPr>
          <a:xfrm>
            <a:off x="1947848" y="678176"/>
            <a:ext cx="2360698" cy="4093428"/>
          </a:xfrm>
          <a:prstGeom prst="rect">
            <a:avLst/>
          </a:prstGeom>
        </p:spPr>
        <p:txBody>
          <a:bodyPr wrap="square">
            <a:spAutoFit/>
          </a:bodyPr>
          <a:lstStyle/>
          <a:p>
            <a:pPr algn="ctr"/>
            <a:r>
              <a:rPr lang="en-GB" sz="2000" dirty="0">
                <a:latin typeface="Arial Rounded MT Bold" panose="020F0704030504030204" pitchFamily="34" charset="0"/>
              </a:rPr>
              <a:t>Find somewhere quiet to sit for a few minutes where you wont be disturbed. Think about how you are feeling; are you feeling CALM?</a:t>
            </a:r>
          </a:p>
          <a:p>
            <a:pPr algn="ctr"/>
            <a:r>
              <a:rPr lang="en-GB" sz="2000" dirty="0">
                <a:latin typeface="Arial Rounded MT Bold" panose="020F0704030504030204" pitchFamily="34" charset="0"/>
              </a:rPr>
              <a:t>INTERESTED? ANXIOUS? Nervous? Excited?</a:t>
            </a:r>
          </a:p>
        </p:txBody>
      </p:sp>
      <p:pic>
        <p:nvPicPr>
          <p:cNvPr id="10" name="Picture 9"/>
          <p:cNvPicPr>
            <a:picLocks noChangeAspect="1"/>
          </p:cNvPicPr>
          <p:nvPr/>
        </p:nvPicPr>
        <p:blipFill>
          <a:blip r:embed="rId5">
            <a:clrChange>
              <a:clrFrom>
                <a:srgbClr val="FFFEFA"/>
              </a:clrFrom>
              <a:clrTo>
                <a:srgbClr val="FFFEFA">
                  <a:alpha val="0"/>
                </a:srgbClr>
              </a:clrTo>
            </a:clrChange>
          </a:blip>
          <a:stretch>
            <a:fillRect/>
          </a:stretch>
        </p:blipFill>
        <p:spPr>
          <a:xfrm>
            <a:off x="2379957" y="5087094"/>
            <a:ext cx="2309360" cy="847417"/>
          </a:xfrm>
          <a:prstGeom prst="rect">
            <a:avLst/>
          </a:prstGeom>
        </p:spPr>
      </p:pic>
    </p:spTree>
    <p:extLst>
      <p:ext uri="{BB962C8B-B14F-4D97-AF65-F5344CB8AC3E}">
        <p14:creationId xmlns:p14="http://schemas.microsoft.com/office/powerpoint/2010/main" val="961807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8286" y="686534"/>
            <a:ext cx="5355771" cy="1569660"/>
          </a:xfrm>
          <a:prstGeom prst="rect">
            <a:avLst/>
          </a:prstGeom>
          <a:solidFill>
            <a:schemeClr val="tx2">
              <a:lumMod val="75000"/>
              <a:lumOff val="25000"/>
            </a:schemeClr>
          </a:solidFill>
        </p:spPr>
        <p:txBody>
          <a:bodyPr wrap="square" rtlCol="0">
            <a:spAutoFit/>
          </a:bodyPr>
          <a:lstStyle/>
          <a:p>
            <a:r>
              <a:rPr lang="en-GB" sz="2400" dirty="0">
                <a:solidFill>
                  <a:schemeClr val="bg1"/>
                </a:solidFill>
                <a:latin typeface="Arial Rounded MT Bold" panose="020F0704030504030204" pitchFamily="34" charset="0"/>
              </a:rPr>
              <a:t>Being able to identify your emotions is one thing,</a:t>
            </a:r>
          </a:p>
          <a:p>
            <a:r>
              <a:rPr lang="en-GB" sz="2400" dirty="0">
                <a:solidFill>
                  <a:schemeClr val="bg1"/>
                </a:solidFill>
                <a:latin typeface="Arial Rounded MT Bold" panose="020F0704030504030204" pitchFamily="34" charset="0"/>
              </a:rPr>
              <a:t>But can you identify other peoples?</a:t>
            </a:r>
          </a:p>
        </p:txBody>
      </p:sp>
      <p:sp>
        <p:nvSpPr>
          <p:cNvPr id="3" name="Rectangle 2"/>
          <p:cNvSpPr/>
          <p:nvPr/>
        </p:nvSpPr>
        <p:spPr>
          <a:xfrm>
            <a:off x="928914" y="2065574"/>
            <a:ext cx="6096000" cy="646331"/>
          </a:xfrm>
          <a:prstGeom prst="rect">
            <a:avLst/>
          </a:prstGeom>
        </p:spPr>
        <p:txBody>
          <a:bodyPr>
            <a:spAutoFit/>
          </a:bodyPr>
          <a:lstStyle/>
          <a:p>
            <a:endParaRPr lang="en-GB" dirty="0"/>
          </a:p>
          <a:p>
            <a:endParaRPr lang="en-GB" dirty="0"/>
          </a:p>
        </p:txBody>
      </p:sp>
      <p:sp>
        <p:nvSpPr>
          <p:cNvPr id="5" name="Rectangle 4"/>
          <p:cNvSpPr/>
          <p:nvPr/>
        </p:nvSpPr>
        <p:spPr>
          <a:xfrm>
            <a:off x="798285" y="2352007"/>
            <a:ext cx="5355771" cy="3785652"/>
          </a:xfrm>
          <a:prstGeom prst="rect">
            <a:avLst/>
          </a:prstGeom>
          <a:solidFill>
            <a:schemeClr val="tx2">
              <a:lumMod val="50000"/>
              <a:lumOff val="50000"/>
            </a:schemeClr>
          </a:solidFill>
        </p:spPr>
        <p:txBody>
          <a:bodyPr wrap="square">
            <a:spAutoFit/>
          </a:bodyPr>
          <a:lstStyle/>
          <a:p>
            <a:r>
              <a:rPr lang="en-GB" sz="2000" dirty="0">
                <a:solidFill>
                  <a:schemeClr val="bg1"/>
                </a:solidFill>
                <a:latin typeface="Arial Rounded MT Bold" panose="020F0704030504030204" pitchFamily="34" charset="0"/>
              </a:rPr>
              <a:t>Try This:</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Rounded MT Bold" panose="020F0704030504030204" pitchFamily="34" charset="0"/>
              </a:rPr>
              <a:t>Watch a clip of people interacting online, perhaps on a </a:t>
            </a:r>
            <a:r>
              <a:rPr lang="en-GB" sz="2000" dirty="0" err="1">
                <a:solidFill>
                  <a:schemeClr val="bg1"/>
                </a:solidFill>
                <a:latin typeface="Arial Rounded MT Bold" panose="020F0704030504030204" pitchFamily="34" charset="0"/>
              </a:rPr>
              <a:t>Youtube</a:t>
            </a:r>
            <a:r>
              <a:rPr lang="en-GB" sz="2000" dirty="0">
                <a:solidFill>
                  <a:schemeClr val="bg1"/>
                </a:solidFill>
                <a:latin typeface="Arial Rounded MT Bold" panose="020F0704030504030204" pitchFamily="34" charset="0"/>
              </a:rPr>
              <a:t> clip or </a:t>
            </a:r>
            <a:r>
              <a:rPr lang="en-GB" sz="2000" dirty="0" err="1">
                <a:solidFill>
                  <a:schemeClr val="bg1"/>
                </a:solidFill>
                <a:latin typeface="Arial Rounded MT Bold" panose="020F0704030504030204" pitchFamily="34" charset="0"/>
              </a:rPr>
              <a:t>Iplayer</a:t>
            </a:r>
            <a:r>
              <a:rPr lang="en-GB" sz="2000" dirty="0">
                <a:solidFill>
                  <a:schemeClr val="bg1"/>
                </a:solidFill>
                <a:latin typeface="Arial Rounded MT Bold" panose="020F0704030504030204" pitchFamily="34" charset="0"/>
              </a:rPr>
              <a:t>.</a:t>
            </a:r>
          </a:p>
          <a:p>
            <a:r>
              <a:rPr lang="en-GB" sz="2000" dirty="0">
                <a:solidFill>
                  <a:schemeClr val="bg1"/>
                </a:solidFill>
                <a:latin typeface="Arial Rounded MT Bold" panose="020F0704030504030204" pitchFamily="34" charset="0"/>
              </a:rPr>
              <a:t>Watch ten minutes of the clip with the sound OFF. </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Rounded MT Bold" panose="020F0704030504030204" pitchFamily="34" charset="0"/>
              </a:rPr>
              <a:t>What emotions could you identify from the characters Faces and BODY LANGUAGE?</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Rounded MT Bold" panose="020F0704030504030204" pitchFamily="34" charset="0"/>
              </a:rPr>
              <a:t>Make a note of this in your Wellbeing Journal</a:t>
            </a:r>
          </a:p>
        </p:txBody>
      </p:sp>
      <p:sp>
        <p:nvSpPr>
          <p:cNvPr id="6" name="Rectangle 5"/>
          <p:cNvSpPr/>
          <p:nvPr/>
        </p:nvSpPr>
        <p:spPr>
          <a:xfrm>
            <a:off x="6251995" y="686534"/>
            <a:ext cx="4122057" cy="2585323"/>
          </a:xfrm>
          <a:prstGeom prst="rect">
            <a:avLst/>
          </a:prstGeom>
          <a:solidFill>
            <a:schemeClr val="bg2">
              <a:lumMod val="90000"/>
            </a:schemeClr>
          </a:solidFill>
        </p:spPr>
        <p:txBody>
          <a:bodyPr wrap="square">
            <a:spAutoFit/>
          </a:bodyPr>
          <a:lstStyle/>
          <a:p>
            <a:r>
              <a:rPr lang="en-GB" dirty="0">
                <a:latin typeface="Arial Rounded MT Bold" panose="020F0704030504030204" pitchFamily="34" charset="0"/>
              </a:rPr>
              <a:t>NOW watch the same clip with the sound ON. </a:t>
            </a:r>
          </a:p>
          <a:p>
            <a:endParaRPr lang="en-GB" dirty="0">
              <a:latin typeface="Arial Rounded MT Bold" panose="020F0704030504030204" pitchFamily="34" charset="0"/>
            </a:endParaRPr>
          </a:p>
          <a:p>
            <a:r>
              <a:rPr lang="en-GB" dirty="0">
                <a:latin typeface="Arial Rounded MT Bold" panose="020F0704030504030204" pitchFamily="34" charset="0"/>
              </a:rPr>
              <a:t>How accurate were you with the characters emotions?</a:t>
            </a:r>
          </a:p>
          <a:p>
            <a:endParaRPr lang="en-GB" dirty="0">
              <a:latin typeface="Arial Rounded MT Bold" panose="020F0704030504030204" pitchFamily="34" charset="0"/>
            </a:endParaRPr>
          </a:p>
          <a:p>
            <a:r>
              <a:rPr lang="en-GB" dirty="0">
                <a:latin typeface="Arial Rounded MT Bold" panose="020F0704030504030204" pitchFamily="34" charset="0"/>
              </a:rPr>
              <a:t>Reflect on this in your Wellbeing Journal.</a:t>
            </a:r>
          </a:p>
          <a:p>
            <a:endParaRPr lang="en-GB" dirty="0">
              <a:latin typeface="Arial Rounded MT Bold" panose="020F0704030504030204" pitchFamily="34" charset="0"/>
            </a:endParaRPr>
          </a:p>
        </p:txBody>
      </p:sp>
      <p:sp>
        <p:nvSpPr>
          <p:cNvPr id="10" name="TextBox 9"/>
          <p:cNvSpPr txBox="1"/>
          <p:nvPr/>
        </p:nvSpPr>
        <p:spPr>
          <a:xfrm>
            <a:off x="6222906" y="3329380"/>
            <a:ext cx="4151146" cy="2862322"/>
          </a:xfrm>
          <a:prstGeom prst="rect">
            <a:avLst/>
          </a:prstGeom>
          <a:solidFill>
            <a:srgbClr val="FBA779"/>
          </a:solidFill>
        </p:spPr>
        <p:txBody>
          <a:bodyPr wrap="square" rtlCol="0">
            <a:spAutoFit/>
          </a:bodyPr>
          <a:lstStyle/>
          <a:p>
            <a:pPr algn="ctr"/>
            <a:endParaRPr lang="en-GB" sz="2000" dirty="0">
              <a:solidFill>
                <a:schemeClr val="bg1"/>
              </a:solidFill>
              <a:latin typeface="Arial Rounded MT Bold" panose="020F0704030504030204" pitchFamily="34" charset="0"/>
            </a:endParaRPr>
          </a:p>
          <a:p>
            <a:pPr algn="ctr"/>
            <a:r>
              <a:rPr lang="en-GB" sz="2000" dirty="0">
                <a:solidFill>
                  <a:schemeClr val="bg1"/>
                </a:solidFill>
                <a:latin typeface="Arial Rounded MT Bold" panose="020F0704030504030204" pitchFamily="34" charset="0"/>
              </a:rPr>
              <a:t>Practice spotting people’s emotions whenever you watch people interacting. </a:t>
            </a:r>
          </a:p>
          <a:p>
            <a:pPr algn="ctr"/>
            <a:endParaRPr lang="en-GB" sz="2000" dirty="0">
              <a:solidFill>
                <a:schemeClr val="bg1"/>
              </a:solidFill>
              <a:latin typeface="Arial Rounded MT Bold" panose="020F0704030504030204" pitchFamily="34" charset="0"/>
            </a:endParaRPr>
          </a:p>
          <a:p>
            <a:pPr algn="ctr"/>
            <a:r>
              <a:rPr lang="en-GB" sz="2000" dirty="0">
                <a:solidFill>
                  <a:schemeClr val="bg1"/>
                </a:solidFill>
                <a:latin typeface="Arial Rounded MT Bold" panose="020F0704030504030204" pitchFamily="34" charset="0"/>
              </a:rPr>
              <a:t>Try to make a practice of focussing on faces to improve your ability to identify emotions.</a:t>
            </a:r>
          </a:p>
          <a:p>
            <a:pPr algn="ctr"/>
            <a:endParaRPr lang="en-GB" sz="2000" dirty="0">
              <a:solidFill>
                <a:schemeClr val="bg1"/>
              </a:solidFill>
              <a:latin typeface="Arial Rounded MT Bold" panose="020F070403050403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5533" t="18135" r="32636" b="22267"/>
          <a:stretch/>
        </p:blipFill>
        <p:spPr>
          <a:xfrm>
            <a:off x="10630611" y="4479946"/>
            <a:ext cx="885370" cy="1657713"/>
          </a:xfrm>
          <a:prstGeom prst="rect">
            <a:avLst/>
          </a:prstGeom>
        </p:spPr>
      </p:pic>
      <p:pic>
        <p:nvPicPr>
          <p:cNvPr id="8" name="Picture 7"/>
          <p:cNvPicPr>
            <a:picLocks noChangeAspect="1"/>
          </p:cNvPicPr>
          <p:nvPr/>
        </p:nvPicPr>
        <p:blipFill rotWithShape="1">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l="29776" t="9521" r="28414" b="11040"/>
          <a:stretch/>
        </p:blipFill>
        <p:spPr>
          <a:xfrm>
            <a:off x="10471993" y="2502066"/>
            <a:ext cx="870858" cy="1654628"/>
          </a:xfrm>
          <a:prstGeom prst="rect">
            <a:avLst/>
          </a:prstGeom>
        </p:spPr>
      </p:pic>
      <p:pic>
        <p:nvPicPr>
          <p:cNvPr id="11" name="Picture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651" t="10038" r="31037" b="23592"/>
          <a:stretch/>
        </p:blipFill>
        <p:spPr>
          <a:xfrm>
            <a:off x="10471993" y="632750"/>
            <a:ext cx="1043988" cy="1677228"/>
          </a:xfrm>
          <a:prstGeom prst="rect">
            <a:avLst/>
          </a:prstGeom>
        </p:spPr>
      </p:pic>
    </p:spTree>
    <p:extLst>
      <p:ext uri="{BB962C8B-B14F-4D97-AF65-F5344CB8AC3E}">
        <p14:creationId xmlns:p14="http://schemas.microsoft.com/office/powerpoint/2010/main" val="2105739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2797" y="722917"/>
            <a:ext cx="3309261" cy="1323439"/>
          </a:xfrm>
          <a:prstGeom prst="rect">
            <a:avLst/>
          </a:prstGeom>
          <a:solidFill>
            <a:schemeClr val="tx2">
              <a:lumMod val="10000"/>
              <a:lumOff val="90000"/>
            </a:schemeClr>
          </a:solidFill>
        </p:spPr>
        <p:txBody>
          <a:bodyPr wrap="square" rtlCol="0">
            <a:spAutoFit/>
          </a:bodyPr>
          <a:lstStyle/>
          <a:p>
            <a:r>
              <a:rPr lang="en-GB" sz="2000" dirty="0">
                <a:solidFill>
                  <a:schemeClr val="bg2">
                    <a:lumMod val="25000"/>
                  </a:schemeClr>
                </a:solidFill>
                <a:latin typeface="Arial Rounded MT Bold" panose="020F0704030504030204" pitchFamily="34" charset="0"/>
              </a:rPr>
              <a:t>Emotionally intelligent people know how to USE their emotions - and other people’s too.</a:t>
            </a:r>
          </a:p>
        </p:txBody>
      </p:sp>
      <p:sp>
        <p:nvSpPr>
          <p:cNvPr id="4" name="Rectangle 3"/>
          <p:cNvSpPr/>
          <p:nvPr/>
        </p:nvSpPr>
        <p:spPr>
          <a:xfrm>
            <a:off x="812798" y="4545517"/>
            <a:ext cx="3309260" cy="1323439"/>
          </a:xfrm>
          <a:prstGeom prst="rect">
            <a:avLst/>
          </a:prstGeom>
          <a:solidFill>
            <a:schemeClr val="tx2">
              <a:lumMod val="50000"/>
              <a:lumOff val="50000"/>
            </a:schemeClr>
          </a:solidFill>
        </p:spPr>
        <p:txBody>
          <a:bodyPr wrap="square">
            <a:spAutoFit/>
          </a:bodyPr>
          <a:lstStyle/>
          <a:p>
            <a:r>
              <a:rPr lang="en-GB" sz="2000" dirty="0">
                <a:solidFill>
                  <a:schemeClr val="bg1">
                    <a:lumMod val="95000"/>
                  </a:schemeClr>
                </a:solidFill>
                <a:latin typeface="Arial Rounded MT Bold" panose="020F0704030504030204" pitchFamily="34" charset="0"/>
              </a:rPr>
              <a:t>POSITIVE and  NEGATIVE emotions are both useful, and effect us in different ways</a:t>
            </a:r>
            <a:r>
              <a:rPr lang="en-GB" sz="2000" dirty="0">
                <a:solidFill>
                  <a:srgbClr val="DADADA">
                    <a:lumMod val="25000"/>
                  </a:srgbClr>
                </a:solidFill>
                <a:latin typeface="Arial Rounded MT Bold" panose="020F0704030504030204" pitchFamily="34" charset="0"/>
              </a:rPr>
              <a:t>:</a:t>
            </a:r>
            <a:endParaRPr lang="en-GB" dirty="0"/>
          </a:p>
        </p:txBody>
      </p:sp>
      <p:sp>
        <p:nvSpPr>
          <p:cNvPr id="5" name="Rectangle 4"/>
          <p:cNvSpPr/>
          <p:nvPr/>
        </p:nvSpPr>
        <p:spPr>
          <a:xfrm>
            <a:off x="7242629" y="722917"/>
            <a:ext cx="3160002" cy="2308324"/>
          </a:xfrm>
          <a:prstGeom prst="rect">
            <a:avLst/>
          </a:prstGeom>
          <a:solidFill>
            <a:srgbClr val="FBA779"/>
          </a:solidFill>
        </p:spPr>
        <p:txBody>
          <a:bodyPr wrap="square">
            <a:spAutoFit/>
          </a:bodyPr>
          <a:lstStyle/>
          <a:p>
            <a:r>
              <a:rPr lang="en-GB" dirty="0">
                <a:solidFill>
                  <a:schemeClr val="bg1"/>
                </a:solidFill>
                <a:latin typeface="Arial Rounded MT Bold" panose="020F0704030504030204" pitchFamily="34" charset="0"/>
              </a:rPr>
              <a:t>Negative emotions:</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Make us more focused</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Enables us to be more critical</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Enables us to be able to spot mistakes </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Enables us to pay attention to detail</a:t>
            </a:r>
          </a:p>
        </p:txBody>
      </p:sp>
      <p:sp>
        <p:nvSpPr>
          <p:cNvPr id="6" name="Rectangle 5"/>
          <p:cNvSpPr/>
          <p:nvPr/>
        </p:nvSpPr>
        <p:spPr>
          <a:xfrm>
            <a:off x="812797" y="2172552"/>
            <a:ext cx="3309261" cy="2246769"/>
          </a:xfrm>
          <a:prstGeom prst="rect">
            <a:avLst/>
          </a:prstGeom>
          <a:solidFill>
            <a:schemeClr val="tx2">
              <a:lumMod val="25000"/>
              <a:lumOff val="75000"/>
            </a:schemeClr>
          </a:solidFill>
        </p:spPr>
        <p:txBody>
          <a:bodyPr wrap="square">
            <a:spAutoFit/>
          </a:bodyPr>
          <a:lstStyle/>
          <a:p>
            <a:r>
              <a:rPr lang="en-GB" sz="2000" dirty="0">
                <a:solidFill>
                  <a:schemeClr val="bg1"/>
                </a:solidFill>
                <a:latin typeface="Arial Rounded MT Bold" panose="020F0704030504030204" pitchFamily="34" charset="0"/>
              </a:rPr>
              <a:t>Emotionally intelligent people understand </a:t>
            </a:r>
            <a:r>
              <a:rPr lang="en-GB" sz="2000" i="1" dirty="0">
                <a:solidFill>
                  <a:schemeClr val="bg1"/>
                </a:solidFill>
                <a:latin typeface="Arial Rounded MT Bold" panose="020F0704030504030204" pitchFamily="34" charset="0"/>
              </a:rPr>
              <a:t>how</a:t>
            </a:r>
            <a:r>
              <a:rPr lang="en-GB" sz="2000" dirty="0">
                <a:solidFill>
                  <a:schemeClr val="bg1"/>
                </a:solidFill>
                <a:latin typeface="Arial Rounded MT Bold" panose="020F0704030504030204" pitchFamily="34" charset="0"/>
              </a:rPr>
              <a:t> feelings influence thinking and behaviour, and therefore know how to USE emotions effectively.  </a:t>
            </a:r>
            <a:endParaRPr lang="en-GB" sz="2000" dirty="0">
              <a:solidFill>
                <a:schemeClr val="bg1"/>
              </a:solidFill>
            </a:endParaRPr>
          </a:p>
        </p:txBody>
      </p:sp>
      <p:sp>
        <p:nvSpPr>
          <p:cNvPr id="11" name="Rectangle 10"/>
          <p:cNvSpPr/>
          <p:nvPr/>
        </p:nvSpPr>
        <p:spPr>
          <a:xfrm>
            <a:off x="7242629" y="3453833"/>
            <a:ext cx="3974858" cy="2585323"/>
          </a:xfrm>
          <a:prstGeom prst="rect">
            <a:avLst/>
          </a:prstGeom>
          <a:solidFill>
            <a:srgbClr val="FBA779"/>
          </a:solidFill>
        </p:spPr>
        <p:txBody>
          <a:bodyPr wrap="square">
            <a:spAutoFit/>
          </a:bodyPr>
          <a:lstStyle/>
          <a:p>
            <a:r>
              <a:rPr lang="en-GB" dirty="0">
                <a:solidFill>
                  <a:schemeClr val="bg1"/>
                </a:solidFill>
                <a:latin typeface="Arial Rounded MT Bold" panose="020F0704030504030204" pitchFamily="34" charset="0"/>
              </a:rPr>
              <a:t>Positive emotions:</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Expand our thinking</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Enable us to think up new ideas</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Enables us to consider new possibilities</a:t>
            </a:r>
          </a:p>
          <a:p>
            <a:pPr marL="285750" indent="-285750">
              <a:buFont typeface="Wingdings" panose="05000000000000000000" pitchFamily="2" charset="2"/>
              <a:buChar char="§"/>
            </a:pPr>
            <a:r>
              <a:rPr lang="en-GB" dirty="0">
                <a:solidFill>
                  <a:schemeClr val="bg1"/>
                </a:solidFill>
                <a:latin typeface="Arial Rounded MT Bold" panose="020F0704030504030204" pitchFamily="34" charset="0"/>
              </a:rPr>
              <a:t>Enable us to use a strength based approach to problem solving.</a:t>
            </a:r>
          </a:p>
          <a:p>
            <a:pPr marL="285750" indent="-285750">
              <a:buFont typeface="Wingdings" panose="05000000000000000000" pitchFamily="2" charset="2"/>
              <a:buChar char="§"/>
            </a:pPr>
            <a:endParaRPr lang="en-GB" dirty="0">
              <a:solidFill>
                <a:schemeClr val="bg2">
                  <a:lumMod val="25000"/>
                </a:schemeClr>
              </a:solidFill>
              <a:latin typeface="Arial Rounded MT Bold" panose="020F0704030504030204" pitchFamily="34" charset="0"/>
            </a:endParaRPr>
          </a:p>
        </p:txBody>
      </p:sp>
      <p:pic>
        <p:nvPicPr>
          <p:cNvPr id="16" name="Picture 15"/>
          <p:cNvPicPr>
            <a:picLocks noChangeAspect="1"/>
          </p:cNvPicPr>
          <p:nvPr/>
        </p:nvPicPr>
        <p:blipFill rotWithShape="1">
          <a:blip r:embed="rId2"/>
          <a:srcRect l="6136" t="4098" r="84148" b="87076"/>
          <a:stretch/>
        </p:blipFill>
        <p:spPr>
          <a:xfrm>
            <a:off x="6240826" y="4669921"/>
            <a:ext cx="696686" cy="609600"/>
          </a:xfrm>
          <a:prstGeom prst="rect">
            <a:avLst/>
          </a:prstGeom>
        </p:spPr>
      </p:pic>
      <p:pic>
        <p:nvPicPr>
          <p:cNvPr id="17" name="Picture 16"/>
          <p:cNvPicPr>
            <a:picLocks noChangeAspect="1"/>
          </p:cNvPicPr>
          <p:nvPr/>
        </p:nvPicPr>
        <p:blipFill rotWithShape="1">
          <a:blip r:embed="rId2"/>
          <a:srcRect l="18244" t="4046" r="70626" b="87730"/>
          <a:stretch/>
        </p:blipFill>
        <p:spPr>
          <a:xfrm>
            <a:off x="4804489" y="977456"/>
            <a:ext cx="798286" cy="534430"/>
          </a:xfrm>
          <a:prstGeom prst="rect">
            <a:avLst/>
          </a:prstGeom>
        </p:spPr>
      </p:pic>
      <p:pic>
        <p:nvPicPr>
          <p:cNvPr id="18" name="Picture 17"/>
          <p:cNvPicPr>
            <a:picLocks noChangeAspect="1"/>
          </p:cNvPicPr>
          <p:nvPr/>
        </p:nvPicPr>
        <p:blipFill rotWithShape="1">
          <a:blip r:embed="rId2"/>
          <a:srcRect l="70863" t="4493" r="18047" b="89031"/>
          <a:stretch/>
        </p:blipFill>
        <p:spPr>
          <a:xfrm>
            <a:off x="6174083" y="997043"/>
            <a:ext cx="795552" cy="420914"/>
          </a:xfrm>
          <a:prstGeom prst="rect">
            <a:avLst/>
          </a:prstGeom>
        </p:spPr>
      </p:pic>
      <p:pic>
        <p:nvPicPr>
          <p:cNvPr id="19" name="Picture 18"/>
          <p:cNvPicPr>
            <a:picLocks noChangeAspect="1"/>
          </p:cNvPicPr>
          <p:nvPr/>
        </p:nvPicPr>
        <p:blipFill rotWithShape="1">
          <a:blip r:embed="rId2"/>
          <a:srcRect l="59797" t="4664" r="30289" b="86427"/>
          <a:stretch/>
        </p:blipFill>
        <p:spPr>
          <a:xfrm>
            <a:off x="6301212" y="1877079"/>
            <a:ext cx="711198" cy="578948"/>
          </a:xfrm>
          <a:prstGeom prst="rect">
            <a:avLst/>
          </a:prstGeom>
        </p:spPr>
      </p:pic>
      <p:pic>
        <p:nvPicPr>
          <p:cNvPr id="20" name="Picture 19"/>
          <p:cNvPicPr>
            <a:picLocks noChangeAspect="1"/>
          </p:cNvPicPr>
          <p:nvPr/>
        </p:nvPicPr>
        <p:blipFill rotWithShape="1">
          <a:blip r:embed="rId3"/>
          <a:srcRect l="83000" t="26401" r="4050" b="36861"/>
          <a:stretch/>
        </p:blipFill>
        <p:spPr>
          <a:xfrm>
            <a:off x="4901999" y="4618909"/>
            <a:ext cx="703428" cy="613677"/>
          </a:xfrm>
          <a:prstGeom prst="rect">
            <a:avLst/>
          </a:prstGeom>
        </p:spPr>
      </p:pic>
      <p:pic>
        <p:nvPicPr>
          <p:cNvPr id="21" name="Picture 20"/>
          <p:cNvPicPr>
            <a:picLocks noChangeAspect="1"/>
          </p:cNvPicPr>
          <p:nvPr/>
        </p:nvPicPr>
        <p:blipFill>
          <a:blip r:embed="rId4"/>
          <a:stretch>
            <a:fillRect/>
          </a:stretch>
        </p:blipFill>
        <p:spPr>
          <a:xfrm>
            <a:off x="4804489" y="1877079"/>
            <a:ext cx="755970" cy="597460"/>
          </a:xfrm>
          <a:prstGeom prst="rect">
            <a:avLst/>
          </a:prstGeom>
        </p:spPr>
      </p:pic>
      <p:pic>
        <p:nvPicPr>
          <p:cNvPr id="22" name="Picture 21"/>
          <p:cNvPicPr>
            <a:picLocks noChangeAspect="1"/>
          </p:cNvPicPr>
          <p:nvPr/>
        </p:nvPicPr>
        <p:blipFill rotWithShape="1">
          <a:blip r:embed="rId5"/>
          <a:srcRect l="-4298" t="47253" r="-1"/>
          <a:stretch/>
        </p:blipFill>
        <p:spPr>
          <a:xfrm>
            <a:off x="6212639" y="3554240"/>
            <a:ext cx="724873" cy="627068"/>
          </a:xfrm>
          <a:prstGeom prst="rect">
            <a:avLst/>
          </a:prstGeom>
        </p:spPr>
      </p:pic>
      <p:pic>
        <p:nvPicPr>
          <p:cNvPr id="23" name="Picture 22"/>
          <p:cNvPicPr>
            <a:picLocks noChangeAspect="1"/>
          </p:cNvPicPr>
          <p:nvPr/>
        </p:nvPicPr>
        <p:blipFill rotWithShape="1">
          <a:blip r:embed="rId2"/>
          <a:srcRect l="45367" t="2255" r="42290" b="84121"/>
          <a:stretch/>
        </p:blipFill>
        <p:spPr>
          <a:xfrm>
            <a:off x="4681120" y="3295936"/>
            <a:ext cx="885371" cy="885372"/>
          </a:xfrm>
          <a:prstGeom prst="rect">
            <a:avLst/>
          </a:prstGeom>
        </p:spPr>
      </p:pic>
    </p:spTree>
    <p:extLst>
      <p:ext uri="{BB962C8B-B14F-4D97-AF65-F5344CB8AC3E}">
        <p14:creationId xmlns:p14="http://schemas.microsoft.com/office/powerpoint/2010/main" val="91654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clrChange>
              <a:clrFrom>
                <a:srgbClr val="FFFEFA"/>
              </a:clrFrom>
              <a:clrTo>
                <a:srgbClr val="FFFEFA">
                  <a:alpha val="0"/>
                </a:srgbClr>
              </a:clrTo>
            </a:clrChange>
            <a:extLst>
              <a:ext uri="{28A0092B-C50C-407E-A947-70E740481C1C}">
                <a14:useLocalDpi xmlns:a14="http://schemas.microsoft.com/office/drawing/2010/main" val="0"/>
              </a:ext>
            </a:extLst>
          </a:blip>
          <a:srcRect l="28876" t="71364" r="58047" b="1678"/>
          <a:stretch/>
        </p:blipFill>
        <p:spPr>
          <a:xfrm>
            <a:off x="10864938" y="5070001"/>
            <a:ext cx="1315331" cy="1807698"/>
          </a:xfrm>
          <a:prstGeom prst="rect">
            <a:avLst/>
          </a:prstGeom>
        </p:spPr>
      </p:pic>
      <p:sp>
        <p:nvSpPr>
          <p:cNvPr id="3" name="Rectangle 2"/>
          <p:cNvSpPr/>
          <p:nvPr/>
        </p:nvSpPr>
        <p:spPr>
          <a:xfrm>
            <a:off x="886721" y="1493943"/>
            <a:ext cx="9824821" cy="923330"/>
          </a:xfrm>
          <a:prstGeom prst="rect">
            <a:avLst/>
          </a:prstGeom>
          <a:solidFill>
            <a:schemeClr val="accent3"/>
          </a:solidFill>
          <a:effectLst>
            <a:softEdge rad="50800"/>
          </a:effectLst>
        </p:spPr>
        <p:txBody>
          <a:bodyPr wrap="square">
            <a:spAutoFit/>
          </a:bodyPr>
          <a:lstStyle/>
          <a:p>
            <a:pPr algn="ctr"/>
            <a:r>
              <a:rPr lang="en-GB" dirty="0">
                <a:solidFill>
                  <a:schemeClr val="bg1"/>
                </a:solidFill>
                <a:latin typeface="Arial Rounded MT Bold" panose="020F0704030504030204" pitchFamily="34" charset="0"/>
              </a:rPr>
              <a:t>Certain thoughts and beliefs lead to specific emotions, which leads  to specific behaviour. (Ellis and Beck)</a:t>
            </a:r>
          </a:p>
          <a:p>
            <a:r>
              <a:rPr lang="en-GB" dirty="0">
                <a:solidFill>
                  <a:schemeClr val="bg1"/>
                </a:solidFill>
                <a:latin typeface="Arial Rounded MT Bold" panose="020F0704030504030204" pitchFamily="34" charset="0"/>
              </a:rPr>
              <a:t> </a:t>
            </a:r>
            <a:endParaRPr lang="en-GB" dirty="0">
              <a:solidFill>
                <a:schemeClr val="bg1"/>
              </a:solidFill>
            </a:endParaRPr>
          </a:p>
        </p:txBody>
      </p:sp>
      <p:sp>
        <p:nvSpPr>
          <p:cNvPr id="4" name="Rectangle 3"/>
          <p:cNvSpPr/>
          <p:nvPr/>
        </p:nvSpPr>
        <p:spPr>
          <a:xfrm>
            <a:off x="4381349" y="763559"/>
            <a:ext cx="3953646" cy="461665"/>
          </a:xfrm>
          <a:prstGeom prst="rect">
            <a:avLst/>
          </a:prstGeom>
          <a:solidFill>
            <a:schemeClr val="tx2">
              <a:lumMod val="75000"/>
              <a:lumOff val="25000"/>
            </a:schemeClr>
          </a:solidFill>
        </p:spPr>
        <p:txBody>
          <a:bodyPr wrap="none">
            <a:spAutoFit/>
          </a:bodyPr>
          <a:lstStyle/>
          <a:p>
            <a:r>
              <a:rPr lang="en-GB" sz="2400" dirty="0">
                <a:solidFill>
                  <a:schemeClr val="bg1"/>
                </a:solidFill>
                <a:latin typeface="Arial Rounded MT Bold" panose="020F0704030504030204" pitchFamily="34" charset="0"/>
              </a:rPr>
              <a:t>Understanding Emotions </a:t>
            </a:r>
          </a:p>
        </p:txBody>
      </p:sp>
      <p:sp>
        <p:nvSpPr>
          <p:cNvPr id="6" name="Rectangle 5"/>
          <p:cNvSpPr/>
          <p:nvPr/>
        </p:nvSpPr>
        <p:spPr>
          <a:xfrm>
            <a:off x="886722" y="2741164"/>
            <a:ext cx="9824820" cy="369332"/>
          </a:xfrm>
          <a:prstGeom prst="rect">
            <a:avLst/>
          </a:prstGeom>
          <a:solidFill>
            <a:schemeClr val="tx2">
              <a:lumMod val="50000"/>
              <a:lumOff val="50000"/>
            </a:schemeClr>
          </a:solidFill>
          <a:effectLst>
            <a:softEdge rad="25400"/>
          </a:effectLst>
        </p:spPr>
        <p:txBody>
          <a:bodyPr wrap="square">
            <a:spAutoFit/>
          </a:bodyPr>
          <a:lstStyle/>
          <a:p>
            <a:r>
              <a:rPr lang="en-GB" dirty="0">
                <a:solidFill>
                  <a:schemeClr val="bg1"/>
                </a:solidFill>
                <a:latin typeface="Arial Rounded MT Bold" panose="020F0704030504030204" pitchFamily="34" charset="0"/>
              </a:rPr>
              <a:t>Understanding emotions is a sign of emotional intelligence.</a:t>
            </a:r>
            <a:endParaRPr lang="en-GB" dirty="0"/>
          </a:p>
        </p:txBody>
      </p:sp>
      <p:sp>
        <p:nvSpPr>
          <p:cNvPr id="11" name="Rectangle 10"/>
          <p:cNvSpPr/>
          <p:nvPr/>
        </p:nvSpPr>
        <p:spPr>
          <a:xfrm>
            <a:off x="886722" y="3338811"/>
            <a:ext cx="9824820" cy="923330"/>
          </a:xfrm>
          <a:prstGeom prst="rect">
            <a:avLst/>
          </a:prstGeom>
          <a:solidFill>
            <a:schemeClr val="bg2">
              <a:lumMod val="75000"/>
            </a:schemeClr>
          </a:solidFill>
          <a:effectLst>
            <a:softEdge rad="50800"/>
          </a:effectLst>
        </p:spPr>
        <p:txBody>
          <a:bodyPr wrap="square">
            <a:spAutoFit/>
          </a:bodyPr>
          <a:lstStyle/>
          <a:p>
            <a:r>
              <a:rPr lang="en-GB" dirty="0">
                <a:solidFill>
                  <a:schemeClr val="bg1"/>
                </a:solidFill>
                <a:latin typeface="Arial Rounded MT Bold" panose="020F0704030504030204" pitchFamily="34" charset="0"/>
              </a:rPr>
              <a:t>People with high emotional intelligence are aware (often intuitively) of the connections between thoughts, beliefs, feelings and behaviours, and they use this information to make sense of why they, and other people, feel the way they do.</a:t>
            </a:r>
          </a:p>
        </p:txBody>
      </p:sp>
      <p:sp>
        <p:nvSpPr>
          <p:cNvPr id="12" name="Rectangle 11"/>
          <p:cNvSpPr/>
          <p:nvPr/>
        </p:nvSpPr>
        <p:spPr>
          <a:xfrm>
            <a:off x="886721" y="4767455"/>
            <a:ext cx="9824821" cy="646331"/>
          </a:xfrm>
          <a:prstGeom prst="rect">
            <a:avLst/>
          </a:prstGeom>
          <a:solidFill>
            <a:schemeClr val="bg2">
              <a:lumMod val="50000"/>
            </a:schemeClr>
          </a:solidFill>
          <a:effectLst>
            <a:softEdge rad="50800"/>
          </a:effectLst>
        </p:spPr>
        <p:txBody>
          <a:bodyPr wrap="square">
            <a:spAutoFit/>
          </a:bodyPr>
          <a:lstStyle/>
          <a:p>
            <a:r>
              <a:rPr lang="en-GB" dirty="0">
                <a:solidFill>
                  <a:schemeClr val="bg1"/>
                </a:solidFill>
                <a:latin typeface="Arial Rounded MT Bold" panose="020F0704030504030204" pitchFamily="34" charset="0"/>
              </a:rPr>
              <a:t>People with high emotional intelligence understand what causes certain emotions and how emotions are linked together, and how one can lead to an other. </a:t>
            </a:r>
          </a:p>
        </p:txBody>
      </p:sp>
    </p:spTree>
    <p:extLst>
      <p:ext uri="{BB962C8B-B14F-4D97-AF65-F5344CB8AC3E}">
        <p14:creationId xmlns:p14="http://schemas.microsoft.com/office/powerpoint/2010/main" val="620498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1380" y="670324"/>
            <a:ext cx="9148274" cy="400110"/>
          </a:xfrm>
          <a:prstGeom prst="rect">
            <a:avLst/>
          </a:prstGeom>
          <a:gradFill>
            <a:gsLst>
              <a:gs pos="0">
                <a:srgbClr val="FFFF66">
                  <a:tint val="66000"/>
                  <a:satMod val="160000"/>
                </a:srgbClr>
              </a:gs>
              <a:gs pos="50000">
                <a:srgbClr val="FFFF66">
                  <a:tint val="44500"/>
                  <a:satMod val="160000"/>
                </a:srgbClr>
              </a:gs>
              <a:gs pos="100000">
                <a:srgbClr val="FFFF66">
                  <a:tint val="23500"/>
                  <a:satMod val="160000"/>
                </a:srgbClr>
              </a:gs>
            </a:gsLst>
            <a:lin ang="13500000" scaled="1"/>
          </a:gradFill>
        </p:spPr>
        <p:txBody>
          <a:bodyPr wrap="none" rtlCol="0">
            <a:spAutoFit/>
          </a:bodyPr>
          <a:lstStyle/>
          <a:p>
            <a:r>
              <a:rPr lang="en-GB" sz="2000" dirty="0">
                <a:latin typeface="Arial Rounded MT Bold" panose="020F0704030504030204" pitchFamily="34" charset="0"/>
              </a:rPr>
              <a:t>When you put these skills together, you can </a:t>
            </a:r>
            <a:r>
              <a:rPr lang="en-GB" sz="2000" i="1" dirty="0">
                <a:latin typeface="Arial Rounded MT Bold" panose="020F0704030504030204" pitchFamily="34" charset="0"/>
              </a:rPr>
              <a:t>predict emotional reactions. </a:t>
            </a: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l="16843" t="6725" r="19665" b="12886"/>
          <a:stretch/>
        </p:blipFill>
        <p:spPr>
          <a:xfrm>
            <a:off x="609599" y="595120"/>
            <a:ext cx="1306286" cy="1784097"/>
          </a:xfrm>
          <a:prstGeom prst="rect">
            <a:avLst/>
          </a:prstGeom>
        </p:spPr>
      </p:pic>
      <p:sp>
        <p:nvSpPr>
          <p:cNvPr id="5" name="TextBox 4"/>
          <p:cNvSpPr txBox="1"/>
          <p:nvPr/>
        </p:nvSpPr>
        <p:spPr>
          <a:xfrm>
            <a:off x="2021380" y="1173783"/>
            <a:ext cx="9185976" cy="400110"/>
          </a:xfrm>
          <a:prstGeom prst="rect">
            <a:avLst/>
          </a:prstGeom>
          <a:gradFill>
            <a:gsLst>
              <a:gs pos="0">
                <a:srgbClr val="FFFF66">
                  <a:tint val="66000"/>
                  <a:satMod val="160000"/>
                </a:srgbClr>
              </a:gs>
              <a:gs pos="50000">
                <a:srgbClr val="FFFF66">
                  <a:tint val="44500"/>
                  <a:satMod val="160000"/>
                </a:srgbClr>
              </a:gs>
              <a:gs pos="100000">
                <a:srgbClr val="FFFF66">
                  <a:tint val="23500"/>
                  <a:satMod val="160000"/>
                </a:srgbClr>
              </a:gs>
            </a:gsLst>
            <a:lin ang="13500000" scaled="1"/>
          </a:gradFill>
        </p:spPr>
        <p:txBody>
          <a:bodyPr wrap="none" rtlCol="0">
            <a:spAutoFit/>
          </a:bodyPr>
          <a:lstStyle/>
          <a:p>
            <a:r>
              <a:rPr lang="en-GB" sz="2000" dirty="0">
                <a:latin typeface="Arial Rounded MT Bold" panose="020F0704030504030204" pitchFamily="34" charset="0"/>
              </a:rPr>
              <a:t>To be able to manage our own emotions, this is a very useful skill to have.</a:t>
            </a:r>
          </a:p>
        </p:txBody>
      </p:sp>
      <p:sp>
        <p:nvSpPr>
          <p:cNvPr id="6" name="Rectangle 5"/>
          <p:cNvSpPr/>
          <p:nvPr/>
        </p:nvSpPr>
        <p:spPr>
          <a:xfrm>
            <a:off x="1762842" y="1756338"/>
            <a:ext cx="1144288" cy="369332"/>
          </a:xfrm>
          <a:prstGeom prst="rect">
            <a:avLst/>
          </a:prstGeom>
          <a:solidFill>
            <a:srgbClr val="FFFF5D"/>
          </a:solidFill>
          <a:effectLst>
            <a:softEdge rad="0"/>
          </a:effectLst>
        </p:spPr>
        <p:txBody>
          <a:bodyPr wrap="none">
            <a:spAutoFit/>
          </a:bodyPr>
          <a:lstStyle/>
          <a:p>
            <a:r>
              <a:rPr lang="en-GB" dirty="0">
                <a:latin typeface="Arial Rounded MT Bold" panose="020F0704030504030204" pitchFamily="34" charset="0"/>
              </a:rPr>
              <a:t>Try This:</a:t>
            </a:r>
            <a:endParaRPr lang="en-GB" dirty="0"/>
          </a:p>
        </p:txBody>
      </p:sp>
      <p:sp>
        <p:nvSpPr>
          <p:cNvPr id="7" name="Rectangle 6"/>
          <p:cNvSpPr/>
          <p:nvPr/>
        </p:nvSpPr>
        <p:spPr>
          <a:xfrm>
            <a:off x="822537" y="2379217"/>
            <a:ext cx="10513122" cy="3693319"/>
          </a:xfrm>
          <a:prstGeom prst="rect">
            <a:avLst/>
          </a:prstGeom>
          <a:solidFill>
            <a:srgbClr val="FFFF99"/>
          </a:solidFill>
        </p:spPr>
        <p:txBody>
          <a:bodyPr wrap="square">
            <a:spAutoFit/>
          </a:bodyPr>
          <a:lstStyle/>
          <a:p>
            <a:r>
              <a:rPr lang="en-GB" dirty="0">
                <a:latin typeface="Arial Rounded MT Bold" panose="020F0704030504030204" pitchFamily="34" charset="0"/>
              </a:rPr>
              <a:t>Think of a time recently when you became very aware of your own emotions.</a:t>
            </a:r>
          </a:p>
          <a:p>
            <a:endParaRPr lang="en-GB" dirty="0">
              <a:latin typeface="Arial Rounded MT Bold" panose="020F0704030504030204" pitchFamily="34" charset="0"/>
            </a:endParaRPr>
          </a:p>
          <a:p>
            <a:r>
              <a:rPr lang="en-GB" dirty="0">
                <a:latin typeface="Arial Rounded MT Bold" panose="020F0704030504030204" pitchFamily="34" charset="0"/>
              </a:rPr>
              <a:t>What led you to feel this way?</a:t>
            </a:r>
          </a:p>
          <a:p>
            <a:endParaRPr lang="en-GB" dirty="0">
              <a:latin typeface="Arial Rounded MT Bold" panose="020F0704030504030204" pitchFamily="34" charset="0"/>
            </a:endParaRPr>
          </a:p>
          <a:p>
            <a:r>
              <a:rPr lang="en-GB" dirty="0">
                <a:latin typeface="Arial Rounded MT Bold" panose="020F0704030504030204" pitchFamily="34" charset="0"/>
              </a:rPr>
              <a:t>Can you identify your underlying thoughts and beliefs?</a:t>
            </a:r>
          </a:p>
          <a:p>
            <a:endParaRPr lang="en-GB" dirty="0">
              <a:latin typeface="Arial Rounded MT Bold" panose="020F0704030504030204" pitchFamily="34" charset="0"/>
            </a:endParaRPr>
          </a:p>
          <a:p>
            <a:r>
              <a:rPr lang="en-GB" dirty="0">
                <a:latin typeface="Arial Rounded MT Bold" panose="020F0704030504030204" pitchFamily="34" charset="0"/>
              </a:rPr>
              <a:t>Was there a progression of different emotions or a sudden switch from one emotion to  another?</a:t>
            </a:r>
          </a:p>
          <a:p>
            <a:endParaRPr lang="en-GB" dirty="0">
              <a:latin typeface="Arial Rounded MT Bold" panose="020F0704030504030204" pitchFamily="34" charset="0"/>
            </a:endParaRPr>
          </a:p>
          <a:p>
            <a:r>
              <a:rPr lang="en-GB" dirty="0">
                <a:latin typeface="Arial Rounded MT Bold" panose="020F0704030504030204" pitchFamily="34" charset="0"/>
              </a:rPr>
              <a:t>What patterns of emotional reaction do you recognize in yourself generally?</a:t>
            </a:r>
          </a:p>
          <a:p>
            <a:endParaRPr lang="en-GB" dirty="0">
              <a:latin typeface="Arial Rounded MT Bold" panose="020F0704030504030204" pitchFamily="34" charset="0"/>
            </a:endParaRPr>
          </a:p>
          <a:p>
            <a:r>
              <a:rPr lang="en-GB" dirty="0">
                <a:latin typeface="Arial Rounded MT Bold" panose="020F0704030504030204" pitchFamily="34" charset="0"/>
              </a:rPr>
              <a:t>What are your emotional triggers?</a:t>
            </a:r>
          </a:p>
          <a:p>
            <a:endParaRPr lang="en-GB" dirty="0">
              <a:latin typeface="Arial Rounded MT Bold" panose="020F0704030504030204" pitchFamily="34" charset="0"/>
            </a:endParaRPr>
          </a:p>
        </p:txBody>
      </p:sp>
    </p:spTree>
    <p:extLst>
      <p:ext uri="{BB962C8B-B14F-4D97-AF65-F5344CB8AC3E}">
        <p14:creationId xmlns:p14="http://schemas.microsoft.com/office/powerpoint/2010/main" val="37563919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51092" t="38280" r="27551" b="30577"/>
          <a:stretch/>
        </p:blipFill>
        <p:spPr>
          <a:xfrm>
            <a:off x="695370" y="681267"/>
            <a:ext cx="2148114" cy="2090058"/>
          </a:xfrm>
          <a:prstGeom prst="rect">
            <a:avLst/>
          </a:prstGeom>
          <a:blipFill>
            <a:blip r:embed="rId3">
              <a:duotone>
                <a:schemeClr val="accent2">
                  <a:shade val="45000"/>
                  <a:satMod val="135000"/>
                </a:schemeClr>
                <a:prstClr val="white"/>
              </a:duotone>
            </a:blip>
            <a:tile tx="0" ty="0" sx="100000" sy="100000" flip="none" algn="tl"/>
          </a:blipFill>
        </p:spPr>
      </p:pic>
      <p:sp>
        <p:nvSpPr>
          <p:cNvPr id="2" name="TextBox 1"/>
          <p:cNvSpPr txBox="1"/>
          <p:nvPr/>
        </p:nvSpPr>
        <p:spPr>
          <a:xfrm>
            <a:off x="3252519" y="779931"/>
            <a:ext cx="8054110" cy="1631216"/>
          </a:xfrm>
          <a:prstGeom prst="rect">
            <a:avLst/>
          </a:prstGeom>
          <a:solidFill>
            <a:schemeClr val="accent2">
              <a:lumMod val="20000"/>
              <a:lumOff val="80000"/>
            </a:schemeClr>
          </a:solidFill>
        </p:spPr>
        <p:txBody>
          <a:bodyPr wrap="square" rtlCol="0">
            <a:spAutoFit/>
          </a:bodyPr>
          <a:lstStyle/>
          <a:p>
            <a:r>
              <a:rPr lang="en-GB" sz="2000" dirty="0">
                <a:latin typeface="Arial Rounded MT Bold" panose="020F0704030504030204" pitchFamily="34" charset="0"/>
              </a:rPr>
              <a:t>An emotionally intelligent person is able </a:t>
            </a:r>
            <a:r>
              <a:rPr lang="en-GB" sz="2000" i="1" dirty="0">
                <a:latin typeface="Arial Rounded MT Bold" panose="020F0704030504030204" pitchFamily="34" charset="0"/>
              </a:rPr>
              <a:t>to manage their emotions effectively .</a:t>
            </a:r>
          </a:p>
          <a:p>
            <a:endParaRPr lang="en-GB" sz="2000" i="1" dirty="0">
              <a:latin typeface="Arial Rounded MT Bold" panose="020F0704030504030204" pitchFamily="34" charset="0"/>
            </a:endParaRPr>
          </a:p>
          <a:p>
            <a:r>
              <a:rPr lang="en-GB" sz="2000" dirty="0">
                <a:latin typeface="Arial Rounded MT Bold" panose="020F0704030504030204" pitchFamily="34" charset="0"/>
              </a:rPr>
              <a:t>For example, they know how to improve a bad mood, relax when they feel nervous, and remain calm when they are angry.</a:t>
            </a:r>
          </a:p>
        </p:txBody>
      </p:sp>
      <p:sp>
        <p:nvSpPr>
          <p:cNvPr id="3" name="Rectangle 2"/>
          <p:cNvSpPr/>
          <p:nvPr/>
        </p:nvSpPr>
        <p:spPr>
          <a:xfrm>
            <a:off x="1104405" y="1403130"/>
            <a:ext cx="1330044" cy="646331"/>
          </a:xfrm>
          <a:prstGeom prst="rect">
            <a:avLst/>
          </a:prstGeom>
        </p:spPr>
        <p:txBody>
          <a:bodyPr wrap="none">
            <a:spAutoFit/>
          </a:bodyPr>
          <a:lstStyle/>
          <a:p>
            <a:r>
              <a:rPr lang="en-GB" dirty="0">
                <a:latin typeface="Arial Rounded MT Bold" panose="020F0704030504030204" pitchFamily="34" charset="0"/>
              </a:rPr>
              <a:t>Try it now </a:t>
            </a:r>
          </a:p>
          <a:p>
            <a:r>
              <a:rPr lang="en-GB" dirty="0">
                <a:latin typeface="Arial Rounded MT Bold" panose="020F0704030504030204" pitchFamily="34" charset="0"/>
              </a:rPr>
              <a:t> </a:t>
            </a:r>
            <a:endParaRPr lang="en-GB" dirty="0"/>
          </a:p>
        </p:txBody>
      </p:sp>
      <p:sp>
        <p:nvSpPr>
          <p:cNvPr id="5" name="Rectangle 4"/>
          <p:cNvSpPr/>
          <p:nvPr/>
        </p:nvSpPr>
        <p:spPr>
          <a:xfrm>
            <a:off x="827317" y="2934833"/>
            <a:ext cx="8693810" cy="3416320"/>
          </a:xfrm>
          <a:prstGeom prst="rect">
            <a:avLst/>
          </a:prstGeom>
        </p:spPr>
        <p:txBody>
          <a:bodyPr wrap="square">
            <a:spAutoFit/>
          </a:bodyPr>
          <a:lstStyle/>
          <a:p>
            <a:r>
              <a:rPr lang="en-GB" dirty="0">
                <a:latin typeface="Arial Rounded MT Bold" panose="020F0704030504030204" pitchFamily="34" charset="0"/>
              </a:rPr>
              <a:t>Think forward, to a time when your emotions would normally be heightened (public speaking, or dealing with a difficult person.)</a:t>
            </a:r>
          </a:p>
          <a:p>
            <a:endParaRPr lang="en-GB" dirty="0">
              <a:latin typeface="Arial Rounded MT Bold" panose="020F0704030504030204" pitchFamily="34" charset="0"/>
            </a:endParaRPr>
          </a:p>
          <a:p>
            <a:r>
              <a:rPr lang="en-GB" dirty="0">
                <a:latin typeface="Arial Rounded MT Bold" panose="020F0704030504030204" pitchFamily="34" charset="0"/>
              </a:rPr>
              <a:t>How would you LIKE to feel in that situation?</a:t>
            </a:r>
          </a:p>
          <a:p>
            <a:endParaRPr lang="en-GB" dirty="0">
              <a:latin typeface="Arial Rounded MT Bold" panose="020F0704030504030204" pitchFamily="34" charset="0"/>
            </a:endParaRPr>
          </a:p>
          <a:p>
            <a:r>
              <a:rPr lang="en-GB" dirty="0">
                <a:latin typeface="Arial Rounded MT Bold" panose="020F0704030504030204" pitchFamily="34" charset="0"/>
              </a:rPr>
              <a:t>How would you like to feel BEFORE the situation?</a:t>
            </a:r>
          </a:p>
          <a:p>
            <a:endParaRPr lang="en-GB" dirty="0">
              <a:latin typeface="Arial Rounded MT Bold" panose="020F0704030504030204" pitchFamily="34" charset="0"/>
            </a:endParaRPr>
          </a:p>
          <a:p>
            <a:r>
              <a:rPr lang="en-GB" dirty="0">
                <a:latin typeface="Arial Rounded MT Bold" panose="020F0704030504030204" pitchFamily="34" charset="0"/>
              </a:rPr>
              <a:t>How would you like to feel AFTER the situation?</a:t>
            </a:r>
          </a:p>
          <a:p>
            <a:endParaRPr lang="en-GB" dirty="0">
              <a:latin typeface="Arial Rounded MT Bold" panose="020F0704030504030204" pitchFamily="34" charset="0"/>
            </a:endParaRPr>
          </a:p>
          <a:p>
            <a:r>
              <a:rPr lang="en-GB" dirty="0">
                <a:latin typeface="Arial Rounded MT Bold" panose="020F0704030504030204" pitchFamily="34" charset="0"/>
              </a:rPr>
              <a:t>How might you achieve the most appropriate blend of emotions to ensure you are able to optimally function?</a:t>
            </a:r>
          </a:p>
          <a:p>
            <a:endParaRPr lang="en-GB" dirty="0"/>
          </a:p>
        </p:txBody>
      </p:sp>
      <p:pic>
        <p:nvPicPr>
          <p:cNvPr id="6" name="Picture 5"/>
          <p:cNvPicPr>
            <a:picLocks noChangeAspect="1"/>
          </p:cNvPicPr>
          <p:nvPr/>
        </p:nvPicPr>
        <p:blipFill rotWithShape="1">
          <a:blip r:embed="rId4"/>
          <a:srcRect l="45367" t="4713" r="42290" b="87246"/>
          <a:stretch/>
        </p:blipFill>
        <p:spPr>
          <a:xfrm>
            <a:off x="7529051" y="3936377"/>
            <a:ext cx="885371" cy="522514"/>
          </a:xfrm>
          <a:prstGeom prst="rect">
            <a:avLst/>
          </a:prstGeom>
        </p:spPr>
      </p:pic>
      <p:pic>
        <p:nvPicPr>
          <p:cNvPr id="7" name="Picture 6"/>
          <p:cNvPicPr>
            <a:picLocks noChangeAspect="1"/>
          </p:cNvPicPr>
          <p:nvPr/>
        </p:nvPicPr>
        <p:blipFill rotWithShape="1">
          <a:blip r:embed="rId4"/>
          <a:srcRect l="59897" t="4186" r="30795" b="87328"/>
          <a:stretch/>
        </p:blipFill>
        <p:spPr>
          <a:xfrm>
            <a:off x="10449649" y="4183120"/>
            <a:ext cx="667657" cy="551543"/>
          </a:xfrm>
          <a:prstGeom prst="rect">
            <a:avLst/>
          </a:prstGeom>
        </p:spPr>
      </p:pic>
      <p:pic>
        <p:nvPicPr>
          <p:cNvPr id="8" name="Picture 7"/>
          <p:cNvPicPr>
            <a:picLocks noChangeAspect="1"/>
          </p:cNvPicPr>
          <p:nvPr/>
        </p:nvPicPr>
        <p:blipFill rotWithShape="1">
          <a:blip r:embed="rId5"/>
          <a:srcRect l="83000" t="27395" r="5121" b="31892"/>
          <a:stretch/>
        </p:blipFill>
        <p:spPr>
          <a:xfrm>
            <a:off x="9198514" y="4527757"/>
            <a:ext cx="645226" cy="680082"/>
          </a:xfrm>
          <a:prstGeom prst="rect">
            <a:avLst/>
          </a:prstGeom>
        </p:spPr>
      </p:pic>
      <p:pic>
        <p:nvPicPr>
          <p:cNvPr id="9" name="Picture 8"/>
          <p:cNvPicPr>
            <a:picLocks noChangeAspect="1"/>
          </p:cNvPicPr>
          <p:nvPr/>
        </p:nvPicPr>
        <p:blipFill rotWithShape="1">
          <a:blip r:embed="rId6"/>
          <a:srcRect l="-4298" t="47252" r="1078" b="20313"/>
          <a:stretch/>
        </p:blipFill>
        <p:spPr>
          <a:xfrm>
            <a:off x="10589252" y="5587998"/>
            <a:ext cx="717377" cy="385586"/>
          </a:xfrm>
          <a:prstGeom prst="rect">
            <a:avLst/>
          </a:prstGeom>
        </p:spPr>
      </p:pic>
      <p:pic>
        <p:nvPicPr>
          <p:cNvPr id="10" name="Picture 9"/>
          <p:cNvPicPr>
            <a:picLocks noChangeAspect="1"/>
          </p:cNvPicPr>
          <p:nvPr/>
        </p:nvPicPr>
        <p:blipFill>
          <a:blip r:embed="rId7"/>
          <a:stretch>
            <a:fillRect/>
          </a:stretch>
        </p:blipFill>
        <p:spPr>
          <a:xfrm>
            <a:off x="10405493" y="2764511"/>
            <a:ext cx="755970" cy="597460"/>
          </a:xfrm>
          <a:prstGeom prst="rect">
            <a:avLst/>
          </a:prstGeom>
        </p:spPr>
      </p:pic>
      <p:pic>
        <p:nvPicPr>
          <p:cNvPr id="11" name="Picture 10"/>
          <p:cNvPicPr>
            <a:picLocks noChangeAspect="1"/>
          </p:cNvPicPr>
          <p:nvPr/>
        </p:nvPicPr>
        <p:blipFill>
          <a:blip r:embed="rId8"/>
          <a:stretch>
            <a:fillRect/>
          </a:stretch>
        </p:blipFill>
        <p:spPr>
          <a:xfrm>
            <a:off x="9298788" y="3438691"/>
            <a:ext cx="664522" cy="560881"/>
          </a:xfrm>
          <a:prstGeom prst="rect">
            <a:avLst/>
          </a:prstGeom>
        </p:spPr>
      </p:pic>
    </p:spTree>
    <p:extLst>
      <p:ext uri="{BB962C8B-B14F-4D97-AF65-F5344CB8AC3E}">
        <p14:creationId xmlns:p14="http://schemas.microsoft.com/office/powerpoint/2010/main" val="29008874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393" t="7322" r="5178" b="16011"/>
          <a:stretch/>
        </p:blipFill>
        <p:spPr>
          <a:xfrm>
            <a:off x="3712860" y="783771"/>
            <a:ext cx="7610609" cy="5374157"/>
          </a:xfrm>
          <a:prstGeom prst="rect">
            <a:avLst/>
          </a:prstGeom>
        </p:spPr>
      </p:pic>
      <p:sp>
        <p:nvSpPr>
          <p:cNvPr id="3" name="TextBox 2"/>
          <p:cNvSpPr txBox="1"/>
          <p:nvPr/>
        </p:nvSpPr>
        <p:spPr>
          <a:xfrm>
            <a:off x="4373176" y="4535234"/>
            <a:ext cx="2532828" cy="707886"/>
          </a:xfrm>
          <a:prstGeom prst="rect">
            <a:avLst/>
          </a:prstGeom>
          <a:solidFill>
            <a:srgbClr val="FBA779"/>
          </a:solidFill>
        </p:spPr>
        <p:txBody>
          <a:bodyPr wrap="square" rtlCol="0">
            <a:spAutoFit/>
          </a:bodyPr>
          <a:lstStyle/>
          <a:p>
            <a:pPr algn="ctr"/>
            <a:r>
              <a:rPr lang="en-GB" sz="2000" dirty="0">
                <a:solidFill>
                  <a:schemeClr val="bg1"/>
                </a:solidFill>
                <a:latin typeface="Arial Rounded MT Bold" panose="020F0704030504030204" pitchFamily="34" charset="0"/>
              </a:rPr>
              <a:t>Examples from my Wellbeing Journal</a:t>
            </a:r>
          </a:p>
        </p:txBody>
      </p:sp>
      <p:sp>
        <p:nvSpPr>
          <p:cNvPr id="4" name="TextBox 3"/>
          <p:cNvSpPr txBox="1"/>
          <p:nvPr/>
        </p:nvSpPr>
        <p:spPr>
          <a:xfrm>
            <a:off x="1147502" y="1541930"/>
            <a:ext cx="2278743" cy="3477875"/>
          </a:xfrm>
          <a:prstGeom prst="rect">
            <a:avLst/>
          </a:prstGeom>
          <a:noFill/>
        </p:spPr>
        <p:txBody>
          <a:bodyPr wrap="square" rtlCol="0">
            <a:spAutoFit/>
          </a:bodyPr>
          <a:lstStyle/>
          <a:p>
            <a:pPr algn="ctr"/>
            <a:r>
              <a:rPr lang="en-GB" sz="2000" b="1" dirty="0">
                <a:solidFill>
                  <a:schemeClr val="tx2">
                    <a:lumMod val="75000"/>
                    <a:lumOff val="25000"/>
                  </a:schemeClr>
                </a:solidFill>
                <a:latin typeface="Arial Rounded MT Bold" panose="020F0704030504030204" pitchFamily="34" charset="0"/>
              </a:rPr>
              <a:t>Here are some examples from my Wellbeing Journal for ways I can manage a bad mood.</a:t>
            </a:r>
          </a:p>
          <a:p>
            <a:pPr algn="ctr"/>
            <a:r>
              <a:rPr lang="en-GB" sz="2000" b="1" dirty="0">
                <a:solidFill>
                  <a:schemeClr val="tx2">
                    <a:lumMod val="75000"/>
                    <a:lumOff val="25000"/>
                  </a:schemeClr>
                </a:solidFill>
                <a:latin typeface="Arial Rounded MT Bold" panose="020F0704030504030204" pitchFamily="34" charset="0"/>
              </a:rPr>
              <a:t>Think of a few which you can add to your Wellbeing Journal</a:t>
            </a:r>
            <a:r>
              <a:rPr lang="en-GB" sz="2000" b="1" dirty="0">
                <a:solidFill>
                  <a:srgbClr val="E17661"/>
                </a:solidFill>
                <a:latin typeface="Arial Rounded MT Bold" panose="020F0704030504030204" pitchFamily="34" charset="0"/>
              </a:rPr>
              <a:t>.</a:t>
            </a:r>
          </a:p>
        </p:txBody>
      </p:sp>
    </p:spTree>
    <p:extLst>
      <p:ext uri="{BB962C8B-B14F-4D97-AF65-F5344CB8AC3E}">
        <p14:creationId xmlns:p14="http://schemas.microsoft.com/office/powerpoint/2010/main" val="5407565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1881" y="931246"/>
            <a:ext cx="2173865" cy="523220"/>
          </a:xfrm>
          <a:prstGeom prst="rect">
            <a:avLst/>
          </a:prstGeom>
          <a:noFill/>
        </p:spPr>
        <p:txBody>
          <a:bodyPr wrap="none" rtlCol="0">
            <a:spAutoFit/>
          </a:bodyPr>
          <a:lstStyle/>
          <a:p>
            <a:r>
              <a:rPr lang="en-GB" sz="2800" dirty="0">
                <a:latin typeface="Arial Rounded MT Bold" panose="020F0704030504030204" pitchFamily="34" charset="0"/>
              </a:rPr>
              <a:t>References</a:t>
            </a:r>
          </a:p>
        </p:txBody>
      </p:sp>
      <p:sp>
        <p:nvSpPr>
          <p:cNvPr id="3" name="Rectangle 2"/>
          <p:cNvSpPr/>
          <p:nvPr/>
        </p:nvSpPr>
        <p:spPr>
          <a:xfrm>
            <a:off x="550397" y="2730939"/>
            <a:ext cx="11007046" cy="646331"/>
          </a:xfrm>
          <a:prstGeom prst="rect">
            <a:avLst/>
          </a:prstGeom>
          <a:noFill/>
        </p:spPr>
        <p:txBody>
          <a:bodyPr wrap="square">
            <a:spAutoFit/>
          </a:bodyPr>
          <a:lstStyle/>
          <a:p>
            <a:pPr marL="285750" indent="-285750" algn="just">
              <a:buFont typeface="Arial" panose="020B0604020202020204" pitchFamily="34" charset="0"/>
              <a:buChar char="•"/>
            </a:pPr>
            <a:r>
              <a:rPr lang="en-GB" dirty="0">
                <a:latin typeface="Arial Rounded MT Bold" panose="020F0704030504030204" pitchFamily="34" charset="0"/>
              </a:rPr>
              <a:t>Fredrickson, B. (2001) The role of positive emotions in positive psychology. The broaden-and-build theory of positive emotions. </a:t>
            </a:r>
            <a:r>
              <a:rPr lang="en-GB" i="1" dirty="0">
                <a:latin typeface="Arial Rounded MT Bold" panose="020F0704030504030204" pitchFamily="34" charset="0"/>
              </a:rPr>
              <a:t>Am Psychol</a:t>
            </a:r>
            <a:r>
              <a:rPr lang="en-GB" dirty="0">
                <a:latin typeface="Arial Rounded MT Bold" panose="020F0704030504030204" pitchFamily="34" charset="0"/>
              </a:rPr>
              <a:t>. 56(3) pp. 218–226. </a:t>
            </a:r>
          </a:p>
        </p:txBody>
      </p:sp>
      <p:sp>
        <p:nvSpPr>
          <p:cNvPr id="4" name="Rectangle 3"/>
          <p:cNvSpPr/>
          <p:nvPr/>
        </p:nvSpPr>
        <p:spPr>
          <a:xfrm>
            <a:off x="527362" y="5426875"/>
            <a:ext cx="11007047" cy="646331"/>
          </a:xfrm>
          <a:prstGeom prst="rect">
            <a:avLst/>
          </a:prstGeom>
          <a:noFill/>
        </p:spPr>
        <p:txBody>
          <a:bodyPr wrap="square">
            <a:spAutoFit/>
          </a:bodyPr>
          <a:lstStyle/>
          <a:p>
            <a:pPr marL="285750" indent="-285750" algn="just">
              <a:buFont typeface="Arial" panose="020B0604020202020204" pitchFamily="34" charset="0"/>
              <a:buChar char="•"/>
            </a:pPr>
            <a:r>
              <a:rPr lang="en-GB" dirty="0">
                <a:latin typeface="Arial Rounded MT Bold" panose="020F0704030504030204" pitchFamily="34" charset="0"/>
              </a:rPr>
              <a:t> Grenville-Cleave, B., (2016) </a:t>
            </a:r>
            <a:r>
              <a:rPr lang="en-GB" i="1" dirty="0">
                <a:latin typeface="Arial Rounded MT Bold" panose="020F0704030504030204" pitchFamily="34" charset="0"/>
              </a:rPr>
              <a:t>Positive Psychology: A Toolkit for Happiness, Purpose and Well-being. </a:t>
            </a:r>
            <a:r>
              <a:rPr lang="en-GB" dirty="0">
                <a:latin typeface="Arial Rounded MT Bold" panose="020F0704030504030204" pitchFamily="34" charset="0"/>
              </a:rPr>
              <a:t>London: Icon Books.</a:t>
            </a:r>
            <a:endParaRPr lang="en-GB" i="1" dirty="0">
              <a:effectLst/>
              <a:latin typeface="Arial Rounded MT Bold" panose="020F0704030504030204" pitchFamily="34" charset="0"/>
            </a:endParaRPr>
          </a:p>
        </p:txBody>
      </p:sp>
      <p:sp>
        <p:nvSpPr>
          <p:cNvPr id="8" name="Rectangle 7"/>
          <p:cNvSpPr/>
          <p:nvPr/>
        </p:nvSpPr>
        <p:spPr>
          <a:xfrm>
            <a:off x="573431" y="3607434"/>
            <a:ext cx="10960978" cy="923330"/>
          </a:xfrm>
          <a:prstGeom prst="rect">
            <a:avLst/>
          </a:prstGeom>
          <a:noFill/>
        </p:spPr>
        <p:txBody>
          <a:bodyPr wrap="square">
            <a:spAutoFit/>
          </a:bodyPr>
          <a:lstStyle/>
          <a:p>
            <a:pPr marL="285750" indent="-285750">
              <a:buFont typeface="Arial" panose="020B0604020202020204" pitchFamily="34" charset="0"/>
              <a:buChar char="•"/>
            </a:pPr>
            <a:r>
              <a:rPr lang="en-GB" dirty="0">
                <a:latin typeface="Arial Rounded MT Bold" panose="020F0704030504030204" pitchFamily="34" charset="0"/>
              </a:rPr>
              <a:t>Fredrickson, B. (2009) </a:t>
            </a:r>
            <a:r>
              <a:rPr lang="en-GB" b="1" i="1" dirty="0">
                <a:latin typeface="Amazon Ember"/>
              </a:rPr>
              <a:t>Positivity: Ground-breaking Research Reveals How to Embrace the Hidden Strength of Positive  Emotions, Overcome Negativity, and Thrive. </a:t>
            </a:r>
            <a:r>
              <a:rPr lang="en-GB" b="1" dirty="0">
                <a:latin typeface="Amazon Ember"/>
              </a:rPr>
              <a:t>New York: Crown Publishers. </a:t>
            </a:r>
            <a:endParaRPr lang="en-GB" b="1" i="0" dirty="0">
              <a:effectLst/>
              <a:latin typeface="Amazon Ember"/>
            </a:endParaRPr>
          </a:p>
        </p:txBody>
      </p:sp>
      <p:sp>
        <p:nvSpPr>
          <p:cNvPr id="10" name="Rectangle 9"/>
          <p:cNvSpPr/>
          <p:nvPr/>
        </p:nvSpPr>
        <p:spPr>
          <a:xfrm>
            <a:off x="655109" y="2633925"/>
            <a:ext cx="184731" cy="369332"/>
          </a:xfrm>
          <a:prstGeom prst="rect">
            <a:avLst/>
          </a:prstGeom>
          <a:noFill/>
        </p:spPr>
        <p:txBody>
          <a:bodyPr wrap="none">
            <a:spAutoFit/>
          </a:bodyPr>
          <a:lstStyle/>
          <a:p>
            <a:endParaRPr lang="en-GB" dirty="0"/>
          </a:p>
        </p:txBody>
      </p:sp>
      <p:sp>
        <p:nvSpPr>
          <p:cNvPr id="5" name="Rectangle 4"/>
          <p:cNvSpPr/>
          <p:nvPr/>
        </p:nvSpPr>
        <p:spPr>
          <a:xfrm>
            <a:off x="655109" y="1746587"/>
            <a:ext cx="10687630" cy="923330"/>
          </a:xfrm>
          <a:prstGeom prst="rect">
            <a:avLst/>
          </a:prstGeom>
        </p:spPr>
        <p:txBody>
          <a:bodyPr wrap="square">
            <a:spAutoFit/>
          </a:bodyPr>
          <a:lstStyle/>
          <a:p>
            <a:pPr marL="285750" indent="-285750">
              <a:buFont typeface="Arial" panose="020B0604020202020204" pitchFamily="34" charset="0"/>
              <a:buChar char="•"/>
            </a:pPr>
            <a:r>
              <a:rPr lang="en-GB" dirty="0">
                <a:latin typeface="Arial Rounded MT Bold" panose="020F0704030504030204" pitchFamily="34" charset="0"/>
              </a:rPr>
              <a:t>Crawford, SA. and </a:t>
            </a:r>
            <a:r>
              <a:rPr lang="en-GB" u="sng" dirty="0" err="1">
                <a:latin typeface="Arial Rounded MT Bold" panose="020F0704030504030204" pitchFamily="34" charset="0"/>
              </a:rPr>
              <a:t>Caltabiano</a:t>
            </a:r>
            <a:r>
              <a:rPr lang="en-GB" dirty="0" err="1">
                <a:latin typeface="Arial Rounded MT Bold" panose="020F0704030504030204" pitchFamily="34" charset="0"/>
              </a:rPr>
              <a:t>,NJ</a:t>
            </a:r>
            <a:r>
              <a:rPr lang="en-GB" dirty="0">
                <a:latin typeface="Arial Rounded MT Bold" panose="020F0704030504030204" pitchFamily="34" charset="0"/>
              </a:rPr>
              <a:t>., (2011) Promoting emotional well-being through the use of humour. </a:t>
            </a:r>
            <a:r>
              <a:rPr lang="en-GB" i="1" dirty="0">
                <a:latin typeface="Arial Rounded MT Bold" panose="020F0704030504030204" pitchFamily="34" charset="0"/>
              </a:rPr>
              <a:t>The Journal of Positive Psychology</a:t>
            </a:r>
            <a:r>
              <a:rPr lang="en-GB" dirty="0">
                <a:latin typeface="Arial Rounded MT Bold" panose="020F0704030504030204" pitchFamily="34" charset="0"/>
              </a:rPr>
              <a:t>. 6:3.</a:t>
            </a:r>
          </a:p>
          <a:p>
            <a:r>
              <a:rPr lang="en-GB" dirty="0">
                <a:latin typeface="Arial" panose="020B0604020202020204" pitchFamily="34" charset="0"/>
              </a:rPr>
              <a:t> </a:t>
            </a:r>
            <a:endParaRPr lang="en-GB" dirty="0"/>
          </a:p>
        </p:txBody>
      </p:sp>
      <p:sp>
        <p:nvSpPr>
          <p:cNvPr id="13" name="Rectangle 12"/>
          <p:cNvSpPr/>
          <p:nvPr/>
        </p:nvSpPr>
        <p:spPr>
          <a:xfrm>
            <a:off x="527362" y="4547932"/>
            <a:ext cx="10542904" cy="923330"/>
          </a:xfrm>
          <a:prstGeom prst="rect">
            <a:avLst/>
          </a:prstGeom>
        </p:spPr>
        <p:txBody>
          <a:bodyPr wrap="square">
            <a:spAutoFit/>
          </a:bodyPr>
          <a:lstStyle/>
          <a:p>
            <a:pPr marL="285750" indent="-285750">
              <a:buFont typeface="Arial" panose="020B0604020202020204" pitchFamily="34" charset="0"/>
              <a:buChar char="•"/>
            </a:pPr>
            <a:r>
              <a:rPr lang="en-GB" dirty="0">
                <a:latin typeface="Arial Rounded MT Bold" panose="020F0704030504030204" pitchFamily="34" charset="0"/>
              </a:rPr>
              <a:t>Fredrickson, BL. And Joiner, T. (2018). Reflections on Positive Emotions and Upward Spirals.</a:t>
            </a:r>
            <a:r>
              <a:rPr lang="en-GB" i="1" dirty="0">
                <a:latin typeface="Arial Rounded MT Bold" panose="020F0704030504030204" pitchFamily="34" charset="0"/>
              </a:rPr>
              <a:t> Perspectives in Psychological Science. </a:t>
            </a:r>
            <a:r>
              <a:rPr lang="en-GB" dirty="0">
                <a:latin typeface="Arial Rounded MT Bold" panose="020F0704030504030204" pitchFamily="34" charset="0"/>
              </a:rPr>
              <a:t>13 (2) pp. 194-199.</a:t>
            </a:r>
          </a:p>
          <a:p>
            <a:endParaRPr lang="en-GB" dirty="0">
              <a:latin typeface="Arial Rounded MT Bold" panose="020F0704030504030204" pitchFamily="34" charset="0"/>
            </a:endParaRPr>
          </a:p>
        </p:txBody>
      </p:sp>
    </p:spTree>
    <p:extLst>
      <p:ext uri="{BB962C8B-B14F-4D97-AF65-F5344CB8AC3E}">
        <p14:creationId xmlns:p14="http://schemas.microsoft.com/office/powerpoint/2010/main" val="456874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714" y="4166285"/>
            <a:ext cx="11007047" cy="923330"/>
          </a:xfrm>
          <a:prstGeom prst="rect">
            <a:avLst/>
          </a:prstGeom>
          <a:noFill/>
        </p:spPr>
        <p:txBody>
          <a:bodyPr wrap="square">
            <a:spAutoFit/>
          </a:bodyPr>
          <a:lstStyle/>
          <a:p>
            <a:pPr marL="285750" indent="-285750" algn="just">
              <a:buFont typeface="Arial" panose="020B0604020202020204" pitchFamily="34" charset="0"/>
              <a:buChar char="•"/>
            </a:pPr>
            <a:r>
              <a:rPr lang="en-GB" dirty="0">
                <a:latin typeface="Arial Rounded MT Bold" panose="020F0704030504030204" pitchFamily="34" charset="0"/>
              </a:rPr>
              <a:t>University of Pennsylvania: Authentic Happiness (2020)</a:t>
            </a:r>
            <a:r>
              <a:rPr lang="en-GB" i="1" dirty="0">
                <a:latin typeface="Arial Rounded MT Bold" panose="020F0704030504030204" pitchFamily="34" charset="0"/>
              </a:rPr>
              <a:t>Questionnaire Centre. </a:t>
            </a:r>
            <a:r>
              <a:rPr lang="en-GB" dirty="0">
                <a:latin typeface="Arial Rounded MT Bold" panose="020F0704030504030204" pitchFamily="34" charset="0"/>
              </a:rPr>
              <a:t>Available from: https://www.authentichappiness.sas.upenn.edu/testcenter [Accessed on 05/04/2020].</a:t>
            </a:r>
          </a:p>
          <a:p>
            <a:pPr algn="just"/>
            <a:endParaRPr lang="en-GB" i="1" dirty="0">
              <a:effectLst/>
              <a:latin typeface="Arial Rounded MT Bold" panose="020F0704030504030204" pitchFamily="34" charset="0"/>
            </a:endParaRPr>
          </a:p>
        </p:txBody>
      </p:sp>
      <p:sp>
        <p:nvSpPr>
          <p:cNvPr id="5" name="TextBox 4"/>
          <p:cNvSpPr txBox="1"/>
          <p:nvPr/>
        </p:nvSpPr>
        <p:spPr>
          <a:xfrm>
            <a:off x="820714" y="3419750"/>
            <a:ext cx="10882350" cy="369332"/>
          </a:xfrm>
          <a:prstGeom prst="rect">
            <a:avLst/>
          </a:prstGeom>
          <a:noFill/>
        </p:spPr>
        <p:txBody>
          <a:bodyPr wrap="square" rtlCol="0">
            <a:spAutoFit/>
          </a:bodyPr>
          <a:lstStyle/>
          <a:p>
            <a:pPr marL="285750" indent="-285750" algn="just">
              <a:buFont typeface="Arial" panose="020B0604020202020204" pitchFamily="34" charset="0"/>
              <a:buChar char="•"/>
            </a:pPr>
            <a:r>
              <a:rPr lang="en-GB" dirty="0">
                <a:latin typeface="Arial Rounded MT Bold" panose="020F0704030504030204" pitchFamily="34" charset="0"/>
              </a:rPr>
              <a:t>Seligman, M., (2011) </a:t>
            </a:r>
            <a:r>
              <a:rPr lang="en-GB" i="1" dirty="0">
                <a:latin typeface="Arial Rounded MT Bold" panose="020F0704030504030204" pitchFamily="34" charset="0"/>
              </a:rPr>
              <a:t>Flourish., </a:t>
            </a:r>
            <a:r>
              <a:rPr lang="en-GB" dirty="0">
                <a:latin typeface="Arial Rounded MT Bold" panose="020F0704030504030204" pitchFamily="34" charset="0"/>
              </a:rPr>
              <a:t>Boston MA:</a:t>
            </a:r>
            <a:r>
              <a:rPr lang="en-GB" i="1" dirty="0">
                <a:latin typeface="Arial Rounded MT Bold" panose="020F0704030504030204" pitchFamily="34" charset="0"/>
              </a:rPr>
              <a:t> </a:t>
            </a:r>
            <a:r>
              <a:rPr lang="en-GB" dirty="0">
                <a:latin typeface="Arial Rounded MT Bold" panose="020F0704030504030204" pitchFamily="34" charset="0"/>
              </a:rPr>
              <a:t>Nicolas </a:t>
            </a:r>
            <a:r>
              <a:rPr lang="en-GB" dirty="0" err="1">
                <a:latin typeface="Arial Rounded MT Bold" panose="020F0704030504030204" pitchFamily="34" charset="0"/>
              </a:rPr>
              <a:t>Brealey</a:t>
            </a:r>
            <a:r>
              <a:rPr lang="en-GB" dirty="0">
                <a:latin typeface="Arial Rounded MT Bold" panose="020F0704030504030204" pitchFamily="34" charset="0"/>
              </a:rPr>
              <a:t> Publishing</a:t>
            </a:r>
          </a:p>
        </p:txBody>
      </p:sp>
      <p:sp>
        <p:nvSpPr>
          <p:cNvPr id="10" name="Rectangle 9"/>
          <p:cNvSpPr/>
          <p:nvPr/>
        </p:nvSpPr>
        <p:spPr>
          <a:xfrm>
            <a:off x="820714" y="1631602"/>
            <a:ext cx="10594997" cy="646331"/>
          </a:xfrm>
          <a:prstGeom prst="rect">
            <a:avLst/>
          </a:prstGeom>
        </p:spPr>
        <p:txBody>
          <a:bodyPr wrap="square">
            <a:spAutoFit/>
          </a:bodyPr>
          <a:lstStyle/>
          <a:p>
            <a:pPr marL="285750" indent="-285750">
              <a:buFont typeface="Arial" panose="020B0604020202020204" pitchFamily="34" charset="0"/>
              <a:buChar char="•"/>
            </a:pPr>
            <a:r>
              <a:rPr lang="en-GB" dirty="0">
                <a:solidFill>
                  <a:srgbClr val="2A2A2A"/>
                </a:solidFill>
                <a:latin typeface="Arial Rounded MT Bold" panose="020F0704030504030204" pitchFamily="34" charset="0"/>
              </a:rPr>
              <a:t>Ryan, R. M., &amp; </a:t>
            </a:r>
            <a:r>
              <a:rPr lang="en-GB" dirty="0" err="1">
                <a:solidFill>
                  <a:srgbClr val="2A2A2A"/>
                </a:solidFill>
                <a:latin typeface="Arial Rounded MT Bold" panose="020F0704030504030204" pitchFamily="34" charset="0"/>
              </a:rPr>
              <a:t>Deci</a:t>
            </a:r>
            <a:r>
              <a:rPr lang="en-GB" dirty="0">
                <a:solidFill>
                  <a:srgbClr val="2A2A2A"/>
                </a:solidFill>
                <a:latin typeface="Arial Rounded MT Bold" panose="020F0704030504030204" pitchFamily="34" charset="0"/>
              </a:rPr>
              <a:t>, E. L. (2001) On Happiness and Human Potentials: A review of research on hedonic and </a:t>
            </a:r>
            <a:r>
              <a:rPr lang="en-GB" dirty="0" err="1">
                <a:solidFill>
                  <a:srgbClr val="2A2A2A"/>
                </a:solidFill>
                <a:latin typeface="Arial Rounded MT Bold" panose="020F0704030504030204" pitchFamily="34" charset="0"/>
              </a:rPr>
              <a:t>eudaimonic</a:t>
            </a:r>
            <a:r>
              <a:rPr lang="en-GB" dirty="0">
                <a:solidFill>
                  <a:srgbClr val="2A2A2A"/>
                </a:solidFill>
                <a:latin typeface="Arial Rounded MT Bold" panose="020F0704030504030204" pitchFamily="34" charset="0"/>
              </a:rPr>
              <a:t> well-being. </a:t>
            </a:r>
            <a:r>
              <a:rPr lang="en-GB" i="1" dirty="0">
                <a:solidFill>
                  <a:srgbClr val="2A2A2A"/>
                </a:solidFill>
                <a:latin typeface="Arial Rounded MT Bold" panose="020F0704030504030204" pitchFamily="34" charset="0"/>
              </a:rPr>
              <a:t>Annual Reviews Psychology</a:t>
            </a:r>
            <a:r>
              <a:rPr lang="en-GB" dirty="0">
                <a:solidFill>
                  <a:srgbClr val="2A2A2A"/>
                </a:solidFill>
                <a:latin typeface="Arial Rounded MT Bold" panose="020F0704030504030204" pitchFamily="34" charset="0"/>
              </a:rPr>
              <a:t>. 52:141-66.</a:t>
            </a:r>
            <a:endParaRPr lang="en-GB" dirty="0">
              <a:latin typeface="Arial Rounded MT Bold" panose="020F0704030504030204" pitchFamily="34" charset="0"/>
            </a:endParaRPr>
          </a:p>
        </p:txBody>
      </p:sp>
      <p:sp>
        <p:nvSpPr>
          <p:cNvPr id="11" name="Rectangle 10"/>
          <p:cNvSpPr/>
          <p:nvPr/>
        </p:nvSpPr>
        <p:spPr>
          <a:xfrm>
            <a:off x="820714" y="2557169"/>
            <a:ext cx="6096000" cy="646331"/>
          </a:xfrm>
          <a:prstGeom prst="rect">
            <a:avLst/>
          </a:prstGeom>
        </p:spPr>
        <p:txBody>
          <a:bodyPr>
            <a:spAutoFit/>
          </a:bodyPr>
          <a:lstStyle/>
          <a:p>
            <a:pPr marL="285750" indent="-285750">
              <a:buFont typeface="Arial" panose="020B0604020202020204" pitchFamily="34" charset="0"/>
              <a:buChar char="•"/>
            </a:pPr>
            <a:r>
              <a:rPr lang="en-GB" dirty="0">
                <a:latin typeface="Arial Rounded MT Bold" panose="020F0704030504030204" pitchFamily="34" charset="0"/>
              </a:rPr>
              <a:t>Seligman, M., (1991) </a:t>
            </a:r>
            <a:r>
              <a:rPr lang="en-GB" i="1" dirty="0">
                <a:latin typeface="Arial Rounded MT Bold" panose="020F0704030504030204" pitchFamily="34" charset="0"/>
              </a:rPr>
              <a:t>Learned Optimism</a:t>
            </a:r>
            <a:r>
              <a:rPr lang="en-GB" dirty="0">
                <a:latin typeface="Arial Rounded MT Bold" panose="020F0704030504030204" pitchFamily="34" charset="0"/>
              </a:rPr>
              <a:t>. New York: AA Knopf.</a:t>
            </a:r>
          </a:p>
        </p:txBody>
      </p:sp>
      <p:sp>
        <p:nvSpPr>
          <p:cNvPr id="12" name="Rectangle 11"/>
          <p:cNvSpPr/>
          <p:nvPr/>
        </p:nvSpPr>
        <p:spPr>
          <a:xfrm>
            <a:off x="754821" y="706035"/>
            <a:ext cx="10660891" cy="646331"/>
          </a:xfrm>
          <a:prstGeom prst="rect">
            <a:avLst/>
          </a:prstGeom>
        </p:spPr>
        <p:txBody>
          <a:bodyPr wrap="square">
            <a:spAutoFit/>
          </a:bodyPr>
          <a:lstStyle/>
          <a:p>
            <a:pPr marL="285750" indent="-285750" algn="just">
              <a:buFont typeface="Arial" panose="020B0604020202020204" pitchFamily="34" charset="0"/>
              <a:buChar char="•"/>
            </a:pPr>
            <a:r>
              <a:rPr lang="en-GB" dirty="0">
                <a:latin typeface="Arial Rounded MT Bold" panose="020F0704030504030204" pitchFamily="34" charset="0"/>
              </a:rPr>
              <a:t>Peterson, C. and Park, N. (2014) Meaning and Positive Psychology, </a:t>
            </a:r>
            <a:r>
              <a:rPr lang="en-GB" i="1" dirty="0">
                <a:latin typeface="Arial Rounded MT Bold" panose="020F0704030504030204" pitchFamily="34" charset="0"/>
              </a:rPr>
              <a:t>International Journal of Existential Psychology and Psychotherapy, </a:t>
            </a:r>
            <a:r>
              <a:rPr lang="en-GB" dirty="0">
                <a:latin typeface="Arial Rounded MT Bold" panose="020F0704030504030204" pitchFamily="34" charset="0"/>
              </a:rPr>
              <a:t>5(1) pp.1-8.</a:t>
            </a:r>
          </a:p>
        </p:txBody>
      </p:sp>
    </p:spTree>
    <p:extLst>
      <p:ext uri="{BB962C8B-B14F-4D97-AF65-F5344CB8AC3E}">
        <p14:creationId xmlns:p14="http://schemas.microsoft.com/office/powerpoint/2010/main" val="408860942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3802</TotalTime>
  <Words>5353</Words>
  <Application>Microsoft Office PowerPoint</Application>
  <PresentationFormat>Widescreen</PresentationFormat>
  <Paragraphs>576</Paragraphs>
  <Slides>98</Slides>
  <Notes>7</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98</vt:i4>
      </vt:variant>
    </vt:vector>
  </HeadingPairs>
  <TitlesOfParts>
    <vt:vector size="119" baseType="lpstr">
      <vt:lpstr>Amazon Ember</vt:lpstr>
      <vt:lpstr>Arial</vt:lpstr>
      <vt:lpstr>Arial</vt:lpstr>
      <vt:lpstr>Arial Black</vt:lpstr>
      <vt:lpstr>Arial Rounded MT Bold</vt:lpstr>
      <vt:lpstr>Bahnschrift Light</vt:lpstr>
      <vt:lpstr>Bahnschrift SemiLight</vt:lpstr>
      <vt:lpstr>Berlin Sans FB</vt:lpstr>
      <vt:lpstr>Bookman Old Style</vt:lpstr>
      <vt:lpstr>Bradley Hand ITC</vt:lpstr>
      <vt:lpstr>Calibri</vt:lpstr>
      <vt:lpstr>Corbel</vt:lpstr>
      <vt:lpstr>Footlight MT Light</vt:lpstr>
      <vt:lpstr>Garamond</vt:lpstr>
      <vt:lpstr>Harrington</vt:lpstr>
      <vt:lpstr>Ink Free</vt:lpstr>
      <vt:lpstr>Lora</vt:lpstr>
      <vt:lpstr>MV Boli</vt:lpstr>
      <vt:lpstr>Raleway</vt:lpstr>
      <vt:lpstr>Wingdings</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Psychology</vt:lpstr>
      <vt:lpstr>PowerPoint Presentation</vt:lpstr>
      <vt:lpstr>Positive Psychology is a scientific approach to studying human thoughts, feelings and behaviour, with a focus on STRENGTHS rather than WEAKNESSES. – Peterson 2008</vt:lpstr>
      <vt:lpstr>PowerPoint Presentation</vt:lpstr>
      <vt:lpstr>PowerPoint Presentation</vt:lpstr>
      <vt:lpstr>PowerPoint Presentation</vt:lpstr>
      <vt:lpstr>Learned Helplessness vs. Learned Optimism </vt:lpstr>
      <vt:lpstr>PowerPoint Presentation</vt:lpstr>
      <vt:lpstr>Creating a Wellbeing Journal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your current level of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Somerset Partnership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Wellbeing Journal</dc:title>
  <dc:creator>Strange Emily (Somerset Partnership)</dc:creator>
  <cp:lastModifiedBy>Tim Yeandle</cp:lastModifiedBy>
  <cp:revision>297</cp:revision>
  <dcterms:created xsi:type="dcterms:W3CDTF">2020-03-27T09:56:18Z</dcterms:created>
  <dcterms:modified xsi:type="dcterms:W3CDTF">2020-04-27T11:49:43Z</dcterms:modified>
</cp:coreProperties>
</file>